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5" r:id="rId2"/>
  </p:sldMasterIdLst>
  <p:notesMasterIdLst>
    <p:notesMasterId r:id="rId52"/>
  </p:notesMasterIdLst>
  <p:sldIdLst>
    <p:sldId id="256" r:id="rId3"/>
    <p:sldId id="303" r:id="rId4"/>
    <p:sldId id="268" r:id="rId5"/>
    <p:sldId id="307" r:id="rId6"/>
    <p:sldId id="305" r:id="rId7"/>
    <p:sldId id="306" r:id="rId8"/>
    <p:sldId id="428" r:id="rId9"/>
    <p:sldId id="329" r:id="rId10"/>
    <p:sldId id="309" r:id="rId11"/>
    <p:sldId id="261" r:id="rId12"/>
    <p:sldId id="308" r:id="rId13"/>
    <p:sldId id="274" r:id="rId14"/>
    <p:sldId id="427" r:id="rId15"/>
    <p:sldId id="859" r:id="rId16"/>
    <p:sldId id="424" r:id="rId17"/>
    <p:sldId id="298" r:id="rId18"/>
    <p:sldId id="850" r:id="rId19"/>
    <p:sldId id="429" r:id="rId20"/>
    <p:sldId id="430" r:id="rId21"/>
    <p:sldId id="315" r:id="rId22"/>
    <p:sldId id="407" r:id="rId23"/>
    <p:sldId id="271" r:id="rId24"/>
    <p:sldId id="317" r:id="rId25"/>
    <p:sldId id="856" r:id="rId26"/>
    <p:sldId id="845" r:id="rId27"/>
    <p:sldId id="618" r:id="rId28"/>
    <p:sldId id="849" r:id="rId29"/>
    <p:sldId id="344" r:id="rId30"/>
    <p:sldId id="860" r:id="rId31"/>
    <p:sldId id="345" r:id="rId32"/>
    <p:sldId id="357" r:id="rId33"/>
    <p:sldId id="395" r:id="rId34"/>
    <p:sldId id="402" r:id="rId35"/>
    <p:sldId id="326" r:id="rId36"/>
    <p:sldId id="333" r:id="rId37"/>
    <p:sldId id="414" r:id="rId38"/>
    <p:sldId id="335" r:id="rId39"/>
    <p:sldId id="360" r:id="rId40"/>
    <p:sldId id="337" r:id="rId41"/>
    <p:sldId id="334" r:id="rId42"/>
    <p:sldId id="359" r:id="rId43"/>
    <p:sldId id="413" r:id="rId44"/>
    <p:sldId id="855" r:id="rId45"/>
    <p:sldId id="431" r:id="rId46"/>
    <p:sldId id="426" r:id="rId47"/>
    <p:sldId id="858" r:id="rId48"/>
    <p:sldId id="267" r:id="rId49"/>
    <p:sldId id="327" r:id="rId50"/>
    <p:sldId id="275" r:id="rId51"/>
  </p:sldIdLst>
  <p:sldSz cx="9144000" cy="5143500" type="screen16x9"/>
  <p:notesSz cx="6858000" cy="9144000"/>
  <p:embeddedFontLst>
    <p:embeddedFont>
      <p:font typeface="Baloo 2 ExtraBold" panose="03080502040302020200" pitchFamily="66" charset="77"/>
      <p:bold r:id="rId53"/>
    </p:embeddedFont>
    <p:embeddedFont>
      <p:font typeface="Cambria" panose="02040503050406030204" pitchFamily="18" charset="0"/>
      <p:regular r:id="rId54"/>
      <p:bold r:id="rId55"/>
      <p:italic r:id="rId56"/>
      <p:boldItalic r:id="rId57"/>
    </p:embeddedFont>
    <p:embeddedFont>
      <p:font typeface="DM Sans" pitchFamily="2" charset="77"/>
      <p:regular r:id="rId58"/>
      <p:bold r:id="rId59"/>
      <p:italic r:id="rId60"/>
      <p:boldItalic r:id="rId61"/>
    </p:embeddedFont>
    <p:embeddedFont>
      <p:font typeface="DM Sans Medium" pitchFamily="2" charset="77"/>
      <p:regular r:id="rId62"/>
      <p:italic r:id="rId63"/>
    </p:embeddedFont>
    <p:embeddedFont>
      <p:font typeface="Nunito Light" panose="020F0302020204030204" pitchFamily="34" charset="0"/>
      <p:regular r:id="rId64"/>
      <p:italic r:id="rId65"/>
    </p:embeddedFont>
    <p:embeddedFont>
      <p:font typeface="Rockwell" panose="02060603020205020403" pitchFamily="18" charset="77"/>
      <p:regular r:id="rId66"/>
      <p:bold r:id="rId67"/>
      <p:italic r:id="rId68"/>
      <p:boldItalic r:id="rId69"/>
    </p:embeddedFont>
    <p:embeddedFont>
      <p:font typeface="Trebuchet MS" panose="020B0703020202090204" pitchFamily="34" charset="0"/>
      <p:regular r:id="rId70"/>
      <p:bold r:id="rId71"/>
      <p: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59D"/>
    <a:srgbClr val="638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7EF54A-2E08-964B-B971-9CCC41896B64}" v="306" dt="2024-12-06T09:56:13.451"/>
  </p1510:revLst>
</p1510:revInfo>
</file>

<file path=ppt/tableStyles.xml><?xml version="1.0" encoding="utf-8"?>
<a:tblStyleLst xmlns:a="http://schemas.openxmlformats.org/drawingml/2006/main" def="{5D4F0009-3F17-4EC5-BBC1-EBB70753F332}">
  <a:tblStyle styleId="{5D4F0009-3F17-4EC5-BBC1-EBB70753F3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9090F3-E4D4-43F5-BA51-FB50E8ACA70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16"/>
    <p:restoredTop sz="79743"/>
  </p:normalViewPr>
  <p:slideViewPr>
    <p:cSldViewPr snapToGrid="0">
      <p:cViewPr varScale="1">
        <p:scale>
          <a:sx n="122" d="100"/>
          <a:sy n="122" d="100"/>
        </p:scale>
        <p:origin x="656"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2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3.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ems Sylvie" userId="b95a4779-634c-48d3-9f9e-e8a7069967dc" providerId="ADAL" clId="{F87EF54A-2E08-964B-B971-9CCC41896B64}"/>
    <pc:docChg chg="undo custSel addSld delSld modSld sldOrd">
      <pc:chgData name="Willems Sylvie" userId="b95a4779-634c-48d3-9f9e-e8a7069967dc" providerId="ADAL" clId="{F87EF54A-2E08-964B-B971-9CCC41896B64}" dt="2024-12-06T09:58:28.638" v="446" actId="20577"/>
      <pc:docMkLst>
        <pc:docMk/>
      </pc:docMkLst>
      <pc:sldChg chg="addSp delSp modSp mod modClrScheme chgLayout">
        <pc:chgData name="Willems Sylvie" userId="b95a4779-634c-48d3-9f9e-e8a7069967dc" providerId="ADAL" clId="{F87EF54A-2E08-964B-B971-9CCC41896B64}" dt="2024-12-06T06:44:26.734" v="264" actId="14100"/>
        <pc:sldMkLst>
          <pc:docMk/>
          <pc:sldMk cId="0" sldId="256"/>
        </pc:sldMkLst>
        <pc:spChg chg="mod">
          <ac:chgData name="Willems Sylvie" userId="b95a4779-634c-48d3-9f9e-e8a7069967dc" providerId="ADAL" clId="{F87EF54A-2E08-964B-B971-9CCC41896B64}" dt="2024-12-06T06:44:26.734" v="264" actId="14100"/>
          <ac:spMkLst>
            <pc:docMk/>
            <pc:sldMk cId="0" sldId="256"/>
            <ac:spMk id="3" creationId="{93FAFE92-8863-A3AF-F756-D7AF995323BD}"/>
          </ac:spMkLst>
        </pc:spChg>
        <pc:spChg chg="add mod">
          <ac:chgData name="Willems Sylvie" userId="b95a4779-634c-48d3-9f9e-e8a7069967dc" providerId="ADAL" clId="{F87EF54A-2E08-964B-B971-9CCC41896B64}" dt="2024-12-06T06:42:17.058" v="256" actId="14100"/>
          <ac:spMkLst>
            <pc:docMk/>
            <pc:sldMk cId="0" sldId="256"/>
            <ac:spMk id="4" creationId="{36F27B45-8F7F-4991-B2D9-5AF1ECA27DE9}"/>
          </ac:spMkLst>
        </pc:spChg>
        <pc:spChg chg="add del mod ord">
          <ac:chgData name="Willems Sylvie" userId="b95a4779-634c-48d3-9f9e-e8a7069967dc" providerId="ADAL" clId="{F87EF54A-2E08-964B-B971-9CCC41896B64}" dt="2024-12-06T06:44:12.696" v="261" actId="700"/>
          <ac:spMkLst>
            <pc:docMk/>
            <pc:sldMk cId="0" sldId="256"/>
            <ac:spMk id="5" creationId="{B283BB37-A749-FBA5-79F6-BE611CCF114F}"/>
          </ac:spMkLst>
        </pc:spChg>
        <pc:spChg chg="mod ord">
          <ac:chgData name="Willems Sylvie" userId="b95a4779-634c-48d3-9f9e-e8a7069967dc" providerId="ADAL" clId="{F87EF54A-2E08-964B-B971-9CCC41896B64}" dt="2024-12-06T06:44:12.696" v="261" actId="700"/>
          <ac:spMkLst>
            <pc:docMk/>
            <pc:sldMk cId="0" sldId="256"/>
            <ac:spMk id="666" creationId="{00000000-0000-0000-0000-000000000000}"/>
          </ac:spMkLst>
        </pc:spChg>
        <pc:grpChg chg="del mod">
          <ac:chgData name="Willems Sylvie" userId="b95a4779-634c-48d3-9f9e-e8a7069967dc" providerId="ADAL" clId="{F87EF54A-2E08-964B-B971-9CCC41896B64}" dt="2024-12-06T06:44:22.188" v="263" actId="478"/>
          <ac:grpSpMkLst>
            <pc:docMk/>
            <pc:sldMk cId="0" sldId="256"/>
            <ac:grpSpMk id="669" creationId="{00000000-0000-0000-0000-000000000000}"/>
          </ac:grpSpMkLst>
        </pc:grpChg>
        <pc:picChg chg="add mod">
          <ac:chgData name="Willems Sylvie" userId="b95a4779-634c-48d3-9f9e-e8a7069967dc" providerId="ADAL" clId="{F87EF54A-2E08-964B-B971-9CCC41896B64}" dt="2024-12-05T22:27:26.997" v="182" actId="1076"/>
          <ac:picMkLst>
            <pc:docMk/>
            <pc:sldMk cId="0" sldId="256"/>
            <ac:picMk id="2" creationId="{1E6E68A5-84C6-20CC-7562-06DB5E9CD96F}"/>
          </ac:picMkLst>
        </pc:picChg>
      </pc:sldChg>
      <pc:sldChg chg="del">
        <pc:chgData name="Willems Sylvie" userId="b95a4779-634c-48d3-9f9e-e8a7069967dc" providerId="ADAL" clId="{F87EF54A-2E08-964B-B971-9CCC41896B64}" dt="2024-12-05T18:15:58.936" v="127" actId="2696"/>
        <pc:sldMkLst>
          <pc:docMk/>
          <pc:sldMk cId="3286696811" sldId="260"/>
        </pc:sldMkLst>
      </pc:sldChg>
      <pc:sldChg chg="del">
        <pc:chgData name="Willems Sylvie" userId="b95a4779-634c-48d3-9f9e-e8a7069967dc" providerId="ADAL" clId="{F87EF54A-2E08-964B-B971-9CCC41896B64}" dt="2024-12-04T06:59:25.537" v="23" actId="2696"/>
        <pc:sldMkLst>
          <pc:docMk/>
          <pc:sldMk cId="4255034477" sldId="262"/>
        </pc:sldMkLst>
      </pc:sldChg>
      <pc:sldChg chg="del">
        <pc:chgData name="Willems Sylvie" userId="b95a4779-634c-48d3-9f9e-e8a7069967dc" providerId="ADAL" clId="{F87EF54A-2E08-964B-B971-9CCC41896B64}" dt="2024-12-05T18:02:53.161" v="67" actId="2696"/>
        <pc:sldMkLst>
          <pc:docMk/>
          <pc:sldMk cId="4036697896" sldId="264"/>
        </pc:sldMkLst>
      </pc:sldChg>
      <pc:sldChg chg="del">
        <pc:chgData name="Willems Sylvie" userId="b95a4779-634c-48d3-9f9e-e8a7069967dc" providerId="ADAL" clId="{F87EF54A-2E08-964B-B971-9CCC41896B64}" dt="2024-12-05T18:18:33.840" v="131" actId="2696"/>
        <pc:sldMkLst>
          <pc:docMk/>
          <pc:sldMk cId="1020249172" sldId="267"/>
        </pc:sldMkLst>
      </pc:sldChg>
      <pc:sldChg chg="add">
        <pc:chgData name="Willems Sylvie" userId="b95a4779-634c-48d3-9f9e-e8a7069967dc" providerId="ADAL" clId="{F87EF54A-2E08-964B-B971-9CCC41896B64}" dt="2024-12-05T18:18:39.134" v="132"/>
        <pc:sldMkLst>
          <pc:docMk/>
          <pc:sldMk cId="3900946629" sldId="267"/>
        </pc:sldMkLst>
      </pc:sldChg>
      <pc:sldChg chg="modSp mod">
        <pc:chgData name="Willems Sylvie" userId="b95a4779-634c-48d3-9f9e-e8a7069967dc" providerId="ADAL" clId="{F87EF54A-2E08-964B-B971-9CCC41896B64}" dt="2024-12-05T22:39:14.360" v="227" actId="20577"/>
        <pc:sldMkLst>
          <pc:docMk/>
          <pc:sldMk cId="2495990450" sldId="274"/>
        </pc:sldMkLst>
        <pc:spChg chg="mod">
          <ac:chgData name="Willems Sylvie" userId="b95a4779-634c-48d3-9f9e-e8a7069967dc" providerId="ADAL" clId="{F87EF54A-2E08-964B-B971-9CCC41896B64}" dt="2024-12-05T22:39:14.360" v="227" actId="20577"/>
          <ac:spMkLst>
            <pc:docMk/>
            <pc:sldMk cId="2495990450" sldId="274"/>
            <ac:spMk id="5" creationId="{A2417B3E-0D21-31BB-4328-05ACDF5A609F}"/>
          </ac:spMkLst>
        </pc:spChg>
      </pc:sldChg>
      <pc:sldChg chg="del">
        <pc:chgData name="Willems Sylvie" userId="b95a4779-634c-48d3-9f9e-e8a7069967dc" providerId="ADAL" clId="{F87EF54A-2E08-964B-B971-9CCC41896B64}" dt="2024-12-05T18:18:21.196" v="129" actId="2696"/>
        <pc:sldMkLst>
          <pc:docMk/>
          <pc:sldMk cId="2636686176" sldId="297"/>
        </pc:sldMkLst>
      </pc:sldChg>
      <pc:sldChg chg="modSp mod">
        <pc:chgData name="Willems Sylvie" userId="b95a4779-634c-48d3-9f9e-e8a7069967dc" providerId="ADAL" clId="{F87EF54A-2E08-964B-B971-9CCC41896B64}" dt="2024-12-05T18:02:19.607" v="62" actId="5793"/>
        <pc:sldMkLst>
          <pc:docMk/>
          <pc:sldMk cId="4046838464" sldId="298"/>
        </pc:sldMkLst>
        <pc:spChg chg="mod">
          <ac:chgData name="Willems Sylvie" userId="b95a4779-634c-48d3-9f9e-e8a7069967dc" providerId="ADAL" clId="{F87EF54A-2E08-964B-B971-9CCC41896B64}" dt="2024-12-05T18:02:19.607" v="62" actId="5793"/>
          <ac:spMkLst>
            <pc:docMk/>
            <pc:sldMk cId="4046838464" sldId="298"/>
            <ac:spMk id="3" creationId="{A4134531-C1BB-4D97-C5BF-77C57C076877}"/>
          </ac:spMkLst>
        </pc:spChg>
      </pc:sldChg>
      <pc:sldChg chg="modSp mod">
        <pc:chgData name="Willems Sylvie" userId="b95a4779-634c-48d3-9f9e-e8a7069967dc" providerId="ADAL" clId="{F87EF54A-2E08-964B-B971-9CCC41896B64}" dt="2024-12-06T06:43:56.535" v="259" actId="20577"/>
        <pc:sldMkLst>
          <pc:docMk/>
          <pc:sldMk cId="925574549" sldId="303"/>
        </pc:sldMkLst>
        <pc:spChg chg="mod">
          <ac:chgData name="Willems Sylvie" userId="b95a4779-634c-48d3-9f9e-e8a7069967dc" providerId="ADAL" clId="{F87EF54A-2E08-964B-B971-9CCC41896B64}" dt="2024-12-06T06:43:56.535" v="259" actId="20577"/>
          <ac:spMkLst>
            <pc:docMk/>
            <pc:sldMk cId="925574549" sldId="303"/>
            <ac:spMk id="783" creationId="{A693D8AB-3105-C30A-4635-A5E729353F91}"/>
          </ac:spMkLst>
        </pc:spChg>
      </pc:sldChg>
      <pc:sldChg chg="modSp mod ord">
        <pc:chgData name="Willems Sylvie" userId="b95a4779-634c-48d3-9f9e-e8a7069967dc" providerId="ADAL" clId="{F87EF54A-2E08-964B-B971-9CCC41896B64}" dt="2024-12-06T07:16:16.114" v="360" actId="20577"/>
        <pc:sldMkLst>
          <pc:docMk/>
          <pc:sldMk cId="3542444730" sldId="309"/>
        </pc:sldMkLst>
        <pc:spChg chg="mod">
          <ac:chgData name="Willems Sylvie" userId="b95a4779-634c-48d3-9f9e-e8a7069967dc" providerId="ADAL" clId="{F87EF54A-2E08-964B-B971-9CCC41896B64}" dt="2024-12-06T07:16:16.114" v="360" actId="20577"/>
          <ac:spMkLst>
            <pc:docMk/>
            <pc:sldMk cId="3542444730" sldId="309"/>
            <ac:spMk id="885" creationId="{074A3E0F-E7F7-585B-C8B9-1679C40D7BFB}"/>
          </ac:spMkLst>
        </pc:spChg>
      </pc:sldChg>
      <pc:sldChg chg="del">
        <pc:chgData name="Willems Sylvie" userId="b95a4779-634c-48d3-9f9e-e8a7069967dc" providerId="ADAL" clId="{F87EF54A-2E08-964B-B971-9CCC41896B64}" dt="2024-12-04T06:57:37.249" v="0" actId="2696"/>
        <pc:sldMkLst>
          <pc:docMk/>
          <pc:sldMk cId="2809324374" sldId="311"/>
        </pc:sldMkLst>
      </pc:sldChg>
      <pc:sldChg chg="del">
        <pc:chgData name="Willems Sylvie" userId="b95a4779-634c-48d3-9f9e-e8a7069967dc" providerId="ADAL" clId="{F87EF54A-2E08-964B-B971-9CCC41896B64}" dt="2024-12-04T06:57:37.249" v="0" actId="2696"/>
        <pc:sldMkLst>
          <pc:docMk/>
          <pc:sldMk cId="4269724153" sldId="313"/>
        </pc:sldMkLst>
      </pc:sldChg>
      <pc:sldChg chg="ord">
        <pc:chgData name="Willems Sylvie" userId="b95a4779-634c-48d3-9f9e-e8a7069967dc" providerId="ADAL" clId="{F87EF54A-2E08-964B-B971-9CCC41896B64}" dt="2024-12-05T18:04:25.137" v="87" actId="20578"/>
        <pc:sldMkLst>
          <pc:docMk/>
          <pc:sldMk cId="304808633" sldId="315"/>
        </pc:sldMkLst>
      </pc:sldChg>
      <pc:sldChg chg="addSp delSp modSp mod">
        <pc:chgData name="Willems Sylvie" userId="b95a4779-634c-48d3-9f9e-e8a7069967dc" providerId="ADAL" clId="{F87EF54A-2E08-964B-B971-9CCC41896B64}" dt="2024-12-06T06:48:00.718" v="309" actId="478"/>
        <pc:sldMkLst>
          <pc:docMk/>
          <pc:sldMk cId="1843440753" sldId="317"/>
        </pc:sldMkLst>
        <pc:cxnChg chg="add del mod">
          <ac:chgData name="Willems Sylvie" userId="b95a4779-634c-48d3-9f9e-e8a7069967dc" providerId="ADAL" clId="{F87EF54A-2E08-964B-B971-9CCC41896B64}" dt="2024-12-06T06:48:00.718" v="309" actId="478"/>
          <ac:cxnSpMkLst>
            <pc:docMk/>
            <pc:sldMk cId="1843440753" sldId="317"/>
            <ac:cxnSpMk id="4" creationId="{710D372B-7490-5163-E4B9-9209B0DC95ED}"/>
          </ac:cxnSpMkLst>
        </pc:cxnChg>
      </pc:sldChg>
      <pc:sldChg chg="modSp mod">
        <pc:chgData name="Willems Sylvie" userId="b95a4779-634c-48d3-9f9e-e8a7069967dc" providerId="ADAL" clId="{F87EF54A-2E08-964B-B971-9CCC41896B64}" dt="2024-12-06T09:58:28.638" v="446" actId="20577"/>
        <pc:sldMkLst>
          <pc:docMk/>
          <pc:sldMk cId="4153371869" sldId="327"/>
        </pc:sldMkLst>
        <pc:spChg chg="mod">
          <ac:chgData name="Willems Sylvie" userId="b95a4779-634c-48d3-9f9e-e8a7069967dc" providerId="ADAL" clId="{F87EF54A-2E08-964B-B971-9CCC41896B64}" dt="2024-12-06T09:58:28.638" v="446" actId="20577"/>
          <ac:spMkLst>
            <pc:docMk/>
            <pc:sldMk cId="4153371869" sldId="327"/>
            <ac:spMk id="783" creationId="{894972B0-B015-2BB7-71E8-8799046E929F}"/>
          </ac:spMkLst>
        </pc:spChg>
      </pc:sldChg>
      <pc:sldChg chg="del">
        <pc:chgData name="Willems Sylvie" userId="b95a4779-634c-48d3-9f9e-e8a7069967dc" providerId="ADAL" clId="{F87EF54A-2E08-964B-B971-9CCC41896B64}" dt="2024-12-05T18:17:42.837" v="128" actId="2696"/>
        <pc:sldMkLst>
          <pc:docMk/>
          <pc:sldMk cId="493362642" sldId="331"/>
        </pc:sldMkLst>
      </pc:sldChg>
      <pc:sldChg chg="modSp mod">
        <pc:chgData name="Willems Sylvie" userId="b95a4779-634c-48d3-9f9e-e8a7069967dc" providerId="ADAL" clId="{F87EF54A-2E08-964B-B971-9CCC41896B64}" dt="2024-12-06T06:58:47.186" v="335" actId="113"/>
        <pc:sldMkLst>
          <pc:docMk/>
          <pc:sldMk cId="1476688855" sldId="333"/>
        </pc:sldMkLst>
        <pc:spChg chg="mod">
          <ac:chgData name="Willems Sylvie" userId="b95a4779-634c-48d3-9f9e-e8a7069967dc" providerId="ADAL" clId="{F87EF54A-2E08-964B-B971-9CCC41896B64}" dt="2024-12-06T06:58:47.186" v="335" actId="113"/>
          <ac:spMkLst>
            <pc:docMk/>
            <pc:sldMk cId="1476688855" sldId="333"/>
            <ac:spMk id="3" creationId="{4AC41EC7-6E3A-5B10-0332-2BC73549D597}"/>
          </ac:spMkLst>
        </pc:spChg>
      </pc:sldChg>
      <pc:sldChg chg="del">
        <pc:chgData name="Willems Sylvie" userId="b95a4779-634c-48d3-9f9e-e8a7069967dc" providerId="ADAL" clId="{F87EF54A-2E08-964B-B971-9CCC41896B64}" dt="2024-12-05T18:18:23.402" v="130" actId="2696"/>
        <pc:sldMkLst>
          <pc:docMk/>
          <pc:sldMk cId="1684748744" sldId="336"/>
        </pc:sldMkLst>
      </pc:sldChg>
      <pc:sldChg chg="addSp delSp modSp add del mod">
        <pc:chgData name="Willems Sylvie" userId="b95a4779-634c-48d3-9f9e-e8a7069967dc" providerId="ADAL" clId="{F87EF54A-2E08-964B-B971-9CCC41896B64}" dt="2024-12-06T07:38:29.569" v="375" actId="2696"/>
        <pc:sldMkLst>
          <pc:docMk/>
          <pc:sldMk cId="3373338456" sldId="343"/>
        </pc:sldMkLst>
        <pc:spChg chg="add del mod">
          <ac:chgData name="Willems Sylvie" userId="b95a4779-634c-48d3-9f9e-e8a7069967dc" providerId="ADAL" clId="{F87EF54A-2E08-964B-B971-9CCC41896B64}" dt="2024-12-06T06:53:58.036" v="314" actId="478"/>
          <ac:spMkLst>
            <pc:docMk/>
            <pc:sldMk cId="3373338456" sldId="343"/>
            <ac:spMk id="3" creationId="{916FE136-8DBE-E9C9-F6BC-8C605BE1A5E4}"/>
          </ac:spMkLst>
        </pc:spChg>
        <pc:spChg chg="del">
          <ac:chgData name="Willems Sylvie" userId="b95a4779-634c-48d3-9f9e-e8a7069967dc" providerId="ADAL" clId="{F87EF54A-2E08-964B-B971-9CCC41896B64}" dt="2024-12-06T06:53:54.171" v="313" actId="478"/>
          <ac:spMkLst>
            <pc:docMk/>
            <pc:sldMk cId="3373338456" sldId="343"/>
            <ac:spMk id="784" creationId="{D5C2A9E7-0330-306E-9812-B9F5B2CA3E99}"/>
          </ac:spMkLst>
        </pc:spChg>
      </pc:sldChg>
      <pc:sldChg chg="addSp modSp mod modAnim">
        <pc:chgData name="Willems Sylvie" userId="b95a4779-634c-48d3-9f9e-e8a7069967dc" providerId="ADAL" clId="{F87EF54A-2E08-964B-B971-9CCC41896B64}" dt="2024-12-06T07:41:10.979" v="378" actId="207"/>
        <pc:sldMkLst>
          <pc:docMk/>
          <pc:sldMk cId="2937819315" sldId="344"/>
        </pc:sldMkLst>
        <pc:spChg chg="add mod">
          <ac:chgData name="Willems Sylvie" userId="b95a4779-634c-48d3-9f9e-e8a7069967dc" providerId="ADAL" clId="{F87EF54A-2E08-964B-B971-9CCC41896B64}" dt="2024-12-06T07:41:10.979" v="378" actId="207"/>
          <ac:spMkLst>
            <pc:docMk/>
            <pc:sldMk cId="2937819315" sldId="344"/>
            <ac:spMk id="10" creationId="{7C325B0A-0FE4-79B4-21A5-CBE77937A516}"/>
          </ac:spMkLst>
        </pc:spChg>
      </pc:sldChg>
      <pc:sldChg chg="addSp delSp modSp mod">
        <pc:chgData name="Willems Sylvie" userId="b95a4779-634c-48d3-9f9e-e8a7069967dc" providerId="ADAL" clId="{F87EF54A-2E08-964B-B971-9CCC41896B64}" dt="2024-12-06T07:48:01.101" v="407" actId="1076"/>
        <pc:sldMkLst>
          <pc:docMk/>
          <pc:sldMk cId="3241927057" sldId="345"/>
        </pc:sldMkLst>
        <pc:spChg chg="add mod">
          <ac:chgData name="Willems Sylvie" userId="b95a4779-634c-48d3-9f9e-e8a7069967dc" providerId="ADAL" clId="{F87EF54A-2E08-964B-B971-9CCC41896B64}" dt="2024-12-06T07:42:51.362" v="386" actId="14100"/>
          <ac:spMkLst>
            <pc:docMk/>
            <pc:sldMk cId="3241927057" sldId="345"/>
            <ac:spMk id="4" creationId="{C444E056-041B-5FA8-80E2-AFC7037C0BB1}"/>
          </ac:spMkLst>
        </pc:spChg>
        <pc:spChg chg="add del mod">
          <ac:chgData name="Willems Sylvie" userId="b95a4779-634c-48d3-9f9e-e8a7069967dc" providerId="ADAL" clId="{F87EF54A-2E08-964B-B971-9CCC41896B64}" dt="2024-12-06T07:47:50.594" v="405" actId="478"/>
          <ac:spMkLst>
            <pc:docMk/>
            <pc:sldMk cId="3241927057" sldId="345"/>
            <ac:spMk id="7" creationId="{8DC728E8-08A9-F4AE-2994-F5D68EDA2F49}"/>
          </ac:spMkLst>
        </pc:spChg>
        <pc:spChg chg="del mod">
          <ac:chgData name="Willems Sylvie" userId="b95a4779-634c-48d3-9f9e-e8a7069967dc" providerId="ADAL" clId="{F87EF54A-2E08-964B-B971-9CCC41896B64}" dt="2024-12-06T07:41:54.729" v="379" actId="478"/>
          <ac:spMkLst>
            <pc:docMk/>
            <pc:sldMk cId="3241927057" sldId="345"/>
            <ac:spMk id="56" creationId="{C460A805-C2B4-03F7-0AD1-1D460F407DBF}"/>
          </ac:spMkLst>
        </pc:spChg>
        <pc:spChg chg="del">
          <ac:chgData name="Willems Sylvie" userId="b95a4779-634c-48d3-9f9e-e8a7069967dc" providerId="ADAL" clId="{F87EF54A-2E08-964B-B971-9CCC41896B64}" dt="2024-12-06T07:47:44.187" v="404" actId="478"/>
          <ac:spMkLst>
            <pc:docMk/>
            <pc:sldMk cId="3241927057" sldId="345"/>
            <ac:spMk id="884" creationId="{78B12C81-89D4-2084-DE88-038D57648364}"/>
          </ac:spMkLst>
        </pc:spChg>
        <pc:picChg chg="add mod">
          <ac:chgData name="Willems Sylvie" userId="b95a4779-634c-48d3-9f9e-e8a7069967dc" providerId="ADAL" clId="{F87EF54A-2E08-964B-B971-9CCC41896B64}" dt="2024-12-06T07:48:01.101" v="407" actId="1076"/>
          <ac:picMkLst>
            <pc:docMk/>
            <pc:sldMk cId="3241927057" sldId="345"/>
            <ac:picMk id="5" creationId="{935B4EF0-285E-56D3-5286-9D8B21CB798D}"/>
          </ac:picMkLst>
        </pc:picChg>
        <pc:picChg chg="del">
          <ac:chgData name="Willems Sylvie" userId="b95a4779-634c-48d3-9f9e-e8a7069967dc" providerId="ADAL" clId="{F87EF54A-2E08-964B-B971-9CCC41896B64}" dt="2024-12-06T07:47:22.248" v="399" actId="478"/>
          <ac:picMkLst>
            <pc:docMk/>
            <pc:sldMk cId="3241927057" sldId="345"/>
            <ac:picMk id="54" creationId="{9D27F54A-2506-BCC4-05D7-0AE21CE6E568}"/>
          </ac:picMkLst>
        </pc:picChg>
      </pc:sldChg>
      <pc:sldChg chg="addSp delSp modSp mod">
        <pc:chgData name="Willems Sylvie" userId="b95a4779-634c-48d3-9f9e-e8a7069967dc" providerId="ADAL" clId="{F87EF54A-2E08-964B-B971-9CCC41896B64}" dt="2024-12-06T07:43:26.351" v="389" actId="478"/>
        <pc:sldMkLst>
          <pc:docMk/>
          <pc:sldMk cId="2426880371" sldId="357"/>
        </pc:sldMkLst>
        <pc:spChg chg="add del mod">
          <ac:chgData name="Willems Sylvie" userId="b95a4779-634c-48d3-9f9e-e8a7069967dc" providerId="ADAL" clId="{F87EF54A-2E08-964B-B971-9CCC41896B64}" dt="2024-12-06T07:43:26.351" v="389" actId="478"/>
          <ac:spMkLst>
            <pc:docMk/>
            <pc:sldMk cId="2426880371" sldId="357"/>
            <ac:spMk id="2" creationId="{264F222F-20C4-268B-AB3A-3D64F1D4E638}"/>
          </ac:spMkLst>
        </pc:spChg>
      </pc:sldChg>
      <pc:sldChg chg="addSp delSp modSp add del mod">
        <pc:chgData name="Willems Sylvie" userId="b95a4779-634c-48d3-9f9e-e8a7069967dc" providerId="ADAL" clId="{F87EF54A-2E08-964B-B971-9CCC41896B64}" dt="2024-12-06T07:45:56.589" v="390" actId="2696"/>
        <pc:sldMkLst>
          <pc:docMk/>
          <pc:sldMk cId="2153418995" sldId="375"/>
        </pc:sldMkLst>
        <pc:spChg chg="del">
          <ac:chgData name="Willems Sylvie" userId="b95a4779-634c-48d3-9f9e-e8a7069967dc" providerId="ADAL" clId="{F87EF54A-2E08-964B-B971-9CCC41896B64}" dt="2024-12-05T18:38:05.351" v="148" actId="478"/>
          <ac:spMkLst>
            <pc:docMk/>
            <pc:sldMk cId="2153418995" sldId="375"/>
            <ac:spMk id="5" creationId="{20BC1883-E7F9-0BF1-D95A-1C225167C8C0}"/>
          </ac:spMkLst>
        </pc:spChg>
        <pc:spChg chg="add mod">
          <ac:chgData name="Willems Sylvie" userId="b95a4779-634c-48d3-9f9e-e8a7069967dc" providerId="ADAL" clId="{F87EF54A-2E08-964B-B971-9CCC41896B64}" dt="2024-12-06T07:38:15.503" v="374" actId="14100"/>
          <ac:spMkLst>
            <pc:docMk/>
            <pc:sldMk cId="2153418995" sldId="375"/>
            <ac:spMk id="5" creationId="{5E2C60FC-1062-EBFA-34F9-39BCC34A2558}"/>
          </ac:spMkLst>
        </pc:spChg>
      </pc:sldChg>
      <pc:sldChg chg="del">
        <pc:chgData name="Willems Sylvie" userId="b95a4779-634c-48d3-9f9e-e8a7069967dc" providerId="ADAL" clId="{F87EF54A-2E08-964B-B971-9CCC41896B64}" dt="2024-12-05T18:06:09.264" v="97" actId="2696"/>
        <pc:sldMkLst>
          <pc:docMk/>
          <pc:sldMk cId="3795354387" sldId="389"/>
        </pc:sldMkLst>
      </pc:sldChg>
      <pc:sldChg chg="add">
        <pc:chgData name="Willems Sylvie" userId="b95a4779-634c-48d3-9f9e-e8a7069967dc" providerId="ADAL" clId="{F87EF54A-2E08-964B-B971-9CCC41896B64}" dt="2024-12-06T06:55:59.510" v="315"/>
        <pc:sldMkLst>
          <pc:docMk/>
          <pc:sldMk cId="586555107" sldId="395"/>
        </pc:sldMkLst>
      </pc:sldChg>
      <pc:sldChg chg="delSp modSp add del mod">
        <pc:chgData name="Willems Sylvie" userId="b95a4779-634c-48d3-9f9e-e8a7069967dc" providerId="ADAL" clId="{F87EF54A-2E08-964B-B971-9CCC41896B64}" dt="2024-12-06T06:58:19.988" v="332" actId="2696"/>
        <pc:sldMkLst>
          <pc:docMk/>
          <pc:sldMk cId="472848992" sldId="400"/>
        </pc:sldMkLst>
        <pc:spChg chg="del">
          <ac:chgData name="Willems Sylvie" userId="b95a4779-634c-48d3-9f9e-e8a7069967dc" providerId="ADAL" clId="{F87EF54A-2E08-964B-B971-9CCC41896B64}" dt="2024-12-06T06:57:40.894" v="321" actId="478"/>
          <ac:spMkLst>
            <pc:docMk/>
            <pc:sldMk cId="472848992" sldId="400"/>
            <ac:spMk id="52" creationId="{5A9CB873-2FFA-CEE1-FD33-F6587C3390B9}"/>
          </ac:spMkLst>
        </pc:spChg>
        <pc:spChg chg="del mod">
          <ac:chgData name="Willems Sylvie" userId="b95a4779-634c-48d3-9f9e-e8a7069967dc" providerId="ADAL" clId="{F87EF54A-2E08-964B-B971-9CCC41896B64}" dt="2024-12-06T06:57:47.804" v="323" actId="478"/>
          <ac:spMkLst>
            <pc:docMk/>
            <pc:sldMk cId="472848992" sldId="400"/>
            <ac:spMk id="53" creationId="{F9F47F38-AE63-0E71-4364-89FA3B401F55}"/>
          </ac:spMkLst>
        </pc:spChg>
        <pc:picChg chg="del">
          <ac:chgData name="Willems Sylvie" userId="b95a4779-634c-48d3-9f9e-e8a7069967dc" providerId="ADAL" clId="{F87EF54A-2E08-964B-B971-9CCC41896B64}" dt="2024-12-06T06:57:27.871" v="319" actId="478"/>
          <ac:picMkLst>
            <pc:docMk/>
            <pc:sldMk cId="472848992" sldId="400"/>
            <ac:picMk id="55" creationId="{6A99262D-1BC9-E73B-A17A-A65D747113B1}"/>
          </ac:picMkLst>
        </pc:picChg>
        <pc:picChg chg="del">
          <ac:chgData name="Willems Sylvie" userId="b95a4779-634c-48d3-9f9e-e8a7069967dc" providerId="ADAL" clId="{F87EF54A-2E08-964B-B971-9CCC41896B64}" dt="2024-12-06T06:57:42.863" v="322" actId="478"/>
          <ac:picMkLst>
            <pc:docMk/>
            <pc:sldMk cId="472848992" sldId="400"/>
            <ac:picMk id="56" creationId="{D6F18AF1-CCC6-C990-E8E0-58E58101C865}"/>
          </ac:picMkLst>
        </pc:picChg>
        <pc:picChg chg="del">
          <ac:chgData name="Willems Sylvie" userId="b95a4779-634c-48d3-9f9e-e8a7069967dc" providerId="ADAL" clId="{F87EF54A-2E08-964B-B971-9CCC41896B64}" dt="2024-12-06T06:57:24.836" v="318" actId="478"/>
          <ac:picMkLst>
            <pc:docMk/>
            <pc:sldMk cId="472848992" sldId="400"/>
            <ac:picMk id="1024" creationId="{8281A818-1920-7D3F-48CC-17DD52D1A0BF}"/>
          </ac:picMkLst>
        </pc:picChg>
        <pc:picChg chg="del">
          <ac:chgData name="Willems Sylvie" userId="b95a4779-634c-48d3-9f9e-e8a7069967dc" providerId="ADAL" clId="{F87EF54A-2E08-964B-B971-9CCC41896B64}" dt="2024-12-06T06:57:22.715" v="317" actId="478"/>
          <ac:picMkLst>
            <pc:docMk/>
            <pc:sldMk cId="472848992" sldId="400"/>
            <ac:picMk id="1030" creationId="{E2DC1001-452A-2687-A845-FD869013ED81}"/>
          </ac:picMkLst>
        </pc:picChg>
      </pc:sldChg>
      <pc:sldChg chg="addSp delSp modSp mod modShow">
        <pc:chgData name="Willems Sylvie" userId="b95a4779-634c-48d3-9f9e-e8a7069967dc" providerId="ADAL" clId="{F87EF54A-2E08-964B-B971-9CCC41896B64}" dt="2024-12-06T06:58:17.060" v="331" actId="1076"/>
        <pc:sldMkLst>
          <pc:docMk/>
          <pc:sldMk cId="751399181" sldId="402"/>
        </pc:sldMkLst>
        <pc:spChg chg="add mod">
          <ac:chgData name="Willems Sylvie" userId="b95a4779-634c-48d3-9f9e-e8a7069967dc" providerId="ADAL" clId="{F87EF54A-2E08-964B-B971-9CCC41896B64}" dt="2024-12-06T06:58:11.876" v="329" actId="1076"/>
          <ac:spMkLst>
            <pc:docMk/>
            <pc:sldMk cId="751399181" sldId="402"/>
            <ac:spMk id="4" creationId="{443B5C70-5B01-E86F-B35C-9EF2A3024D3B}"/>
          </ac:spMkLst>
        </pc:spChg>
        <pc:spChg chg="add mod">
          <ac:chgData name="Willems Sylvie" userId="b95a4779-634c-48d3-9f9e-e8a7069967dc" providerId="ADAL" clId="{F87EF54A-2E08-964B-B971-9CCC41896B64}" dt="2024-12-06T06:58:17.060" v="331" actId="1076"/>
          <ac:spMkLst>
            <pc:docMk/>
            <pc:sldMk cId="751399181" sldId="402"/>
            <ac:spMk id="5" creationId="{84D7E028-47B5-E689-91DB-1FF1C3AA5014}"/>
          </ac:spMkLst>
        </pc:spChg>
        <pc:picChg chg="del">
          <ac:chgData name="Willems Sylvie" userId="b95a4779-634c-48d3-9f9e-e8a7069967dc" providerId="ADAL" clId="{F87EF54A-2E08-964B-B971-9CCC41896B64}" dt="2024-12-06T06:57:59.088" v="324" actId="478"/>
          <ac:picMkLst>
            <pc:docMk/>
            <pc:sldMk cId="751399181" sldId="402"/>
            <ac:picMk id="2" creationId="{63317ADE-CABA-4552-0915-02778673900E}"/>
          </ac:picMkLst>
        </pc:picChg>
        <pc:picChg chg="add mod">
          <ac:chgData name="Willems Sylvie" userId="b95a4779-634c-48d3-9f9e-e8a7069967dc" providerId="ADAL" clId="{F87EF54A-2E08-964B-B971-9CCC41896B64}" dt="2024-12-06T06:58:05.993" v="327" actId="1076"/>
          <ac:picMkLst>
            <pc:docMk/>
            <pc:sldMk cId="751399181" sldId="402"/>
            <ac:picMk id="3" creationId="{8973246D-6CAD-0614-E788-3F719E8BD192}"/>
          </ac:picMkLst>
        </pc:picChg>
      </pc:sldChg>
      <pc:sldChg chg="addSp modSp mod ord">
        <pc:chgData name="Willems Sylvie" userId="b95a4779-634c-48d3-9f9e-e8a7069967dc" providerId="ADAL" clId="{F87EF54A-2E08-964B-B971-9CCC41896B64}" dt="2024-12-06T07:33:13.104" v="368" actId="14861"/>
        <pc:sldMkLst>
          <pc:docMk/>
          <pc:sldMk cId="319952652" sldId="407"/>
        </pc:sldMkLst>
        <pc:spChg chg="mod">
          <ac:chgData name="Willems Sylvie" userId="b95a4779-634c-48d3-9f9e-e8a7069967dc" providerId="ADAL" clId="{F87EF54A-2E08-964B-B971-9CCC41896B64}" dt="2024-12-06T07:32:35.297" v="367" actId="20577"/>
          <ac:spMkLst>
            <pc:docMk/>
            <pc:sldMk cId="319952652" sldId="407"/>
            <ac:spMk id="24" creationId="{3B9162AF-47E7-9879-3D77-BADE7D1E7649}"/>
          </ac:spMkLst>
        </pc:spChg>
        <pc:picChg chg="add mod">
          <ac:chgData name="Willems Sylvie" userId="b95a4779-634c-48d3-9f9e-e8a7069967dc" providerId="ADAL" clId="{F87EF54A-2E08-964B-B971-9CCC41896B64}" dt="2024-12-06T07:33:13.104" v="368" actId="14861"/>
          <ac:picMkLst>
            <pc:docMk/>
            <pc:sldMk cId="319952652" sldId="407"/>
            <ac:picMk id="5" creationId="{76B1328B-C7D6-76E6-9936-9EEE444159EB}"/>
          </ac:picMkLst>
        </pc:picChg>
      </pc:sldChg>
      <pc:sldChg chg="modSp mod">
        <pc:chgData name="Willems Sylvie" userId="b95a4779-634c-48d3-9f9e-e8a7069967dc" providerId="ADAL" clId="{F87EF54A-2E08-964B-B971-9CCC41896B64}" dt="2024-12-06T07:57:51.454" v="408" actId="20577"/>
        <pc:sldMkLst>
          <pc:docMk/>
          <pc:sldMk cId="3299244940" sldId="414"/>
        </pc:sldMkLst>
        <pc:spChg chg="mod">
          <ac:chgData name="Willems Sylvie" userId="b95a4779-634c-48d3-9f9e-e8a7069967dc" providerId="ADAL" clId="{F87EF54A-2E08-964B-B971-9CCC41896B64}" dt="2024-12-06T07:57:51.454" v="408" actId="20577"/>
          <ac:spMkLst>
            <pc:docMk/>
            <pc:sldMk cId="3299244940" sldId="414"/>
            <ac:spMk id="5" creationId="{82112440-BA69-5146-67D9-44815F9F41FC}"/>
          </ac:spMkLst>
        </pc:spChg>
      </pc:sldChg>
      <pc:sldChg chg="del ord">
        <pc:chgData name="Willems Sylvie" userId="b95a4779-634c-48d3-9f9e-e8a7069967dc" providerId="ADAL" clId="{F87EF54A-2E08-964B-B971-9CCC41896B64}" dt="2024-12-05T18:05:59" v="96" actId="2696"/>
        <pc:sldMkLst>
          <pc:docMk/>
          <pc:sldMk cId="2378748197" sldId="415"/>
        </pc:sldMkLst>
      </pc:sldChg>
      <pc:sldChg chg="modSp">
        <pc:chgData name="Willems Sylvie" userId="b95a4779-634c-48d3-9f9e-e8a7069967dc" providerId="ADAL" clId="{F87EF54A-2E08-964B-B971-9CCC41896B64}" dt="2024-12-05T18:23:12.486" v="143" actId="20577"/>
        <pc:sldMkLst>
          <pc:docMk/>
          <pc:sldMk cId="2339213215" sldId="426"/>
        </pc:sldMkLst>
        <pc:spChg chg="mod">
          <ac:chgData name="Willems Sylvie" userId="b95a4779-634c-48d3-9f9e-e8a7069967dc" providerId="ADAL" clId="{F87EF54A-2E08-964B-B971-9CCC41896B64}" dt="2024-12-05T18:23:12.486" v="143" actId="20577"/>
          <ac:spMkLst>
            <pc:docMk/>
            <pc:sldMk cId="2339213215" sldId="426"/>
            <ac:spMk id="24" creationId="{DF8C430F-30D7-2141-1A55-AD21227CA9B8}"/>
          </ac:spMkLst>
        </pc:spChg>
      </pc:sldChg>
      <pc:sldChg chg="addSp modSp mod modAnim">
        <pc:chgData name="Willems Sylvie" userId="b95a4779-634c-48d3-9f9e-e8a7069967dc" providerId="ADAL" clId="{F87EF54A-2E08-964B-B971-9CCC41896B64}" dt="2024-12-05T18:00:14.931" v="54" actId="1038"/>
        <pc:sldMkLst>
          <pc:docMk/>
          <pc:sldMk cId="3448694495" sldId="428"/>
        </pc:sldMkLst>
        <pc:spChg chg="add mod">
          <ac:chgData name="Willems Sylvie" userId="b95a4779-634c-48d3-9f9e-e8a7069967dc" providerId="ADAL" clId="{F87EF54A-2E08-964B-B971-9CCC41896B64}" dt="2024-12-05T18:00:14.931" v="54" actId="1038"/>
          <ac:spMkLst>
            <pc:docMk/>
            <pc:sldMk cId="3448694495" sldId="428"/>
            <ac:spMk id="6" creationId="{859EEFA8-1359-6FE0-3F1D-D1D7E445E1E5}"/>
          </ac:spMkLst>
        </pc:spChg>
        <pc:spChg chg="add mod">
          <ac:chgData name="Willems Sylvie" userId="b95a4779-634c-48d3-9f9e-e8a7069967dc" providerId="ADAL" clId="{F87EF54A-2E08-964B-B971-9CCC41896B64}" dt="2024-12-05T17:59:41.673" v="44" actId="14100"/>
          <ac:spMkLst>
            <pc:docMk/>
            <pc:sldMk cId="3448694495" sldId="428"/>
            <ac:spMk id="7" creationId="{73C412BA-7791-5DB4-47D3-015724BDBB1B}"/>
          </ac:spMkLst>
        </pc:spChg>
        <pc:spChg chg="add mod">
          <ac:chgData name="Willems Sylvie" userId="b95a4779-634c-48d3-9f9e-e8a7069967dc" providerId="ADAL" clId="{F87EF54A-2E08-964B-B971-9CCC41896B64}" dt="2024-12-05T18:00:11.280" v="52" actId="1038"/>
          <ac:spMkLst>
            <pc:docMk/>
            <pc:sldMk cId="3448694495" sldId="428"/>
            <ac:spMk id="8" creationId="{25822267-77DC-8832-A367-BB93CD7F387C}"/>
          </ac:spMkLst>
        </pc:spChg>
        <pc:spChg chg="add mod">
          <ac:chgData name="Willems Sylvie" userId="b95a4779-634c-48d3-9f9e-e8a7069967dc" providerId="ADAL" clId="{F87EF54A-2E08-964B-B971-9CCC41896B64}" dt="2024-12-05T18:00:06.732" v="50" actId="14100"/>
          <ac:spMkLst>
            <pc:docMk/>
            <pc:sldMk cId="3448694495" sldId="428"/>
            <ac:spMk id="9" creationId="{A7D7B872-2C68-2210-230E-0977A0872D7D}"/>
          </ac:spMkLst>
        </pc:spChg>
      </pc:sldChg>
      <pc:sldChg chg="delSp modSp mod modAnim">
        <pc:chgData name="Willems Sylvie" userId="b95a4779-634c-48d3-9f9e-e8a7069967dc" providerId="ADAL" clId="{F87EF54A-2E08-964B-B971-9CCC41896B64}" dt="2024-12-05T18:03:21.666" v="83" actId="1036"/>
        <pc:sldMkLst>
          <pc:docMk/>
          <pc:sldMk cId="2293677215" sldId="429"/>
        </pc:sldMkLst>
        <pc:spChg chg="mod">
          <ac:chgData name="Willems Sylvie" userId="b95a4779-634c-48d3-9f9e-e8a7069967dc" providerId="ADAL" clId="{F87EF54A-2E08-964B-B971-9CCC41896B64}" dt="2024-12-04T06:59:59.138" v="25" actId="1076"/>
          <ac:spMkLst>
            <pc:docMk/>
            <pc:sldMk cId="2293677215" sldId="429"/>
            <ac:spMk id="10" creationId="{2E639C60-8620-2549-91FF-2B75D51BB842}"/>
          </ac:spMkLst>
        </pc:spChg>
        <pc:spChg chg="mod">
          <ac:chgData name="Willems Sylvie" userId="b95a4779-634c-48d3-9f9e-e8a7069967dc" providerId="ADAL" clId="{F87EF54A-2E08-964B-B971-9CCC41896B64}" dt="2024-12-05T18:03:21.666" v="83" actId="1036"/>
          <ac:spMkLst>
            <pc:docMk/>
            <pc:sldMk cId="2293677215" sldId="429"/>
            <ac:spMk id="1285" creationId="{DB60C965-DC23-355B-2D7D-1966773CB93A}"/>
          </ac:spMkLst>
        </pc:spChg>
      </pc:sldChg>
      <pc:sldChg chg="delSp modSp mod ord">
        <pc:chgData name="Willems Sylvie" userId="b95a4779-634c-48d3-9f9e-e8a7069967dc" providerId="ADAL" clId="{F87EF54A-2E08-964B-B971-9CCC41896B64}" dt="2024-12-06T09:50:09.888" v="413" actId="478"/>
        <pc:sldMkLst>
          <pc:docMk/>
          <pc:sldMk cId="4256874926" sldId="430"/>
        </pc:sldMkLst>
        <pc:spChg chg="del mod">
          <ac:chgData name="Willems Sylvie" userId="b95a4779-634c-48d3-9f9e-e8a7069967dc" providerId="ADAL" clId="{F87EF54A-2E08-964B-B971-9CCC41896B64}" dt="2024-12-06T09:49:55.472" v="409" actId="478"/>
          <ac:spMkLst>
            <pc:docMk/>
            <pc:sldMk cId="4256874926" sldId="430"/>
            <ac:spMk id="7" creationId="{D1999255-8FDB-E135-9CF6-523A1589A723}"/>
          </ac:spMkLst>
        </pc:spChg>
        <pc:spChg chg="del mod">
          <ac:chgData name="Willems Sylvie" userId="b95a4779-634c-48d3-9f9e-e8a7069967dc" providerId="ADAL" clId="{F87EF54A-2E08-964B-B971-9CCC41896B64}" dt="2024-12-06T09:50:09.888" v="413" actId="478"/>
          <ac:spMkLst>
            <pc:docMk/>
            <pc:sldMk cId="4256874926" sldId="430"/>
            <ac:spMk id="19" creationId="{E174453D-E386-32D0-5619-7B1431428499}"/>
          </ac:spMkLst>
        </pc:spChg>
        <pc:cxnChg chg="del">
          <ac:chgData name="Willems Sylvie" userId="b95a4779-634c-48d3-9f9e-e8a7069967dc" providerId="ADAL" clId="{F87EF54A-2E08-964B-B971-9CCC41896B64}" dt="2024-12-06T09:50:03.558" v="411" actId="478"/>
          <ac:cxnSpMkLst>
            <pc:docMk/>
            <pc:sldMk cId="4256874926" sldId="430"/>
            <ac:cxnSpMk id="9" creationId="{C3461F12-D193-64C9-F98D-92009A8F4ABB}"/>
          </ac:cxnSpMkLst>
        </pc:cxnChg>
        <pc:cxnChg chg="del">
          <ac:chgData name="Willems Sylvie" userId="b95a4779-634c-48d3-9f9e-e8a7069967dc" providerId="ADAL" clId="{F87EF54A-2E08-964B-B971-9CCC41896B64}" dt="2024-12-06T09:50:00.733" v="410" actId="478"/>
          <ac:cxnSpMkLst>
            <pc:docMk/>
            <pc:sldMk cId="4256874926" sldId="430"/>
            <ac:cxnSpMk id="11" creationId="{AB087829-16B2-DBBE-3E71-E6416299CEA0}"/>
          </ac:cxnSpMkLst>
        </pc:cxnChg>
        <pc:cxnChg chg="del mod">
          <ac:chgData name="Willems Sylvie" userId="b95a4779-634c-48d3-9f9e-e8a7069967dc" providerId="ADAL" clId="{F87EF54A-2E08-964B-B971-9CCC41896B64}" dt="2024-12-06T06:46:39.255" v="293" actId="478"/>
          <ac:cxnSpMkLst>
            <pc:docMk/>
            <pc:sldMk cId="4256874926" sldId="430"/>
            <ac:cxnSpMk id="20" creationId="{F649D0E9-123E-A90F-79AA-BA2440542C28}"/>
          </ac:cxnSpMkLst>
        </pc:cxnChg>
        <pc:cxnChg chg="del mod">
          <ac:chgData name="Willems Sylvie" userId="b95a4779-634c-48d3-9f9e-e8a7069967dc" providerId="ADAL" clId="{F87EF54A-2E08-964B-B971-9CCC41896B64}" dt="2024-12-06T09:50:07.433" v="412" actId="478"/>
          <ac:cxnSpMkLst>
            <pc:docMk/>
            <pc:sldMk cId="4256874926" sldId="430"/>
            <ac:cxnSpMk id="24" creationId="{F48BCC96-A321-996F-8375-52810AB03D86}"/>
          </ac:cxnSpMkLst>
        </pc:cxnChg>
      </pc:sldChg>
      <pc:sldChg chg="modSp add mod">
        <pc:chgData name="Willems Sylvie" userId="b95a4779-634c-48d3-9f9e-e8a7069967dc" providerId="ADAL" clId="{F87EF54A-2E08-964B-B971-9CCC41896B64}" dt="2024-12-06T07:46:39.025" v="398" actId="208"/>
        <pc:sldMkLst>
          <pc:docMk/>
          <pc:sldMk cId="1171822585" sldId="618"/>
        </pc:sldMkLst>
        <pc:spChg chg="mod">
          <ac:chgData name="Willems Sylvie" userId="b95a4779-634c-48d3-9f9e-e8a7069967dc" providerId="ADAL" clId="{F87EF54A-2E08-964B-B971-9CCC41896B64}" dt="2024-12-06T07:45:58.831" v="391"/>
          <ac:spMkLst>
            <pc:docMk/>
            <pc:sldMk cId="1171822585" sldId="618"/>
            <ac:spMk id="4" creationId="{00000000-0000-0000-0000-000000000000}"/>
          </ac:spMkLst>
        </pc:spChg>
        <pc:spChg chg="mod">
          <ac:chgData name="Willems Sylvie" userId="b95a4779-634c-48d3-9f9e-e8a7069967dc" providerId="ADAL" clId="{F87EF54A-2E08-964B-B971-9CCC41896B64}" dt="2024-12-06T07:46:39.025" v="398" actId="208"/>
          <ac:spMkLst>
            <pc:docMk/>
            <pc:sldMk cId="1171822585" sldId="618"/>
            <ac:spMk id="6" creationId="{0458A177-51B1-B1ED-C4BF-98C047D8FC83}"/>
          </ac:spMkLst>
        </pc:spChg>
        <pc:picChg chg="mod">
          <ac:chgData name="Willems Sylvie" userId="b95a4779-634c-48d3-9f9e-e8a7069967dc" providerId="ADAL" clId="{F87EF54A-2E08-964B-B971-9CCC41896B64}" dt="2024-12-06T07:46:23.663" v="393" actId="1076"/>
          <ac:picMkLst>
            <pc:docMk/>
            <pc:sldMk cId="1171822585" sldId="618"/>
            <ac:picMk id="2" creationId="{00000000-0000-0000-0000-000000000000}"/>
          </ac:picMkLst>
        </pc:picChg>
      </pc:sldChg>
      <pc:sldChg chg="delSp add del mod modAnim">
        <pc:chgData name="Willems Sylvie" userId="b95a4779-634c-48d3-9f9e-e8a7069967dc" providerId="ADAL" clId="{F87EF54A-2E08-964B-B971-9CCC41896B64}" dt="2024-12-05T18:12:17.911" v="112" actId="2696"/>
        <pc:sldMkLst>
          <pc:docMk/>
          <pc:sldMk cId="2308371851" sldId="845"/>
        </pc:sldMkLst>
        <pc:spChg chg="del">
          <ac:chgData name="Willems Sylvie" userId="b95a4779-634c-48d3-9f9e-e8a7069967dc" providerId="ADAL" clId="{F87EF54A-2E08-964B-B971-9CCC41896B64}" dt="2024-12-05T18:06:32.030" v="98" actId="478"/>
          <ac:spMkLst>
            <pc:docMk/>
            <pc:sldMk cId="2308371851" sldId="845"/>
            <ac:spMk id="12" creationId="{3C3EDDB9-5EB8-D237-7AA7-AD5702718348}"/>
          </ac:spMkLst>
        </pc:spChg>
        <pc:spChg chg="del">
          <ac:chgData name="Willems Sylvie" userId="b95a4779-634c-48d3-9f9e-e8a7069967dc" providerId="ADAL" clId="{F87EF54A-2E08-964B-B971-9CCC41896B64}" dt="2024-12-05T18:06:42.024" v="99" actId="478"/>
          <ac:spMkLst>
            <pc:docMk/>
            <pc:sldMk cId="2308371851" sldId="845"/>
            <ac:spMk id="19" creationId="{EC2F8D96-6A13-99F1-110A-C7906F520642}"/>
          </ac:spMkLst>
        </pc:spChg>
      </pc:sldChg>
      <pc:sldChg chg="add del">
        <pc:chgData name="Willems Sylvie" userId="b95a4779-634c-48d3-9f9e-e8a7069967dc" providerId="ADAL" clId="{F87EF54A-2E08-964B-B971-9CCC41896B64}" dt="2024-12-05T18:12:33.313" v="114" actId="2696"/>
        <pc:sldMkLst>
          <pc:docMk/>
          <pc:sldMk cId="2421845616" sldId="847"/>
        </pc:sldMkLst>
      </pc:sldChg>
      <pc:sldChg chg="add del">
        <pc:chgData name="Willems Sylvie" userId="b95a4779-634c-48d3-9f9e-e8a7069967dc" providerId="ADAL" clId="{F87EF54A-2E08-964B-B971-9CCC41896B64}" dt="2024-12-05T18:12:30.814" v="113" actId="2696"/>
        <pc:sldMkLst>
          <pc:docMk/>
          <pc:sldMk cId="2836097335" sldId="848"/>
        </pc:sldMkLst>
      </pc:sldChg>
      <pc:sldChg chg="modSp mod">
        <pc:chgData name="Willems Sylvie" userId="b95a4779-634c-48d3-9f9e-e8a7069967dc" providerId="ADAL" clId="{F87EF54A-2E08-964B-B971-9CCC41896B64}" dt="2024-12-05T18:13:37.144" v="122" actId="1076"/>
        <pc:sldMkLst>
          <pc:docMk/>
          <pc:sldMk cId="2223402550" sldId="849"/>
        </pc:sldMkLst>
        <pc:spChg chg="mod">
          <ac:chgData name="Willems Sylvie" userId="b95a4779-634c-48d3-9f9e-e8a7069967dc" providerId="ADAL" clId="{F87EF54A-2E08-964B-B971-9CCC41896B64}" dt="2024-12-05T18:13:29.827" v="120" actId="1076"/>
          <ac:spMkLst>
            <pc:docMk/>
            <pc:sldMk cId="2223402550" sldId="849"/>
            <ac:spMk id="4" creationId="{4EAAD1AD-7569-DEBF-17C3-C35F554489A5}"/>
          </ac:spMkLst>
        </pc:spChg>
        <pc:spChg chg="mod">
          <ac:chgData name="Willems Sylvie" userId="b95a4779-634c-48d3-9f9e-e8a7069967dc" providerId="ADAL" clId="{F87EF54A-2E08-964B-B971-9CCC41896B64}" dt="2024-12-05T18:13:32.389" v="121" actId="1076"/>
          <ac:spMkLst>
            <pc:docMk/>
            <pc:sldMk cId="2223402550" sldId="849"/>
            <ac:spMk id="5" creationId="{CCE8EA05-E8E3-DD47-5B90-2401C156B548}"/>
          </ac:spMkLst>
        </pc:spChg>
        <pc:cxnChg chg="mod">
          <ac:chgData name="Willems Sylvie" userId="b95a4779-634c-48d3-9f9e-e8a7069967dc" providerId="ADAL" clId="{F87EF54A-2E08-964B-B971-9CCC41896B64}" dt="2024-12-05T18:13:21.893" v="117" actId="14100"/>
          <ac:cxnSpMkLst>
            <pc:docMk/>
            <pc:sldMk cId="2223402550" sldId="849"/>
            <ac:cxnSpMk id="6" creationId="{F2019BC8-D238-9F6D-44FC-1DA8D0E74437}"/>
          </ac:cxnSpMkLst>
        </pc:cxnChg>
        <pc:cxnChg chg="mod">
          <ac:chgData name="Willems Sylvie" userId="b95a4779-634c-48d3-9f9e-e8a7069967dc" providerId="ADAL" clId="{F87EF54A-2E08-964B-B971-9CCC41896B64}" dt="2024-12-05T18:13:37.144" v="122" actId="1076"/>
          <ac:cxnSpMkLst>
            <pc:docMk/>
            <pc:sldMk cId="2223402550" sldId="849"/>
            <ac:cxnSpMk id="7" creationId="{0D8DBC9B-7C4F-E1A1-E0EE-A42FD8F7845A}"/>
          </ac:cxnSpMkLst>
        </pc:cxnChg>
      </pc:sldChg>
      <pc:sldChg chg="addSp delSp modSp mod">
        <pc:chgData name="Willems Sylvie" userId="b95a4779-634c-48d3-9f9e-e8a7069967dc" providerId="ADAL" clId="{F87EF54A-2E08-964B-B971-9CCC41896B64}" dt="2024-12-05T18:33:22.440" v="147" actId="1036"/>
        <pc:sldMkLst>
          <pc:docMk/>
          <pc:sldMk cId="3874581814" sldId="850"/>
        </pc:sldMkLst>
        <pc:spChg chg="mod">
          <ac:chgData name="Willems Sylvie" userId="b95a4779-634c-48d3-9f9e-e8a7069967dc" providerId="ADAL" clId="{F87EF54A-2E08-964B-B971-9CCC41896B64}" dt="2024-12-05T18:32:21.832" v="144" actId="1076"/>
          <ac:spMkLst>
            <pc:docMk/>
            <pc:sldMk cId="3874581814" sldId="850"/>
            <ac:spMk id="2" creationId="{1B4AA841-DDD6-D333-7C3C-59A6CDFF0D7A}"/>
          </ac:spMkLst>
        </pc:spChg>
        <pc:spChg chg="del">
          <ac:chgData name="Willems Sylvie" userId="b95a4779-634c-48d3-9f9e-e8a7069967dc" providerId="ADAL" clId="{F87EF54A-2E08-964B-B971-9CCC41896B64}" dt="2024-12-05T18:02:38.504" v="63" actId="478"/>
          <ac:spMkLst>
            <pc:docMk/>
            <pc:sldMk cId="3874581814" sldId="850"/>
            <ac:spMk id="3" creationId="{8169C3FC-0F1A-49D7-A507-827ADEBDCCA9}"/>
          </ac:spMkLst>
        </pc:spChg>
        <pc:spChg chg="add del mod">
          <ac:chgData name="Willems Sylvie" userId="b95a4779-634c-48d3-9f9e-e8a7069967dc" providerId="ADAL" clId="{F87EF54A-2E08-964B-B971-9CCC41896B64}" dt="2024-12-05T18:32:26.251" v="145" actId="478"/>
          <ac:spMkLst>
            <pc:docMk/>
            <pc:sldMk cId="3874581814" sldId="850"/>
            <ac:spMk id="7" creationId="{E70B10C5-B00B-8A1F-CFEB-51BE387440A6}"/>
          </ac:spMkLst>
        </pc:spChg>
        <pc:picChg chg="mod">
          <ac:chgData name="Willems Sylvie" userId="b95a4779-634c-48d3-9f9e-e8a7069967dc" providerId="ADAL" clId="{F87EF54A-2E08-964B-B971-9CCC41896B64}" dt="2024-12-05T18:33:22.440" v="147" actId="1036"/>
          <ac:picMkLst>
            <pc:docMk/>
            <pc:sldMk cId="3874581814" sldId="850"/>
            <ac:picMk id="6" creationId="{CA729C30-DA34-5208-B18C-21D34D6DDECF}"/>
          </ac:picMkLst>
        </pc:picChg>
      </pc:sldChg>
      <pc:sldChg chg="del">
        <pc:chgData name="Willems Sylvie" userId="b95a4779-634c-48d3-9f9e-e8a7069967dc" providerId="ADAL" clId="{F87EF54A-2E08-964B-B971-9CCC41896B64}" dt="2024-12-05T18:02:50.322" v="65" actId="2696"/>
        <pc:sldMkLst>
          <pc:docMk/>
          <pc:sldMk cId="255831926" sldId="851"/>
        </pc:sldMkLst>
      </pc:sldChg>
      <pc:sldChg chg="modSp del mod">
        <pc:chgData name="Willems Sylvie" userId="b95a4779-634c-48d3-9f9e-e8a7069967dc" providerId="ADAL" clId="{F87EF54A-2E08-964B-B971-9CCC41896B64}" dt="2024-12-05T18:02:50.874" v="66" actId="2696"/>
        <pc:sldMkLst>
          <pc:docMk/>
          <pc:sldMk cId="295219970" sldId="853"/>
        </pc:sldMkLst>
      </pc:sldChg>
      <pc:sldChg chg="delSp add del mod delAnim">
        <pc:chgData name="Willems Sylvie" userId="b95a4779-634c-48d3-9f9e-e8a7069967dc" providerId="ADAL" clId="{F87EF54A-2E08-964B-B971-9CCC41896B64}" dt="2024-12-05T18:05:06.964" v="92" actId="2696"/>
        <pc:sldMkLst>
          <pc:docMk/>
          <pc:sldMk cId="2442967124" sldId="854"/>
        </pc:sldMkLst>
        <pc:spChg chg="del">
          <ac:chgData name="Willems Sylvie" userId="b95a4779-634c-48d3-9f9e-e8a7069967dc" providerId="ADAL" clId="{F87EF54A-2E08-964B-B971-9CCC41896B64}" dt="2024-12-05T18:03:41.257" v="84" actId="478"/>
          <ac:spMkLst>
            <pc:docMk/>
            <pc:sldMk cId="2442967124" sldId="854"/>
            <ac:spMk id="21" creationId="{7033806F-D3E1-8388-D3B1-77C89B995385}"/>
          </ac:spMkLst>
        </pc:spChg>
      </pc:sldChg>
      <pc:sldChg chg="modSp">
        <pc:chgData name="Willems Sylvie" userId="b95a4779-634c-48d3-9f9e-e8a7069967dc" providerId="ADAL" clId="{F87EF54A-2E08-964B-B971-9CCC41896B64}" dt="2024-12-06T09:56:13.451" v="416" actId="6549"/>
        <pc:sldMkLst>
          <pc:docMk/>
          <pc:sldMk cId="3843649926" sldId="855"/>
        </pc:sldMkLst>
        <pc:spChg chg="mod">
          <ac:chgData name="Willems Sylvie" userId="b95a4779-634c-48d3-9f9e-e8a7069967dc" providerId="ADAL" clId="{F87EF54A-2E08-964B-B971-9CCC41896B64}" dt="2024-12-06T09:56:13.451" v="416" actId="6549"/>
          <ac:spMkLst>
            <pc:docMk/>
            <pc:sldMk cId="3843649926" sldId="855"/>
            <ac:spMk id="24" creationId="{B5553EBD-C16D-BA65-ED76-ADEFAD7944CD}"/>
          </ac:spMkLst>
        </pc:spChg>
      </pc:sldChg>
      <pc:sldChg chg="del">
        <pc:chgData name="Willems Sylvie" userId="b95a4779-634c-48d3-9f9e-e8a7069967dc" providerId="ADAL" clId="{F87EF54A-2E08-964B-B971-9CCC41896B64}" dt="2024-12-05T18:09:07.916" v="104" actId="2696"/>
        <pc:sldMkLst>
          <pc:docMk/>
          <pc:sldMk cId="2614187549" sldId="857"/>
        </pc:sldMkLst>
      </pc:sldChg>
      <pc:sldChg chg="del">
        <pc:chgData name="Willems Sylvie" userId="b95a4779-634c-48d3-9f9e-e8a7069967dc" providerId="ADAL" clId="{F87EF54A-2E08-964B-B971-9CCC41896B64}" dt="2024-12-05T18:04:39.782" v="88" actId="2696"/>
        <pc:sldMkLst>
          <pc:docMk/>
          <pc:sldMk cId="2212831625" sldId="859"/>
        </pc:sldMkLst>
      </pc:sldChg>
      <pc:sldChg chg="add">
        <pc:chgData name="Willems Sylvie" userId="b95a4779-634c-48d3-9f9e-e8a7069967dc" providerId="ADAL" clId="{F87EF54A-2E08-964B-B971-9CCC41896B64}" dt="2024-12-05T18:15:50.767" v="126"/>
        <pc:sldMkLst>
          <pc:docMk/>
          <pc:sldMk cId="3363249952" sldId="859"/>
        </pc:sldMkLst>
      </pc:sldChg>
      <pc:sldChg chg="addSp modSp new">
        <pc:chgData name="Willems Sylvie" userId="b95a4779-634c-48d3-9f9e-e8a7069967dc" providerId="ADAL" clId="{F87EF54A-2E08-964B-B971-9CCC41896B64}" dt="2024-12-06T06:53:08.139" v="311"/>
        <pc:sldMkLst>
          <pc:docMk/>
          <pc:sldMk cId="347563906" sldId="860"/>
        </pc:sldMkLst>
        <pc:picChg chg="add mod">
          <ac:chgData name="Willems Sylvie" userId="b95a4779-634c-48d3-9f9e-e8a7069967dc" providerId="ADAL" clId="{F87EF54A-2E08-964B-B971-9CCC41896B64}" dt="2024-12-06T06:53:08.139" v="311"/>
          <ac:picMkLst>
            <pc:docMk/>
            <pc:sldMk cId="347563906" sldId="860"/>
            <ac:picMk id="5" creationId="{9AACEA88-F4D7-447B-EDEA-1393F5D9227B}"/>
          </ac:picMkLst>
        </pc:picChg>
        <pc:picChg chg="add mod">
          <ac:chgData name="Willems Sylvie" userId="b95a4779-634c-48d3-9f9e-e8a7069967dc" providerId="ADAL" clId="{F87EF54A-2E08-964B-B971-9CCC41896B64}" dt="2024-12-06T06:53:08.139" v="311"/>
          <ac:picMkLst>
            <pc:docMk/>
            <pc:sldMk cId="347563906" sldId="860"/>
            <ac:picMk id="6" creationId="{65A8CBE0-02E8-30FE-64DD-80850D4884A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33C48-EAFB-F84E-AE61-AB224FBC7FB4}" type="doc">
      <dgm:prSet loTypeId="urn:microsoft.com/office/officeart/2005/8/layout/bProcess3" loCatId="" qsTypeId="urn:microsoft.com/office/officeart/2005/8/quickstyle/simple1" qsCatId="simple" csTypeId="urn:microsoft.com/office/officeart/2005/8/colors/colorful5" csCatId="colorful" phldr="1"/>
      <dgm:spPr/>
      <dgm:t>
        <a:bodyPr/>
        <a:lstStyle/>
        <a:p>
          <a:endParaRPr lang="fr-FR"/>
        </a:p>
      </dgm:t>
    </dgm:pt>
    <dgm:pt modelId="{DAFCDFAD-A6A8-7048-A03E-3D1EFEAD55A2}">
      <dgm:prSet phldrT="[Texte]"/>
      <dgm:spPr/>
      <dgm:t>
        <a:bodyPr/>
        <a:lstStyle/>
        <a:p>
          <a:r>
            <a:rPr lang="fr-FR" dirty="0"/>
            <a:t>Production de propositions</a:t>
          </a:r>
        </a:p>
      </dgm:t>
    </dgm:pt>
    <dgm:pt modelId="{132A620D-B490-3441-A81F-F6441F42D114}" type="parTrans" cxnId="{3F1D2FB1-19DE-2243-A664-B118E2C8022B}">
      <dgm:prSet/>
      <dgm:spPr/>
      <dgm:t>
        <a:bodyPr/>
        <a:lstStyle/>
        <a:p>
          <a:endParaRPr lang="fr-FR"/>
        </a:p>
      </dgm:t>
    </dgm:pt>
    <dgm:pt modelId="{251A2E26-990D-A84F-8E59-EF9B77969825}" type="sibTrans" cxnId="{3F1D2FB1-19DE-2243-A664-B118E2C8022B}">
      <dgm:prSet/>
      <dgm:spPr/>
      <dgm:t>
        <a:bodyPr/>
        <a:lstStyle/>
        <a:p>
          <a:endParaRPr lang="fr-FR"/>
        </a:p>
      </dgm:t>
    </dgm:pt>
    <dgm:pt modelId="{FED0A18C-FCA2-E547-BA39-28E590FC0581}">
      <dgm:prSet phldrT="[Texte]"/>
      <dgm:spPr>
        <a:solidFill>
          <a:schemeClr val="bg1">
            <a:lumMod val="65000"/>
          </a:schemeClr>
        </a:solidFill>
      </dgm:spPr>
      <dgm:t>
        <a:bodyPr/>
        <a:lstStyle/>
        <a:p>
          <a:r>
            <a:rPr lang="fr-FR" dirty="0"/>
            <a:t>Synthèses des évaluations</a:t>
          </a:r>
        </a:p>
      </dgm:t>
    </dgm:pt>
    <dgm:pt modelId="{D4C98F8F-40B7-104C-999E-4C36C42A47D6}" type="parTrans" cxnId="{020BDCDB-6620-744F-AF8C-08C006D6225A}">
      <dgm:prSet/>
      <dgm:spPr/>
      <dgm:t>
        <a:bodyPr/>
        <a:lstStyle/>
        <a:p>
          <a:endParaRPr lang="fr-FR"/>
        </a:p>
      </dgm:t>
    </dgm:pt>
    <dgm:pt modelId="{C853C522-A657-BB46-93EE-0CC650A05A95}" type="sibTrans" cxnId="{020BDCDB-6620-744F-AF8C-08C006D6225A}">
      <dgm:prSet/>
      <dgm:spPr/>
      <dgm:t>
        <a:bodyPr/>
        <a:lstStyle/>
        <a:p>
          <a:endParaRPr lang="fr-FR"/>
        </a:p>
      </dgm:t>
    </dgm:pt>
    <dgm:pt modelId="{DF034BE9-A861-0544-AE29-BE4C6EE1ED2B}">
      <dgm:prSet phldrT="[Texte]"/>
      <dgm:spPr/>
      <dgm:t>
        <a:bodyPr/>
        <a:lstStyle/>
        <a:p>
          <a:r>
            <a:rPr lang="fr-FR" dirty="0"/>
            <a:t>Prise de connaissance de dissensus et consensus / changement d'avis ou justification </a:t>
          </a:r>
        </a:p>
      </dgm:t>
    </dgm:pt>
    <dgm:pt modelId="{08FAE457-E689-D34F-9FF1-4FDCCBA6F88B}" type="parTrans" cxnId="{A2EB9ED5-E26D-AE4B-858C-B4C629196ED0}">
      <dgm:prSet/>
      <dgm:spPr/>
      <dgm:t>
        <a:bodyPr/>
        <a:lstStyle/>
        <a:p>
          <a:endParaRPr lang="fr-FR"/>
        </a:p>
      </dgm:t>
    </dgm:pt>
    <dgm:pt modelId="{9D8EAC8A-4BC6-4C49-9F7F-B434687CD491}" type="sibTrans" cxnId="{A2EB9ED5-E26D-AE4B-858C-B4C629196ED0}">
      <dgm:prSet/>
      <dgm:spPr/>
      <dgm:t>
        <a:bodyPr/>
        <a:lstStyle/>
        <a:p>
          <a:endParaRPr lang="fr-FR"/>
        </a:p>
      </dgm:t>
    </dgm:pt>
    <dgm:pt modelId="{3E3715CB-49F1-4140-A3F0-26AA688214BD}">
      <dgm:prSet phldrT="[Texte]"/>
      <dgm:spPr>
        <a:solidFill>
          <a:schemeClr val="bg1">
            <a:lumMod val="65000"/>
          </a:schemeClr>
        </a:solidFill>
      </dgm:spPr>
      <dgm:t>
        <a:bodyPr/>
        <a:lstStyle/>
        <a:p>
          <a:r>
            <a:rPr lang="fr-FR" dirty="0"/>
            <a:t>Synthèses des justifications</a:t>
          </a:r>
        </a:p>
      </dgm:t>
    </dgm:pt>
    <dgm:pt modelId="{FD1E5E0F-F4B9-204B-A07A-9476EB29AE9E}" type="parTrans" cxnId="{260903B7-F64F-F146-AF0B-0AF9DED7FA71}">
      <dgm:prSet/>
      <dgm:spPr/>
      <dgm:t>
        <a:bodyPr/>
        <a:lstStyle/>
        <a:p>
          <a:endParaRPr lang="fr-FR"/>
        </a:p>
      </dgm:t>
    </dgm:pt>
    <dgm:pt modelId="{BD3A554E-4EF2-2D4C-8DD0-6D48A71E3383}" type="sibTrans" cxnId="{260903B7-F64F-F146-AF0B-0AF9DED7FA71}">
      <dgm:prSet/>
      <dgm:spPr/>
      <dgm:t>
        <a:bodyPr/>
        <a:lstStyle/>
        <a:p>
          <a:endParaRPr lang="fr-FR"/>
        </a:p>
      </dgm:t>
    </dgm:pt>
    <dgm:pt modelId="{9255B9AD-05A8-934E-90F1-42F7AF10081A}">
      <dgm:prSet phldrT="[Texte]"/>
      <dgm:spPr/>
      <dgm:t>
        <a:bodyPr/>
        <a:lstStyle/>
        <a:p>
          <a:r>
            <a:rPr lang="fr-FR" dirty="0"/>
            <a:t>Prise de connaissance des arguments et évaluation finale</a:t>
          </a:r>
        </a:p>
      </dgm:t>
    </dgm:pt>
    <dgm:pt modelId="{B3078347-CC2E-8142-A25C-A9E80AFF4354}" type="parTrans" cxnId="{0262AC01-4E2F-6D46-AB49-DC5CE4502D6E}">
      <dgm:prSet/>
      <dgm:spPr/>
      <dgm:t>
        <a:bodyPr/>
        <a:lstStyle/>
        <a:p>
          <a:endParaRPr lang="fr-FR"/>
        </a:p>
      </dgm:t>
    </dgm:pt>
    <dgm:pt modelId="{178B5D35-522A-D94A-BC69-BB8B5362C173}" type="sibTrans" cxnId="{0262AC01-4E2F-6D46-AB49-DC5CE4502D6E}">
      <dgm:prSet/>
      <dgm:spPr/>
      <dgm:t>
        <a:bodyPr/>
        <a:lstStyle/>
        <a:p>
          <a:endParaRPr lang="fr-FR"/>
        </a:p>
      </dgm:t>
    </dgm:pt>
    <dgm:pt modelId="{3EDF9015-A96C-B24D-84C3-5498DE018F35}">
      <dgm:prSet phldrT="[Texte]"/>
      <dgm:spPr>
        <a:solidFill>
          <a:schemeClr val="bg1">
            <a:lumMod val="65000"/>
          </a:schemeClr>
        </a:solidFill>
      </dgm:spPr>
      <dgm:t>
        <a:bodyPr/>
        <a:lstStyle/>
        <a:p>
          <a:r>
            <a:rPr lang="fr-FR" dirty="0"/>
            <a:t>Synthèse des productions</a:t>
          </a:r>
        </a:p>
      </dgm:t>
    </dgm:pt>
    <dgm:pt modelId="{3252CAAA-CBA2-D84B-BED4-CA944675AF1B}" type="parTrans" cxnId="{A66C238B-80A3-B84E-897E-66E80EBDA9D4}">
      <dgm:prSet/>
      <dgm:spPr/>
      <dgm:t>
        <a:bodyPr/>
        <a:lstStyle/>
        <a:p>
          <a:endParaRPr lang="fr-FR"/>
        </a:p>
      </dgm:t>
    </dgm:pt>
    <dgm:pt modelId="{DB8FEBF8-A254-C74A-9A78-772DE2B4114A}" type="sibTrans" cxnId="{A66C238B-80A3-B84E-897E-66E80EBDA9D4}">
      <dgm:prSet/>
      <dgm:spPr/>
      <dgm:t>
        <a:bodyPr/>
        <a:lstStyle/>
        <a:p>
          <a:endParaRPr lang="fr-FR"/>
        </a:p>
      </dgm:t>
    </dgm:pt>
    <dgm:pt modelId="{334F29DE-FF01-FB4B-B0AD-36F2A92DE90C}">
      <dgm:prSet phldrT="[Texte]"/>
      <dgm:spPr/>
      <dgm:t>
        <a:bodyPr/>
        <a:lstStyle/>
        <a:p>
          <a:r>
            <a:rPr lang="fr-FR" dirty="0"/>
            <a:t>Evaluation individuelle des productions</a:t>
          </a:r>
        </a:p>
      </dgm:t>
    </dgm:pt>
    <dgm:pt modelId="{768CC89B-94AB-8740-BE6E-958D7CDCDCD1}" type="parTrans" cxnId="{8C1184C7-05AB-9247-B8D7-32735FAB5ECB}">
      <dgm:prSet/>
      <dgm:spPr/>
      <dgm:t>
        <a:bodyPr/>
        <a:lstStyle/>
        <a:p>
          <a:endParaRPr lang="fr-FR"/>
        </a:p>
      </dgm:t>
    </dgm:pt>
    <dgm:pt modelId="{6EB3EC33-C81D-5C40-AB57-100B9B43DCBF}" type="sibTrans" cxnId="{8C1184C7-05AB-9247-B8D7-32735FAB5ECB}">
      <dgm:prSet/>
      <dgm:spPr/>
      <dgm:t>
        <a:bodyPr/>
        <a:lstStyle/>
        <a:p>
          <a:endParaRPr lang="fr-FR"/>
        </a:p>
      </dgm:t>
    </dgm:pt>
    <dgm:pt modelId="{D724D020-2748-B84A-B952-DB4E3FE8CC7A}">
      <dgm:prSet phldrT="[Texte]"/>
      <dgm:spPr>
        <a:solidFill>
          <a:schemeClr val="bg1">
            <a:lumMod val="65000"/>
          </a:schemeClr>
        </a:solidFill>
      </dgm:spPr>
      <dgm:t>
        <a:bodyPr/>
        <a:lstStyle/>
        <a:p>
          <a:r>
            <a:rPr lang="fr-FR" dirty="0"/>
            <a:t>Synthèse des consensus / En cas de dissensus persistants organisation d'un meeting</a:t>
          </a:r>
        </a:p>
      </dgm:t>
    </dgm:pt>
    <dgm:pt modelId="{F1BE28E4-0628-6444-8783-7DD5D11A90C7}" type="parTrans" cxnId="{C591F28E-8BD7-2A43-9814-BEBE5F3549A1}">
      <dgm:prSet/>
      <dgm:spPr/>
      <dgm:t>
        <a:bodyPr/>
        <a:lstStyle/>
        <a:p>
          <a:endParaRPr lang="fr-FR"/>
        </a:p>
      </dgm:t>
    </dgm:pt>
    <dgm:pt modelId="{B913EA61-7D71-1F4A-9F75-6DF0164DEA7E}" type="sibTrans" cxnId="{C591F28E-8BD7-2A43-9814-BEBE5F3549A1}">
      <dgm:prSet/>
      <dgm:spPr/>
      <dgm:t>
        <a:bodyPr/>
        <a:lstStyle/>
        <a:p>
          <a:endParaRPr lang="fr-FR"/>
        </a:p>
      </dgm:t>
    </dgm:pt>
    <dgm:pt modelId="{8EEFFE58-A804-A04F-8994-F589AFE14029}" type="pres">
      <dgm:prSet presAssocID="{DCE33C48-EAFB-F84E-AE61-AB224FBC7FB4}" presName="Name0" presStyleCnt="0">
        <dgm:presLayoutVars>
          <dgm:dir/>
          <dgm:resizeHandles val="exact"/>
        </dgm:presLayoutVars>
      </dgm:prSet>
      <dgm:spPr/>
    </dgm:pt>
    <dgm:pt modelId="{3EE91B94-006F-B145-8758-CD563A1C578B}" type="pres">
      <dgm:prSet presAssocID="{DAFCDFAD-A6A8-7048-A03E-3D1EFEAD55A2}" presName="node" presStyleLbl="node1" presStyleIdx="0" presStyleCnt="8">
        <dgm:presLayoutVars>
          <dgm:bulletEnabled val="1"/>
        </dgm:presLayoutVars>
      </dgm:prSet>
      <dgm:spPr/>
    </dgm:pt>
    <dgm:pt modelId="{C22E8CC0-4AEA-C846-8D47-4832661CD1FC}" type="pres">
      <dgm:prSet presAssocID="{251A2E26-990D-A84F-8E59-EF9B77969825}" presName="sibTrans" presStyleLbl="sibTrans1D1" presStyleIdx="0" presStyleCnt="7"/>
      <dgm:spPr/>
    </dgm:pt>
    <dgm:pt modelId="{F4729760-265B-DA42-923A-AAA441DB38ED}" type="pres">
      <dgm:prSet presAssocID="{251A2E26-990D-A84F-8E59-EF9B77969825}" presName="connectorText" presStyleLbl="sibTrans1D1" presStyleIdx="0" presStyleCnt="7"/>
      <dgm:spPr/>
    </dgm:pt>
    <dgm:pt modelId="{CA297591-3518-C547-9665-73FF1B5C2402}" type="pres">
      <dgm:prSet presAssocID="{3EDF9015-A96C-B24D-84C3-5498DE018F35}" presName="node" presStyleLbl="node1" presStyleIdx="1" presStyleCnt="8">
        <dgm:presLayoutVars>
          <dgm:bulletEnabled val="1"/>
        </dgm:presLayoutVars>
      </dgm:prSet>
      <dgm:spPr/>
    </dgm:pt>
    <dgm:pt modelId="{FE51B16A-5BA3-7E49-BDA0-754C4E4D4307}" type="pres">
      <dgm:prSet presAssocID="{DB8FEBF8-A254-C74A-9A78-772DE2B4114A}" presName="sibTrans" presStyleLbl="sibTrans1D1" presStyleIdx="1" presStyleCnt="7"/>
      <dgm:spPr/>
    </dgm:pt>
    <dgm:pt modelId="{D1DA466F-33D3-F643-8C98-E718E394BD71}" type="pres">
      <dgm:prSet presAssocID="{DB8FEBF8-A254-C74A-9A78-772DE2B4114A}" presName="connectorText" presStyleLbl="sibTrans1D1" presStyleIdx="1" presStyleCnt="7"/>
      <dgm:spPr/>
    </dgm:pt>
    <dgm:pt modelId="{D6B07AA5-2CFA-394B-B1FA-6CE5A8CDC459}" type="pres">
      <dgm:prSet presAssocID="{334F29DE-FF01-FB4B-B0AD-36F2A92DE90C}" presName="node" presStyleLbl="node1" presStyleIdx="2" presStyleCnt="8">
        <dgm:presLayoutVars>
          <dgm:bulletEnabled val="1"/>
        </dgm:presLayoutVars>
      </dgm:prSet>
      <dgm:spPr/>
    </dgm:pt>
    <dgm:pt modelId="{BABB6C05-A645-7940-9688-F3CFBE8950AC}" type="pres">
      <dgm:prSet presAssocID="{6EB3EC33-C81D-5C40-AB57-100B9B43DCBF}" presName="sibTrans" presStyleLbl="sibTrans1D1" presStyleIdx="2" presStyleCnt="7"/>
      <dgm:spPr/>
    </dgm:pt>
    <dgm:pt modelId="{40D7916E-F479-3F4E-8D09-E7B6CAA7A3AA}" type="pres">
      <dgm:prSet presAssocID="{6EB3EC33-C81D-5C40-AB57-100B9B43DCBF}" presName="connectorText" presStyleLbl="sibTrans1D1" presStyleIdx="2" presStyleCnt="7"/>
      <dgm:spPr/>
    </dgm:pt>
    <dgm:pt modelId="{2FD260D8-7774-C346-9E46-A45A7BDAD4F1}" type="pres">
      <dgm:prSet presAssocID="{FED0A18C-FCA2-E547-BA39-28E590FC0581}" presName="node" presStyleLbl="node1" presStyleIdx="3" presStyleCnt="8">
        <dgm:presLayoutVars>
          <dgm:bulletEnabled val="1"/>
        </dgm:presLayoutVars>
      </dgm:prSet>
      <dgm:spPr/>
    </dgm:pt>
    <dgm:pt modelId="{342407C9-CEC3-8C46-BF6F-1BF64C621045}" type="pres">
      <dgm:prSet presAssocID="{C853C522-A657-BB46-93EE-0CC650A05A95}" presName="sibTrans" presStyleLbl="sibTrans1D1" presStyleIdx="3" presStyleCnt="7"/>
      <dgm:spPr/>
    </dgm:pt>
    <dgm:pt modelId="{92E57E17-CC51-524D-90BB-DA4245C970BA}" type="pres">
      <dgm:prSet presAssocID="{C853C522-A657-BB46-93EE-0CC650A05A95}" presName="connectorText" presStyleLbl="sibTrans1D1" presStyleIdx="3" presStyleCnt="7"/>
      <dgm:spPr/>
    </dgm:pt>
    <dgm:pt modelId="{BA4EBA62-EB67-E54F-BFE9-B4865A46578A}" type="pres">
      <dgm:prSet presAssocID="{DF034BE9-A861-0544-AE29-BE4C6EE1ED2B}" presName="node" presStyleLbl="node1" presStyleIdx="4" presStyleCnt="8">
        <dgm:presLayoutVars>
          <dgm:bulletEnabled val="1"/>
        </dgm:presLayoutVars>
      </dgm:prSet>
      <dgm:spPr/>
    </dgm:pt>
    <dgm:pt modelId="{859D2176-83BB-2A4E-B170-FA7BC799A0B3}" type="pres">
      <dgm:prSet presAssocID="{9D8EAC8A-4BC6-4C49-9F7F-B434687CD491}" presName="sibTrans" presStyleLbl="sibTrans1D1" presStyleIdx="4" presStyleCnt="7"/>
      <dgm:spPr/>
    </dgm:pt>
    <dgm:pt modelId="{364F82AF-B389-3E49-9E89-27B1D1471149}" type="pres">
      <dgm:prSet presAssocID="{9D8EAC8A-4BC6-4C49-9F7F-B434687CD491}" presName="connectorText" presStyleLbl="sibTrans1D1" presStyleIdx="4" presStyleCnt="7"/>
      <dgm:spPr/>
    </dgm:pt>
    <dgm:pt modelId="{0C3C9675-8571-A44C-936B-B825594B73CF}" type="pres">
      <dgm:prSet presAssocID="{3E3715CB-49F1-4140-A3F0-26AA688214BD}" presName="node" presStyleLbl="node1" presStyleIdx="5" presStyleCnt="8">
        <dgm:presLayoutVars>
          <dgm:bulletEnabled val="1"/>
        </dgm:presLayoutVars>
      </dgm:prSet>
      <dgm:spPr/>
    </dgm:pt>
    <dgm:pt modelId="{E56EA3DA-015C-DD48-A30F-762E4F01ADE7}" type="pres">
      <dgm:prSet presAssocID="{BD3A554E-4EF2-2D4C-8DD0-6D48A71E3383}" presName="sibTrans" presStyleLbl="sibTrans1D1" presStyleIdx="5" presStyleCnt="7"/>
      <dgm:spPr/>
    </dgm:pt>
    <dgm:pt modelId="{FF4D1079-F4B1-A24D-97A5-0BB7704B1460}" type="pres">
      <dgm:prSet presAssocID="{BD3A554E-4EF2-2D4C-8DD0-6D48A71E3383}" presName="connectorText" presStyleLbl="sibTrans1D1" presStyleIdx="5" presStyleCnt="7"/>
      <dgm:spPr/>
    </dgm:pt>
    <dgm:pt modelId="{378AE176-218F-834F-BA2E-6FE64093D927}" type="pres">
      <dgm:prSet presAssocID="{9255B9AD-05A8-934E-90F1-42F7AF10081A}" presName="node" presStyleLbl="node1" presStyleIdx="6" presStyleCnt="8">
        <dgm:presLayoutVars>
          <dgm:bulletEnabled val="1"/>
        </dgm:presLayoutVars>
      </dgm:prSet>
      <dgm:spPr/>
    </dgm:pt>
    <dgm:pt modelId="{09F518DB-7B0F-B14C-AEBA-87782E6D203F}" type="pres">
      <dgm:prSet presAssocID="{178B5D35-522A-D94A-BC69-BB8B5362C173}" presName="sibTrans" presStyleLbl="sibTrans1D1" presStyleIdx="6" presStyleCnt="7"/>
      <dgm:spPr/>
    </dgm:pt>
    <dgm:pt modelId="{A5D7C63A-F558-004F-9CA4-75FF6D751CC5}" type="pres">
      <dgm:prSet presAssocID="{178B5D35-522A-D94A-BC69-BB8B5362C173}" presName="connectorText" presStyleLbl="sibTrans1D1" presStyleIdx="6" presStyleCnt="7"/>
      <dgm:spPr/>
    </dgm:pt>
    <dgm:pt modelId="{C8000DF4-762D-F949-B898-12DF40D52BAA}" type="pres">
      <dgm:prSet presAssocID="{D724D020-2748-B84A-B952-DB4E3FE8CC7A}" presName="node" presStyleLbl="node1" presStyleIdx="7" presStyleCnt="8">
        <dgm:presLayoutVars>
          <dgm:bulletEnabled val="1"/>
        </dgm:presLayoutVars>
      </dgm:prSet>
      <dgm:spPr/>
    </dgm:pt>
  </dgm:ptLst>
  <dgm:cxnLst>
    <dgm:cxn modelId="{0262AC01-4E2F-6D46-AB49-DC5CE4502D6E}" srcId="{DCE33C48-EAFB-F84E-AE61-AB224FBC7FB4}" destId="{9255B9AD-05A8-934E-90F1-42F7AF10081A}" srcOrd="6" destOrd="0" parTransId="{B3078347-CC2E-8142-A25C-A9E80AFF4354}" sibTransId="{178B5D35-522A-D94A-BC69-BB8B5362C173}"/>
    <dgm:cxn modelId="{A4CF8E08-FC9E-264E-8108-20C6E4F47296}" type="presOf" srcId="{D724D020-2748-B84A-B952-DB4E3FE8CC7A}" destId="{C8000DF4-762D-F949-B898-12DF40D52BAA}" srcOrd="0" destOrd="0" presId="urn:microsoft.com/office/officeart/2005/8/layout/bProcess3"/>
    <dgm:cxn modelId="{71B14F0C-712B-0843-9256-F43072A81F20}" type="presOf" srcId="{334F29DE-FF01-FB4B-B0AD-36F2A92DE90C}" destId="{D6B07AA5-2CFA-394B-B1FA-6CE5A8CDC459}" srcOrd="0" destOrd="0" presId="urn:microsoft.com/office/officeart/2005/8/layout/bProcess3"/>
    <dgm:cxn modelId="{B6C6142B-F073-2040-9A53-3F340DD7E668}" type="presOf" srcId="{FED0A18C-FCA2-E547-BA39-28E590FC0581}" destId="{2FD260D8-7774-C346-9E46-A45A7BDAD4F1}" srcOrd="0" destOrd="0" presId="urn:microsoft.com/office/officeart/2005/8/layout/bProcess3"/>
    <dgm:cxn modelId="{8C87BB31-B593-764C-AB82-C39F660A1104}" type="presOf" srcId="{6EB3EC33-C81D-5C40-AB57-100B9B43DCBF}" destId="{40D7916E-F479-3F4E-8D09-E7B6CAA7A3AA}" srcOrd="1" destOrd="0" presId="urn:microsoft.com/office/officeart/2005/8/layout/bProcess3"/>
    <dgm:cxn modelId="{3914E640-2E0E-034A-961E-1F08BFCDF2BB}" type="presOf" srcId="{178B5D35-522A-D94A-BC69-BB8B5362C173}" destId="{A5D7C63A-F558-004F-9CA4-75FF6D751CC5}" srcOrd="1" destOrd="0" presId="urn:microsoft.com/office/officeart/2005/8/layout/bProcess3"/>
    <dgm:cxn modelId="{77C14650-A6EB-6F48-B1C6-16C36421A0D2}" type="presOf" srcId="{C853C522-A657-BB46-93EE-0CC650A05A95}" destId="{342407C9-CEC3-8C46-BF6F-1BF64C621045}" srcOrd="0" destOrd="0" presId="urn:microsoft.com/office/officeart/2005/8/layout/bProcess3"/>
    <dgm:cxn modelId="{4AC11E64-00D6-084A-B3EF-994E4D1CE601}" type="presOf" srcId="{9255B9AD-05A8-934E-90F1-42F7AF10081A}" destId="{378AE176-218F-834F-BA2E-6FE64093D927}" srcOrd="0" destOrd="0" presId="urn:microsoft.com/office/officeart/2005/8/layout/bProcess3"/>
    <dgm:cxn modelId="{D7B5A468-C2F2-B348-B701-FE50B6514D98}" type="presOf" srcId="{DB8FEBF8-A254-C74A-9A78-772DE2B4114A}" destId="{FE51B16A-5BA3-7E49-BDA0-754C4E4D4307}" srcOrd="0" destOrd="0" presId="urn:microsoft.com/office/officeart/2005/8/layout/bProcess3"/>
    <dgm:cxn modelId="{A4A7646D-16FD-2648-BF48-33BC6DFF30DE}" type="presOf" srcId="{3EDF9015-A96C-B24D-84C3-5498DE018F35}" destId="{CA297591-3518-C547-9665-73FF1B5C2402}" srcOrd="0" destOrd="0" presId="urn:microsoft.com/office/officeart/2005/8/layout/bProcess3"/>
    <dgm:cxn modelId="{EB915C6F-675A-994D-82BA-01250E40BBB6}" type="presOf" srcId="{9D8EAC8A-4BC6-4C49-9F7F-B434687CD491}" destId="{859D2176-83BB-2A4E-B170-FA7BC799A0B3}" srcOrd="0" destOrd="0" presId="urn:microsoft.com/office/officeart/2005/8/layout/bProcess3"/>
    <dgm:cxn modelId="{3C117C76-1D41-E240-9308-AD92275DDFD1}" type="presOf" srcId="{9D8EAC8A-4BC6-4C49-9F7F-B434687CD491}" destId="{364F82AF-B389-3E49-9E89-27B1D1471149}" srcOrd="1" destOrd="0" presId="urn:microsoft.com/office/officeart/2005/8/layout/bProcess3"/>
    <dgm:cxn modelId="{A66C238B-80A3-B84E-897E-66E80EBDA9D4}" srcId="{DCE33C48-EAFB-F84E-AE61-AB224FBC7FB4}" destId="{3EDF9015-A96C-B24D-84C3-5498DE018F35}" srcOrd="1" destOrd="0" parTransId="{3252CAAA-CBA2-D84B-BED4-CA944675AF1B}" sibTransId="{DB8FEBF8-A254-C74A-9A78-772DE2B4114A}"/>
    <dgm:cxn modelId="{C591F28E-8BD7-2A43-9814-BEBE5F3549A1}" srcId="{DCE33C48-EAFB-F84E-AE61-AB224FBC7FB4}" destId="{D724D020-2748-B84A-B952-DB4E3FE8CC7A}" srcOrd="7" destOrd="0" parTransId="{F1BE28E4-0628-6444-8783-7DD5D11A90C7}" sibTransId="{B913EA61-7D71-1F4A-9F75-6DF0164DEA7E}"/>
    <dgm:cxn modelId="{50A01E95-AFD8-BD45-8C5B-0B2A0E4F19B1}" type="presOf" srcId="{BD3A554E-4EF2-2D4C-8DD0-6D48A71E3383}" destId="{E56EA3DA-015C-DD48-A30F-762E4F01ADE7}" srcOrd="0" destOrd="0" presId="urn:microsoft.com/office/officeart/2005/8/layout/bProcess3"/>
    <dgm:cxn modelId="{7C824E97-60E5-164A-A3B3-4DB61205F843}" type="presOf" srcId="{178B5D35-522A-D94A-BC69-BB8B5362C173}" destId="{09F518DB-7B0F-B14C-AEBA-87782E6D203F}" srcOrd="0" destOrd="0" presId="urn:microsoft.com/office/officeart/2005/8/layout/bProcess3"/>
    <dgm:cxn modelId="{493FBDA7-4D0B-974B-891C-77D1F2870A32}" type="presOf" srcId="{251A2E26-990D-A84F-8E59-EF9B77969825}" destId="{F4729760-265B-DA42-923A-AAA441DB38ED}" srcOrd="1" destOrd="0" presId="urn:microsoft.com/office/officeart/2005/8/layout/bProcess3"/>
    <dgm:cxn modelId="{A9CE13AD-21F1-E14C-98A3-9FEDB0C3865E}" type="presOf" srcId="{DF034BE9-A861-0544-AE29-BE4C6EE1ED2B}" destId="{BA4EBA62-EB67-E54F-BFE9-B4865A46578A}" srcOrd="0" destOrd="0" presId="urn:microsoft.com/office/officeart/2005/8/layout/bProcess3"/>
    <dgm:cxn modelId="{3F1D2FB1-19DE-2243-A664-B118E2C8022B}" srcId="{DCE33C48-EAFB-F84E-AE61-AB224FBC7FB4}" destId="{DAFCDFAD-A6A8-7048-A03E-3D1EFEAD55A2}" srcOrd="0" destOrd="0" parTransId="{132A620D-B490-3441-A81F-F6441F42D114}" sibTransId="{251A2E26-990D-A84F-8E59-EF9B77969825}"/>
    <dgm:cxn modelId="{260903B7-F64F-F146-AF0B-0AF9DED7FA71}" srcId="{DCE33C48-EAFB-F84E-AE61-AB224FBC7FB4}" destId="{3E3715CB-49F1-4140-A3F0-26AA688214BD}" srcOrd="5" destOrd="0" parTransId="{FD1E5E0F-F4B9-204B-A07A-9476EB29AE9E}" sibTransId="{BD3A554E-4EF2-2D4C-8DD0-6D48A71E3383}"/>
    <dgm:cxn modelId="{8C1184C7-05AB-9247-B8D7-32735FAB5ECB}" srcId="{DCE33C48-EAFB-F84E-AE61-AB224FBC7FB4}" destId="{334F29DE-FF01-FB4B-B0AD-36F2A92DE90C}" srcOrd="2" destOrd="0" parTransId="{768CC89B-94AB-8740-BE6E-958D7CDCDCD1}" sibTransId="{6EB3EC33-C81D-5C40-AB57-100B9B43DCBF}"/>
    <dgm:cxn modelId="{4FDC56C9-E6BE-D041-91F8-96149550B95C}" type="presOf" srcId="{DAFCDFAD-A6A8-7048-A03E-3D1EFEAD55A2}" destId="{3EE91B94-006F-B145-8758-CD563A1C578B}" srcOrd="0" destOrd="0" presId="urn:microsoft.com/office/officeart/2005/8/layout/bProcess3"/>
    <dgm:cxn modelId="{D73A89D0-06C3-FC43-A60F-5871673D98B7}" type="presOf" srcId="{DB8FEBF8-A254-C74A-9A78-772DE2B4114A}" destId="{D1DA466F-33D3-F643-8C98-E718E394BD71}" srcOrd="1" destOrd="0" presId="urn:microsoft.com/office/officeart/2005/8/layout/bProcess3"/>
    <dgm:cxn modelId="{A2EB9ED5-E26D-AE4B-858C-B4C629196ED0}" srcId="{DCE33C48-EAFB-F84E-AE61-AB224FBC7FB4}" destId="{DF034BE9-A861-0544-AE29-BE4C6EE1ED2B}" srcOrd="4" destOrd="0" parTransId="{08FAE457-E689-D34F-9FF1-4FDCCBA6F88B}" sibTransId="{9D8EAC8A-4BC6-4C49-9F7F-B434687CD491}"/>
    <dgm:cxn modelId="{020BDCDB-6620-744F-AF8C-08C006D6225A}" srcId="{DCE33C48-EAFB-F84E-AE61-AB224FBC7FB4}" destId="{FED0A18C-FCA2-E547-BA39-28E590FC0581}" srcOrd="3" destOrd="0" parTransId="{D4C98F8F-40B7-104C-999E-4C36C42A47D6}" sibTransId="{C853C522-A657-BB46-93EE-0CC650A05A95}"/>
    <dgm:cxn modelId="{183CB1DF-EDB8-1944-9532-295CF8C46363}" type="presOf" srcId="{6EB3EC33-C81D-5C40-AB57-100B9B43DCBF}" destId="{BABB6C05-A645-7940-9688-F3CFBE8950AC}" srcOrd="0" destOrd="0" presId="urn:microsoft.com/office/officeart/2005/8/layout/bProcess3"/>
    <dgm:cxn modelId="{24F623EB-17F5-D449-BB1F-6701DCBA471C}" type="presOf" srcId="{BD3A554E-4EF2-2D4C-8DD0-6D48A71E3383}" destId="{FF4D1079-F4B1-A24D-97A5-0BB7704B1460}" srcOrd="1" destOrd="0" presId="urn:microsoft.com/office/officeart/2005/8/layout/bProcess3"/>
    <dgm:cxn modelId="{B89616EC-64F6-734D-ABE7-8FFD809782E9}" type="presOf" srcId="{C853C522-A657-BB46-93EE-0CC650A05A95}" destId="{92E57E17-CC51-524D-90BB-DA4245C970BA}" srcOrd="1" destOrd="0" presId="urn:microsoft.com/office/officeart/2005/8/layout/bProcess3"/>
    <dgm:cxn modelId="{369C70EC-0AFD-BC45-AE99-FF497594D432}" type="presOf" srcId="{3E3715CB-49F1-4140-A3F0-26AA688214BD}" destId="{0C3C9675-8571-A44C-936B-B825594B73CF}" srcOrd="0" destOrd="0" presId="urn:microsoft.com/office/officeart/2005/8/layout/bProcess3"/>
    <dgm:cxn modelId="{9D4EE7F0-6174-D04C-A828-B502CB56E6C4}" type="presOf" srcId="{DCE33C48-EAFB-F84E-AE61-AB224FBC7FB4}" destId="{8EEFFE58-A804-A04F-8994-F589AFE14029}" srcOrd="0" destOrd="0" presId="urn:microsoft.com/office/officeart/2005/8/layout/bProcess3"/>
    <dgm:cxn modelId="{C21053FC-8BC3-8740-A75C-AB7DDDD21385}" type="presOf" srcId="{251A2E26-990D-A84F-8E59-EF9B77969825}" destId="{C22E8CC0-4AEA-C846-8D47-4832661CD1FC}" srcOrd="0" destOrd="0" presId="urn:microsoft.com/office/officeart/2005/8/layout/bProcess3"/>
    <dgm:cxn modelId="{802EF0AF-2D26-A54C-A71F-8EE96792E825}" type="presParOf" srcId="{8EEFFE58-A804-A04F-8994-F589AFE14029}" destId="{3EE91B94-006F-B145-8758-CD563A1C578B}" srcOrd="0" destOrd="0" presId="urn:microsoft.com/office/officeart/2005/8/layout/bProcess3"/>
    <dgm:cxn modelId="{7D6C45DA-036F-7F46-BB1E-6C0AE47B6182}" type="presParOf" srcId="{8EEFFE58-A804-A04F-8994-F589AFE14029}" destId="{C22E8CC0-4AEA-C846-8D47-4832661CD1FC}" srcOrd="1" destOrd="0" presId="urn:microsoft.com/office/officeart/2005/8/layout/bProcess3"/>
    <dgm:cxn modelId="{33738B45-4748-AA48-930A-D8CB3689986D}" type="presParOf" srcId="{C22E8CC0-4AEA-C846-8D47-4832661CD1FC}" destId="{F4729760-265B-DA42-923A-AAA441DB38ED}" srcOrd="0" destOrd="0" presId="urn:microsoft.com/office/officeart/2005/8/layout/bProcess3"/>
    <dgm:cxn modelId="{1479AA87-E10D-BF42-8565-B2FF8F5E5EF4}" type="presParOf" srcId="{8EEFFE58-A804-A04F-8994-F589AFE14029}" destId="{CA297591-3518-C547-9665-73FF1B5C2402}" srcOrd="2" destOrd="0" presId="urn:microsoft.com/office/officeart/2005/8/layout/bProcess3"/>
    <dgm:cxn modelId="{056DABA9-FF79-0642-BDE6-EB82D1251D7D}" type="presParOf" srcId="{8EEFFE58-A804-A04F-8994-F589AFE14029}" destId="{FE51B16A-5BA3-7E49-BDA0-754C4E4D4307}" srcOrd="3" destOrd="0" presId="urn:microsoft.com/office/officeart/2005/8/layout/bProcess3"/>
    <dgm:cxn modelId="{BBC7980F-0259-CB4C-B585-B9C1C36652A4}" type="presParOf" srcId="{FE51B16A-5BA3-7E49-BDA0-754C4E4D4307}" destId="{D1DA466F-33D3-F643-8C98-E718E394BD71}" srcOrd="0" destOrd="0" presId="urn:microsoft.com/office/officeart/2005/8/layout/bProcess3"/>
    <dgm:cxn modelId="{41FD13EF-D08B-4343-BCE4-9B3D62601D2C}" type="presParOf" srcId="{8EEFFE58-A804-A04F-8994-F589AFE14029}" destId="{D6B07AA5-2CFA-394B-B1FA-6CE5A8CDC459}" srcOrd="4" destOrd="0" presId="urn:microsoft.com/office/officeart/2005/8/layout/bProcess3"/>
    <dgm:cxn modelId="{C5A6710B-0B1B-6C4E-A5D4-D7862B1EAFA2}" type="presParOf" srcId="{8EEFFE58-A804-A04F-8994-F589AFE14029}" destId="{BABB6C05-A645-7940-9688-F3CFBE8950AC}" srcOrd="5" destOrd="0" presId="urn:microsoft.com/office/officeart/2005/8/layout/bProcess3"/>
    <dgm:cxn modelId="{60A895B5-8654-F14C-BF88-840A0AB1E6B8}" type="presParOf" srcId="{BABB6C05-A645-7940-9688-F3CFBE8950AC}" destId="{40D7916E-F479-3F4E-8D09-E7B6CAA7A3AA}" srcOrd="0" destOrd="0" presId="urn:microsoft.com/office/officeart/2005/8/layout/bProcess3"/>
    <dgm:cxn modelId="{A77E34EB-2500-064F-827A-2CB2FF1F5874}" type="presParOf" srcId="{8EEFFE58-A804-A04F-8994-F589AFE14029}" destId="{2FD260D8-7774-C346-9E46-A45A7BDAD4F1}" srcOrd="6" destOrd="0" presId="urn:microsoft.com/office/officeart/2005/8/layout/bProcess3"/>
    <dgm:cxn modelId="{F651D37F-00F1-1248-8C5D-BAB4100D6438}" type="presParOf" srcId="{8EEFFE58-A804-A04F-8994-F589AFE14029}" destId="{342407C9-CEC3-8C46-BF6F-1BF64C621045}" srcOrd="7" destOrd="0" presId="urn:microsoft.com/office/officeart/2005/8/layout/bProcess3"/>
    <dgm:cxn modelId="{DA0F0A40-DC08-5D48-A4C5-B043575EEAC6}" type="presParOf" srcId="{342407C9-CEC3-8C46-BF6F-1BF64C621045}" destId="{92E57E17-CC51-524D-90BB-DA4245C970BA}" srcOrd="0" destOrd="0" presId="urn:microsoft.com/office/officeart/2005/8/layout/bProcess3"/>
    <dgm:cxn modelId="{2ED78A46-3BAB-DF42-8780-053BBE6AC79B}" type="presParOf" srcId="{8EEFFE58-A804-A04F-8994-F589AFE14029}" destId="{BA4EBA62-EB67-E54F-BFE9-B4865A46578A}" srcOrd="8" destOrd="0" presId="urn:microsoft.com/office/officeart/2005/8/layout/bProcess3"/>
    <dgm:cxn modelId="{B8FE5597-A62F-0844-BACA-4D00F0A43990}" type="presParOf" srcId="{8EEFFE58-A804-A04F-8994-F589AFE14029}" destId="{859D2176-83BB-2A4E-B170-FA7BC799A0B3}" srcOrd="9" destOrd="0" presId="urn:microsoft.com/office/officeart/2005/8/layout/bProcess3"/>
    <dgm:cxn modelId="{F551F25E-903F-2942-AFA7-1D74952D10CA}" type="presParOf" srcId="{859D2176-83BB-2A4E-B170-FA7BC799A0B3}" destId="{364F82AF-B389-3E49-9E89-27B1D1471149}" srcOrd="0" destOrd="0" presId="urn:microsoft.com/office/officeart/2005/8/layout/bProcess3"/>
    <dgm:cxn modelId="{72DE96CE-5002-7046-B7FE-993DE485DEDF}" type="presParOf" srcId="{8EEFFE58-A804-A04F-8994-F589AFE14029}" destId="{0C3C9675-8571-A44C-936B-B825594B73CF}" srcOrd="10" destOrd="0" presId="urn:microsoft.com/office/officeart/2005/8/layout/bProcess3"/>
    <dgm:cxn modelId="{7E75A4A8-2A8C-6C43-B38F-EC993A784482}" type="presParOf" srcId="{8EEFFE58-A804-A04F-8994-F589AFE14029}" destId="{E56EA3DA-015C-DD48-A30F-762E4F01ADE7}" srcOrd="11" destOrd="0" presId="urn:microsoft.com/office/officeart/2005/8/layout/bProcess3"/>
    <dgm:cxn modelId="{0E1FC15F-EF91-274E-91E6-60C3D6CC2B30}" type="presParOf" srcId="{E56EA3DA-015C-DD48-A30F-762E4F01ADE7}" destId="{FF4D1079-F4B1-A24D-97A5-0BB7704B1460}" srcOrd="0" destOrd="0" presId="urn:microsoft.com/office/officeart/2005/8/layout/bProcess3"/>
    <dgm:cxn modelId="{18854206-08F2-494A-B36F-33112EFDD448}" type="presParOf" srcId="{8EEFFE58-A804-A04F-8994-F589AFE14029}" destId="{378AE176-218F-834F-BA2E-6FE64093D927}" srcOrd="12" destOrd="0" presId="urn:microsoft.com/office/officeart/2005/8/layout/bProcess3"/>
    <dgm:cxn modelId="{D2673259-5B8B-9840-9B3B-278D1097C01C}" type="presParOf" srcId="{8EEFFE58-A804-A04F-8994-F589AFE14029}" destId="{09F518DB-7B0F-B14C-AEBA-87782E6D203F}" srcOrd="13" destOrd="0" presId="urn:microsoft.com/office/officeart/2005/8/layout/bProcess3"/>
    <dgm:cxn modelId="{E635D015-C1D7-E74E-AB4E-A7AB2E76DDE5}" type="presParOf" srcId="{09F518DB-7B0F-B14C-AEBA-87782E6D203F}" destId="{A5D7C63A-F558-004F-9CA4-75FF6D751CC5}" srcOrd="0" destOrd="0" presId="urn:microsoft.com/office/officeart/2005/8/layout/bProcess3"/>
    <dgm:cxn modelId="{A089E9A1-E2F9-7A47-8254-28EBD150E109}" type="presParOf" srcId="{8EEFFE58-A804-A04F-8994-F589AFE14029}" destId="{C8000DF4-762D-F949-B898-12DF40D52BAA}"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E8CC0-4AEA-C846-8D47-4832661CD1FC}">
      <dsp:nvSpPr>
        <dsp:cNvPr id="0" name=""/>
        <dsp:cNvSpPr/>
      </dsp:nvSpPr>
      <dsp:spPr>
        <a:xfrm>
          <a:off x="1260057" y="299966"/>
          <a:ext cx="234004" cy="91440"/>
        </a:xfrm>
        <a:custGeom>
          <a:avLst/>
          <a:gdLst/>
          <a:ahLst/>
          <a:cxnLst/>
          <a:rect l="0" t="0" r="0" b="0"/>
          <a:pathLst>
            <a:path>
              <a:moveTo>
                <a:pt x="0" y="45720"/>
              </a:moveTo>
              <a:lnTo>
                <a:pt x="234004"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70444" y="344363"/>
        <a:ext cx="13230" cy="2646"/>
      </dsp:txXfrm>
    </dsp:sp>
    <dsp:sp modelId="{3EE91B94-006F-B145-8758-CD563A1C578B}">
      <dsp:nvSpPr>
        <dsp:cNvPr id="0" name=""/>
        <dsp:cNvSpPr/>
      </dsp:nvSpPr>
      <dsp:spPr>
        <a:xfrm>
          <a:off x="111403" y="550"/>
          <a:ext cx="1150453" cy="69027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r-FR" sz="800" kern="1200" dirty="0"/>
            <a:t>Production de propositions</a:t>
          </a:r>
        </a:p>
      </dsp:txBody>
      <dsp:txXfrm>
        <a:off x="111403" y="550"/>
        <a:ext cx="1150453" cy="690272"/>
      </dsp:txXfrm>
    </dsp:sp>
    <dsp:sp modelId="{FE51B16A-5BA3-7E49-BDA0-754C4E4D4307}">
      <dsp:nvSpPr>
        <dsp:cNvPr id="0" name=""/>
        <dsp:cNvSpPr/>
      </dsp:nvSpPr>
      <dsp:spPr>
        <a:xfrm>
          <a:off x="686630" y="689023"/>
          <a:ext cx="1415058" cy="234004"/>
        </a:xfrm>
        <a:custGeom>
          <a:avLst/>
          <a:gdLst/>
          <a:ahLst/>
          <a:cxnLst/>
          <a:rect l="0" t="0" r="0" b="0"/>
          <a:pathLst>
            <a:path>
              <a:moveTo>
                <a:pt x="1415058" y="0"/>
              </a:moveTo>
              <a:lnTo>
                <a:pt x="1415058" y="134102"/>
              </a:lnTo>
              <a:lnTo>
                <a:pt x="0" y="134102"/>
              </a:lnTo>
              <a:lnTo>
                <a:pt x="0" y="234004"/>
              </a:lnTo>
            </a:path>
          </a:pathLst>
        </a:custGeom>
        <a:noFill/>
        <a:ln w="9525" cap="flat" cmpd="sng" algn="ctr">
          <a:solidFill>
            <a:schemeClr val="accent5">
              <a:hueOff val="-423351"/>
              <a:satOff val="-16667"/>
              <a:lumOff val="51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58169" y="804702"/>
        <a:ext cx="71979" cy="2646"/>
      </dsp:txXfrm>
    </dsp:sp>
    <dsp:sp modelId="{CA297591-3518-C547-9665-73FF1B5C2402}">
      <dsp:nvSpPr>
        <dsp:cNvPr id="0" name=""/>
        <dsp:cNvSpPr/>
      </dsp:nvSpPr>
      <dsp:spPr>
        <a:xfrm>
          <a:off x="1526461" y="550"/>
          <a:ext cx="1150453" cy="690272"/>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r-FR" sz="800" kern="1200" dirty="0"/>
            <a:t>Synthèse des productions</a:t>
          </a:r>
        </a:p>
      </dsp:txBody>
      <dsp:txXfrm>
        <a:off x="1526461" y="550"/>
        <a:ext cx="1150453" cy="690272"/>
      </dsp:txXfrm>
    </dsp:sp>
    <dsp:sp modelId="{BABB6C05-A645-7940-9688-F3CFBE8950AC}">
      <dsp:nvSpPr>
        <dsp:cNvPr id="0" name=""/>
        <dsp:cNvSpPr/>
      </dsp:nvSpPr>
      <dsp:spPr>
        <a:xfrm>
          <a:off x="1260057" y="1254843"/>
          <a:ext cx="234004" cy="91440"/>
        </a:xfrm>
        <a:custGeom>
          <a:avLst/>
          <a:gdLst/>
          <a:ahLst/>
          <a:cxnLst/>
          <a:rect l="0" t="0" r="0" b="0"/>
          <a:pathLst>
            <a:path>
              <a:moveTo>
                <a:pt x="0" y="45720"/>
              </a:moveTo>
              <a:lnTo>
                <a:pt x="234004" y="45720"/>
              </a:lnTo>
            </a:path>
          </a:pathLst>
        </a:custGeom>
        <a:noFill/>
        <a:ln w="9525" cap="flat" cmpd="sng" algn="ctr">
          <a:solidFill>
            <a:schemeClr val="accent5">
              <a:hueOff val="-846702"/>
              <a:satOff val="-33333"/>
              <a:lumOff val="1026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70444" y="1299240"/>
        <a:ext cx="13230" cy="2646"/>
      </dsp:txXfrm>
    </dsp:sp>
    <dsp:sp modelId="{D6B07AA5-2CFA-394B-B1FA-6CE5A8CDC459}">
      <dsp:nvSpPr>
        <dsp:cNvPr id="0" name=""/>
        <dsp:cNvSpPr/>
      </dsp:nvSpPr>
      <dsp:spPr>
        <a:xfrm>
          <a:off x="111403" y="955427"/>
          <a:ext cx="1150453" cy="690272"/>
        </a:xfrm>
        <a:prstGeom prst="rect">
          <a:avLst/>
        </a:prstGeom>
        <a:solidFill>
          <a:schemeClr val="accent5">
            <a:hueOff val="-725745"/>
            <a:satOff val="-28571"/>
            <a:lumOff val="87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r-FR" sz="800" kern="1200" dirty="0"/>
            <a:t>Evaluation individuelle des productions</a:t>
          </a:r>
        </a:p>
      </dsp:txBody>
      <dsp:txXfrm>
        <a:off x="111403" y="955427"/>
        <a:ext cx="1150453" cy="690272"/>
      </dsp:txXfrm>
    </dsp:sp>
    <dsp:sp modelId="{342407C9-CEC3-8C46-BF6F-1BF64C621045}">
      <dsp:nvSpPr>
        <dsp:cNvPr id="0" name=""/>
        <dsp:cNvSpPr/>
      </dsp:nvSpPr>
      <dsp:spPr>
        <a:xfrm>
          <a:off x="686630" y="1643899"/>
          <a:ext cx="1415058" cy="234004"/>
        </a:xfrm>
        <a:custGeom>
          <a:avLst/>
          <a:gdLst/>
          <a:ahLst/>
          <a:cxnLst/>
          <a:rect l="0" t="0" r="0" b="0"/>
          <a:pathLst>
            <a:path>
              <a:moveTo>
                <a:pt x="1415058" y="0"/>
              </a:moveTo>
              <a:lnTo>
                <a:pt x="1415058" y="134102"/>
              </a:lnTo>
              <a:lnTo>
                <a:pt x="0" y="134102"/>
              </a:lnTo>
              <a:lnTo>
                <a:pt x="0" y="234004"/>
              </a:lnTo>
            </a:path>
          </a:pathLst>
        </a:custGeom>
        <a:noFill/>
        <a:ln w="9525" cap="flat" cmpd="sng" algn="ctr">
          <a:solidFill>
            <a:schemeClr val="accent5">
              <a:hueOff val="-1270053"/>
              <a:satOff val="-50000"/>
              <a:lumOff val="1539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58169" y="1759578"/>
        <a:ext cx="71979" cy="2646"/>
      </dsp:txXfrm>
    </dsp:sp>
    <dsp:sp modelId="{2FD260D8-7774-C346-9E46-A45A7BDAD4F1}">
      <dsp:nvSpPr>
        <dsp:cNvPr id="0" name=""/>
        <dsp:cNvSpPr/>
      </dsp:nvSpPr>
      <dsp:spPr>
        <a:xfrm>
          <a:off x="1526461" y="955427"/>
          <a:ext cx="1150453" cy="690272"/>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r-FR" sz="800" kern="1200" dirty="0"/>
            <a:t>Synthèses des évaluations</a:t>
          </a:r>
        </a:p>
      </dsp:txBody>
      <dsp:txXfrm>
        <a:off x="1526461" y="955427"/>
        <a:ext cx="1150453" cy="690272"/>
      </dsp:txXfrm>
    </dsp:sp>
    <dsp:sp modelId="{859D2176-83BB-2A4E-B170-FA7BC799A0B3}">
      <dsp:nvSpPr>
        <dsp:cNvPr id="0" name=""/>
        <dsp:cNvSpPr/>
      </dsp:nvSpPr>
      <dsp:spPr>
        <a:xfrm>
          <a:off x="1260057" y="2209720"/>
          <a:ext cx="234004" cy="91440"/>
        </a:xfrm>
        <a:custGeom>
          <a:avLst/>
          <a:gdLst/>
          <a:ahLst/>
          <a:cxnLst/>
          <a:rect l="0" t="0" r="0" b="0"/>
          <a:pathLst>
            <a:path>
              <a:moveTo>
                <a:pt x="0" y="45720"/>
              </a:moveTo>
              <a:lnTo>
                <a:pt x="234004" y="45720"/>
              </a:lnTo>
            </a:path>
          </a:pathLst>
        </a:custGeom>
        <a:noFill/>
        <a:ln w="9525" cap="flat" cmpd="sng" algn="ctr">
          <a:solidFill>
            <a:schemeClr val="accent5">
              <a:hueOff val="-1693404"/>
              <a:satOff val="-66667"/>
              <a:lumOff val="205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70444" y="2254117"/>
        <a:ext cx="13230" cy="2646"/>
      </dsp:txXfrm>
    </dsp:sp>
    <dsp:sp modelId="{BA4EBA62-EB67-E54F-BFE9-B4865A46578A}">
      <dsp:nvSpPr>
        <dsp:cNvPr id="0" name=""/>
        <dsp:cNvSpPr/>
      </dsp:nvSpPr>
      <dsp:spPr>
        <a:xfrm>
          <a:off x="111403" y="1910304"/>
          <a:ext cx="1150453" cy="690272"/>
        </a:xfrm>
        <a:prstGeom prst="rect">
          <a:avLst/>
        </a:prstGeom>
        <a:solidFill>
          <a:schemeClr val="accent5">
            <a:hueOff val="-1451489"/>
            <a:satOff val="-57143"/>
            <a:lumOff val="175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r-FR" sz="800" kern="1200" dirty="0"/>
            <a:t>Prise de connaissance de dissensus et consensus / changement d'avis ou justification </a:t>
          </a:r>
        </a:p>
      </dsp:txBody>
      <dsp:txXfrm>
        <a:off x="111403" y="1910304"/>
        <a:ext cx="1150453" cy="690272"/>
      </dsp:txXfrm>
    </dsp:sp>
    <dsp:sp modelId="{E56EA3DA-015C-DD48-A30F-762E4F01ADE7}">
      <dsp:nvSpPr>
        <dsp:cNvPr id="0" name=""/>
        <dsp:cNvSpPr/>
      </dsp:nvSpPr>
      <dsp:spPr>
        <a:xfrm>
          <a:off x="686630" y="2598776"/>
          <a:ext cx="1415058" cy="234004"/>
        </a:xfrm>
        <a:custGeom>
          <a:avLst/>
          <a:gdLst/>
          <a:ahLst/>
          <a:cxnLst/>
          <a:rect l="0" t="0" r="0" b="0"/>
          <a:pathLst>
            <a:path>
              <a:moveTo>
                <a:pt x="1415058" y="0"/>
              </a:moveTo>
              <a:lnTo>
                <a:pt x="1415058" y="134102"/>
              </a:lnTo>
              <a:lnTo>
                <a:pt x="0" y="134102"/>
              </a:lnTo>
              <a:lnTo>
                <a:pt x="0" y="234004"/>
              </a:lnTo>
            </a:path>
          </a:pathLst>
        </a:custGeom>
        <a:noFill/>
        <a:ln w="9525" cap="flat" cmpd="sng" algn="ctr">
          <a:solidFill>
            <a:schemeClr val="accent5">
              <a:hueOff val="-2116755"/>
              <a:satOff val="-83333"/>
              <a:lumOff val="256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58169" y="2714455"/>
        <a:ext cx="71979" cy="2646"/>
      </dsp:txXfrm>
    </dsp:sp>
    <dsp:sp modelId="{0C3C9675-8571-A44C-936B-B825594B73CF}">
      <dsp:nvSpPr>
        <dsp:cNvPr id="0" name=""/>
        <dsp:cNvSpPr/>
      </dsp:nvSpPr>
      <dsp:spPr>
        <a:xfrm>
          <a:off x="1526461" y="1910304"/>
          <a:ext cx="1150453" cy="690272"/>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r-FR" sz="800" kern="1200" dirty="0"/>
            <a:t>Synthèses des justifications</a:t>
          </a:r>
        </a:p>
      </dsp:txBody>
      <dsp:txXfrm>
        <a:off x="1526461" y="1910304"/>
        <a:ext cx="1150453" cy="690272"/>
      </dsp:txXfrm>
    </dsp:sp>
    <dsp:sp modelId="{09F518DB-7B0F-B14C-AEBA-87782E6D203F}">
      <dsp:nvSpPr>
        <dsp:cNvPr id="0" name=""/>
        <dsp:cNvSpPr/>
      </dsp:nvSpPr>
      <dsp:spPr>
        <a:xfrm>
          <a:off x="1260057" y="3164597"/>
          <a:ext cx="234004" cy="91440"/>
        </a:xfrm>
        <a:custGeom>
          <a:avLst/>
          <a:gdLst/>
          <a:ahLst/>
          <a:cxnLst/>
          <a:rect l="0" t="0" r="0" b="0"/>
          <a:pathLst>
            <a:path>
              <a:moveTo>
                <a:pt x="0" y="45720"/>
              </a:moveTo>
              <a:lnTo>
                <a:pt x="234004" y="45720"/>
              </a:lnTo>
            </a:path>
          </a:pathLst>
        </a:custGeom>
        <a:noFill/>
        <a:ln w="9525" cap="flat" cmpd="sng" algn="ctr">
          <a:solidFill>
            <a:schemeClr val="accent5">
              <a:hueOff val="-2540106"/>
              <a:satOff val="-100000"/>
              <a:lumOff val="307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70444" y="3208994"/>
        <a:ext cx="13230" cy="2646"/>
      </dsp:txXfrm>
    </dsp:sp>
    <dsp:sp modelId="{378AE176-218F-834F-BA2E-6FE64093D927}">
      <dsp:nvSpPr>
        <dsp:cNvPr id="0" name=""/>
        <dsp:cNvSpPr/>
      </dsp:nvSpPr>
      <dsp:spPr>
        <a:xfrm>
          <a:off x="111403" y="2865180"/>
          <a:ext cx="1150453" cy="690272"/>
        </a:xfrm>
        <a:prstGeom prst="rect">
          <a:avLst/>
        </a:prstGeom>
        <a:solidFill>
          <a:schemeClr val="accent5">
            <a:hueOff val="-2177234"/>
            <a:satOff val="-85714"/>
            <a:lumOff val="263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r-FR" sz="800" kern="1200" dirty="0"/>
            <a:t>Prise de connaissance des arguments et évaluation finale</a:t>
          </a:r>
        </a:p>
      </dsp:txBody>
      <dsp:txXfrm>
        <a:off x="111403" y="2865180"/>
        <a:ext cx="1150453" cy="690272"/>
      </dsp:txXfrm>
    </dsp:sp>
    <dsp:sp modelId="{C8000DF4-762D-F949-B898-12DF40D52BAA}">
      <dsp:nvSpPr>
        <dsp:cNvPr id="0" name=""/>
        <dsp:cNvSpPr/>
      </dsp:nvSpPr>
      <dsp:spPr>
        <a:xfrm>
          <a:off x="1526461" y="2865180"/>
          <a:ext cx="1150453" cy="690272"/>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r-FR" sz="800" kern="1200" dirty="0"/>
            <a:t>Synthèse des consensus / En cas de dissensus persistants organisation d'un meeting</a:t>
          </a:r>
        </a:p>
      </dsp:txBody>
      <dsp:txXfrm>
        <a:off x="1526461" y="2865180"/>
        <a:ext cx="1150453" cy="69027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236731C5-5BDF-6951-7262-CC79D22F0277}"/>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9E48B002-FF3C-2E04-994C-5AB233E402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9D006160-A967-63A8-A9B7-1B366620AA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50000"/>
              </a:lnSpc>
            </a:pPr>
            <a:r>
              <a:rPr lang="fr-FR" sz="1800" dirty="0">
                <a:effectLst/>
                <a:latin typeface="Calibri" panose="020F0502020204030204" pitchFamily="34" charset="0"/>
                <a:ea typeface="Calibri" panose="020F0502020204030204" pitchFamily="34" charset="0"/>
              </a:rPr>
              <a:t>Outre ces différences entre professionnels, les neuropsychologues ont également tendance à varier leurs termes au sein d’un même document, tendant à préférer les synonymes aux répétitions sans doute monotones (</a:t>
            </a:r>
            <a:r>
              <a:rPr lang="fr-FR" sz="1800" dirty="0" err="1">
                <a:effectLst/>
                <a:latin typeface="Calibri" panose="020F0502020204030204" pitchFamily="34" charset="0"/>
                <a:ea typeface="Calibri" panose="020F0502020204030204" pitchFamily="34" charset="0"/>
              </a:rPr>
              <a:t>Leclef</a:t>
            </a:r>
            <a:r>
              <a:rPr lang="fr-FR" sz="1800" dirty="0">
                <a:effectLst/>
                <a:latin typeface="Calibri" panose="020F0502020204030204" pitchFamily="34" charset="0"/>
                <a:ea typeface="Calibri" panose="020F0502020204030204" pitchFamily="34" charset="0"/>
              </a:rPr>
              <a:t> et al., 2018). </a:t>
            </a: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Plus problématique encore, le seuil utilisé au sein d’une même évaluation peut changer d’un test à l’autre en fonction de l’étalonnage utilisé (percentile, écart-type, score </a:t>
            </a:r>
            <a:r>
              <a:rPr lang="fr-FR" sz="1800" dirty="0" err="1">
                <a:effectLst/>
                <a:latin typeface="Calibri" panose="020F0502020204030204" pitchFamily="34" charset="0"/>
                <a:ea typeface="Calibri" panose="020F0502020204030204" pitchFamily="34" charset="0"/>
              </a:rPr>
              <a:t>T</a:t>
            </a:r>
            <a:r>
              <a:rPr lang="fr-FR" sz="1800" dirty="0">
                <a:effectLst/>
                <a:latin typeface="Calibri" panose="020F0502020204030204" pitchFamily="34" charset="0"/>
                <a:ea typeface="Calibri" panose="020F0502020204030204" pitchFamily="34" charset="0"/>
              </a:rPr>
              <a:t>, note standard ou score composite). Ainsi, un score à un test pourrait </a:t>
            </a:r>
            <a:r>
              <a:rPr lang="fr-FR" sz="1800" dirty="0" err="1">
                <a:effectLst/>
                <a:latin typeface="Calibri" panose="020F0502020204030204" pitchFamily="34" charset="0"/>
                <a:ea typeface="Calibri" panose="020F0502020204030204" pitchFamily="34" charset="0"/>
              </a:rPr>
              <a:t>être</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considére</a:t>
            </a:r>
            <a:r>
              <a:rPr lang="fr-FR" sz="1800" dirty="0">
                <a:effectLst/>
                <a:latin typeface="Calibri" panose="020F0502020204030204" pitchFamily="34" charset="0"/>
                <a:ea typeface="Calibri" panose="020F0502020204030204" pitchFamily="34" charset="0"/>
              </a:rPr>
              <a:t>́ comme « hors-seuil » lorsque les normes sont exprimées en percentile, mais « dans les normes » dans le cas de l’utilisation d’un autre type d’étalonnage (par exemple, une note standard associée en réalité à la même probabilité statistique). Ces incohérences découlent probablement d’une méconnaissance de la signification de certains scores standardisés. Par exemple, </a:t>
            </a:r>
            <a:r>
              <a:rPr lang="fr-FR" sz="1800" dirty="0" err="1">
                <a:effectLst/>
                <a:latin typeface="Calibri" panose="020F0502020204030204" pitchFamily="34" charset="0"/>
                <a:ea typeface="Calibri" panose="020F0502020204030204" pitchFamily="34" charset="0"/>
              </a:rPr>
              <a:t>un.e</a:t>
            </a:r>
            <a:r>
              <a:rPr lang="fr-FR" sz="1800" dirty="0">
                <a:effectLst/>
                <a:latin typeface="Calibri" panose="020F0502020204030204" pitchFamily="34" charset="0"/>
                <a:ea typeface="Calibri" panose="020F0502020204030204" pitchFamily="34" charset="0"/>
              </a:rPr>
              <a:t> neuropsychologue peut oublier qu’un score </a:t>
            </a:r>
            <a:r>
              <a:rPr lang="fr-FR" sz="1800" dirty="0" err="1">
                <a:effectLst/>
                <a:latin typeface="Calibri" panose="020F0502020204030204" pitchFamily="34" charset="0"/>
                <a:ea typeface="Calibri" panose="020F0502020204030204" pitchFamily="34" charset="0"/>
              </a:rPr>
              <a:t>T</a:t>
            </a:r>
            <a:r>
              <a:rPr lang="fr-FR" sz="1800" dirty="0">
                <a:effectLst/>
                <a:latin typeface="Calibri" panose="020F0502020204030204" pitchFamily="34" charset="0"/>
                <a:ea typeface="Calibri" panose="020F0502020204030204" pitchFamily="34" charset="0"/>
              </a:rPr>
              <a:t> de 40 est équivalent à un score</a:t>
            </a:r>
            <a:r>
              <a:rPr lang="fr-FR" sz="1800" i="1" dirty="0">
                <a:effectLst/>
                <a:latin typeface="Calibri" panose="020F0502020204030204" pitchFamily="34" charset="0"/>
                <a:ea typeface="Calibri" panose="020F0502020204030204" pitchFamily="34" charset="0"/>
              </a:rPr>
              <a:t> z</a:t>
            </a:r>
            <a:r>
              <a:rPr lang="fr-FR" sz="1800" dirty="0">
                <a:effectLst/>
                <a:latin typeface="Calibri" panose="020F0502020204030204" pitchFamily="34" charset="0"/>
                <a:ea typeface="Calibri" panose="020F0502020204030204" pitchFamily="34" charset="0"/>
              </a:rPr>
              <a:t> de -1, et se rapproche donc du percentile 16 en cas de normalité de la distribution.</a:t>
            </a: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 Cette confusion est accentuée par les informations souvent contradictoires fournies dans les manuels des éditeurs des tests (</a:t>
            </a:r>
            <a:r>
              <a:rPr lang="fr-FR" sz="1800" dirty="0" err="1">
                <a:effectLst/>
                <a:latin typeface="Calibri" panose="020F0502020204030204" pitchFamily="34" charset="0"/>
                <a:ea typeface="Calibri" panose="020F0502020204030204" pitchFamily="34" charset="0"/>
              </a:rPr>
              <a:t>Guilmette</a:t>
            </a:r>
            <a:r>
              <a:rPr lang="fr-FR" sz="1800" dirty="0">
                <a:effectLst/>
                <a:latin typeface="Calibri" panose="020F0502020204030204" pitchFamily="34" charset="0"/>
                <a:ea typeface="Calibri" panose="020F0502020204030204" pitchFamily="34" charset="0"/>
              </a:rPr>
              <a:t> et al., 2020), conduisant les neuropsychologues à attribuer des étiquettes différentes au même score. </a:t>
            </a: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8290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266C53B-3B59-2C4E-9CD7-42E57EF2BF4E}" type="slidenum">
              <a:rPr lang="fr-FR" smtClean="0"/>
              <a:t>12</a:t>
            </a:fld>
            <a:endParaRPr lang="fr-FR"/>
          </a:p>
        </p:txBody>
      </p:sp>
    </p:spTree>
    <p:extLst>
      <p:ext uri="{BB962C8B-B14F-4D97-AF65-F5344CB8AC3E}">
        <p14:creationId xmlns:p14="http://schemas.microsoft.com/office/powerpoint/2010/main" val="44190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solidFill>
                  <a:srgbClr val="000000"/>
                </a:solidFill>
                <a:effectLst/>
                <a:latin typeface="Calibri" panose="020F0502020204030204" pitchFamily="34" charset="0"/>
                <a:ea typeface="Calibri" panose="020F0502020204030204" pitchFamily="34" charset="0"/>
              </a:rPr>
              <a:t>Le raisonnement sous-tendant l’interprétation d’un score est donc complexe et explique d’autant plus la difficulté de le communiqu</a:t>
            </a:r>
            <a:r>
              <a:rPr lang="fr-FR" sz="1800" dirty="0">
                <a:effectLst/>
                <a:latin typeface="Calibri" panose="020F0502020204030204" pitchFamily="34" charset="0"/>
                <a:ea typeface="Calibri" panose="020F0502020204030204" pitchFamily="34" charset="0"/>
              </a:rPr>
              <a:t>er</a:t>
            </a:r>
            <a:r>
              <a:rPr lang="fr-FR" sz="1800" dirty="0">
                <a:solidFill>
                  <a:srgbClr val="000000"/>
                </a:solidFill>
                <a:effectLst/>
                <a:latin typeface="Calibri" panose="020F0502020204030204" pitchFamily="34" charset="0"/>
                <a:ea typeface="Calibri" panose="020F0502020204030204" pitchFamily="34" charset="0"/>
              </a:rPr>
              <a:t> en termes simples. Le rapport écrit est en effet consulté par différents intervenants et chaque fois que cela est possible par la personne évaluée. Les rapports peuvent être ainsi lus par des professionnels très variés allant des médecins (spécialisés ou non spécialisés) aux juges dans le contexte d’une expertise médico-légale. Le rapport doit donc être suffisamment pédagogique pour être lu par ce public très varié. À défaut de clarté, il risque d’être lu sans être compris, ou de ne pas être lu et de ne pas participer aux décisions concernant la personne évaluée. Or, plusieurs études ont montré que les équipes interdisciplinaires estiment nos rapports difficilement lisibles, bien que précieux pour la planification des soins (p. ex., Postal et al., 2018). Les neuropsychologues sont, comme tous les professionnels dont la pratique repose sur des savoirs spécialisés, confrontés au problème de la transmission de leurs observations et de leurs conclusions dans un langage compréhensible pour les personnes auxquelles elles sont destinées. Dans ce contexte, l’un des principaux défis à relever touche à la communication des résultats eux-mêmes.</a:t>
            </a:r>
            <a:r>
              <a:rPr lang="fr-FR" sz="1800" dirty="0">
                <a:effectLst/>
                <a:latin typeface="Calibri" panose="020F0502020204030204" pitchFamily="34" charset="0"/>
                <a:ea typeface="Calibri" panose="020F0502020204030204" pitchFamily="34" charset="0"/>
              </a:rPr>
              <a:t> C’est ainsi que, au-delà du score seuil qui doit être clarifié et communiqué dans les rapports, la/le neuropsychologue doit qualifier verbalement le score observé en commentant sa fréquence dans l’échantillon de référence.</a:t>
            </a:r>
            <a:endParaRPr lang="fr-BE"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848542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494AB-5984-CA36-9009-C036B79BE1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159E2E-A051-D8B2-B4AF-68AD863BF23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B1EB201-8E0D-19CB-25C8-5413F66F900F}"/>
              </a:ext>
            </a:extLst>
          </p:cNvPr>
          <p:cNvSpPr>
            <a:spLocks noGrp="1"/>
          </p:cNvSpPr>
          <p:nvPr>
            <p:ph type="body" idx="1"/>
          </p:nvPr>
        </p:nvSpPr>
        <p:spPr/>
        <p:txBody>
          <a:bodyPr/>
          <a:lstStyle/>
          <a:p>
            <a:r>
              <a:rPr lang="fr-FR" dirty="0"/>
              <a:t>nous pensons que l'interprétation et la communication des performances des tests sont facilitées par l'existence d'un « langage » commun de descripteurs (c'est-à-dire d'un système de classification) expliqué avec transparence dans nos rapport</a:t>
            </a:r>
          </a:p>
          <a:p>
            <a:r>
              <a:rPr lang="fr-FR" dirty="0"/>
              <a:t>Nous pensons que ce langage commun devrait être utilisé de manière cohérente tout au long du rapport</a:t>
            </a:r>
          </a:p>
          <a:p>
            <a:r>
              <a:rPr lang="fr-FR" dirty="0"/>
              <a:t>Nous pensons aussi que ce langage commun devrait être utilisé par un maximum de clinicien</a:t>
            </a:r>
          </a:p>
        </p:txBody>
      </p:sp>
    </p:spTree>
    <p:extLst>
      <p:ext uri="{BB962C8B-B14F-4D97-AF65-F5344CB8AC3E}">
        <p14:creationId xmlns:p14="http://schemas.microsoft.com/office/powerpoint/2010/main" val="3970296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a:extLst>
            <a:ext uri="{FF2B5EF4-FFF2-40B4-BE49-F238E27FC236}">
              <a16:creationId xmlns:a16="http://schemas.microsoft.com/office/drawing/2014/main" id="{B952CC3C-4360-C2CE-0B10-F929A2E6AEA4}"/>
            </a:ext>
          </a:extLst>
        </p:cNvPr>
        <p:cNvGrpSpPr/>
        <p:nvPr/>
      </p:nvGrpSpPr>
      <p:grpSpPr>
        <a:xfrm>
          <a:off x="0" y="0"/>
          <a:ext cx="0" cy="0"/>
          <a:chOff x="0" y="0"/>
          <a:chExt cx="0" cy="0"/>
        </a:xfrm>
      </p:grpSpPr>
      <p:sp>
        <p:nvSpPr>
          <p:cNvPr id="1267" name="Google Shape;1267;g54dda1946d_4_2679:notes">
            <a:extLst>
              <a:ext uri="{FF2B5EF4-FFF2-40B4-BE49-F238E27FC236}">
                <a16:creationId xmlns:a16="http://schemas.microsoft.com/office/drawing/2014/main" id="{31384CB3-2C34-C939-B523-D4533BB125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54dda1946d_4_2679:notes">
            <a:extLst>
              <a:ext uri="{FF2B5EF4-FFF2-40B4-BE49-F238E27FC236}">
                <a16:creationId xmlns:a16="http://schemas.microsoft.com/office/drawing/2014/main" id="{5EEEB046-7794-7C97-0CD9-0605E44E98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BE" sz="1800" dirty="0">
                <a:effectLst/>
                <a:latin typeface="MyriadPro"/>
              </a:rPr>
              <a:t>La </a:t>
            </a:r>
            <a:r>
              <a:rPr lang="fr-BE" sz="1800" dirty="0" err="1">
                <a:effectLst/>
                <a:latin typeface="MyriadPro"/>
              </a:rPr>
              <a:t>genèse</a:t>
            </a:r>
            <a:r>
              <a:rPr lang="fr-BE" sz="1800" dirty="0">
                <a:effectLst/>
                <a:latin typeface="MyriadPro"/>
              </a:rPr>
              <a:t> de cette </a:t>
            </a:r>
            <a:r>
              <a:rPr lang="fr-BE" sz="1800" dirty="0" err="1">
                <a:effectLst/>
                <a:latin typeface="MyriadPro"/>
              </a:rPr>
              <a:t>conférence</a:t>
            </a:r>
            <a:r>
              <a:rPr lang="fr-BE" sz="1800" dirty="0">
                <a:effectLst/>
                <a:latin typeface="MyriadPro"/>
              </a:rPr>
              <a:t> de consensus a commencé en 2022</a:t>
            </a:r>
            <a:endParaRPr lang="fr-BE"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solidFill>
                  <a:srgbClr val="000000"/>
                </a:solidFill>
                <a:effectLst/>
                <a:latin typeface="Calibri" panose="020F0502020204030204" pitchFamily="34" charset="0"/>
                <a:ea typeface="Calibri" panose="020F0502020204030204" pitchFamily="34" charset="0"/>
              </a:rPr>
              <a:t>Un premier groupe restreint s’est réuni fin 2022 sous l’impulsion de Xavier </a:t>
            </a:r>
            <a:r>
              <a:rPr lang="fr-FR" sz="1100" dirty="0" err="1">
                <a:solidFill>
                  <a:srgbClr val="000000"/>
                </a:solidFill>
                <a:effectLst/>
                <a:latin typeface="Calibri" panose="020F0502020204030204" pitchFamily="34" charset="0"/>
                <a:ea typeface="Calibri" panose="020F0502020204030204" pitchFamily="34" charset="0"/>
              </a:rPr>
              <a:t>Seron</a:t>
            </a:r>
            <a:r>
              <a:rPr lang="fr-FR" sz="1100" dirty="0">
                <a:solidFill>
                  <a:srgbClr val="000000"/>
                </a:solidFill>
                <a:effectLst/>
                <a:latin typeface="Calibri" panose="020F0502020204030204" pitchFamily="34" charset="0"/>
                <a:ea typeface="Calibri" panose="020F0502020204030204" pitchFamily="34" charset="0"/>
              </a:rPr>
              <a:t> et Sylvie Willems avec Catherine Belin, Hélène </a:t>
            </a:r>
            <a:r>
              <a:rPr lang="fr-FR" sz="1100" dirty="0" err="1">
                <a:solidFill>
                  <a:srgbClr val="000000"/>
                </a:solidFill>
                <a:effectLst/>
                <a:latin typeface="Calibri" panose="020F0502020204030204" pitchFamily="34" charset="0"/>
                <a:ea typeface="Calibri" panose="020F0502020204030204" pitchFamily="34" charset="0"/>
              </a:rPr>
              <a:t>Amieva</a:t>
            </a:r>
            <a:r>
              <a:rPr lang="fr-FR" sz="1100" dirty="0">
                <a:solidFill>
                  <a:srgbClr val="000000"/>
                </a:solidFill>
                <a:effectLst/>
                <a:latin typeface="Calibri" panose="020F0502020204030204" pitchFamily="34" charset="0"/>
                <a:ea typeface="Calibri" panose="020F0502020204030204" pitchFamily="34" charset="0"/>
              </a:rPr>
              <a:t>, Philippe </a:t>
            </a:r>
            <a:r>
              <a:rPr lang="fr-FR" sz="1100" dirty="0" err="1">
                <a:solidFill>
                  <a:srgbClr val="000000"/>
                </a:solidFill>
                <a:effectLst/>
                <a:latin typeface="Calibri" panose="020F0502020204030204" pitchFamily="34" charset="0"/>
                <a:ea typeface="Calibri" panose="020F0502020204030204" pitchFamily="34" charset="0"/>
              </a:rPr>
              <a:t>Azouvi</a:t>
            </a:r>
            <a:r>
              <a:rPr lang="fr-FR" sz="1100" dirty="0">
                <a:solidFill>
                  <a:srgbClr val="000000"/>
                </a:solidFill>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solidFill>
                  <a:srgbClr val="000000"/>
                </a:solidFill>
                <a:effectLst/>
                <a:latin typeface="Calibri" panose="020F0502020204030204" pitchFamily="34" charset="0"/>
                <a:ea typeface="Calibri" panose="020F0502020204030204" pitchFamily="34" charset="0"/>
              </a:rPr>
              <a:t>Ce groupe a jugé la question des descripteurs essentielle …. Il a été décidé de rassembler des promoteurs autour de la question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solidFill>
                  <a:srgbClr val="000000"/>
                </a:solidFill>
                <a:effectLst/>
                <a:latin typeface="Calibri" panose="020F0502020204030204" pitchFamily="34" charset="0"/>
              </a:rPr>
              <a:t>Très vite il nous a semblé logique d’impliqué la SNLF, l’OFPN, et le GRECO qui ont accepté de porté le projet. Ces association implique la France mais aussi la Belgique.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solidFill>
                  <a:srgbClr val="000000"/>
                </a:solidFill>
                <a:effectLst/>
                <a:latin typeface="Calibri" panose="020F0502020204030204" pitchFamily="34" charset="0"/>
              </a:rPr>
              <a:t>La question de la suisse a été </a:t>
            </a:r>
            <a:r>
              <a:rPr lang="fr-FR" sz="1100" dirty="0" err="1">
                <a:solidFill>
                  <a:srgbClr val="000000"/>
                </a:solidFill>
                <a:effectLst/>
                <a:latin typeface="Calibri" panose="020F0502020204030204" pitchFamily="34" charset="0"/>
              </a:rPr>
              <a:t>evoquée</a:t>
            </a:r>
            <a:r>
              <a:rPr lang="fr-FR" sz="1100" dirty="0">
                <a:solidFill>
                  <a:srgbClr val="000000"/>
                </a:solidFill>
                <a:effectLst/>
                <a:latin typeface="Calibri" panose="020F0502020204030204" pitchFamily="34" charset="0"/>
              </a:rPr>
              <a:t>, mais l’association suisse venait d’adopter des recommandations.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solidFill>
                  <a:srgbClr val="000000"/>
                </a:solidFill>
                <a:effectLst/>
                <a:latin typeface="Calibri" panose="020F0502020204030204" pitchFamily="34" charset="0"/>
              </a:rPr>
              <a:t>Un collègue suisse a toutefois été invité.</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solidFill>
                  <a:srgbClr val="000000"/>
                </a:solidFill>
                <a:effectLst/>
                <a:latin typeface="Calibri" panose="020F0502020204030204" pitchFamily="34" charset="0"/>
              </a:rPr>
              <a:t>Chaque promoteur à proposer des experts, des cliniciens ou chercheurs s’</a:t>
            </a:r>
            <a:r>
              <a:rPr lang="fr-FR" sz="1100" dirty="0" err="1">
                <a:solidFill>
                  <a:srgbClr val="000000"/>
                </a:solidFill>
                <a:effectLst/>
                <a:latin typeface="Calibri" panose="020F0502020204030204" pitchFamily="34" charset="0"/>
              </a:rPr>
              <a:t>interessant</a:t>
            </a:r>
            <a:r>
              <a:rPr lang="fr-FR" sz="1100" dirty="0">
                <a:solidFill>
                  <a:srgbClr val="000000"/>
                </a:solidFill>
                <a:effectLst/>
                <a:latin typeface="Calibri" panose="020F0502020204030204" pitchFamily="34" charset="0"/>
              </a:rPr>
              <a:t> de prêt ou de loin à la question. Que nous appellerons le groupe label</a:t>
            </a:r>
            <a:endParaRPr lang="fr-F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9356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BE" sz="1200" dirty="0"/>
              <a:t>Le Promoteur fournit ou recherche les moyens financiers nécessaires à l'élaboration des recommandations, à leur diffusion et à leur mesure d'impact.</a:t>
            </a:r>
          </a:p>
          <a:p>
            <a:r>
              <a:rPr lang="fr-BE" sz="1200" dirty="0"/>
              <a:t>Le Promoteur s'efface et laisse totale liberté au Comité d'Organisation qui doit fonctionner en totale indépendance. </a:t>
            </a:r>
          </a:p>
          <a:p>
            <a:r>
              <a:rPr lang="fr-BE" sz="1200" dirty="0"/>
              <a:t>Le Comité d'Organisation tient le Promoteur régulièrement informé de l'avancement des travaux. Au terme du processus, les recommandations sont remises au Promoteur. </a:t>
            </a:r>
          </a:p>
          <a:p>
            <a:r>
              <a:rPr lang="fr-BE" sz="1200" dirty="0"/>
              <a:t>Le Promoteur peut établir et mettre en œuvre la stratégie de diffusion ou laisser le Comité d'Organisation s'en acquitter.</a:t>
            </a:r>
            <a:endParaRPr lang="fr-FR" sz="1600" dirty="0">
              <a:highlight>
                <a:srgbClr val="FFFF00"/>
              </a:highlight>
            </a:endParaRPr>
          </a:p>
          <a:p>
            <a:endParaRPr lang="fr-FR" dirty="0"/>
          </a:p>
        </p:txBody>
      </p:sp>
      <p:sp>
        <p:nvSpPr>
          <p:cNvPr id="4" name="Espace réservé du numéro de diapositive 3"/>
          <p:cNvSpPr>
            <a:spLocks noGrp="1"/>
          </p:cNvSpPr>
          <p:nvPr>
            <p:ph type="sldNum" sz="quarter" idx="5"/>
          </p:nvPr>
        </p:nvSpPr>
        <p:spPr/>
        <p:txBody>
          <a:bodyPr/>
          <a:lstStyle/>
          <a:p>
            <a:fld id="{B266C53B-3B59-2C4E-9CD7-42E57EF2BF4E}" type="slidenum">
              <a:rPr lang="fr-FR" smtClean="0"/>
              <a:t>17</a:t>
            </a:fld>
            <a:endParaRPr lang="fr-FR"/>
          </a:p>
        </p:txBody>
      </p:sp>
    </p:spTree>
    <p:extLst>
      <p:ext uri="{BB962C8B-B14F-4D97-AF65-F5344CB8AC3E}">
        <p14:creationId xmlns:p14="http://schemas.microsoft.com/office/powerpoint/2010/main" val="306888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a:extLst>
            <a:ext uri="{FF2B5EF4-FFF2-40B4-BE49-F238E27FC236}">
              <a16:creationId xmlns:a16="http://schemas.microsoft.com/office/drawing/2014/main" id="{215B9671-3DB0-D009-69BE-51E993182DAE}"/>
            </a:ext>
          </a:extLst>
        </p:cNvPr>
        <p:cNvGrpSpPr/>
        <p:nvPr/>
      </p:nvGrpSpPr>
      <p:grpSpPr>
        <a:xfrm>
          <a:off x="0" y="0"/>
          <a:ext cx="0" cy="0"/>
          <a:chOff x="0" y="0"/>
          <a:chExt cx="0" cy="0"/>
        </a:xfrm>
      </p:grpSpPr>
      <p:sp>
        <p:nvSpPr>
          <p:cNvPr id="1267" name="Google Shape;1267;g54dda1946d_4_2679:notes">
            <a:extLst>
              <a:ext uri="{FF2B5EF4-FFF2-40B4-BE49-F238E27FC236}">
                <a16:creationId xmlns:a16="http://schemas.microsoft.com/office/drawing/2014/main" id="{3912990D-E83F-D0C0-9AAF-1EEC066773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54dda1946d_4_2679:notes">
            <a:extLst>
              <a:ext uri="{FF2B5EF4-FFF2-40B4-BE49-F238E27FC236}">
                <a16:creationId xmlns:a16="http://schemas.microsoft.com/office/drawing/2014/main" id="{D8DA1123-A642-F3EB-047F-E9517C72EB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Ce comité était composé de </a:t>
            </a:r>
            <a:r>
              <a:rPr lang="fr-BE" sz="1800" dirty="0">
                <a:solidFill>
                  <a:srgbClr val="000000"/>
                </a:solidFill>
                <a:effectLst/>
                <a:latin typeface="Calibri" panose="020F0502020204030204" pitchFamily="34" charset="0"/>
                <a:ea typeface="Calibri" panose="020F0502020204030204" pitchFamily="34" charset="0"/>
              </a:rPr>
              <a:t>George Michael ; Hélène</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err="1">
                <a:solidFill>
                  <a:srgbClr val="000000"/>
                </a:solidFill>
                <a:effectLst/>
                <a:latin typeface="Calibri" panose="020F0502020204030204" pitchFamily="34" charset="0"/>
                <a:ea typeface="Calibri" panose="020F0502020204030204" pitchFamily="34" charset="0"/>
              </a:rPr>
              <a:t>Amieva</a:t>
            </a:r>
            <a:r>
              <a:rPr lang="fr-BE" sz="1800" dirty="0">
                <a:solidFill>
                  <a:srgbClr val="000000"/>
                </a:solidFill>
                <a:effectLst/>
                <a:latin typeface="Calibri" panose="020F0502020204030204" pitchFamily="34" charset="0"/>
                <a:ea typeface="Calibri" panose="020F0502020204030204" pitchFamily="34" charset="0"/>
              </a:rPr>
              <a:t> ; François</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err="1">
                <a:solidFill>
                  <a:srgbClr val="000000"/>
                </a:solidFill>
                <a:effectLst/>
                <a:latin typeface="Calibri" panose="020F0502020204030204" pitchFamily="34" charset="0"/>
                <a:ea typeface="Calibri" panose="020F0502020204030204" pitchFamily="34" charset="0"/>
              </a:rPr>
              <a:t>Radiguer</a:t>
            </a:r>
            <a:r>
              <a:rPr lang="fr-BE" sz="1800" dirty="0">
                <a:solidFill>
                  <a:srgbClr val="000000"/>
                </a:solidFill>
                <a:effectLst/>
                <a:latin typeface="Calibri" panose="020F0502020204030204" pitchFamily="34" charset="0"/>
                <a:ea typeface="Calibri" panose="020F0502020204030204" pitchFamily="34" charset="0"/>
              </a:rPr>
              <a:t> ; Vincent</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a:solidFill>
                  <a:srgbClr val="000000"/>
                </a:solidFill>
                <a:effectLst/>
                <a:latin typeface="Calibri" panose="020F0502020204030204" pitchFamily="34" charset="0"/>
                <a:ea typeface="Calibri" panose="020F0502020204030204" pitchFamily="34" charset="0"/>
              </a:rPr>
              <a:t>Verdon ; Philippe</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err="1">
                <a:solidFill>
                  <a:srgbClr val="000000"/>
                </a:solidFill>
                <a:effectLst/>
                <a:latin typeface="Calibri" panose="020F0502020204030204" pitchFamily="34" charset="0"/>
                <a:ea typeface="Calibri" panose="020F0502020204030204" pitchFamily="34" charset="0"/>
              </a:rPr>
              <a:t>Azouvi</a:t>
            </a:r>
            <a:r>
              <a:rPr lang="fr-BE" sz="1800" dirty="0">
                <a:solidFill>
                  <a:srgbClr val="000000"/>
                </a:solidFill>
                <a:effectLst/>
                <a:latin typeface="Calibri" panose="020F0502020204030204" pitchFamily="34" charset="0"/>
                <a:ea typeface="Calibri" panose="020F0502020204030204" pitchFamily="34" charset="0"/>
              </a:rPr>
              <a:t> ; Christine</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a:solidFill>
                  <a:srgbClr val="000000"/>
                </a:solidFill>
                <a:effectLst/>
                <a:latin typeface="Calibri" panose="020F0502020204030204" pitchFamily="34" charset="0"/>
                <a:ea typeface="Calibri" panose="020F0502020204030204" pitchFamily="34" charset="0"/>
              </a:rPr>
              <a:t>Moroni ; Martine</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a:solidFill>
                  <a:srgbClr val="000000"/>
                </a:solidFill>
                <a:effectLst/>
                <a:latin typeface="Calibri" panose="020F0502020204030204" pitchFamily="34" charset="0"/>
                <a:ea typeface="Calibri" panose="020F0502020204030204" pitchFamily="34" charset="0"/>
              </a:rPr>
              <a:t>Roussel ; Amélie </a:t>
            </a:r>
            <a:r>
              <a:rPr lang="fr-BE" sz="1800" dirty="0" err="1">
                <a:solidFill>
                  <a:srgbClr val="000000"/>
                </a:solidFill>
                <a:effectLst/>
                <a:latin typeface="Calibri" panose="020F0502020204030204" pitchFamily="34" charset="0"/>
                <a:ea typeface="Calibri" panose="020F0502020204030204" pitchFamily="34" charset="0"/>
              </a:rPr>
              <a:t>Ponchel</a:t>
            </a:r>
            <a:r>
              <a:rPr lang="fr-BE" sz="1800" dirty="0">
                <a:solidFill>
                  <a:srgbClr val="000000"/>
                </a:solidFill>
                <a:effectLst/>
                <a:latin typeface="Calibri" panose="020F0502020204030204" pitchFamily="34" charset="0"/>
                <a:ea typeface="Calibri" panose="020F0502020204030204" pitchFamily="34" charset="0"/>
              </a:rPr>
              <a:t> ; Sylvie Willems ; Hichem Slama ; Béatrice </a:t>
            </a:r>
            <a:r>
              <a:rPr lang="fr-BE" sz="1800" dirty="0" err="1">
                <a:solidFill>
                  <a:srgbClr val="000000"/>
                </a:solidFill>
                <a:effectLst/>
                <a:latin typeface="Calibri" panose="020F0502020204030204" pitchFamily="34" charset="0"/>
                <a:ea typeface="Calibri" panose="020F0502020204030204" pitchFamily="34" charset="0"/>
              </a:rPr>
              <a:t>Degraeve</a:t>
            </a:r>
            <a:r>
              <a:rPr lang="fr-BE" sz="1800" dirty="0">
                <a:solidFill>
                  <a:srgbClr val="000000"/>
                </a:solidFill>
                <a:effectLst/>
                <a:latin typeface="Calibri" panose="020F0502020204030204" pitchFamily="34" charset="0"/>
                <a:ea typeface="Calibri" panose="020F0502020204030204" pitchFamily="34" charset="0"/>
              </a:rPr>
              <a:t> ; Patrick </a:t>
            </a:r>
            <a:r>
              <a:rPr lang="fr-BE" sz="1800" dirty="0" err="1">
                <a:solidFill>
                  <a:srgbClr val="000000"/>
                </a:solidFill>
                <a:effectLst/>
                <a:latin typeface="Calibri" panose="020F0502020204030204" pitchFamily="34" charset="0"/>
                <a:ea typeface="Calibri" panose="020F0502020204030204" pitchFamily="34" charset="0"/>
              </a:rPr>
              <a:t>Fery</a:t>
            </a:r>
            <a:r>
              <a:rPr lang="fr-BE" sz="1800" dirty="0">
                <a:solidFill>
                  <a:srgbClr val="000000"/>
                </a:solidFill>
                <a:effectLst/>
                <a:latin typeface="Calibri" panose="020F0502020204030204" pitchFamily="34" charset="0"/>
                <a:ea typeface="Calibri" panose="020F0502020204030204" pitchFamily="34" charset="0"/>
              </a:rPr>
              <a:t> ; Jacques Grégoire. En mars 2023, ce comité a proposé d’organiser une conférence de consensus présidée par Jacques Grégoire</a:t>
            </a:r>
            <a:r>
              <a:rPr lang="fr-BE" dirty="0">
                <a:effectLst/>
              </a:rPr>
              <a:t> </a:t>
            </a:r>
            <a:endParaRPr dirty="0"/>
          </a:p>
        </p:txBody>
      </p:sp>
    </p:spTree>
    <p:extLst>
      <p:ext uri="{BB962C8B-B14F-4D97-AF65-F5344CB8AC3E}">
        <p14:creationId xmlns:p14="http://schemas.microsoft.com/office/powerpoint/2010/main" val="369092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a:extLst>
            <a:ext uri="{FF2B5EF4-FFF2-40B4-BE49-F238E27FC236}">
              <a16:creationId xmlns:a16="http://schemas.microsoft.com/office/drawing/2014/main" id="{FD9007E0-475A-A523-8B8A-317BF6895683}"/>
            </a:ext>
          </a:extLst>
        </p:cNvPr>
        <p:cNvGrpSpPr/>
        <p:nvPr/>
      </p:nvGrpSpPr>
      <p:grpSpPr>
        <a:xfrm>
          <a:off x="0" y="0"/>
          <a:ext cx="0" cy="0"/>
          <a:chOff x="0" y="0"/>
          <a:chExt cx="0" cy="0"/>
        </a:xfrm>
      </p:grpSpPr>
      <p:sp>
        <p:nvSpPr>
          <p:cNvPr id="1267" name="Google Shape;1267;g54dda1946d_4_2679:notes">
            <a:extLst>
              <a:ext uri="{FF2B5EF4-FFF2-40B4-BE49-F238E27FC236}">
                <a16:creationId xmlns:a16="http://schemas.microsoft.com/office/drawing/2014/main" id="{18E5DD73-443C-0D22-2A41-D23C423804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54dda1946d_4_2679:notes">
            <a:extLst>
              <a:ext uri="{FF2B5EF4-FFF2-40B4-BE49-F238E27FC236}">
                <a16:creationId xmlns:a16="http://schemas.microsoft.com/office/drawing/2014/main" id="{C5DFE55E-B8FE-64C0-6E97-BB842E8AE9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BE" sz="1800" dirty="0">
                <a:solidFill>
                  <a:srgbClr val="000000"/>
                </a:solidFill>
                <a:effectLst/>
                <a:latin typeface="Calibri" panose="020F0502020204030204" pitchFamily="34" charset="0"/>
                <a:ea typeface="Calibri" panose="020F0502020204030204" pitchFamily="34" charset="0"/>
              </a:rPr>
              <a:t>un premier document a été rédigé entre septembre 2023 et novembre 2023 par un groupe de rédaction restreint composé de Patrick </a:t>
            </a:r>
            <a:r>
              <a:rPr lang="fr-BE" sz="1800" dirty="0" err="1">
                <a:solidFill>
                  <a:srgbClr val="000000"/>
                </a:solidFill>
                <a:effectLst/>
                <a:latin typeface="Calibri" panose="020F0502020204030204" pitchFamily="34" charset="0"/>
                <a:ea typeface="Calibri" panose="020F0502020204030204" pitchFamily="34" charset="0"/>
              </a:rPr>
              <a:t>Fery</a:t>
            </a:r>
            <a:r>
              <a:rPr lang="fr-BE" sz="1800" dirty="0">
                <a:solidFill>
                  <a:srgbClr val="000000"/>
                </a:solidFill>
                <a:effectLst/>
                <a:latin typeface="Calibri" panose="020F0502020204030204" pitchFamily="34" charset="0"/>
                <a:ea typeface="Calibri" panose="020F0502020204030204" pitchFamily="34" charset="0"/>
              </a:rPr>
              <a:t> ; Hichem Slama ; Béatrice </a:t>
            </a:r>
            <a:r>
              <a:rPr lang="fr-BE" sz="1800" dirty="0" err="1">
                <a:solidFill>
                  <a:srgbClr val="000000"/>
                </a:solidFill>
                <a:effectLst/>
                <a:latin typeface="Calibri" panose="020F0502020204030204" pitchFamily="34" charset="0"/>
                <a:ea typeface="Calibri" panose="020F0502020204030204" pitchFamily="34" charset="0"/>
              </a:rPr>
              <a:t>Degraeve</a:t>
            </a:r>
            <a:r>
              <a:rPr lang="fr-BE" sz="1800" dirty="0">
                <a:solidFill>
                  <a:srgbClr val="000000"/>
                </a:solidFill>
                <a:effectLst/>
                <a:latin typeface="Calibri" panose="020F0502020204030204" pitchFamily="34" charset="0"/>
                <a:ea typeface="Calibri" panose="020F0502020204030204" pitchFamily="34" charset="0"/>
              </a:rPr>
              <a:t> ; Sylvie Willems. Ce document a été révisé par François</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err="1">
                <a:solidFill>
                  <a:srgbClr val="000000"/>
                </a:solidFill>
                <a:effectLst/>
                <a:latin typeface="Calibri" panose="020F0502020204030204" pitchFamily="34" charset="0"/>
                <a:ea typeface="Calibri" panose="020F0502020204030204" pitchFamily="34" charset="0"/>
              </a:rPr>
              <a:t>Radiguer</a:t>
            </a:r>
            <a:r>
              <a:rPr lang="fr-BE" sz="1800" dirty="0">
                <a:solidFill>
                  <a:srgbClr val="000000"/>
                </a:solidFill>
                <a:effectLst/>
                <a:latin typeface="Calibri" panose="020F0502020204030204" pitchFamily="34" charset="0"/>
                <a:ea typeface="Calibri" panose="020F0502020204030204" pitchFamily="34" charset="0"/>
              </a:rPr>
              <a:t> puis par George Michael ; Hélène</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err="1">
                <a:solidFill>
                  <a:srgbClr val="000000"/>
                </a:solidFill>
                <a:effectLst/>
                <a:latin typeface="Calibri" panose="020F0502020204030204" pitchFamily="34" charset="0"/>
                <a:ea typeface="Calibri" panose="020F0502020204030204" pitchFamily="34" charset="0"/>
              </a:rPr>
              <a:t>Amieva</a:t>
            </a:r>
            <a:r>
              <a:rPr lang="fr-BE" sz="1800" dirty="0">
                <a:solidFill>
                  <a:srgbClr val="000000"/>
                </a:solidFill>
                <a:effectLst/>
                <a:latin typeface="Calibri" panose="020F0502020204030204" pitchFamily="34" charset="0"/>
                <a:ea typeface="Calibri" panose="020F0502020204030204" pitchFamily="34" charset="0"/>
              </a:rPr>
              <a:t> ; Vincent</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a:solidFill>
                  <a:srgbClr val="000000"/>
                </a:solidFill>
                <a:effectLst/>
                <a:latin typeface="Calibri" panose="020F0502020204030204" pitchFamily="34" charset="0"/>
                <a:ea typeface="Calibri" panose="020F0502020204030204" pitchFamily="34" charset="0"/>
              </a:rPr>
              <a:t>Verdon ; Philippe</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err="1">
                <a:solidFill>
                  <a:srgbClr val="000000"/>
                </a:solidFill>
                <a:effectLst/>
                <a:latin typeface="Calibri" panose="020F0502020204030204" pitchFamily="34" charset="0"/>
                <a:ea typeface="Calibri" panose="020F0502020204030204" pitchFamily="34" charset="0"/>
              </a:rPr>
              <a:t>Azouvi</a:t>
            </a:r>
            <a:r>
              <a:rPr lang="fr-BE" sz="1800" dirty="0">
                <a:solidFill>
                  <a:srgbClr val="000000"/>
                </a:solidFill>
                <a:effectLst/>
                <a:latin typeface="Calibri" panose="020F0502020204030204" pitchFamily="34" charset="0"/>
                <a:ea typeface="Calibri" panose="020F0502020204030204" pitchFamily="34" charset="0"/>
              </a:rPr>
              <a:t> ; Christine</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a:solidFill>
                  <a:srgbClr val="000000"/>
                </a:solidFill>
                <a:effectLst/>
                <a:latin typeface="Calibri" panose="020F0502020204030204" pitchFamily="34" charset="0"/>
                <a:ea typeface="Calibri" panose="020F0502020204030204" pitchFamily="34" charset="0"/>
              </a:rPr>
              <a:t>Moroni ; Martine</a:t>
            </a:r>
            <a:r>
              <a:rPr lang="fr-BE" sz="1800" baseline="30000" dirty="0">
                <a:solidFill>
                  <a:srgbClr val="000000"/>
                </a:solidFill>
                <a:effectLst/>
                <a:latin typeface="Calibri" panose="020F0502020204030204" pitchFamily="34" charset="0"/>
                <a:ea typeface="Calibri" panose="020F0502020204030204" pitchFamily="34" charset="0"/>
              </a:rPr>
              <a:t> </a:t>
            </a:r>
            <a:r>
              <a:rPr lang="fr-BE" sz="1800" dirty="0">
                <a:solidFill>
                  <a:srgbClr val="000000"/>
                </a:solidFill>
                <a:effectLst/>
                <a:latin typeface="Calibri" panose="020F0502020204030204" pitchFamily="34" charset="0"/>
                <a:ea typeface="Calibri" panose="020F0502020204030204" pitchFamily="34" charset="0"/>
              </a:rPr>
              <a:t>Roussel ; Amélie </a:t>
            </a:r>
            <a:r>
              <a:rPr lang="fr-BE" sz="1800" dirty="0" err="1">
                <a:solidFill>
                  <a:srgbClr val="000000"/>
                </a:solidFill>
                <a:effectLst/>
                <a:latin typeface="Calibri" panose="020F0502020204030204" pitchFamily="34" charset="0"/>
                <a:ea typeface="Calibri" panose="020F0502020204030204" pitchFamily="34" charset="0"/>
              </a:rPr>
              <a:t>Ponchel</a:t>
            </a:r>
            <a:r>
              <a:rPr lang="fr-BE" sz="1800" dirty="0">
                <a:solidFill>
                  <a:srgbClr val="000000"/>
                </a:solidFill>
                <a:effectLst/>
                <a:latin typeface="Calibri" panose="020F0502020204030204" pitchFamily="34" charset="0"/>
                <a:ea typeface="Calibri" panose="020F0502020204030204" pitchFamily="34" charset="0"/>
              </a:rPr>
              <a:t> entre novembre 2023 et janvier 2024. Le document a été retravaillé par le groupe de rédaction en fonction des commentaires puis rediscuté en comité élargi en avril 2024.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BE"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BE" sz="1800" dirty="0">
                <a:solidFill>
                  <a:srgbClr val="000000"/>
                </a:solidFill>
                <a:effectLst/>
                <a:latin typeface="Calibri" panose="020F0502020204030204" pitchFamily="34" charset="0"/>
                <a:ea typeface="Calibri" panose="020F0502020204030204" pitchFamily="34" charset="0"/>
              </a:rPr>
              <a:t>Le document produit a atteint un bon niveau de consensus au sein des experts</a:t>
            </a:r>
            <a:endParaRPr lang="fr-BE"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741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a:extLst>
            <a:ext uri="{FF2B5EF4-FFF2-40B4-BE49-F238E27FC236}">
              <a16:creationId xmlns:a16="http://schemas.microsoft.com/office/drawing/2014/main" id="{D946A460-BCAB-9B64-8986-50671790BA2A}"/>
            </a:ext>
          </a:extLst>
        </p:cNvPr>
        <p:cNvGrpSpPr/>
        <p:nvPr/>
      </p:nvGrpSpPr>
      <p:grpSpPr>
        <a:xfrm>
          <a:off x="0" y="0"/>
          <a:ext cx="0" cy="0"/>
          <a:chOff x="0" y="0"/>
          <a:chExt cx="0" cy="0"/>
        </a:xfrm>
      </p:grpSpPr>
      <p:sp>
        <p:nvSpPr>
          <p:cNvPr id="1267" name="Google Shape;1267;g54dda1946d_4_2679:notes">
            <a:extLst>
              <a:ext uri="{FF2B5EF4-FFF2-40B4-BE49-F238E27FC236}">
                <a16:creationId xmlns:a16="http://schemas.microsoft.com/office/drawing/2014/main" id="{D80DB7F7-E06E-2B93-CD7E-4365FC3CA9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54dda1946d_4_2679:notes">
            <a:extLst>
              <a:ext uri="{FF2B5EF4-FFF2-40B4-BE49-F238E27FC236}">
                <a16:creationId xmlns:a16="http://schemas.microsoft.com/office/drawing/2014/main" id="{812115A0-D202-30A4-07C6-4FD6B58F03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En juin 2024, une dernière étape a été de sélectionner un jury indépendant chargé de produire des documents et de suggérer des révisions au document des experts</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En septembre, nous avons organisé une diffusion du document de position pour une totale transparence mais aussi afin de permettre des réactions à froid  aujourd’hui. D’</a:t>
            </a:r>
            <a:r>
              <a:rPr lang="fr-FR" sz="1800" dirty="0" err="1">
                <a:solidFill>
                  <a:srgbClr val="000000"/>
                </a:solidFill>
                <a:effectLst/>
                <a:latin typeface="Calibri" panose="020F0502020204030204" pitchFamily="34" charset="0"/>
                <a:ea typeface="Calibri" panose="020F0502020204030204" pitchFamily="34" charset="0"/>
              </a:rPr>
              <a:t>intérenssante</a:t>
            </a:r>
            <a:r>
              <a:rPr lang="fr-FR" sz="1800" dirty="0">
                <a:solidFill>
                  <a:srgbClr val="000000"/>
                </a:solidFill>
                <a:effectLst/>
                <a:latin typeface="Calibri" panose="020F0502020204030204" pitchFamily="34" charset="0"/>
                <a:ea typeface="Calibri" panose="020F0502020204030204" pitchFamily="34" charset="0"/>
              </a:rPr>
              <a:t> réaction on été déjà communiquée et transmis au jury</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Nous insistons sur le fait que ce document n’est qu’un document de travail ! Nous vous prions de ne pas l’utiliser au-delà de cette présente conférence de consensus</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Ce document devra être révisé en fonction des recommandations qui seront réalisées à la suite d’aujourd’hui. </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Il sera publié en open </a:t>
            </a:r>
            <a:r>
              <a:rPr lang="fr-FR" sz="1800" dirty="0" err="1">
                <a:solidFill>
                  <a:srgbClr val="000000"/>
                </a:solidFill>
                <a:effectLst/>
                <a:latin typeface="Calibri" panose="020F0502020204030204" pitchFamily="34" charset="0"/>
                <a:ea typeface="Calibri" panose="020F0502020204030204" pitchFamily="34" charset="0"/>
              </a:rPr>
              <a:t>access</a:t>
            </a:r>
            <a:r>
              <a:rPr lang="fr-FR" sz="1800" dirty="0">
                <a:solidFill>
                  <a:srgbClr val="000000"/>
                </a:solidFill>
                <a:effectLst/>
                <a:latin typeface="Calibri" panose="020F0502020204030204" pitchFamily="34" charset="0"/>
                <a:ea typeface="Calibri" panose="020F0502020204030204" pitchFamily="34" charset="0"/>
              </a:rPr>
              <a:t> et vous en serez informé.</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Autre point de précisions, les recommandations ne devront pas </a:t>
            </a:r>
            <a:r>
              <a:rPr lang="fr-FR" sz="1800" dirty="0" err="1">
                <a:solidFill>
                  <a:srgbClr val="000000"/>
                </a:solidFill>
                <a:effectLst/>
                <a:latin typeface="Calibri" panose="020F0502020204030204" pitchFamily="34" charset="0"/>
                <a:ea typeface="Calibri" panose="020F0502020204030204" pitchFamily="34" charset="0"/>
              </a:rPr>
              <a:t>etre</a:t>
            </a:r>
            <a:r>
              <a:rPr lang="fr-FR" sz="1800" dirty="0">
                <a:solidFill>
                  <a:srgbClr val="000000"/>
                </a:solidFill>
                <a:effectLst/>
                <a:latin typeface="Calibri" panose="020F0502020204030204" pitchFamily="34" charset="0"/>
                <a:ea typeface="Calibri" panose="020F0502020204030204" pitchFamily="34" charset="0"/>
              </a:rPr>
              <a:t> considérées comme des normes de pratiques obligatoires, elles </a:t>
            </a:r>
            <a:r>
              <a:rPr lang="fr-FR" sz="1800" dirty="0" err="1">
                <a:solidFill>
                  <a:srgbClr val="000000"/>
                </a:solidFill>
                <a:effectLst/>
                <a:latin typeface="Calibri" panose="020F0502020204030204" pitchFamily="34" charset="0"/>
                <a:ea typeface="Calibri" panose="020F0502020204030204" pitchFamily="34" charset="0"/>
              </a:rPr>
              <a:t>refleteront</a:t>
            </a:r>
            <a:r>
              <a:rPr lang="fr-FR" sz="1800" dirty="0">
                <a:solidFill>
                  <a:srgbClr val="000000"/>
                </a:solidFill>
                <a:effectLst/>
                <a:latin typeface="Calibri" panose="020F0502020204030204" pitchFamily="34" charset="0"/>
                <a:ea typeface="Calibri" panose="020F0502020204030204" pitchFamily="34" charset="0"/>
              </a:rPr>
              <a:t> plutôt les conseils consensuels que les cliniciens peuvent envisager de considérer selon leur contexte de travail</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1386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a:extLst>
            <a:ext uri="{FF2B5EF4-FFF2-40B4-BE49-F238E27FC236}">
              <a16:creationId xmlns:a16="http://schemas.microsoft.com/office/drawing/2014/main" id="{5B6C5284-78CB-4C4D-5B7B-F8AAD8FF86BE}"/>
            </a:ext>
          </a:extLst>
        </p:cNvPr>
        <p:cNvGrpSpPr/>
        <p:nvPr/>
      </p:nvGrpSpPr>
      <p:grpSpPr>
        <a:xfrm>
          <a:off x="0" y="0"/>
          <a:ext cx="0" cy="0"/>
          <a:chOff x="0" y="0"/>
          <a:chExt cx="0" cy="0"/>
        </a:xfrm>
      </p:grpSpPr>
      <p:sp>
        <p:nvSpPr>
          <p:cNvPr id="780" name="Google Shape;780;g54dda1946d_6_308:notes">
            <a:extLst>
              <a:ext uri="{FF2B5EF4-FFF2-40B4-BE49-F238E27FC236}">
                <a16:creationId xmlns:a16="http://schemas.microsoft.com/office/drawing/2014/main" id="{A976C781-F2F7-58E7-814A-310F72EE82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54dda1946d_6_308:notes">
            <a:extLst>
              <a:ext uri="{FF2B5EF4-FFF2-40B4-BE49-F238E27FC236}">
                <a16:creationId xmlns:a16="http://schemas.microsoft.com/office/drawing/2014/main" id="{16EDE4B3-EAA3-5F20-072B-7BA4410683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Nous allons maintenant abordé notre question et décrire la démarche qui a été la notre jusqu’ici</a:t>
            </a:r>
            <a:endParaRPr dirty="0"/>
          </a:p>
        </p:txBody>
      </p:sp>
    </p:spTree>
    <p:extLst>
      <p:ext uri="{BB962C8B-B14F-4D97-AF65-F5344CB8AC3E}">
        <p14:creationId xmlns:p14="http://schemas.microsoft.com/office/powerpoint/2010/main" val="2723474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a:extLst>
            <a:ext uri="{FF2B5EF4-FFF2-40B4-BE49-F238E27FC236}">
              <a16:creationId xmlns:a16="http://schemas.microsoft.com/office/drawing/2014/main" id="{5CF2CBB5-5124-FFE2-E74A-D4AA06D831BB}"/>
            </a:ext>
          </a:extLst>
        </p:cNvPr>
        <p:cNvGrpSpPr/>
        <p:nvPr/>
      </p:nvGrpSpPr>
      <p:grpSpPr>
        <a:xfrm>
          <a:off x="0" y="0"/>
          <a:ext cx="0" cy="0"/>
          <a:chOff x="0" y="0"/>
          <a:chExt cx="0" cy="0"/>
        </a:xfrm>
      </p:grpSpPr>
      <p:sp>
        <p:nvSpPr>
          <p:cNvPr id="1255" name="Google Shape;1255;g1e71a4a866a_0_8:notes">
            <a:extLst>
              <a:ext uri="{FF2B5EF4-FFF2-40B4-BE49-F238E27FC236}">
                <a16:creationId xmlns:a16="http://schemas.microsoft.com/office/drawing/2014/main" id="{3C87AC0C-46E7-8A73-2B40-FE2DD8384F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6" name="Google Shape;1256;g1e71a4a866a_0_8:notes">
            <a:extLst>
              <a:ext uri="{FF2B5EF4-FFF2-40B4-BE49-F238E27FC236}">
                <a16:creationId xmlns:a16="http://schemas.microsoft.com/office/drawing/2014/main" id="{3FC20F81-F460-B9EC-3D8A-479FD165A6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dirty="0">
                <a:solidFill>
                  <a:srgbClr val="000000"/>
                </a:solidFill>
                <a:effectLst/>
                <a:latin typeface="Calibri" panose="020F0502020204030204" pitchFamily="34" charset="0"/>
                <a:ea typeface="Calibri" panose="020F0502020204030204" pitchFamily="34" charset="0"/>
              </a:rPr>
              <a:t>Au cours de deux séances préliminaires, le groupe a décidé d’orienter sa réflexion vers les qualificatifs employés pour définir un score.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dirty="0">
                <a:solidFill>
                  <a:srgbClr val="000000"/>
                </a:solidFill>
                <a:effectLst/>
                <a:latin typeface="Calibri" panose="020F0502020204030204" pitchFamily="34" charset="0"/>
                <a:ea typeface="Calibri" panose="020F0502020204030204" pitchFamily="34" charset="0"/>
              </a:rPr>
              <a:t>Cette discussion implique la question des seuils associés aux qualificatifs et du seuil pour qualifier un score de « hors norme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dirty="0">
                <a:solidFill>
                  <a:srgbClr val="000000"/>
                </a:solidFill>
                <a:effectLst/>
                <a:latin typeface="Calibri" panose="020F0502020204030204" pitchFamily="34" charset="0"/>
                <a:ea typeface="Calibri" panose="020F0502020204030204" pitchFamily="34" charset="0"/>
              </a:rPr>
              <a:t>En conséquence, le groupe a également choisi d’initier une réflexion en amont sur la logique de la comparaison normative et les statistiques utilisées.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dirty="0">
                <a:solidFill>
                  <a:srgbClr val="000000"/>
                </a:solidFill>
                <a:effectLst/>
                <a:latin typeface="Calibri" panose="020F0502020204030204" pitchFamily="34" charset="0"/>
                <a:ea typeface="Calibri" panose="020F0502020204030204" pitchFamily="34" charset="0"/>
              </a:rPr>
              <a:t>Ainsi, l’orientation du groupe a été de se concentrer exclusivement sur l’étape d’</a:t>
            </a:r>
            <a:r>
              <a:rPr lang="fr-FR" sz="1800" b="1" dirty="0">
                <a:solidFill>
                  <a:srgbClr val="000000"/>
                </a:solidFill>
                <a:effectLst/>
                <a:latin typeface="Calibri" panose="020F0502020204030204" pitchFamily="34" charset="0"/>
                <a:ea typeface="Calibri" panose="020F0502020204030204" pitchFamily="34" charset="0"/>
              </a:rPr>
              <a:t>analyse statistique dite « pré-clinique » </a:t>
            </a:r>
            <a:r>
              <a:rPr lang="fr-FR" sz="1800" dirty="0">
                <a:solidFill>
                  <a:srgbClr val="000000"/>
                </a:solidFill>
                <a:effectLst/>
                <a:latin typeface="Calibri" panose="020F0502020204030204" pitchFamily="34" charset="0"/>
                <a:ea typeface="Calibri" panose="020F0502020204030204" pitchFamily="34" charset="0"/>
              </a:rPr>
              <a:t>(voir figure 1) d’un score obtenu à une évaluation psychométrique et sur la communication de cette interprétation.</a:t>
            </a:r>
            <a:endParaRPr lang="fr-BE"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05968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a:extLst>
            <a:ext uri="{FF2B5EF4-FFF2-40B4-BE49-F238E27FC236}">
              <a16:creationId xmlns:a16="http://schemas.microsoft.com/office/drawing/2014/main" id="{5A2843B4-E3CE-7AA8-F983-12DDDDB30B2D}"/>
            </a:ext>
          </a:extLst>
        </p:cNvPr>
        <p:cNvGrpSpPr/>
        <p:nvPr/>
      </p:nvGrpSpPr>
      <p:grpSpPr>
        <a:xfrm>
          <a:off x="0" y="0"/>
          <a:ext cx="0" cy="0"/>
          <a:chOff x="0" y="0"/>
          <a:chExt cx="0" cy="0"/>
        </a:xfrm>
      </p:grpSpPr>
      <p:sp>
        <p:nvSpPr>
          <p:cNvPr id="1255" name="Google Shape;1255;g1e71a4a866a_0_8:notes">
            <a:extLst>
              <a:ext uri="{FF2B5EF4-FFF2-40B4-BE49-F238E27FC236}">
                <a16:creationId xmlns:a16="http://schemas.microsoft.com/office/drawing/2014/main" id="{D7C624F3-035A-6360-E8DB-B6F3C8CD1B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6" name="Google Shape;1256;g1e71a4a866a_0_8:notes">
            <a:extLst>
              <a:ext uri="{FF2B5EF4-FFF2-40B4-BE49-F238E27FC236}">
                <a16:creationId xmlns:a16="http://schemas.microsoft.com/office/drawing/2014/main" id="{22B80460-98DE-09BD-594F-9B8E301532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50000"/>
              </a:lnSpc>
            </a:pPr>
            <a:r>
              <a:rPr lang="fr-FR" sz="1800" dirty="0">
                <a:solidFill>
                  <a:srgbClr val="000000"/>
                </a:solidFill>
                <a:effectLst/>
                <a:latin typeface="Calibri" panose="020F0502020204030204" pitchFamily="34" charset="0"/>
                <a:ea typeface="Calibri" panose="020F0502020204030204" pitchFamily="34" charset="0"/>
              </a:rPr>
              <a:t>L’orientation du groupe a été de se concentrer exclusivement sur l’étape d’</a:t>
            </a:r>
            <a:r>
              <a:rPr lang="fr-FR" sz="1800" b="1" dirty="0">
                <a:solidFill>
                  <a:srgbClr val="000000"/>
                </a:solidFill>
                <a:effectLst/>
                <a:latin typeface="Calibri" panose="020F0502020204030204" pitchFamily="34" charset="0"/>
                <a:ea typeface="Calibri" panose="020F0502020204030204" pitchFamily="34" charset="0"/>
              </a:rPr>
              <a:t>analyse statistique dite « pré-clinique » </a:t>
            </a:r>
            <a:r>
              <a:rPr lang="fr-FR" sz="1800" dirty="0">
                <a:solidFill>
                  <a:srgbClr val="000000"/>
                </a:solidFill>
                <a:effectLst/>
                <a:latin typeface="Calibri" panose="020F0502020204030204" pitchFamily="34" charset="0"/>
                <a:ea typeface="Calibri" panose="020F0502020204030204" pitchFamily="34" charset="0"/>
              </a:rPr>
              <a:t>d’un score obtenu et sur la communication de cette interprétation.</a:t>
            </a:r>
          </a:p>
          <a:p>
            <a:pPr algn="just">
              <a:lnSpc>
                <a:spcPct val="150000"/>
              </a:lnSpc>
            </a:pPr>
            <a:r>
              <a:rPr lang="fr-FR" sz="1800" dirty="0">
                <a:solidFill>
                  <a:srgbClr val="000000"/>
                </a:solidFill>
                <a:effectLst/>
                <a:latin typeface="Calibri" panose="020F0502020204030204" pitchFamily="34" charset="0"/>
                <a:ea typeface="Calibri" panose="020F0502020204030204" pitchFamily="34" charset="0"/>
              </a:rPr>
              <a:t>Effectivement, déjà à cette étape nous avons vu qu’il y avait une incroyable incohérence dans la pratique.</a:t>
            </a:r>
          </a:p>
          <a:p>
            <a:pPr algn="just">
              <a:lnSpc>
                <a:spcPct val="150000"/>
              </a:lnSpc>
            </a:pPr>
            <a:endParaRPr lang="fr-BE" sz="1800" dirty="0">
              <a:effectLst/>
              <a:latin typeface="Calibri" panose="020F0502020204030204" pitchFamily="34" charset="0"/>
              <a:ea typeface="Calibri" panose="020F0502020204030204" pitchFamily="34" charset="0"/>
            </a:endParaRPr>
          </a:p>
          <a:p>
            <a:pPr algn="just">
              <a:lnSpc>
                <a:spcPct val="150000"/>
              </a:lnSpc>
            </a:pPr>
            <a:r>
              <a:rPr lang="fr-FR" sz="1800" dirty="0">
                <a:solidFill>
                  <a:srgbClr val="000000"/>
                </a:solidFill>
                <a:effectLst/>
                <a:latin typeface="Calibri" panose="020F0502020204030204" pitchFamily="34" charset="0"/>
                <a:ea typeface="Calibri" panose="020F0502020204030204" pitchFamily="34" charset="0"/>
              </a:rPr>
              <a:t>La réflexion n’a donc pas englobé l’</a:t>
            </a:r>
            <a:r>
              <a:rPr lang="fr-FR" sz="1800" b="1" dirty="0">
                <a:solidFill>
                  <a:srgbClr val="000000"/>
                </a:solidFill>
                <a:effectLst/>
                <a:latin typeface="Calibri" panose="020F0502020204030204" pitchFamily="34" charset="0"/>
                <a:ea typeface="Calibri" panose="020F0502020204030204" pitchFamily="34" charset="0"/>
              </a:rPr>
              <a:t>interprétation « clinique »</a:t>
            </a:r>
            <a:r>
              <a:rPr lang="fr-FR" sz="1800" dirty="0">
                <a:solidFill>
                  <a:srgbClr val="000000"/>
                </a:solidFill>
                <a:effectLst/>
                <a:latin typeface="Calibri" panose="020F0502020204030204" pitchFamily="34" charset="0"/>
                <a:ea typeface="Calibri" panose="020F0502020204030204" pitchFamily="34" charset="0"/>
              </a:rPr>
              <a:t> du résultat en lui-même. Nous avons considéré unanimement qu’</a:t>
            </a:r>
            <a:r>
              <a:rPr lang="fr-FR" sz="1800" dirty="0" err="1">
                <a:solidFill>
                  <a:srgbClr val="000000"/>
                </a:solidFill>
                <a:effectLst/>
                <a:latin typeface="Calibri" panose="020F0502020204030204" pitchFamily="34" charset="0"/>
                <a:ea typeface="Calibri" panose="020F0502020204030204" pitchFamily="34" charset="0"/>
              </a:rPr>
              <a:t>interpreter</a:t>
            </a:r>
            <a:r>
              <a:rPr lang="fr-FR" sz="1800" dirty="0">
                <a:solidFill>
                  <a:srgbClr val="000000"/>
                </a:solidFill>
                <a:effectLst/>
                <a:latin typeface="Calibri" panose="020F0502020204030204" pitchFamily="34" charset="0"/>
                <a:ea typeface="Calibri" panose="020F0502020204030204" pitchFamily="34" charset="0"/>
              </a:rPr>
              <a:t> cliniquement un score isolé était une approche jugée inappropriée puisqu'un score décontextualisé ne peut avoir de signification clinique propre, inhérente. L’interprétation clinique doit en effet tenir compte du profil global de la personne évaluée. </a:t>
            </a:r>
          </a:p>
          <a:p>
            <a:pPr algn="just">
              <a:lnSpc>
                <a:spcPct val="150000"/>
              </a:lnSpc>
            </a:pPr>
            <a:endParaRPr lang="fr-FR" sz="1800" dirty="0">
              <a:solidFill>
                <a:srgbClr val="000000"/>
              </a:solidFill>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solidFill>
                  <a:srgbClr val="000000"/>
                </a:solidFill>
                <a:effectLst/>
                <a:latin typeface="Calibri" panose="020F0502020204030204" pitchFamily="34" charset="0"/>
                <a:ea typeface="Calibri" panose="020F0502020204030204" pitchFamily="34" charset="0"/>
              </a:rPr>
              <a:t>Autrement dit, l’objectif de ce travail n’est pas de guider et encore moins de restreindre le clinicien dans son interprétation « clinique » post-statistique. Cette étape implique en effet une synthèse experte d’un éventail très large d’informations, allant des différentes données récoltées aux tests neuropsychologiques et questionnaires, aux détails sur le contexte de vie, la situation médicale, comportementale et fonctionnelle de la personne évaluée. Le clinicien peut ainsi évaluer un score comme étant statistiquement dans la norme à l'étape pré-clinique, puis décider par la suite de le considérer comme un indicateur d’une  situation à risque d'évolution vers un trouble (si, par exemple, il forme un profil à risque cohérent et validé avec d'autres résultats), comme un indicateur d'une déficience (par exemple, en comparaison avec un niveau attendu plus élevé), ou comme un indicateur d'une dégradation lors d'un suivi longitudinal (par exemple, s'il s'écarte significativement d'un score obtenu précédemment). </a:t>
            </a: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solidFill>
                  <a:srgbClr val="000000"/>
                </a:solidFill>
                <a:effectLst/>
                <a:latin typeface="Calibri" panose="020F0502020204030204" pitchFamily="34" charset="0"/>
                <a:ea typeface="Calibri" panose="020F0502020204030204" pitchFamily="34" charset="0"/>
              </a:rPr>
              <a:t>Bien que le raisonnement clinique dépende fortement du contexte et de la question posée, l'analyse statistique préalable d'un score isolé demeure, dans ses premières étapes, similaire à de nombreuses situations cliniques et outils.</a:t>
            </a:r>
            <a:endParaRPr lang="fr-BE" sz="1800" dirty="0">
              <a:effectLst/>
              <a:latin typeface="Calibri" panose="020F0502020204030204" pitchFamily="34" charset="0"/>
              <a:ea typeface="Calibri" panose="020F0502020204030204" pitchFamily="34" charset="0"/>
            </a:endParaRPr>
          </a:p>
          <a:p>
            <a:pPr algn="just">
              <a:lnSpc>
                <a:spcPct val="150000"/>
              </a:lnSpc>
            </a:pP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39697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a:extLst>
            <a:ext uri="{FF2B5EF4-FFF2-40B4-BE49-F238E27FC236}">
              <a16:creationId xmlns:a16="http://schemas.microsoft.com/office/drawing/2014/main" id="{FF1AF912-0009-C768-F180-AD63EEC609A8}"/>
            </a:ext>
          </a:extLst>
        </p:cNvPr>
        <p:cNvGrpSpPr/>
        <p:nvPr/>
      </p:nvGrpSpPr>
      <p:grpSpPr>
        <a:xfrm>
          <a:off x="0" y="0"/>
          <a:ext cx="0" cy="0"/>
          <a:chOff x="0" y="0"/>
          <a:chExt cx="0" cy="0"/>
        </a:xfrm>
      </p:grpSpPr>
      <p:sp>
        <p:nvSpPr>
          <p:cNvPr id="780" name="Google Shape;780;g54dda1946d_6_308:notes">
            <a:extLst>
              <a:ext uri="{FF2B5EF4-FFF2-40B4-BE49-F238E27FC236}">
                <a16:creationId xmlns:a16="http://schemas.microsoft.com/office/drawing/2014/main" id="{4EE4567A-24FC-E35B-D2DB-CA5A1A58D4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54dda1946d_6_308:notes">
            <a:extLst>
              <a:ext uri="{FF2B5EF4-FFF2-40B4-BE49-F238E27FC236}">
                <a16:creationId xmlns:a16="http://schemas.microsoft.com/office/drawing/2014/main" id="{51F1981B-3B41-76AD-6FF1-31333073D8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0460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aseline="0" dirty="0">
                <a:solidFill>
                  <a:srgbClr val="FF0000"/>
                </a:solidFill>
                <a:effectLst/>
              </a:rPr>
              <a:t>= 5% de faux positifs</a:t>
            </a:r>
          </a:p>
          <a:p>
            <a:endParaRPr lang="fr-FR" dirty="0"/>
          </a:p>
          <a:p>
            <a:r>
              <a:rPr lang="fr-FR" dirty="0"/>
              <a:t>Spécificité = 95 %</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3C9B13-DCED-BB41-BF7A-A2ACB5B047E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482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630CF745-CC00-998C-BBD7-EDD9F080D337}"/>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4728887A-B58E-1B4B-460B-DF1673B927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A4DF805F-1425-BDC5-EB76-6B907FBA0B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3455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4B03F8D8-69D6-2701-28E9-588DC544F003}"/>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348F67F4-C04B-AEA0-9E90-1AD4CE954E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9701E31B-976B-3A89-1DC6-B867CF08D5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786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783D125A-C226-9CE1-679C-041C4E7F53E0}"/>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94195956-1C0A-B63D-08B4-50CFAD6424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0CE87E5B-83AB-2556-1C59-AF0923D0C2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653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5E72ADFC-39DC-5EFD-6762-5D8CF7EFBDA2}"/>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C26C5B19-FFD5-8866-7B4B-92DF9847D2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A6EFC5D3-50E3-24BA-8AAA-FEC590D9C6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fr-FR" sz="1200" b="0" i="0" u="none" strike="noStrike" dirty="0">
                <a:solidFill>
                  <a:srgbClr val="000000"/>
                </a:solidFill>
                <a:effectLst/>
              </a:rPr>
              <a:t>Une dernière recherche </a:t>
            </a:r>
          </a:p>
          <a:p>
            <a:pPr marL="158750" indent="0" algn="l">
              <a:buNone/>
            </a:pPr>
            <a:r>
              <a:rPr lang="fr-FR" sz="1200" b="0" i="0" u="none" strike="noStrike" dirty="0">
                <a:solidFill>
                  <a:srgbClr val="000000"/>
                </a:solidFill>
                <a:effectLst/>
              </a:rPr>
              <a:t>Sur le lien entre </a:t>
            </a:r>
            <a:r>
              <a:rPr lang="fr-FR" sz="1200" b="1" i="0" u="none" strike="noStrike" dirty="0">
                <a:solidFill>
                  <a:srgbClr val="000000"/>
                </a:solidFill>
                <a:effectLst/>
              </a:rPr>
              <a:t>le nombre de mesures neuropsychologiques administrées</a:t>
            </a:r>
            <a:r>
              <a:rPr lang="fr-FR" sz="1200" b="0" i="0" u="none" strike="noStrike" dirty="0">
                <a:solidFill>
                  <a:srgbClr val="000000"/>
                </a:solidFill>
                <a:effectLst/>
                <a:latin typeface="-webkit-standard"/>
              </a:rPr>
              <a:t> dans une batterie </a:t>
            </a:r>
            <a:r>
              <a:rPr lang="fr-FR" sz="1200" b="0" i="0" u="none" strike="noStrike" dirty="0">
                <a:solidFill>
                  <a:srgbClr val="000000"/>
                </a:solidFill>
                <a:effectLst/>
              </a:rPr>
              <a:t>et la </a:t>
            </a:r>
            <a:r>
              <a:rPr lang="fr-FR" sz="1200" b="1" i="0" u="none" strike="noStrike" dirty="0">
                <a:solidFill>
                  <a:srgbClr val="000000"/>
                </a:solidFill>
                <a:effectLst/>
              </a:rPr>
              <a:t>probabilité d'obtenir des scores faibles </a:t>
            </a:r>
            <a:r>
              <a:rPr lang="fr-FR" sz="1200" b="0" i="0" u="none" strike="noStrike" dirty="0">
                <a:solidFill>
                  <a:srgbClr val="000000"/>
                </a:solidFill>
                <a:effectLst/>
              </a:rPr>
              <a:t>(ici, des résultats situés à 1,5 écart-type ou plus en dessous de la moyenne).</a:t>
            </a:r>
          </a:p>
          <a:p>
            <a:pPr marL="158750" indent="0" algn="l">
              <a:buNone/>
            </a:pPr>
            <a:endParaRPr lang="fr-FR" sz="1200" b="0" i="0" u="none" strike="noStrike" dirty="0">
              <a:solidFill>
                <a:srgbClr val="000000"/>
              </a:solidFill>
              <a:effectLst/>
            </a:endParaRPr>
          </a:p>
          <a:p>
            <a:pPr marL="158750" indent="0" algn="l">
              <a:buNone/>
            </a:pPr>
            <a:r>
              <a:rPr lang="fr-FR" sz="1200" b="0" i="0" u="none" strike="noStrike" dirty="0">
                <a:solidFill>
                  <a:srgbClr val="000000"/>
                </a:solidFill>
                <a:effectLst/>
                <a:latin typeface="-webkit-standard"/>
              </a:rPr>
              <a:t>Comme on a pu l’observer dans les études précédentes,</a:t>
            </a:r>
          </a:p>
          <a:p>
            <a:pPr marL="158750" indent="0" algn="l">
              <a:buNone/>
            </a:pPr>
            <a:r>
              <a:rPr lang="fr-FR" sz="1200" b="0" i="0" u="none" strike="noStrike" dirty="0">
                <a:solidFill>
                  <a:srgbClr val="000000"/>
                </a:solidFill>
                <a:effectLst/>
                <a:latin typeface="-webkit-standard"/>
              </a:rPr>
              <a:t>Plus le nombre de tests dans une batterie augmente, plus la probabilité de trouver un ou plusieurs scores faibles (par exemple, un score z </a:t>
            </a:r>
            <a:r>
              <a:rPr lang="fr-FR" sz="1200" b="0" i="0" u="none" strike="noStrike" dirty="0" err="1">
                <a:solidFill>
                  <a:srgbClr val="000000"/>
                </a:solidFill>
                <a:effectLst/>
                <a:latin typeface="-webkit-standard"/>
              </a:rPr>
              <a:t>inf</a:t>
            </a:r>
            <a:r>
              <a:rPr lang="fr-FR" sz="1200" b="0" i="0" u="none" strike="noStrike" dirty="0">
                <a:solidFill>
                  <a:srgbClr val="000000"/>
                </a:solidFill>
                <a:effectLst/>
                <a:latin typeface="-webkit-standard"/>
              </a:rPr>
              <a:t> à -1.5) augmente)</a:t>
            </a:r>
          </a:p>
          <a:p>
            <a:pPr marL="158750" indent="0" algn="l">
              <a:buNone/>
            </a:pPr>
            <a:endParaRPr lang="fr-FR" sz="1200" b="0" i="0" u="none" strike="noStrike" dirty="0">
              <a:solidFill>
                <a:srgbClr val="000000"/>
              </a:solidFill>
              <a:effectLst/>
            </a:endParaRPr>
          </a:p>
          <a:p>
            <a:pPr marL="158750" indent="0" algn="l">
              <a:buNone/>
            </a:pPr>
            <a:r>
              <a:rPr lang="fr-FR" sz="1200" b="0" i="0" u="none" strike="noStrike" dirty="0">
                <a:solidFill>
                  <a:srgbClr val="000000"/>
                </a:solidFill>
                <a:effectLst/>
              </a:rPr>
              <a:t>Dans cette figure, on observe que :</a:t>
            </a:r>
          </a:p>
          <a:p>
            <a:pPr marL="158750" indent="0" algn="l">
              <a:buFont typeface="Arial" panose="020B0604020202020204" pitchFamily="34" charset="0"/>
              <a:buNone/>
            </a:pPr>
            <a:r>
              <a:rPr lang="fr-FR" sz="1200" b="1" i="0" u="none" strike="noStrike" dirty="0">
                <a:solidFill>
                  <a:srgbClr val="000000"/>
                </a:solidFill>
                <a:effectLst/>
              </a:rPr>
              <a:t>k</a:t>
            </a:r>
            <a:r>
              <a:rPr lang="fr-FR" sz="1200" b="0" i="0" u="none" strike="noStrike" dirty="0">
                <a:solidFill>
                  <a:srgbClr val="000000"/>
                </a:solidFill>
                <a:effectLst/>
              </a:rPr>
              <a:t> sur l'axe horizontal correspond au nombre </a:t>
            </a:r>
            <a:r>
              <a:rPr lang="fr-FR" sz="1200" b="1" i="0" u="none" strike="noStrike" dirty="0">
                <a:solidFill>
                  <a:srgbClr val="000000"/>
                </a:solidFill>
                <a:effectLst/>
              </a:rPr>
              <a:t>mesures administrées</a:t>
            </a:r>
            <a:r>
              <a:rPr lang="fr-FR" sz="1200" b="0" i="0" u="none" strike="noStrike" dirty="0">
                <a:solidFill>
                  <a:srgbClr val="000000"/>
                </a:solidFill>
                <a:effectLst/>
                <a:latin typeface="-webkit-standard"/>
              </a:rPr>
              <a:t> </a:t>
            </a:r>
            <a:r>
              <a:rPr lang="fr-FR" sz="1200" b="0" i="0" u="none" strike="noStrike" dirty="0">
                <a:solidFill>
                  <a:srgbClr val="000000"/>
                </a:solidFill>
                <a:effectLst/>
              </a:rPr>
              <a:t>(de 1 à 10).</a:t>
            </a:r>
          </a:p>
          <a:p>
            <a:pPr marL="158750" indent="0" algn="l">
              <a:buFont typeface="Arial" panose="020B0604020202020204" pitchFamily="34" charset="0"/>
              <a:buNone/>
            </a:pPr>
            <a:r>
              <a:rPr lang="fr-FR" sz="1200" b="1" i="0" u="none" strike="noStrike" dirty="0">
                <a:solidFill>
                  <a:srgbClr val="000000"/>
                </a:solidFill>
                <a:effectLst/>
              </a:rPr>
              <a:t>j</a:t>
            </a:r>
            <a:r>
              <a:rPr lang="fr-FR" sz="1200" b="0" i="0" u="none" strike="noStrike" dirty="0">
                <a:solidFill>
                  <a:srgbClr val="000000"/>
                </a:solidFill>
                <a:effectLst/>
              </a:rPr>
              <a:t> sur la légende (les différentes couleurs) correspond au </a:t>
            </a:r>
            <a:r>
              <a:rPr lang="fr-FR" sz="1200" b="1" i="0" u="none" strike="noStrike" dirty="0">
                <a:solidFill>
                  <a:srgbClr val="000000"/>
                </a:solidFill>
                <a:effectLst/>
              </a:rPr>
              <a:t>nombre de scores faibles </a:t>
            </a:r>
            <a:r>
              <a:rPr lang="fr-FR" sz="1200" b="0" i="0" u="none" strike="noStrike" dirty="0">
                <a:solidFill>
                  <a:srgbClr val="000000"/>
                </a:solidFill>
                <a:effectLst/>
              </a:rPr>
              <a:t>ou plus (par exemple, j=1 signifie "au moins un score faible", j=2 signifie "au moins deux scores faibles", etc.).</a:t>
            </a:r>
          </a:p>
          <a:p>
            <a:pPr marL="158750" indent="0" algn="l">
              <a:buNone/>
            </a:pPr>
            <a:endParaRPr lang="fr-FR" sz="1200" b="0" i="0" u="none" strike="noStrike" dirty="0">
              <a:solidFill>
                <a:srgbClr val="000000"/>
              </a:solidFill>
              <a:effectLst/>
            </a:endParaRPr>
          </a:p>
          <a:p>
            <a:pPr marL="158750" indent="0" algn="l">
              <a:buNone/>
            </a:pPr>
            <a:r>
              <a:rPr lang="fr-FR" sz="1200" b="0" i="0" u="none" strike="noStrike" dirty="0">
                <a:solidFill>
                  <a:srgbClr val="000000"/>
                </a:solidFill>
                <a:effectLst/>
              </a:rPr>
              <a:t>Les courbes montrent la probabilité, en pourcentage, d'obtenir un certain nombre de scores faibles en fonction du nombre de mesures administrées.</a:t>
            </a:r>
          </a:p>
          <a:p>
            <a:pPr marL="158750" indent="0" algn="l">
              <a:buNone/>
            </a:pPr>
            <a:endParaRPr lang="fr-FR" sz="1200" b="0" i="0" u="none" strike="noStrike" dirty="0">
              <a:solidFill>
                <a:srgbClr val="000000"/>
              </a:solidFill>
              <a:effectLst/>
            </a:endParaRPr>
          </a:p>
          <a:p>
            <a:pPr marL="158750" indent="0" algn="l">
              <a:buFont typeface="Arial" panose="020B0604020202020204" pitchFamily="34" charset="0"/>
              <a:buNone/>
            </a:pPr>
            <a:r>
              <a:rPr lang="fr-FR" sz="1200" b="0" i="0" u="none" strike="noStrike" dirty="0">
                <a:solidFill>
                  <a:srgbClr val="000000"/>
                </a:solidFill>
                <a:effectLst/>
              </a:rPr>
              <a:t>La courbe bleue, par exemple, montre la probabilité d'obtenir </a:t>
            </a:r>
            <a:r>
              <a:rPr lang="fr-FR" sz="1200" b="1" i="0" u="none" strike="noStrike" dirty="0">
                <a:solidFill>
                  <a:srgbClr val="000000"/>
                </a:solidFill>
                <a:effectLst/>
              </a:rPr>
              <a:t>au moins un score faible</a:t>
            </a:r>
            <a:r>
              <a:rPr lang="fr-FR" sz="1200" b="0" i="0" u="none" strike="noStrike" dirty="0">
                <a:solidFill>
                  <a:srgbClr val="000000"/>
                </a:solidFill>
                <a:effectLst/>
              </a:rPr>
              <a:t> j=1. On voit qu'elle augmente avec le nombre de mesures k, allant d'environ 4 % pour k=1 à près de 30 % pour k=10.</a:t>
            </a:r>
          </a:p>
          <a:p>
            <a:pPr marL="158750" indent="0" algn="l">
              <a:buFont typeface="Arial" panose="020B0604020202020204" pitchFamily="34" charset="0"/>
              <a:buNone/>
            </a:pPr>
            <a:endParaRPr lang="fr-FR" sz="1200" b="0" i="0" u="none" strike="noStrike" dirty="0">
              <a:solidFill>
                <a:srgbClr val="000000"/>
              </a:solidFill>
              <a:effectLst/>
            </a:endParaRPr>
          </a:p>
          <a:p>
            <a:pPr marL="158750" indent="0" algn="l">
              <a:buFont typeface="Arial" panose="020B0604020202020204" pitchFamily="34" charset="0"/>
              <a:buNone/>
            </a:pPr>
            <a:r>
              <a:rPr lang="fr-FR" sz="1200" b="0" i="0" u="none" strike="noStrike" dirty="0">
                <a:solidFill>
                  <a:srgbClr val="000000"/>
                </a:solidFill>
                <a:effectLst/>
              </a:rPr>
              <a:t>La courbe rouge montre la probabilité d'obtenir </a:t>
            </a:r>
            <a:r>
              <a:rPr lang="fr-FR" sz="1200" b="1" i="0" u="none" strike="noStrike" dirty="0">
                <a:solidFill>
                  <a:srgbClr val="000000"/>
                </a:solidFill>
                <a:effectLst/>
              </a:rPr>
              <a:t>au moins deux scores faibles</a:t>
            </a:r>
            <a:r>
              <a:rPr lang="fr-FR" sz="1200" b="0" i="0" u="none" strike="noStrike" dirty="0">
                <a:solidFill>
                  <a:srgbClr val="000000"/>
                </a:solidFill>
                <a:effectLst/>
              </a:rPr>
              <a:t> j=2. </a:t>
            </a:r>
          </a:p>
          <a:p>
            <a:pPr marL="158750" indent="0" algn="l">
              <a:buFont typeface="Arial" panose="020B0604020202020204" pitchFamily="34" charset="0"/>
              <a:buNone/>
            </a:pPr>
            <a:r>
              <a:rPr lang="fr-FR" sz="1200" b="0" i="0" u="none" strike="noStrike" dirty="0">
                <a:solidFill>
                  <a:srgbClr val="000000"/>
                </a:solidFill>
                <a:effectLst/>
              </a:rPr>
              <a:t>Cette probabilité reste plus basse mais augmente également avec le nombre de mesures administrées, atteignant environ 10 % pour k=10.</a:t>
            </a:r>
          </a:p>
          <a:p>
            <a:pPr marL="158750" indent="0" algn="l">
              <a:buFont typeface="Arial" panose="020B0604020202020204" pitchFamily="34" charset="0"/>
              <a:buNone/>
            </a:pPr>
            <a:endParaRPr lang="fr-FR" sz="1200" b="0" i="0" u="none" strike="noStrike" dirty="0">
              <a:solidFill>
                <a:srgbClr val="000000"/>
              </a:solidFill>
              <a:effectLst/>
            </a:endParaRPr>
          </a:p>
          <a:p>
            <a:pPr marL="158750" indent="0" algn="l">
              <a:buNone/>
            </a:pPr>
            <a:r>
              <a:rPr lang="fr-FR" sz="1200" b="0" i="0" u="none" strike="noStrike" dirty="0">
                <a:solidFill>
                  <a:srgbClr val="000000"/>
                </a:solidFill>
                <a:effectLst/>
              </a:rPr>
              <a:t>Cette étude illustre que plus on fait passer de mesures neuropsychologiques à une personne, </a:t>
            </a:r>
          </a:p>
          <a:p>
            <a:pPr marL="158750" indent="0" algn="l">
              <a:buNone/>
            </a:pPr>
            <a:r>
              <a:rPr lang="fr-FR" sz="1200" b="0" i="0" u="none" strike="noStrike" dirty="0">
                <a:solidFill>
                  <a:srgbClr val="000000"/>
                </a:solidFill>
                <a:effectLst/>
              </a:rPr>
              <a:t>plus il devient probable qu'elle obtienne au moins </a:t>
            </a:r>
            <a:r>
              <a:rPr lang="fr-FR" sz="1200" b="1" i="0" u="none" strike="noStrike" dirty="0">
                <a:solidFill>
                  <a:srgbClr val="000000"/>
                </a:solidFill>
                <a:effectLst/>
              </a:rPr>
              <a:t>un ou plusieurs scores faibles</a:t>
            </a:r>
            <a:r>
              <a:rPr lang="fr-FR" sz="1200" b="0" i="0" u="none" strike="noStrike" dirty="0">
                <a:solidFill>
                  <a:srgbClr val="000000"/>
                </a:solidFill>
                <a:effectLst/>
              </a:rPr>
              <a:t>, même si elle est en bonne santé. </a:t>
            </a:r>
          </a:p>
          <a:p>
            <a:pPr marL="158750" indent="0" algn="l">
              <a:buNone/>
            </a:pPr>
            <a:endParaRPr lang="fr-FR" sz="1200" b="0" i="0" u="none" strike="noStrike" dirty="0">
              <a:solidFill>
                <a:srgbClr val="000000"/>
              </a:solidFill>
              <a:effectLst/>
            </a:endParaRPr>
          </a:p>
          <a:p>
            <a:pPr marL="158750" indent="0" algn="l">
              <a:buNone/>
            </a:pPr>
            <a:r>
              <a:rPr lang="fr-FR" sz="1200" b="0" i="0" u="none" strike="noStrike" dirty="0">
                <a:solidFill>
                  <a:srgbClr val="000000"/>
                </a:solidFill>
                <a:effectLst/>
              </a:rPr>
              <a:t>Cela souligne l'importance de considérer le nombre de tests dans l'interprétation des résultats, car un certain nombre de scores faibles peuvent survenir simplement en raison du grand nombre de mesures administrées, plutôt que d'une véritable altération cognitive.</a:t>
            </a:r>
          </a:p>
          <a:p>
            <a:pPr marL="158750" indent="0" algn="l">
              <a:buNone/>
            </a:pPr>
            <a:endParaRPr lang="fr-FR" sz="1200" b="0" i="0" u="none" strike="noStrike" dirty="0">
              <a:solidFill>
                <a:srgbClr val="000000"/>
              </a:solidFill>
              <a:effectLst/>
            </a:endParaRPr>
          </a:p>
          <a:p>
            <a:pPr marL="158750" indent="0" algn="l">
              <a:buNone/>
            </a:pPr>
            <a:r>
              <a:rPr lang="fr-FR" sz="1200" b="0" i="0" u="none" strike="noStrike" dirty="0">
                <a:solidFill>
                  <a:srgbClr val="000000"/>
                </a:solidFill>
                <a:effectLst/>
              </a:rPr>
              <a:t>CLIC : Les auteurs observe par ailleurs que </a:t>
            </a:r>
            <a:r>
              <a:rPr lang="fr-FR" sz="1200" b="1" i="0" u="none" strike="noStrike" dirty="0">
                <a:solidFill>
                  <a:srgbClr val="000000"/>
                </a:solidFill>
                <a:effectLst/>
              </a:rPr>
              <a:t>plus les mesures neuropsychologiques sont corrélées</a:t>
            </a:r>
            <a:r>
              <a:rPr lang="fr-FR" sz="1200" b="0" i="0" u="none" strike="noStrike" dirty="0">
                <a:solidFill>
                  <a:srgbClr val="000000"/>
                </a:solidFill>
                <a:effectLst/>
              </a:rPr>
              <a:t>, plus la probabilité d'obtenir un ou plusieurs scores faibles augmente. </a:t>
            </a:r>
          </a:p>
          <a:p>
            <a:pPr marL="158750" indent="0" algn="l">
              <a:buNone/>
            </a:pPr>
            <a:endParaRPr lang="fr-FR" sz="1200" b="0" i="0" u="none" strike="noStrike" dirty="0">
              <a:solidFill>
                <a:srgbClr val="000000"/>
              </a:solidFill>
              <a:effectLst/>
            </a:endParaRPr>
          </a:p>
          <a:p>
            <a:pPr marL="158750" indent="0" algn="l">
              <a:buNone/>
            </a:pPr>
            <a:r>
              <a:rPr lang="fr-FR" sz="1200" b="0" i="0" u="none" strike="noStrike" dirty="0">
                <a:solidFill>
                  <a:srgbClr val="000000"/>
                </a:solidFill>
                <a:effectLst/>
              </a:rPr>
              <a:t>Par exemple, lorsque des tests fortement corrélés sont utilisés (comme des tests de rappel immédiat et différé), les scores faibles sur ces deux tests peuvent être plus fréquents </a:t>
            </a:r>
            <a:r>
              <a:rPr lang="fr-FR" sz="1200" b="1" i="0" u="none" strike="noStrike" dirty="0">
                <a:solidFill>
                  <a:srgbClr val="000000"/>
                </a:solidFill>
                <a:effectLst/>
              </a:rPr>
              <a:t>car ils ne sont pas réellement indépendants</a:t>
            </a:r>
            <a:r>
              <a:rPr lang="fr-FR" sz="1200" b="0" i="0" u="none" strike="noStrike" dirty="0">
                <a:solidFill>
                  <a:srgbClr val="000000"/>
                </a:solidFill>
                <a:effectLst/>
              </a:rPr>
              <a:t>. Cela veut dire que des scores faibles obtenus sur des tests corrélés peuvent donner l'impression d'une altération cognitive qui, en réalité, reflète simplement la similarité entre les tests eux-mêmes. </a:t>
            </a:r>
          </a:p>
          <a:p>
            <a:pPr marL="158750" indent="0" algn="l">
              <a:buNone/>
            </a:pPr>
            <a:r>
              <a:rPr lang="fr-FR" sz="1200" b="0" i="0" u="none" strike="noStrike" dirty="0">
                <a:solidFill>
                  <a:srgbClr val="000000"/>
                </a:solidFill>
                <a:effectLst/>
              </a:rPr>
              <a:t>Les auteurs ont trouvé que pour des batteries avec des tests faiblement corrélés, cette probabilité diminue, rendant les faux positifs moins fréquents​.</a:t>
            </a:r>
          </a:p>
          <a:p>
            <a:pPr marL="158750" indent="0" algn="l">
              <a:buNone/>
            </a:pPr>
            <a:endParaRPr lang="fr-FR" sz="1200" b="0" i="0" u="none" strike="noStrike" dirty="0">
              <a:solidFill>
                <a:srgbClr val="000000"/>
              </a:solidFill>
              <a:effectLst/>
            </a:endParaRPr>
          </a:p>
          <a:p>
            <a:pPr marL="158750" indent="0" algn="l">
              <a:buNone/>
            </a:pPr>
            <a:r>
              <a:rPr lang="fr-FR" sz="1200" b="0" i="0" u="none" strike="noStrike" dirty="0">
                <a:solidFill>
                  <a:srgbClr val="000000"/>
                </a:solidFill>
                <a:effectLst/>
                <a:latin typeface="-webkit-standard"/>
              </a:rPr>
              <a:t>Se baser sur deux scores faibles issus de tests fortement corrélés peut être trompeur, ces tests mesurent souvent des capacités similaires. </a:t>
            </a:r>
            <a:r>
              <a:rPr lang="fr-FR" sz="1200" b="1" i="0" u="none" strike="noStrike" dirty="0">
                <a:solidFill>
                  <a:srgbClr val="000000"/>
                </a:solidFill>
                <a:effectLst/>
                <a:latin typeface="-webkit-standard"/>
              </a:rPr>
              <a:t>Les faibles performances peuvent donc refléter une interdépendance naturelle entre les tests</a:t>
            </a:r>
            <a:r>
              <a:rPr lang="fr-FR" sz="1200" b="0" i="0" u="none" strike="noStrike" dirty="0">
                <a:solidFill>
                  <a:srgbClr val="000000"/>
                </a:solidFill>
                <a:effectLst/>
                <a:latin typeface="-webkit-standard"/>
              </a:rPr>
              <a:t>, et non une altération cognitive réelle. </a:t>
            </a:r>
          </a:p>
          <a:p>
            <a:pPr marL="158750" indent="0" algn="l">
              <a:buNone/>
            </a:pPr>
            <a:endParaRPr lang="fr-FR" sz="1200" b="0" i="0" u="none" strike="noStrike" dirty="0">
              <a:solidFill>
                <a:srgbClr val="000000"/>
              </a:solidFill>
              <a:effectLst/>
              <a:latin typeface="-webkit-standard"/>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200" b="0" i="0" u="none" strike="noStrike" dirty="0">
                <a:solidFill>
                  <a:srgbClr val="000000"/>
                </a:solidFill>
                <a:effectLst/>
              </a:rPr>
              <a:t>Par conséquent, les auteurs suggèrent de faire attention à l'indépendance des tests et recommandent d'utiliser </a:t>
            </a:r>
            <a:r>
              <a:rPr lang="fr-FR" sz="1200" b="1" i="0" u="none" strike="noStrike" dirty="0">
                <a:solidFill>
                  <a:srgbClr val="000000"/>
                </a:solidFill>
                <a:effectLst/>
              </a:rPr>
              <a:t>plusieurs scores faibles provenant de tests non corrélés</a:t>
            </a:r>
            <a:r>
              <a:rPr lang="fr-FR" sz="1200" b="0" i="0" u="none" strike="noStrike" dirty="0">
                <a:solidFill>
                  <a:srgbClr val="000000"/>
                </a:solidFill>
                <a:effectLst/>
              </a:rPr>
              <a:t> pour identifier une véritable déficience cognitive.</a:t>
            </a:r>
          </a:p>
          <a:p>
            <a:pPr marL="158750" indent="0" algn="l">
              <a:buNone/>
            </a:pPr>
            <a:endParaRPr lang="fr-FR" sz="1200" b="0" i="0" u="none" strike="noStrike" dirty="0">
              <a:solidFill>
                <a:srgbClr val="000000"/>
              </a:solidFill>
              <a:effectLst/>
            </a:endParaRPr>
          </a:p>
          <a:p>
            <a:pPr marL="158750" indent="0" algn="l">
              <a:buNone/>
            </a:pPr>
            <a:r>
              <a:rPr lang="fr-FR" sz="1200" b="0" i="0" u="none" strike="noStrike" dirty="0">
                <a:solidFill>
                  <a:srgbClr val="000000"/>
                </a:solidFill>
                <a:effectLst/>
              </a:rPr>
              <a:t>--- </a:t>
            </a:r>
          </a:p>
          <a:p>
            <a:pPr marL="158750" indent="0" algn="l">
              <a:buNone/>
            </a:pPr>
            <a:endParaRPr lang="fr-FR" sz="1200" b="0" i="0" u="none" strike="noStrike" dirty="0">
              <a:solidFill>
                <a:srgbClr val="000000"/>
              </a:solidFill>
              <a:effectLst/>
            </a:endParaRPr>
          </a:p>
          <a:p>
            <a:pPr marL="158750" indent="0" algn="l">
              <a:buNone/>
            </a:pPr>
            <a:endParaRPr lang="fr-FR" sz="1200" b="0" i="0" u="none" strike="noStrike" dirty="0">
              <a:solidFill>
                <a:srgbClr val="000000"/>
              </a:solidFill>
              <a:effectLst/>
              <a:latin typeface="-webkit-standard"/>
            </a:endParaRPr>
          </a:p>
          <a:p>
            <a:pPr marL="158750" indent="0" algn="l">
              <a:buNone/>
            </a:pPr>
            <a:endParaRPr lang="fr-FR" sz="1200" b="0" i="0" u="none" strike="noStrike" dirty="0">
              <a:solidFill>
                <a:srgbClr val="000000"/>
              </a:solidFill>
              <a:effectLst/>
              <a:latin typeface="-webkit-standard"/>
            </a:endParaRPr>
          </a:p>
          <a:p>
            <a:pPr marL="158750" indent="0" algn="l">
              <a:buNone/>
            </a:pPr>
            <a:endParaRPr lang="fr-FR" sz="1200" b="0" i="0" u="none" strike="noStrike" dirty="0">
              <a:solidFill>
                <a:srgbClr val="000000"/>
              </a:solidFill>
              <a:effectLst/>
            </a:endParaRP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704854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a:extLst>
            <a:ext uri="{FF2B5EF4-FFF2-40B4-BE49-F238E27FC236}">
              <a16:creationId xmlns:a16="http://schemas.microsoft.com/office/drawing/2014/main" id="{69F85BEF-874E-6DF1-8F81-D490E2F1289D}"/>
            </a:ext>
          </a:extLst>
        </p:cNvPr>
        <p:cNvGrpSpPr/>
        <p:nvPr/>
      </p:nvGrpSpPr>
      <p:grpSpPr>
        <a:xfrm>
          <a:off x="0" y="0"/>
          <a:ext cx="0" cy="0"/>
          <a:chOff x="0" y="0"/>
          <a:chExt cx="0" cy="0"/>
        </a:xfrm>
      </p:grpSpPr>
      <p:sp>
        <p:nvSpPr>
          <p:cNvPr id="1197" name="Google Shape;1197;g54dda1946d_4_2720:notes">
            <a:extLst>
              <a:ext uri="{FF2B5EF4-FFF2-40B4-BE49-F238E27FC236}">
                <a16:creationId xmlns:a16="http://schemas.microsoft.com/office/drawing/2014/main" id="{B837384F-D01E-6B5A-6C79-E79D8181F6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54dda1946d_4_2720:notes">
            <a:extLst>
              <a:ext uri="{FF2B5EF4-FFF2-40B4-BE49-F238E27FC236}">
                <a16:creationId xmlns:a16="http://schemas.microsoft.com/office/drawing/2014/main" id="{17B2AB72-C8F3-DD1D-E567-00ABC55DD4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dirty="0"/>
              <a:t>Tout ça, évidemment, c’est pour guider la décision statistiques, l’évaluation purement quantitative, décontextualisée.</a:t>
            </a:r>
          </a:p>
          <a:p>
            <a:pPr marL="158750" indent="0">
              <a:buNone/>
            </a:pPr>
            <a:endParaRPr lang="fr-FR" dirty="0"/>
          </a:p>
          <a:p>
            <a:r>
              <a:rPr lang="fr-FR" b="1" dirty="0"/>
              <a:t>Guider du mieux possible la Décision Clinique</a:t>
            </a:r>
            <a:r>
              <a:rPr lang="fr-FR" dirty="0"/>
              <a:t> : qui, elle, implique d’aller au-delà du score chiffré pour interpréter son impact dans le contexte du patient. Ici, le neuropsychologue prend en compte des facteurs comme l’historique du patients, ses antécédents, ses plaintes, son mode de vie, et toutes les observations cliniques. </a:t>
            </a:r>
          </a:p>
          <a:p>
            <a:pPr marL="158750" indent="0">
              <a:buNone/>
            </a:pPr>
            <a:endParaRPr lang="fr-FR" dirty="0"/>
          </a:p>
          <a:p>
            <a:pPr marL="158750" indent="0">
              <a:buNone/>
            </a:pPr>
            <a:r>
              <a:rPr lang="fr-FR" dirty="0"/>
              <a:t>Même un score significatif (au sens statistique) peut être jugé cliniquement non pertinent en fonction de certains paramètres (comme la présence d’une dépression, de telle médication, de telle information médicale </a:t>
            </a:r>
            <a:r>
              <a:rPr lang="fr-FR" dirty="0" err="1"/>
              <a:t>etc</a:t>
            </a:r>
            <a:r>
              <a:rPr lang="fr-FR" dirty="0"/>
              <a:t>). </a:t>
            </a:r>
          </a:p>
          <a:p>
            <a:pPr marL="158750" indent="0">
              <a:buNone/>
            </a:pPr>
            <a:endParaRPr lang="fr-FR" dirty="0"/>
          </a:p>
          <a:p>
            <a:pPr marL="158750" indent="0">
              <a:buNone/>
            </a:pPr>
            <a:r>
              <a:rPr lang="fr-FR" dirty="0"/>
              <a:t>Inversement, une score « non significatif » au sens statistique peut être considéré par le clinicien </a:t>
            </a:r>
            <a:r>
              <a:rPr lang="fr-FR" dirty="0">
                <a:solidFill>
                  <a:srgbClr val="000000"/>
                </a:solidFill>
                <a:effectLst/>
                <a:latin typeface="Helvetica" pitchFamily="2" charset="0"/>
              </a:rPr>
              <a:t>comme un indicateur d'une altération (par exemple, en comparaison avec un niveau attendu plus élevé), ou comme un indicateur d'une dégradation lors d'un suivi longitudinal (par exemple, s'il s'écarte significativement d'un score obtenu précédemment).</a:t>
            </a:r>
          </a:p>
          <a:p>
            <a:pPr marL="158750" indent="0">
              <a:buNone/>
            </a:pPr>
            <a:endParaRPr lang="fr-FR" dirty="0"/>
          </a:p>
          <a:p>
            <a:pPr marL="158750" indent="0">
              <a:buNone/>
            </a:pPr>
            <a:endParaRPr lang="fr-FR" dirty="0"/>
          </a:p>
          <a:p>
            <a:r>
              <a:rPr lang="fr-FR" b="1" dirty="0"/>
              <a:t>En Résumé</a:t>
            </a:r>
            <a:r>
              <a:rPr lang="fr-FR" dirty="0"/>
              <a:t> : La décision statistique identifie des écarts par rapport à la norme, mais seule </a:t>
            </a:r>
            <a:r>
              <a:rPr lang="fr-FR" b="1" dirty="0"/>
              <a:t>la décision clinique intègre ces écarts dans une interprétation globale</a:t>
            </a:r>
            <a:r>
              <a:rPr lang="fr-FR" dirty="0"/>
              <a:t>, permettant d’évaluer leur pertinence pour le patient.</a:t>
            </a:r>
          </a:p>
        </p:txBody>
      </p:sp>
    </p:spTree>
    <p:extLst>
      <p:ext uri="{BB962C8B-B14F-4D97-AF65-F5344CB8AC3E}">
        <p14:creationId xmlns:p14="http://schemas.microsoft.com/office/powerpoint/2010/main" val="2129619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a:extLst>
            <a:ext uri="{FF2B5EF4-FFF2-40B4-BE49-F238E27FC236}">
              <a16:creationId xmlns:a16="http://schemas.microsoft.com/office/drawing/2014/main" id="{EBB37BE7-510A-78DC-891E-1F8E21D137CF}"/>
            </a:ext>
          </a:extLst>
        </p:cNvPr>
        <p:cNvGrpSpPr/>
        <p:nvPr/>
      </p:nvGrpSpPr>
      <p:grpSpPr>
        <a:xfrm>
          <a:off x="0" y="0"/>
          <a:ext cx="0" cy="0"/>
          <a:chOff x="0" y="0"/>
          <a:chExt cx="0" cy="0"/>
        </a:xfrm>
      </p:grpSpPr>
      <p:sp>
        <p:nvSpPr>
          <p:cNvPr id="780" name="Google Shape;780;g54dda1946d_6_308:notes">
            <a:extLst>
              <a:ext uri="{FF2B5EF4-FFF2-40B4-BE49-F238E27FC236}">
                <a16:creationId xmlns:a16="http://schemas.microsoft.com/office/drawing/2014/main" id="{33FA79FF-6A53-5E0A-0EC5-426AF4403A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54dda1946d_6_308:notes">
            <a:extLst>
              <a:ext uri="{FF2B5EF4-FFF2-40B4-BE49-F238E27FC236}">
                <a16:creationId xmlns:a16="http://schemas.microsoft.com/office/drawing/2014/main" id="{A2060B7F-8077-9FA7-9878-4CE9B41A41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78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lnSpc>
                <a:spcPct val="150000"/>
              </a:lnSpc>
              <a:buNone/>
            </a:pPr>
            <a:r>
              <a:rPr lang="fr-FR" sz="1800" dirty="0">
                <a:effectLst/>
                <a:latin typeface="Calibri" panose="020F0502020204030204" pitchFamily="34" charset="0"/>
                <a:ea typeface="Calibri" panose="020F0502020204030204" pitchFamily="34" charset="0"/>
              </a:rPr>
              <a:t>L'une des tâches essentielles des personnes travaillant en neuropsychologie (NP) est d’interpréter les résultats de l'évaluation neuropsychologique avec une méthodologie adéquate, puis de les communiquer clairement lors d’une remise de conclusion oral et dans un rapport </a:t>
            </a:r>
            <a:r>
              <a:rPr lang="fr-BE" sz="3200" b="0" i="0" u="none" strike="noStrike" dirty="0">
                <a:solidFill>
                  <a:srgbClr val="000000"/>
                </a:solidFill>
                <a:effectLst/>
              </a:rPr>
              <a:t>communiqué à d'autres neuropsychologues, à d'autres professionnels, et au patient. </a:t>
            </a:r>
          </a:p>
          <a:p>
            <a:pPr marL="158750" marR="0" lvl="0" indent="0" algn="just" defTabSz="914400" rtl="0" eaLnBrk="1" fontAlgn="auto" latinLnBrk="0" hangingPunct="1">
              <a:lnSpc>
                <a:spcPct val="150000"/>
              </a:lnSpc>
              <a:spcBef>
                <a:spcPts val="0"/>
              </a:spcBef>
              <a:spcAft>
                <a:spcPts val="0"/>
              </a:spcAft>
              <a:buClr>
                <a:srgbClr val="000000"/>
              </a:buClr>
              <a:buSzPts val="1100"/>
              <a:buFont typeface="Arial"/>
              <a:buNone/>
              <a:tabLst/>
              <a:defRPr/>
            </a:pPr>
            <a:endParaRPr lang="fr-FR" sz="1800" dirty="0">
              <a:effectLst/>
              <a:latin typeface="Calibri" panose="020F0502020204030204" pitchFamily="34" charset="0"/>
              <a:ea typeface="Calibri" panose="020F0502020204030204" pitchFamily="34" charset="0"/>
            </a:endParaRPr>
          </a:p>
          <a:p>
            <a:pPr marL="158750" marR="0" lvl="0" indent="0" algn="just" defTabSz="914400" rtl="0" eaLnBrk="1" fontAlgn="auto" latinLnBrk="0" hangingPunct="1">
              <a:lnSpc>
                <a:spcPct val="150000"/>
              </a:lnSpc>
              <a:spcBef>
                <a:spcPts val="0"/>
              </a:spcBef>
              <a:spcAft>
                <a:spcPts val="0"/>
              </a:spcAft>
              <a:buClr>
                <a:srgbClr val="000000"/>
              </a:buClr>
              <a:buSzPts val="1100"/>
              <a:buFont typeface="Arial"/>
              <a:buNone/>
              <a:tabLst/>
              <a:defRPr/>
            </a:pPr>
            <a:r>
              <a:rPr lang="fr-FR" sz="1800" dirty="0">
                <a:effectLst/>
                <a:latin typeface="Calibri" panose="020F0502020204030204" pitchFamily="34" charset="0"/>
                <a:ea typeface="Calibri" panose="020F0502020204030204" pitchFamily="34" charset="0"/>
              </a:rPr>
              <a:t>Dans l’</a:t>
            </a:r>
            <a:r>
              <a:rPr lang="fr-FR" sz="1800" dirty="0" err="1">
                <a:effectLst/>
                <a:latin typeface="Calibri" panose="020F0502020204030204" pitchFamily="34" charset="0"/>
                <a:ea typeface="Calibri" panose="020F0502020204030204" pitchFamily="34" charset="0"/>
              </a:rPr>
              <a:t>interpretation</a:t>
            </a:r>
            <a:r>
              <a:rPr lang="fr-FR" sz="1800" dirty="0">
                <a:effectLst/>
                <a:latin typeface="Calibri" panose="020F0502020204030204" pitchFamily="34" charset="0"/>
                <a:ea typeface="Calibri" panose="020F0502020204030204" pitchFamily="34" charset="0"/>
              </a:rPr>
              <a:t> statistique et la communication du score, il y a généralement deux décision. </a:t>
            </a:r>
          </a:p>
          <a:p>
            <a:pPr marL="501650" marR="0" lvl="0" indent="-342900" algn="just" defTabSz="914400" rtl="0" eaLnBrk="1" fontAlgn="auto" latinLnBrk="0" hangingPunct="1">
              <a:lnSpc>
                <a:spcPct val="150000"/>
              </a:lnSpc>
              <a:spcBef>
                <a:spcPts val="0"/>
              </a:spcBef>
              <a:spcAft>
                <a:spcPts val="0"/>
              </a:spcAft>
              <a:buClr>
                <a:srgbClr val="000000"/>
              </a:buClr>
              <a:buSzPts val="1100"/>
              <a:buFont typeface="Arial"/>
              <a:buAutoNum type="arabicParenR"/>
              <a:tabLst/>
              <a:defRPr/>
            </a:pPr>
            <a:r>
              <a:rPr lang="fr-FR" sz="1800" dirty="0">
                <a:effectLst/>
                <a:latin typeface="Calibri" panose="020F0502020204030204" pitchFamily="34" charset="0"/>
                <a:ea typeface="Calibri" panose="020F0502020204030204" pitchFamily="34" charset="0"/>
              </a:rPr>
              <a:t>le choix de mot que nous allons utiliser pour décrire nos scores </a:t>
            </a:r>
            <a:r>
              <a:rPr lang="fr-BE" sz="1800" dirty="0">
                <a:effectLst/>
                <a:latin typeface="MyriadPro"/>
              </a:rPr>
              <a:t>(par exemple, score hors normes). </a:t>
            </a:r>
            <a:r>
              <a:rPr lang="fr-FR" sz="1800" dirty="0">
                <a:effectLst/>
                <a:latin typeface="Calibri" panose="020F0502020204030204" pitchFamily="34" charset="0"/>
                <a:ea typeface="Calibri" panose="020F0502020204030204" pitchFamily="34" charset="0"/>
              </a:rPr>
              <a:t>On utilisera ici le terme « descripteur »</a:t>
            </a:r>
            <a:endParaRPr lang="fr-BE" sz="1800" dirty="0">
              <a:effectLst/>
              <a:latin typeface="MyriadPro"/>
            </a:endParaRPr>
          </a:p>
          <a:p>
            <a:pPr marL="501650" marR="0" lvl="0" indent="-342900" algn="just" defTabSz="914400" rtl="0" eaLnBrk="1" fontAlgn="auto" latinLnBrk="0" hangingPunct="1">
              <a:lnSpc>
                <a:spcPct val="150000"/>
              </a:lnSpc>
              <a:spcBef>
                <a:spcPts val="0"/>
              </a:spcBef>
              <a:spcAft>
                <a:spcPts val="0"/>
              </a:spcAft>
              <a:buClr>
                <a:srgbClr val="000000"/>
              </a:buClr>
              <a:buSzPts val="1100"/>
              <a:buFont typeface="Arial"/>
              <a:buAutoNum type="arabicParenR"/>
              <a:tabLst/>
              <a:defRPr/>
            </a:pPr>
            <a:endParaRPr lang="fr-BE" sz="1800" dirty="0">
              <a:effectLst/>
              <a:latin typeface="MyriadPro"/>
            </a:endParaRPr>
          </a:p>
          <a:p>
            <a:pPr marL="501650" marR="0" lvl="0" indent="-342900" algn="just" defTabSz="914400" rtl="0" eaLnBrk="1" fontAlgn="auto" latinLnBrk="0" hangingPunct="1">
              <a:lnSpc>
                <a:spcPct val="150000"/>
              </a:lnSpc>
              <a:spcBef>
                <a:spcPts val="0"/>
              </a:spcBef>
              <a:spcAft>
                <a:spcPts val="0"/>
              </a:spcAft>
              <a:buClr>
                <a:srgbClr val="000000"/>
              </a:buClr>
              <a:buSzPts val="1100"/>
              <a:buFont typeface="Arial"/>
              <a:buAutoNum type="arabicParenR"/>
              <a:tabLst/>
              <a:defRPr/>
            </a:pPr>
            <a:r>
              <a:rPr lang="fr-BE" sz="1800" dirty="0">
                <a:effectLst/>
                <a:latin typeface="MyriadPro"/>
              </a:rPr>
              <a:t>Autre choix : le choix de  seuil (par exemple à partit de quand vais-je dire qu’un score est « hors norme »). </a:t>
            </a:r>
            <a:endParaRPr lang="fr-BE" sz="3200" dirty="0"/>
          </a:p>
          <a:p>
            <a:pPr marL="158750" indent="0" algn="just">
              <a:lnSpc>
                <a:spcPct val="150000"/>
              </a:lnSpc>
              <a:buNone/>
            </a:pPr>
            <a:endParaRPr lang="fr-BE" sz="1800" dirty="0">
              <a:effectLst/>
              <a:latin typeface="Calibri" panose="020F0502020204030204" pitchFamily="34" charset="0"/>
              <a:ea typeface="Calibri" panose="020F0502020204030204" pitchFamily="34" charset="0"/>
            </a:endParaRPr>
          </a:p>
          <a:p>
            <a:pPr marL="158750" indent="0" algn="just">
              <a:lnSpc>
                <a:spcPct val="150000"/>
              </a:lnSpc>
              <a:buNone/>
            </a:pPr>
            <a:r>
              <a:rPr lang="fr-FR" sz="1800" dirty="0">
                <a:effectLst/>
                <a:latin typeface="Calibri" panose="020F0502020204030204" pitchFamily="34" charset="0"/>
                <a:ea typeface="Calibri" panose="020F0502020204030204" pitchFamily="34" charset="0"/>
              </a:rPr>
              <a:t> </a:t>
            </a: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E6A92-4F0F-25F9-899C-8FD826ABA7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A511E9-6F7F-08E9-DA5B-BCD426BB5BC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C3362F22-2911-BFF5-1D12-7241E81E37DF}"/>
              </a:ext>
            </a:extLst>
          </p:cNvPr>
          <p:cNvSpPr>
            <a:spLocks noGrp="1"/>
          </p:cNvSpPr>
          <p:nvPr>
            <p:ph type="body" idx="1"/>
          </p:nvPr>
        </p:nvSpPr>
        <p:spPr/>
        <p:txBody>
          <a:bodyPr/>
          <a:lstStyle/>
          <a:p>
            <a:pPr algn="just">
              <a:lnSpc>
                <a:spcPct val="150000"/>
              </a:lnSpc>
            </a:pPr>
            <a:r>
              <a:rPr lang="fr-FR" sz="1800" dirty="0">
                <a:effectLst/>
                <a:latin typeface="Calibri" panose="020F0502020204030204" pitchFamily="34" charset="0"/>
                <a:ea typeface="Calibri" panose="020F0502020204030204" pitchFamily="34" charset="0"/>
              </a:rPr>
              <a:t>Le vocable utilisé</a:t>
            </a:r>
            <a:r>
              <a:rPr lang="fr-FR" sz="1800" dirty="0">
                <a:solidFill>
                  <a:srgbClr val="0D0D0D"/>
                </a:solidFill>
                <a:effectLst/>
                <a:latin typeface="Calibri" panose="020F0502020204030204" pitchFamily="34" charset="0"/>
                <a:ea typeface="Calibri" panose="020F0502020204030204" pitchFamily="34" charset="0"/>
              </a:rPr>
              <a:t> dans cette optique ne fait pas l’objet d'une définition consensuelle. Par ailleurs, dans un grand nombre de cas, les termes introduisent une ambiguïté entre le raisonnement statistique autour d’un score et l’interprétation clinique concernant l’intégrité de la fonction sous-jacente. Par exemple, l’utilisation du terme « performance déficitaire » pourrait suggérer une altération de la fonction cognitive sous-jacente, sur la seule base d’un score s'écartant des attentes normatives, sans tenir compte du profil global des résultats aux différents tests, ainsi que du contexte et des spécificités de la personne. Une telle approche ne serait bien évidemment pas considérée comme une méthode acceptable pour parvenir à des conclusions cliniques. En effet, il est bien connu qu’un grand nombre de facteurs sont susceptibles d’occasionner des fluctuations « normales » de la performance, aussi bien à un niveau interindividuel qu’intra-individuel, sans oublier les facteurs statistiques (cf. supra). Pour toutes ces raisons, le groupe de consensus de l’Académie des Neuropsychologues américains (AACN ; </a:t>
            </a:r>
            <a:r>
              <a:rPr lang="fr-FR" sz="1800" dirty="0" err="1">
                <a:solidFill>
                  <a:srgbClr val="0D0D0D"/>
                </a:solidFill>
                <a:effectLst/>
                <a:latin typeface="Calibri" panose="020F0502020204030204" pitchFamily="34" charset="0"/>
                <a:ea typeface="Calibri" panose="020F0502020204030204" pitchFamily="34" charset="0"/>
              </a:rPr>
              <a:t>Guilmette</a:t>
            </a:r>
            <a:r>
              <a:rPr lang="fr-FR" sz="1800" dirty="0">
                <a:solidFill>
                  <a:srgbClr val="0D0D0D"/>
                </a:solidFill>
                <a:effectLst/>
                <a:latin typeface="Calibri" panose="020F0502020204030204" pitchFamily="34" charset="0"/>
                <a:ea typeface="Calibri" panose="020F0502020204030204" pitchFamily="34" charset="0"/>
              </a:rPr>
              <a:t> et al., 2020), suggère d’utiliser des qualificatifs qui concernent les scores en tant que tels, et leur comparaison aux normes et non l’état postulé de la fonction cognitive. Ainsi, le qualificatif pourrait refléter la logique de la comparaison normative, autrement dit la probabilité estimée d’obtenir ce score dans la population ou l’incertitude associée au rejet de l’hypothèse nulle (cf. supra). Mentionner qu’un score suggère une altération pathologique ne devrait se faire qu’au terme d’une interprétation globale de l’ensemble des données à disposition, autrement dit dans la conclusion du rapport. C’est donc pour la conclusion que la/le neuropsychologue devrait réserver l’utilisation de termes tels que « déficitaire », « altéré » ou « pathologique » pour qualifier un processus cognitif (et non un score).</a:t>
            </a:r>
          </a:p>
          <a:p>
            <a:pPr algn="just">
              <a:lnSpc>
                <a:spcPct val="150000"/>
              </a:lnSpc>
            </a:pPr>
            <a:endParaRPr lang="fr-FR" sz="1800" dirty="0">
              <a:solidFill>
                <a:srgbClr val="0D0D0D"/>
              </a:solidFill>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le groupe de consensus de l'AACN (</a:t>
            </a:r>
            <a:r>
              <a:rPr lang="fr-FR" sz="1800" dirty="0" err="1">
                <a:effectLst/>
                <a:latin typeface="Calibri" panose="020F0502020204030204" pitchFamily="34" charset="0"/>
                <a:ea typeface="Calibri" panose="020F0502020204030204" pitchFamily="34" charset="0"/>
              </a:rPr>
              <a:t>Guilmette</a:t>
            </a:r>
            <a:r>
              <a:rPr lang="fr-FR" sz="1800" dirty="0">
                <a:effectLst/>
                <a:latin typeface="Calibri" panose="020F0502020204030204" pitchFamily="34" charset="0"/>
                <a:ea typeface="Calibri" panose="020F0502020204030204" pitchFamily="34" charset="0"/>
              </a:rPr>
              <a:t> et al., 2020) propose des qualificatifs mettant l’accent sur la probabilité d’obtenir le score : « score exceptionnellement bas » </a:t>
            </a: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57163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C2A69-6754-3484-EC43-9640AA329E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BB5D1C-DDAE-86CF-FB8B-B153760CE2C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AAF03CF-1889-B7B3-6F9E-7CC314727E50}"/>
              </a:ext>
            </a:extLst>
          </p:cNvPr>
          <p:cNvSpPr>
            <a:spLocks noGrp="1"/>
          </p:cNvSpPr>
          <p:nvPr>
            <p:ph type="body" idx="1"/>
          </p:nvPr>
        </p:nvSpPr>
        <p:spPr/>
        <p:txBody>
          <a:bodyPr/>
          <a:lstStyle/>
          <a:p>
            <a:pPr algn="just">
              <a:lnSpc>
                <a:spcPct val="150000"/>
              </a:lnSpc>
            </a:pPr>
            <a:r>
              <a:rPr lang="fr-FR" sz="1800" dirty="0">
                <a:effectLst/>
                <a:latin typeface="Calibri" panose="020F0502020204030204" pitchFamily="34" charset="0"/>
                <a:ea typeface="Calibri" panose="020F0502020204030204" pitchFamily="34" charset="0"/>
              </a:rPr>
              <a:t>Dans ce contexte, après une discussion sur les </a:t>
            </a:r>
            <a:r>
              <a:rPr lang="fr-FR" sz="1800" dirty="0" err="1">
                <a:effectLst/>
                <a:latin typeface="Calibri" panose="020F0502020204030204" pitchFamily="34" charset="0"/>
                <a:ea typeface="Calibri" panose="020F0502020204030204" pitchFamily="34" charset="0"/>
              </a:rPr>
              <a:t>classificatiosn</a:t>
            </a:r>
            <a:r>
              <a:rPr lang="fr-FR" sz="1800" dirty="0">
                <a:effectLst/>
                <a:latin typeface="Calibri" panose="020F0502020204030204" pitchFamily="34" charset="0"/>
                <a:ea typeface="Calibri" panose="020F0502020204030204" pitchFamily="34" charset="0"/>
              </a:rPr>
              <a:t> à 3, 5 et 7 catégories, il nous  </a:t>
            </a:r>
            <a:r>
              <a:rPr lang="fr-FR" sz="1800" dirty="0" err="1">
                <a:effectLst/>
                <a:latin typeface="Calibri" panose="020F0502020204030204" pitchFamily="34" charset="0"/>
                <a:ea typeface="Calibri" panose="020F0502020204030204" pitchFamily="34" charset="0"/>
              </a:rPr>
              <a:t>sembl</a:t>
            </a:r>
            <a:r>
              <a:rPr lang="fr-FR" sz="1800" dirty="0">
                <a:effectLst/>
                <a:latin typeface="Calibri" panose="020F0502020204030204" pitchFamily="34" charset="0"/>
                <a:ea typeface="Calibri" panose="020F0502020204030204" pitchFamily="34" charset="0"/>
              </a:rPr>
              <a:t> plus prudent d’utiliser une division en </a:t>
            </a:r>
            <a:r>
              <a:rPr lang="fr-FR" sz="1800" b="1" dirty="0">
                <a:effectLst/>
                <a:latin typeface="Calibri" panose="020F0502020204030204" pitchFamily="34" charset="0"/>
                <a:ea typeface="Calibri" panose="020F0502020204030204" pitchFamily="34" charset="0"/>
              </a:rPr>
              <a:t>5 catégories</a:t>
            </a:r>
            <a:r>
              <a:rPr lang="fr-FR" sz="1800" dirty="0">
                <a:effectLst/>
                <a:latin typeface="Calibri" panose="020F0502020204030204" pitchFamily="34" charset="0"/>
                <a:ea typeface="Calibri" panose="020F0502020204030204" pitchFamily="34" charset="0"/>
              </a:rPr>
              <a:t> visant à donner un statut singulier uniquement aux scores associés à des probabilités théoriques en deçà des 5% et 2 % de risque d’erreur.</a:t>
            </a:r>
          </a:p>
          <a:p>
            <a:pPr algn="just">
              <a:lnSpc>
                <a:spcPct val="150000"/>
              </a:lnSpc>
            </a:pPr>
            <a:r>
              <a:rPr lang="fr-FR" sz="1800" dirty="0">
                <a:effectLst/>
                <a:latin typeface="Calibri" panose="020F0502020204030204" pitchFamily="34" charset="0"/>
                <a:ea typeface="Calibri" panose="020F0502020204030204" pitchFamily="34" charset="0"/>
              </a:rPr>
              <a:t>rappelons encore que la probabilité de 5% n'impliquant pas d’office un score hors seuil (cf. supra).  Ce point a été discuté avec Patrick </a:t>
            </a:r>
            <a:r>
              <a:rPr lang="fr-FR" sz="1800" dirty="0" err="1">
                <a:effectLst/>
                <a:latin typeface="Calibri" panose="020F0502020204030204" pitchFamily="34" charset="0"/>
                <a:ea typeface="Calibri" panose="020F0502020204030204" pitchFamily="34" charset="0"/>
              </a:rPr>
              <a:t>Fery</a:t>
            </a:r>
            <a:r>
              <a:rPr lang="fr-FR" sz="1800" dirty="0">
                <a:effectLst/>
                <a:latin typeface="Calibri" panose="020F0502020204030204" pitchFamily="34" charset="0"/>
                <a:ea typeface="Calibri" panose="020F0502020204030204" pitchFamily="34" charset="0"/>
              </a:rPr>
              <a:t>. </a:t>
            </a:r>
          </a:p>
          <a:p>
            <a:pPr algn="just">
              <a:lnSpc>
                <a:spcPct val="150000"/>
              </a:lnSpc>
            </a:pPr>
            <a:r>
              <a:rPr lang="fr-FR" sz="1800" dirty="0">
                <a:effectLst/>
                <a:latin typeface="Calibri" panose="020F0502020204030204" pitchFamily="34" charset="0"/>
                <a:ea typeface="Calibri" panose="020F0502020204030204" pitchFamily="34" charset="0"/>
              </a:rPr>
              <a:t>Nous proposons donc de renseigné si nécessaire deux seuils pour jugé un score hors normes.</a:t>
            </a: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Nous savons que cette classification en 5 catégories s’éloigne de la pratique de certains cliniciens qui découpe cette zone allant du </a:t>
            </a:r>
            <a:r>
              <a:rPr lang="fr-FR" sz="1800" dirty="0" err="1">
                <a:effectLst/>
                <a:latin typeface="Calibri" panose="020F0502020204030204" pitchFamily="34" charset="0"/>
                <a:ea typeface="Calibri" panose="020F0502020204030204" pitchFamily="34" charset="0"/>
              </a:rPr>
              <a:t>pecentile</a:t>
            </a:r>
            <a:r>
              <a:rPr lang="fr-FR" sz="1800" dirty="0">
                <a:effectLst/>
                <a:latin typeface="Calibri" panose="020F0502020204030204" pitchFamily="34" charset="0"/>
                <a:ea typeface="Calibri" panose="020F0502020204030204" pitchFamily="34" charset="0"/>
              </a:rPr>
              <a:t> 5 à 95. Avec parfois des </a:t>
            </a:r>
            <a:r>
              <a:rPr lang="fr-FR" sz="1800" dirty="0" err="1">
                <a:effectLst/>
                <a:latin typeface="Calibri" panose="020F0502020204030204" pitchFamily="34" charset="0"/>
                <a:ea typeface="Calibri" panose="020F0502020204030204" pitchFamily="34" charset="0"/>
              </a:rPr>
              <a:t>qualicatif</a:t>
            </a:r>
            <a:r>
              <a:rPr lang="fr-FR" sz="1800" dirty="0">
                <a:effectLst/>
                <a:latin typeface="Calibri" panose="020F0502020204030204" pitchFamily="34" charset="0"/>
                <a:ea typeface="Calibri" panose="020F0502020204030204" pitchFamily="34" charset="0"/>
              </a:rPr>
              <a:t> comme norme faible, limite de la normal, moyenne basse, légèrement inférieur à la moyenne, etc.</a:t>
            </a:r>
          </a:p>
          <a:p>
            <a:pPr algn="just">
              <a:lnSpc>
                <a:spcPct val="150000"/>
              </a:lnSpc>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Nous pensons cependant qu’il est nécessaire d’éviter toute confusion en introduisant des pré-seuils à des niveaux variés et des termes ambigus difficilement </a:t>
            </a:r>
            <a:r>
              <a:rPr lang="fr-FR" sz="1800" dirty="0" err="1">
                <a:effectLst/>
                <a:latin typeface="Calibri" panose="020F0502020204030204" pitchFamily="34" charset="0"/>
                <a:ea typeface="Calibri" panose="020F0502020204030204" pitchFamily="34" charset="0"/>
              </a:rPr>
              <a:t>comprhénsible</a:t>
            </a:r>
            <a:r>
              <a:rPr lang="fr-FR" sz="1800" dirty="0">
                <a:effectLst/>
                <a:latin typeface="Calibri" panose="020F0502020204030204" pitchFamily="34" charset="0"/>
                <a:ea typeface="Calibri" panose="020F0502020204030204" pitchFamily="34" charset="0"/>
              </a:rPr>
              <a:t>. </a:t>
            </a:r>
            <a:r>
              <a:rPr lang="fr-BE" sz="1800" dirty="0">
                <a:effectLst/>
                <a:latin typeface="MyriadPro"/>
              </a:rPr>
              <a:t>Ces termes ont </a:t>
            </a:r>
            <a:r>
              <a:rPr lang="fr-BE" sz="1800" dirty="0" err="1">
                <a:effectLst/>
                <a:latin typeface="MyriadPro"/>
              </a:rPr>
              <a:t>également</a:t>
            </a:r>
            <a:r>
              <a:rPr lang="fr-BE" sz="1800" dirty="0">
                <a:effectLst/>
                <a:latin typeface="MyriadPro"/>
              </a:rPr>
              <a:t> </a:t>
            </a:r>
            <a:r>
              <a:rPr lang="fr-BE" sz="1800" dirty="0" err="1">
                <a:effectLst/>
                <a:latin typeface="MyriadPro"/>
              </a:rPr>
              <a:t>éte</a:t>
            </a:r>
            <a:r>
              <a:rPr lang="fr-BE" sz="1800" dirty="0">
                <a:effectLst/>
                <a:latin typeface="MyriadPro"/>
              </a:rPr>
              <a:t>́ </a:t>
            </a:r>
            <a:r>
              <a:rPr lang="fr-BE" sz="1800" dirty="0" err="1">
                <a:effectLst/>
                <a:latin typeface="MyriadPro"/>
              </a:rPr>
              <a:t>rejetés</a:t>
            </a:r>
            <a:r>
              <a:rPr lang="fr-BE" sz="1800" dirty="0">
                <a:effectLst/>
                <a:latin typeface="MyriadPro"/>
              </a:rPr>
              <a:t> parce qu'ils semblaient porter un jugement, trop ouverts à l'</a:t>
            </a:r>
            <a:r>
              <a:rPr lang="fr-BE" sz="1800" dirty="0" err="1">
                <a:effectLst/>
                <a:latin typeface="MyriadPro"/>
              </a:rPr>
              <a:t>interprétation</a:t>
            </a:r>
            <a:r>
              <a:rPr lang="fr-BE" sz="1800" dirty="0">
                <a:effectLst/>
                <a:latin typeface="MyriadPro"/>
              </a:rPr>
              <a:t> ou qu'ils confondaient un </a:t>
            </a:r>
            <a:r>
              <a:rPr lang="fr-BE" sz="1800" dirty="0" err="1">
                <a:effectLst/>
                <a:latin typeface="MyriadPro"/>
              </a:rPr>
              <a:t>résultat</a:t>
            </a:r>
            <a:r>
              <a:rPr lang="fr-BE" sz="1800" dirty="0">
                <a:effectLst/>
                <a:latin typeface="MyriadPro"/>
              </a:rPr>
              <a:t> de test avec une </a:t>
            </a:r>
            <a:r>
              <a:rPr lang="fr-BE" sz="1800" dirty="0" err="1">
                <a:effectLst/>
                <a:latin typeface="MyriadPro"/>
              </a:rPr>
              <a:t>étiquette</a:t>
            </a:r>
            <a:r>
              <a:rPr lang="fr-BE" sz="1800" dirty="0">
                <a:effectLst/>
                <a:latin typeface="MyriadPro"/>
              </a:rPr>
              <a:t> de </a:t>
            </a:r>
            <a:r>
              <a:rPr lang="fr-BE" sz="1800" dirty="0" err="1">
                <a:effectLst/>
                <a:latin typeface="MyriadPro"/>
              </a:rPr>
              <a:t>déficience</a:t>
            </a:r>
            <a:r>
              <a:rPr lang="fr-BE" sz="1800" dirty="0">
                <a:effectLst/>
                <a:latin typeface="MyriadPro"/>
              </a:rPr>
              <a:t> ou faiblesse. </a:t>
            </a:r>
            <a:endParaRPr lang="fr-BE" sz="3200" dirty="0"/>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 Nous pensons encore qu’il est nécessaire de bien scinder le raisonnement statistique et l’étiquetage d’un score et l »</a:t>
            </a:r>
            <a:r>
              <a:rPr lang="fr-FR" sz="1800" dirty="0" err="1">
                <a:effectLst/>
                <a:latin typeface="Calibri" panose="020F0502020204030204" pitchFamily="34" charset="0"/>
                <a:ea typeface="Calibri" panose="020F0502020204030204" pitchFamily="34" charset="0"/>
              </a:rPr>
              <a:t>interpretation</a:t>
            </a:r>
            <a:r>
              <a:rPr lang="fr-FR" sz="1800" dirty="0">
                <a:effectLst/>
                <a:latin typeface="Calibri" panose="020F0502020204030204" pitchFamily="34" charset="0"/>
                <a:ea typeface="Calibri" panose="020F0502020204030204" pitchFamily="34" charset="0"/>
              </a:rPr>
              <a:t> clinique ultérieure. Un score associé à un risque d’erreur de 10% pourra être interprété plus tard dans la discussion comme reflétant une déficience.</a:t>
            </a: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Rappelons en effet que nous pouvons considéré par exemple que l’échantillon normatif n’est pas adéquat pour notre patient, qui aurait un niveau </a:t>
            </a:r>
            <a:r>
              <a:rPr lang="fr-FR" sz="1800" dirty="0" err="1">
                <a:effectLst/>
                <a:latin typeface="Calibri" panose="020F0502020204030204" pitchFamily="34" charset="0"/>
                <a:ea typeface="Calibri" panose="020F0502020204030204" pitchFamily="34" charset="0"/>
              </a:rPr>
              <a:t>prémorbide</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suspéecté</a:t>
            </a:r>
            <a:r>
              <a:rPr lang="fr-FR" sz="1800" dirty="0">
                <a:effectLst/>
                <a:latin typeface="Calibri" panose="020F0502020204030204" pitchFamily="34" charset="0"/>
                <a:ea typeface="Calibri" panose="020F0502020204030204" pitchFamily="34" charset="0"/>
              </a:rPr>
              <a:t> supérieur à cet échantillon. La performance peut être jugée dans les normes et puis discuté dans un deuxième temps comme signalant une détérioration. Ce sera le cas d’un pilote de chasse qui se retrouve au P20 ou même P50 a une tâche de vitesse de traitement</a:t>
            </a:r>
          </a:p>
          <a:p>
            <a:pPr algn="just">
              <a:lnSpc>
                <a:spcPct val="150000"/>
              </a:lnSpc>
            </a:pPr>
            <a:r>
              <a:rPr lang="fr-FR" sz="1800" dirty="0">
                <a:effectLst/>
                <a:latin typeface="Calibri" panose="020F0502020204030204" pitchFamily="34" charset="0"/>
                <a:ea typeface="Calibri" panose="020F0502020204030204" pitchFamily="34" charset="0"/>
              </a:rPr>
              <a:t>L’inverse est vrai également.</a:t>
            </a: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48363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6A80-AE20-A0BC-32CD-F04B874B22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AE9490-AE14-50EB-BAD5-8F266BD2C3B5}"/>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0F2E3E2F-2C43-9C55-31D0-AA919FBCB1E3}"/>
              </a:ext>
            </a:extLst>
          </p:cNvPr>
          <p:cNvSpPr>
            <a:spLocks noGrp="1"/>
          </p:cNvSpPr>
          <p:nvPr>
            <p:ph type="body" idx="1"/>
          </p:nvPr>
        </p:nvSpPr>
        <p:spPr/>
        <p:txBody>
          <a:bodyPr/>
          <a:lstStyle/>
          <a:p>
            <a:pPr algn="just">
              <a:lnSpc>
                <a:spcPct val="150000"/>
              </a:lnSpc>
            </a:pPr>
            <a:r>
              <a:rPr lang="fr-FR" sz="1800" dirty="0">
                <a:effectLst/>
                <a:latin typeface="Calibri" panose="020F0502020204030204" pitchFamily="34" charset="0"/>
                <a:ea typeface="Calibri" panose="020F0502020204030204" pitchFamily="34" charset="0"/>
              </a:rPr>
              <a:t>Dans ce contexte, après une discussion sur les </a:t>
            </a:r>
            <a:r>
              <a:rPr lang="fr-FR" sz="1800" dirty="0" err="1">
                <a:effectLst/>
                <a:latin typeface="Calibri" panose="020F0502020204030204" pitchFamily="34" charset="0"/>
                <a:ea typeface="Calibri" panose="020F0502020204030204" pitchFamily="34" charset="0"/>
              </a:rPr>
              <a:t>classificatiosn</a:t>
            </a:r>
            <a:r>
              <a:rPr lang="fr-FR" sz="1800" dirty="0">
                <a:effectLst/>
                <a:latin typeface="Calibri" panose="020F0502020204030204" pitchFamily="34" charset="0"/>
                <a:ea typeface="Calibri" panose="020F0502020204030204" pitchFamily="34" charset="0"/>
              </a:rPr>
              <a:t> à 3, 5 et 7 catégories, il nous  </a:t>
            </a:r>
            <a:r>
              <a:rPr lang="fr-FR" sz="1800" dirty="0" err="1">
                <a:effectLst/>
                <a:latin typeface="Calibri" panose="020F0502020204030204" pitchFamily="34" charset="0"/>
                <a:ea typeface="Calibri" panose="020F0502020204030204" pitchFamily="34" charset="0"/>
              </a:rPr>
              <a:t>sembl</a:t>
            </a:r>
            <a:r>
              <a:rPr lang="fr-FR" sz="1800" dirty="0">
                <a:effectLst/>
                <a:latin typeface="Calibri" panose="020F0502020204030204" pitchFamily="34" charset="0"/>
                <a:ea typeface="Calibri" panose="020F0502020204030204" pitchFamily="34" charset="0"/>
              </a:rPr>
              <a:t> plus prudent d’utiliser une division en </a:t>
            </a:r>
            <a:r>
              <a:rPr lang="fr-FR" sz="1800" b="1" dirty="0">
                <a:effectLst/>
                <a:latin typeface="Calibri" panose="020F0502020204030204" pitchFamily="34" charset="0"/>
                <a:ea typeface="Calibri" panose="020F0502020204030204" pitchFamily="34" charset="0"/>
              </a:rPr>
              <a:t>5 catégories</a:t>
            </a:r>
            <a:r>
              <a:rPr lang="fr-FR" sz="1800" dirty="0">
                <a:effectLst/>
                <a:latin typeface="Calibri" panose="020F0502020204030204" pitchFamily="34" charset="0"/>
                <a:ea typeface="Calibri" panose="020F0502020204030204" pitchFamily="34" charset="0"/>
              </a:rPr>
              <a:t> visant à donner un statut singulier uniquement aux scores associés à des probabilités théoriques en deçà des 5% et 2 % de risque d’erreur.</a:t>
            </a:r>
          </a:p>
          <a:p>
            <a:pPr algn="just">
              <a:lnSpc>
                <a:spcPct val="150000"/>
              </a:lnSpc>
            </a:pPr>
            <a:r>
              <a:rPr lang="fr-FR" sz="1800" dirty="0">
                <a:effectLst/>
                <a:latin typeface="Calibri" panose="020F0502020204030204" pitchFamily="34" charset="0"/>
                <a:ea typeface="Calibri" panose="020F0502020204030204" pitchFamily="34" charset="0"/>
              </a:rPr>
              <a:t>rappelons encore que la probabilité de 5% n'impliquant pas d’office un score hors seuil (cf. supra).  Ce point a été discuté avec Patrick </a:t>
            </a:r>
            <a:r>
              <a:rPr lang="fr-FR" sz="1800" dirty="0" err="1">
                <a:effectLst/>
                <a:latin typeface="Calibri" panose="020F0502020204030204" pitchFamily="34" charset="0"/>
                <a:ea typeface="Calibri" panose="020F0502020204030204" pitchFamily="34" charset="0"/>
              </a:rPr>
              <a:t>Fery</a:t>
            </a:r>
            <a:r>
              <a:rPr lang="fr-FR" sz="1800" dirty="0">
                <a:effectLst/>
                <a:latin typeface="Calibri" panose="020F0502020204030204" pitchFamily="34" charset="0"/>
                <a:ea typeface="Calibri" panose="020F0502020204030204" pitchFamily="34" charset="0"/>
              </a:rPr>
              <a:t>. </a:t>
            </a:r>
          </a:p>
          <a:p>
            <a:pPr algn="just">
              <a:lnSpc>
                <a:spcPct val="150000"/>
              </a:lnSpc>
            </a:pPr>
            <a:r>
              <a:rPr lang="fr-FR" sz="1800" dirty="0">
                <a:effectLst/>
                <a:latin typeface="Calibri" panose="020F0502020204030204" pitchFamily="34" charset="0"/>
                <a:ea typeface="Calibri" panose="020F0502020204030204" pitchFamily="34" charset="0"/>
              </a:rPr>
              <a:t>Nous proposons donc de renseigné si nécessaire deux seuils pour jugé un score hors normes.</a:t>
            </a: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Nous savons que cette classification en 5 catégories s’éloigne de la pratique de certains cliniciens qui découpe cette zone allant du </a:t>
            </a:r>
            <a:r>
              <a:rPr lang="fr-FR" sz="1800" dirty="0" err="1">
                <a:effectLst/>
                <a:latin typeface="Calibri" panose="020F0502020204030204" pitchFamily="34" charset="0"/>
                <a:ea typeface="Calibri" panose="020F0502020204030204" pitchFamily="34" charset="0"/>
              </a:rPr>
              <a:t>pecentile</a:t>
            </a:r>
            <a:r>
              <a:rPr lang="fr-FR" sz="1800" dirty="0">
                <a:effectLst/>
                <a:latin typeface="Calibri" panose="020F0502020204030204" pitchFamily="34" charset="0"/>
                <a:ea typeface="Calibri" panose="020F0502020204030204" pitchFamily="34" charset="0"/>
              </a:rPr>
              <a:t> 5 à 95. Avec parfois des </a:t>
            </a:r>
            <a:r>
              <a:rPr lang="fr-FR" sz="1800" dirty="0" err="1">
                <a:effectLst/>
                <a:latin typeface="Calibri" panose="020F0502020204030204" pitchFamily="34" charset="0"/>
                <a:ea typeface="Calibri" panose="020F0502020204030204" pitchFamily="34" charset="0"/>
              </a:rPr>
              <a:t>qualicatif</a:t>
            </a:r>
            <a:r>
              <a:rPr lang="fr-FR" sz="1800" dirty="0">
                <a:effectLst/>
                <a:latin typeface="Calibri" panose="020F0502020204030204" pitchFamily="34" charset="0"/>
                <a:ea typeface="Calibri" panose="020F0502020204030204" pitchFamily="34" charset="0"/>
              </a:rPr>
              <a:t> comme norme faible, limite de la normal, moyenne basse, légèrement inférieur à la moyenne, etc.</a:t>
            </a:r>
          </a:p>
          <a:p>
            <a:pPr algn="just">
              <a:lnSpc>
                <a:spcPct val="150000"/>
              </a:lnSpc>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Nous pensons cependant qu’il est nécessaire d’éviter toute confusion en introduisant des pré-seuils à des niveaux variés et des termes ambigus difficilement </a:t>
            </a:r>
            <a:r>
              <a:rPr lang="fr-FR" sz="1800" dirty="0" err="1">
                <a:effectLst/>
                <a:latin typeface="Calibri" panose="020F0502020204030204" pitchFamily="34" charset="0"/>
                <a:ea typeface="Calibri" panose="020F0502020204030204" pitchFamily="34" charset="0"/>
              </a:rPr>
              <a:t>comprhénsible</a:t>
            </a:r>
            <a:r>
              <a:rPr lang="fr-FR" sz="1800" dirty="0">
                <a:effectLst/>
                <a:latin typeface="Calibri" panose="020F0502020204030204" pitchFamily="34" charset="0"/>
                <a:ea typeface="Calibri" panose="020F0502020204030204" pitchFamily="34" charset="0"/>
              </a:rPr>
              <a:t>. </a:t>
            </a:r>
            <a:r>
              <a:rPr lang="fr-BE" sz="1800" dirty="0">
                <a:effectLst/>
                <a:latin typeface="MyriadPro"/>
              </a:rPr>
              <a:t>Ces termes ont </a:t>
            </a:r>
            <a:r>
              <a:rPr lang="fr-BE" sz="1800" dirty="0" err="1">
                <a:effectLst/>
                <a:latin typeface="MyriadPro"/>
              </a:rPr>
              <a:t>également</a:t>
            </a:r>
            <a:r>
              <a:rPr lang="fr-BE" sz="1800" dirty="0">
                <a:effectLst/>
                <a:latin typeface="MyriadPro"/>
              </a:rPr>
              <a:t> </a:t>
            </a:r>
            <a:r>
              <a:rPr lang="fr-BE" sz="1800" dirty="0" err="1">
                <a:effectLst/>
                <a:latin typeface="MyriadPro"/>
              </a:rPr>
              <a:t>éte</a:t>
            </a:r>
            <a:r>
              <a:rPr lang="fr-BE" sz="1800" dirty="0">
                <a:effectLst/>
                <a:latin typeface="MyriadPro"/>
              </a:rPr>
              <a:t>́ </a:t>
            </a:r>
            <a:r>
              <a:rPr lang="fr-BE" sz="1800" dirty="0" err="1">
                <a:effectLst/>
                <a:latin typeface="MyriadPro"/>
              </a:rPr>
              <a:t>rejetés</a:t>
            </a:r>
            <a:r>
              <a:rPr lang="fr-BE" sz="1800" dirty="0">
                <a:effectLst/>
                <a:latin typeface="MyriadPro"/>
              </a:rPr>
              <a:t> parce qu'ils semblaient porter un jugement, trop ouverts à l'</a:t>
            </a:r>
            <a:r>
              <a:rPr lang="fr-BE" sz="1800" dirty="0" err="1">
                <a:effectLst/>
                <a:latin typeface="MyriadPro"/>
              </a:rPr>
              <a:t>interprétation</a:t>
            </a:r>
            <a:r>
              <a:rPr lang="fr-BE" sz="1800" dirty="0">
                <a:effectLst/>
                <a:latin typeface="MyriadPro"/>
              </a:rPr>
              <a:t> ou qu'ils confondaient un </a:t>
            </a:r>
            <a:r>
              <a:rPr lang="fr-BE" sz="1800" dirty="0" err="1">
                <a:effectLst/>
                <a:latin typeface="MyriadPro"/>
              </a:rPr>
              <a:t>résultat</a:t>
            </a:r>
            <a:r>
              <a:rPr lang="fr-BE" sz="1800" dirty="0">
                <a:effectLst/>
                <a:latin typeface="MyriadPro"/>
              </a:rPr>
              <a:t> de test avec une </a:t>
            </a:r>
            <a:r>
              <a:rPr lang="fr-BE" sz="1800" dirty="0" err="1">
                <a:effectLst/>
                <a:latin typeface="MyriadPro"/>
              </a:rPr>
              <a:t>étiquette</a:t>
            </a:r>
            <a:r>
              <a:rPr lang="fr-BE" sz="1800" dirty="0">
                <a:effectLst/>
                <a:latin typeface="MyriadPro"/>
              </a:rPr>
              <a:t> de </a:t>
            </a:r>
            <a:r>
              <a:rPr lang="fr-BE" sz="1800" dirty="0" err="1">
                <a:effectLst/>
                <a:latin typeface="MyriadPro"/>
              </a:rPr>
              <a:t>déficience</a:t>
            </a:r>
            <a:r>
              <a:rPr lang="fr-BE" sz="1800" dirty="0">
                <a:effectLst/>
                <a:latin typeface="MyriadPro"/>
              </a:rPr>
              <a:t> ou faiblesse. </a:t>
            </a:r>
            <a:endParaRPr lang="fr-BE" sz="3200" dirty="0"/>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 Nous pensons encore qu’il est nécessaire de bien scinder le raisonnement statistique et l’étiquetage d’un score et l »</a:t>
            </a:r>
            <a:r>
              <a:rPr lang="fr-FR" sz="1800" dirty="0" err="1">
                <a:effectLst/>
                <a:latin typeface="Calibri" panose="020F0502020204030204" pitchFamily="34" charset="0"/>
                <a:ea typeface="Calibri" panose="020F0502020204030204" pitchFamily="34" charset="0"/>
              </a:rPr>
              <a:t>interpretation</a:t>
            </a:r>
            <a:r>
              <a:rPr lang="fr-FR" sz="1800" dirty="0">
                <a:effectLst/>
                <a:latin typeface="Calibri" panose="020F0502020204030204" pitchFamily="34" charset="0"/>
                <a:ea typeface="Calibri" panose="020F0502020204030204" pitchFamily="34" charset="0"/>
              </a:rPr>
              <a:t> clinique ultérieure. Un score associé à un risque d’erreur de 10% pourra être interprété plus tard dans la discussion comme reflétant une déficience.</a:t>
            </a: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Rappelons en effet que nous pouvons considéré par exemple que l’échantillon normatif n’est pas adéquat pour notre patient, qui aurait un niveau </a:t>
            </a:r>
            <a:r>
              <a:rPr lang="fr-FR" sz="1800" dirty="0" err="1">
                <a:effectLst/>
                <a:latin typeface="Calibri" panose="020F0502020204030204" pitchFamily="34" charset="0"/>
                <a:ea typeface="Calibri" panose="020F0502020204030204" pitchFamily="34" charset="0"/>
              </a:rPr>
              <a:t>prémorbide</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suspéecté</a:t>
            </a:r>
            <a:r>
              <a:rPr lang="fr-FR" sz="1800" dirty="0">
                <a:effectLst/>
                <a:latin typeface="Calibri" panose="020F0502020204030204" pitchFamily="34" charset="0"/>
                <a:ea typeface="Calibri" panose="020F0502020204030204" pitchFamily="34" charset="0"/>
              </a:rPr>
              <a:t> supérieur à cet échantillon. La performance peut être jugée dans les normes et puis discuté dans un deuxième temps comme signalant une détérioration. Ce sera le cas d’un pilote de chasse qui se retrouve au P20 ou même P50 a une tâche de vitesse de traitement</a:t>
            </a:r>
          </a:p>
          <a:p>
            <a:pPr algn="just">
              <a:lnSpc>
                <a:spcPct val="150000"/>
              </a:lnSpc>
            </a:pPr>
            <a:r>
              <a:rPr lang="fr-FR" sz="1800" dirty="0">
                <a:effectLst/>
                <a:latin typeface="Calibri" panose="020F0502020204030204" pitchFamily="34" charset="0"/>
                <a:ea typeface="Calibri" panose="020F0502020204030204" pitchFamily="34" charset="0"/>
              </a:rPr>
              <a:t>L’inverse est vrai également.</a:t>
            </a: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11993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06BF9-D493-A9F7-3F71-8EFE0D44A5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353C01-5E65-71F6-28CE-FC845DC6E6F7}"/>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5E4B9A6A-5186-5632-681F-CF764A4B2900}"/>
              </a:ext>
            </a:extLst>
          </p:cNvPr>
          <p:cNvSpPr>
            <a:spLocks noGrp="1"/>
          </p:cNvSpPr>
          <p:nvPr>
            <p:ph type="body" idx="1"/>
          </p:nvPr>
        </p:nvSpPr>
        <p:spPr/>
        <p:txBody>
          <a:bodyPr/>
          <a:lstStyle/>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BE" sz="1800" dirty="0" err="1">
                <a:effectLst/>
                <a:latin typeface="MyriadPro"/>
              </a:rPr>
              <a:t>Conformément</a:t>
            </a:r>
            <a:r>
              <a:rPr lang="fr-BE" sz="1800" dirty="0">
                <a:effectLst/>
                <a:latin typeface="MyriadPro"/>
              </a:rPr>
              <a:t> à notre position, pour </a:t>
            </a:r>
            <a:r>
              <a:rPr lang="fr-BE" sz="1800" dirty="0" err="1">
                <a:effectLst/>
                <a:latin typeface="MyriadPro"/>
              </a:rPr>
              <a:t>décrire</a:t>
            </a:r>
            <a:r>
              <a:rPr lang="fr-BE" sz="1800" dirty="0">
                <a:effectLst/>
                <a:latin typeface="MyriadPro"/>
              </a:rPr>
              <a:t> les </a:t>
            </a:r>
            <a:r>
              <a:rPr lang="fr-BE" sz="1800" dirty="0" err="1">
                <a:effectLst/>
                <a:latin typeface="MyriadPro"/>
              </a:rPr>
              <a:t>résultats</a:t>
            </a:r>
            <a:r>
              <a:rPr lang="fr-BE" sz="1800" dirty="0">
                <a:effectLst/>
                <a:latin typeface="MyriadPro"/>
              </a:rPr>
              <a:t> des tests, notre recommandation est d’utiliser mot </a:t>
            </a:r>
            <a:r>
              <a:rPr lang="fr-BE" sz="1800" dirty="0">
                <a:effectLst/>
                <a:latin typeface="ArialMT"/>
              </a:rPr>
              <a:t>" </a:t>
            </a:r>
            <a:r>
              <a:rPr lang="fr-BE" sz="1800" dirty="0">
                <a:effectLst/>
                <a:latin typeface="MyriadPro"/>
              </a:rPr>
              <a:t>score </a:t>
            </a:r>
            <a:r>
              <a:rPr lang="fr-BE" sz="1800" dirty="0">
                <a:effectLst/>
                <a:latin typeface="ArialMT"/>
              </a:rPr>
              <a:t>" </a:t>
            </a:r>
            <a:r>
              <a:rPr lang="fr-BE" sz="1800" dirty="0">
                <a:effectLst/>
                <a:latin typeface="MyriadPro"/>
              </a:rPr>
              <a:t>avant le descripteur, afin de souligner que nous parlons d’un </a:t>
            </a:r>
            <a:r>
              <a:rPr lang="fr-BE" sz="1800" dirty="0" err="1">
                <a:effectLst/>
                <a:latin typeface="MyriadPro"/>
              </a:rPr>
              <a:t>résultat</a:t>
            </a:r>
            <a:r>
              <a:rPr lang="fr-BE" sz="1800" dirty="0">
                <a:effectLst/>
                <a:latin typeface="MyriadPro"/>
              </a:rPr>
              <a:t> de test </a:t>
            </a:r>
            <a:r>
              <a:rPr lang="fr-BE" sz="1800" dirty="0" err="1">
                <a:effectLst/>
                <a:latin typeface="MyriadPro"/>
              </a:rPr>
              <a:t>spécifique</a:t>
            </a:r>
            <a:r>
              <a:rPr lang="fr-BE" sz="1800" dirty="0">
                <a:effectLst/>
                <a:latin typeface="MyriadPro"/>
              </a:rPr>
              <a:t> et non d’une capacité cognitive spécifique</a:t>
            </a:r>
            <a:endParaRPr lang="fr-BE" sz="3200" dirty="0"/>
          </a:p>
          <a:p>
            <a:pPr algn="just">
              <a:lnSpc>
                <a:spcPct val="150000"/>
              </a:lnSpc>
            </a:pP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88913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28C7-B2E2-3EEE-2396-26DD8C7129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61C78E-6FC5-8307-866F-1CB88E4FAFF3}"/>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283E2C7B-B41F-C8C5-7709-39C7001508DA}"/>
              </a:ext>
            </a:extLst>
          </p:cNvPr>
          <p:cNvSpPr>
            <a:spLocks noGrp="1"/>
          </p:cNvSpPr>
          <p:nvPr>
            <p:ph type="body" idx="1"/>
          </p:nvPr>
        </p:nvSpPr>
        <p:spPr/>
        <p:txBody>
          <a:bodyPr/>
          <a:lstStyle/>
          <a:p>
            <a:pPr algn="just">
              <a:lnSpc>
                <a:spcPct val="150000"/>
              </a:lnSpc>
            </a:pPr>
            <a:r>
              <a:rPr lang="fr-FR" sz="1800" dirty="0">
                <a:effectLst/>
                <a:latin typeface="Calibri" panose="020F0502020204030204" pitchFamily="34" charset="0"/>
                <a:ea typeface="Calibri" panose="020F0502020204030204" pitchFamily="34" charset="0"/>
              </a:rPr>
              <a:t>Enfin, tout comme le groupe de consensus de l'AACN, nous proposons de mettre l’accent sur la probabilité d’obtenir le score dans la population. Toutefois, nous proposons de ne pas reprendre le terme « exceptionnel » étant donné son double sens dans la langue française et le risque de confusion associé. Ainsi, nous proposons les vocables « fréquent », « peu fréquent », « très peu fréquent ». </a:t>
            </a: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En conclusion, le groupe de travail propose l’adoption d’un ensemble de 5 qualificatifs avec une communication explicite du score seuil utilisé. Comme illustré dans les tableaux en annexe (voir Annexe 8), ces qualificatifs peuvent être présentés dans le rapport dans une table résumant les outils statistiques associés. En outre, pour faciliter la lecture, il nous apparaît opportun d’accompagner cette table d’une brève explication du principe de la comparaison normative (Willems &amp; </a:t>
            </a:r>
            <a:r>
              <a:rPr lang="fr-FR" sz="1800" dirty="0" err="1">
                <a:effectLst/>
                <a:latin typeface="Calibri" panose="020F0502020204030204" pitchFamily="34" charset="0"/>
                <a:ea typeface="Calibri" panose="020F0502020204030204" pitchFamily="34" charset="0"/>
              </a:rPr>
              <a:t>Seron</a:t>
            </a:r>
            <a:r>
              <a:rPr lang="fr-FR" sz="1800" dirty="0">
                <a:effectLst/>
                <a:latin typeface="Calibri" panose="020F0502020204030204" pitchFamily="34" charset="0"/>
                <a:ea typeface="Calibri" panose="020F0502020204030204" pitchFamily="34" charset="0"/>
              </a:rPr>
              <a:t>, 2023). </a:t>
            </a:r>
            <a:endParaRPr lang="fr-BE"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BE"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BE"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26812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4AE67-9F5D-829D-9A9B-05AE096463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2C1E89-900A-787B-7F9D-B3D06615293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07554C52-A873-4D8D-537B-E8DFF89DE60F}"/>
              </a:ext>
            </a:extLst>
          </p:cNvPr>
          <p:cNvSpPr>
            <a:spLocks noGrp="1"/>
          </p:cNvSpPr>
          <p:nvPr>
            <p:ph type="body" idx="1"/>
          </p:nvPr>
        </p:nvSpPr>
        <p:spPr/>
        <p:txBody>
          <a:bodyPr/>
          <a:lstStyle/>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Dans le même ordre d’idée, nous avons discuté de la proposition de descripteur score « faible » versus score « élevé ».</a:t>
            </a: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Un point de considération concerne l’emploi des termes « haut score  » et « faible score  » qui s’écarte de cette logique visant à éviter, à ce stade du raisonnement, toute interprétation qualitative ou clinique. En outre, cette terminologie peut prêter à confusion selon qu’il s’agit de réponses correctes, d’erreurs ou des temps de réaction. </a:t>
            </a:r>
            <a:endParaRPr lang="fr-FR" sz="1800" dirty="0"/>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r>
              <a:rPr lang="fr-FR" sz="1800" dirty="0">
                <a:effectLst/>
                <a:latin typeface="Calibri" panose="020F0502020204030204" pitchFamily="34" charset="0"/>
                <a:ea typeface="Calibri" panose="020F0502020204030204" pitchFamily="34" charset="0"/>
              </a:rPr>
              <a:t> Selon le groupe de travail, cette expression entretient potentiellement une ambiguïté lorsque la valeur numérique du score est en contradiction avec la qualification qui lui sera attribuée. Par exemple, il n’y a pas d’ambiguïté lorsqu’un nombre bas de réponses correctes est qualifié de score faible (effectivement, numériquement, le score est faible). En revanche, il peut y en avoir une lorsqu’un temps de réponse élevé ou un nombre élevé d’erreurs sont qualifiés de faibles (ou un nombre bas d’erreurs est qualifié de score élevé). </a:t>
            </a:r>
          </a:p>
          <a:p>
            <a:pPr algn="just">
              <a:lnSpc>
                <a:spcPct val="150000"/>
              </a:lnSpc>
            </a:pPr>
            <a:endParaRPr lang="fr-FR" sz="1800" dirty="0">
              <a:effectLst/>
              <a:latin typeface="Calibri" panose="020F0502020204030204" pitchFamily="34" charset="0"/>
              <a:ea typeface="Calibri" panose="020F0502020204030204" pitchFamily="34" charset="0"/>
            </a:endParaRPr>
          </a:p>
          <a:p>
            <a:pPr algn="just">
              <a:lnSpc>
                <a:spcPct val="150000"/>
              </a:lnSpc>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Nous proposons l’emploie d’un terme neutre Score de bas niveau</a:t>
            </a: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Un autre point qui a été soulevé concerne la compréhension de ces expressions par des personnes qui lisent les évaluations cognitives mais dont la neuropsychologie n’est pas la discipline (par exemple, un magistrat). Si nous observons le monde qui nous entoure, il y a au moins un domaine dans lequel l’expression « haut niveau » est utilisée. Le sport désigne un athlète comme de « haut niveau » quelle que soit la valeur numérique élevée ou basse de ses scores. </a:t>
            </a:r>
            <a:r>
              <a:rPr lang="fr-FR" sz="1800" dirty="0" err="1">
                <a:effectLst/>
                <a:latin typeface="Calibri" panose="020F0502020204030204" pitchFamily="34" charset="0"/>
                <a:ea typeface="Calibri" panose="020F0502020204030204" pitchFamily="34" charset="0"/>
              </a:rPr>
              <a:t>Un·e</a:t>
            </a:r>
            <a:r>
              <a:rPr lang="fr-FR" sz="1800" dirty="0">
                <a:effectLst/>
                <a:latin typeface="Calibri" panose="020F0502020204030204" pitchFamily="34" charset="0"/>
                <a:ea typeface="Calibri" panose="020F0502020204030204" pitchFamily="34" charset="0"/>
              </a:rPr>
              <a:t> athlète dont le record de saut à la perche est élevé en nombres de mètres est </a:t>
            </a:r>
            <a:r>
              <a:rPr lang="fr-FR" sz="1800" dirty="0" err="1">
                <a:effectLst/>
                <a:latin typeface="Calibri" panose="020F0502020204030204" pitchFamily="34" charset="0"/>
                <a:ea typeface="Calibri" panose="020F0502020204030204" pitchFamily="34" charset="0"/>
              </a:rPr>
              <a:t>qualifié·e</a:t>
            </a:r>
            <a:r>
              <a:rPr lang="fr-FR" sz="1800" dirty="0">
                <a:effectLst/>
                <a:latin typeface="Calibri" panose="020F0502020204030204" pitchFamily="34" charset="0"/>
                <a:ea typeface="Calibri" panose="020F0502020204030204" pitchFamily="34" charset="0"/>
              </a:rPr>
              <a:t> « de haut niveau ». De même </a:t>
            </a:r>
            <a:r>
              <a:rPr lang="fr-FR" sz="1800" dirty="0" err="1">
                <a:effectLst/>
                <a:latin typeface="Calibri" panose="020F0502020204030204" pitchFamily="34" charset="0"/>
                <a:ea typeface="Calibri" panose="020F0502020204030204" pitchFamily="34" charset="0"/>
              </a:rPr>
              <a:t>un·e</a:t>
            </a:r>
            <a:r>
              <a:rPr lang="fr-FR" sz="1800" dirty="0">
                <a:effectLst/>
                <a:latin typeface="Calibri" panose="020F0502020204030204" pitchFamily="34" charset="0"/>
                <a:ea typeface="Calibri" panose="020F0502020204030204" pitchFamily="34" charset="0"/>
              </a:rPr>
              <a:t> athlète dont le record au 100 mètres est bas en nombre de secondes est </a:t>
            </a:r>
            <a:r>
              <a:rPr lang="fr-FR" sz="1800" dirty="0" err="1">
                <a:effectLst/>
                <a:latin typeface="Calibri" panose="020F0502020204030204" pitchFamily="34" charset="0"/>
                <a:ea typeface="Calibri" panose="020F0502020204030204" pitchFamily="34" charset="0"/>
              </a:rPr>
              <a:t>qualifié·e</a:t>
            </a:r>
            <a:r>
              <a:rPr lang="fr-FR" sz="1800" dirty="0">
                <a:effectLst/>
                <a:latin typeface="Calibri" panose="020F0502020204030204" pitchFamily="34" charset="0"/>
                <a:ea typeface="Calibri" panose="020F0502020204030204" pitchFamily="34" charset="0"/>
              </a:rPr>
              <a:t> « de haut niveau ». La communauté semble comprendre cette expression dans ce contexte. </a:t>
            </a:r>
            <a:endParaRPr lang="fr-BE"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algn="just">
              <a:lnSpc>
                <a:spcPct val="150000"/>
              </a:lnSpc>
            </a:pP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41005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4FE3EC76-22D3-29D1-F6FC-3AEEF9CDCF2F}"/>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6A77C724-A0C0-5709-4AB5-E75EF6DCCD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15A62546-A505-C721-505E-4E6D0275EF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Comme illustré dans le tableau ci-dessous, les qualificatifs peuvent être présentés dans une table avec les percentiles et scores standards équivalents. Pour faciliter la lecture, il nous apparaît utile d’associer à cette table une brève explication du principe de la comparaison normative (Willems &amp; </a:t>
            </a:r>
            <a:r>
              <a:rPr lang="fr-FR" sz="1800" dirty="0" err="1">
                <a:effectLst/>
                <a:latin typeface="Calibri" panose="020F0502020204030204" pitchFamily="34" charset="0"/>
                <a:ea typeface="Calibri" panose="020F0502020204030204" pitchFamily="34" charset="0"/>
              </a:rPr>
              <a:t>Seron</a:t>
            </a:r>
            <a:r>
              <a:rPr lang="fr-FR" sz="1800" dirty="0">
                <a:effectLst/>
                <a:latin typeface="Calibri" panose="020F0502020204030204" pitchFamily="34" charset="0"/>
                <a:ea typeface="Calibri" panose="020F0502020204030204" pitchFamily="34" charset="0"/>
              </a:rPr>
              <a:t>, 2023). Par facilité, nous proposons deux tables avec les scores seuils adaptés aux raisonnements unilatéral et bilatéral.</a:t>
            </a: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Il nous apparait aussi fondamental que tout </a:t>
            </a:r>
            <a:r>
              <a:rPr lang="fr-BE" sz="1800" dirty="0">
                <a:effectLst/>
                <a:latin typeface="MyriadPro"/>
              </a:rPr>
              <a:t>types de scores, tels que les scores </a:t>
            </a:r>
            <a:r>
              <a:rPr lang="fr-BE" sz="1800" dirty="0" err="1">
                <a:effectLst/>
                <a:latin typeface="MyriadPro"/>
              </a:rPr>
              <a:t>T</a:t>
            </a:r>
            <a:r>
              <a:rPr lang="fr-BE" sz="1800" dirty="0">
                <a:effectLst/>
                <a:latin typeface="MyriadPro"/>
              </a:rPr>
              <a:t>, les </a:t>
            </a:r>
            <a:r>
              <a:rPr lang="fr-BE" sz="1800" i="1" dirty="0">
                <a:effectLst/>
                <a:latin typeface="MyriadPro"/>
              </a:rPr>
              <a:t>scores z </a:t>
            </a:r>
            <a:r>
              <a:rPr lang="fr-BE" sz="1800" dirty="0">
                <a:effectLst/>
                <a:latin typeface="MyriadPro"/>
              </a:rPr>
              <a:t>ou les percentiles, suivent la </a:t>
            </a:r>
            <a:r>
              <a:rPr lang="fr-BE" sz="1800" dirty="0" err="1">
                <a:effectLst/>
                <a:latin typeface="MyriadPro"/>
              </a:rPr>
              <a:t>même</a:t>
            </a:r>
            <a:r>
              <a:rPr lang="fr-BE" sz="1800" dirty="0">
                <a:effectLst/>
                <a:latin typeface="MyriadPro"/>
              </a:rPr>
              <a:t> approche d'</a:t>
            </a:r>
            <a:r>
              <a:rPr lang="fr-BE" sz="1800" dirty="0" err="1">
                <a:effectLst/>
                <a:latin typeface="MyriadPro"/>
              </a:rPr>
              <a:t>étiquetage</a:t>
            </a:r>
            <a:r>
              <a:rPr lang="fr-BE" sz="1800" dirty="0">
                <a:effectLst/>
                <a:latin typeface="MyriadPro"/>
              </a:rPr>
              <a:t>.</a:t>
            </a: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BE" sz="1800" dirty="0">
              <a:effectLst/>
              <a:latin typeface="MyriadPro"/>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BE" sz="1800" dirty="0">
                <a:effectLst/>
                <a:latin typeface="Calibri" panose="020F0502020204030204" pitchFamily="34" charset="0"/>
                <a:ea typeface="Calibri" panose="020F0502020204030204" pitchFamily="34" charset="0"/>
              </a:rPr>
              <a:t>Il nous apparait fondamental de rester cohérent au sein de nos rapports, quelque soit l’expression des normes et quelque soit l’éditeur.</a:t>
            </a: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BE"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BE" sz="1800" dirty="0">
              <a:effectLst/>
              <a:latin typeface="Calibri" panose="020F0502020204030204" pitchFamily="34" charset="0"/>
              <a:ea typeface="Calibri" panose="020F0502020204030204" pitchFamily="34" charset="0"/>
            </a:endParaRPr>
          </a:p>
          <a:p>
            <a:pPr algn="just">
              <a:lnSpc>
                <a:spcPct val="150000"/>
              </a:lnSpc>
            </a:pP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13512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C7E418E3-3AD1-B93E-F21A-54D2B666C8F6}"/>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6B1F9BAE-612E-83C3-E78C-BFFB8FE405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FE4A6013-6F5D-F451-E6C7-5C337F2D99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Comme illustré dans le tableau ci-dessous, les qualificatifs peuvent être présentés dans une table avec les percentiles et scores standards équivalents. Pour faciliter la lecture, il nous apparaît utile d’associer à cette table une brève explication du principe de la comparaison normative (Willems &amp; </a:t>
            </a:r>
            <a:r>
              <a:rPr lang="fr-FR" sz="1800" dirty="0" err="1">
                <a:effectLst/>
                <a:latin typeface="Calibri" panose="020F0502020204030204" pitchFamily="34" charset="0"/>
                <a:ea typeface="Calibri" panose="020F0502020204030204" pitchFamily="34" charset="0"/>
              </a:rPr>
              <a:t>Seron</a:t>
            </a:r>
            <a:r>
              <a:rPr lang="fr-FR" sz="1800" dirty="0">
                <a:effectLst/>
                <a:latin typeface="Calibri" panose="020F0502020204030204" pitchFamily="34" charset="0"/>
                <a:ea typeface="Calibri" panose="020F0502020204030204" pitchFamily="34" charset="0"/>
              </a:rPr>
              <a:t>, 2023). Par facilité, nous proposons deux tables avec les scores seuils adaptés aux raisonnements unilatéral et bilatéral.</a:t>
            </a: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Il nous apparait aussi fondamental que tout </a:t>
            </a:r>
            <a:r>
              <a:rPr lang="fr-BE" sz="1800" dirty="0">
                <a:effectLst/>
                <a:latin typeface="MyriadPro"/>
              </a:rPr>
              <a:t>types de scores, tels que les scores </a:t>
            </a:r>
            <a:r>
              <a:rPr lang="fr-BE" sz="1800" dirty="0" err="1">
                <a:effectLst/>
                <a:latin typeface="MyriadPro"/>
              </a:rPr>
              <a:t>T</a:t>
            </a:r>
            <a:r>
              <a:rPr lang="fr-BE" sz="1800" dirty="0">
                <a:effectLst/>
                <a:latin typeface="MyriadPro"/>
              </a:rPr>
              <a:t>, les </a:t>
            </a:r>
            <a:r>
              <a:rPr lang="fr-BE" sz="1800" i="1" dirty="0">
                <a:effectLst/>
                <a:latin typeface="MyriadPro"/>
              </a:rPr>
              <a:t>scores z </a:t>
            </a:r>
            <a:r>
              <a:rPr lang="fr-BE" sz="1800" dirty="0">
                <a:effectLst/>
                <a:latin typeface="MyriadPro"/>
              </a:rPr>
              <a:t>ou les percentiles, suivent la </a:t>
            </a:r>
            <a:r>
              <a:rPr lang="fr-BE" sz="1800" dirty="0" err="1">
                <a:effectLst/>
                <a:latin typeface="MyriadPro"/>
              </a:rPr>
              <a:t>même</a:t>
            </a:r>
            <a:r>
              <a:rPr lang="fr-BE" sz="1800" dirty="0">
                <a:effectLst/>
                <a:latin typeface="MyriadPro"/>
              </a:rPr>
              <a:t> approche d'</a:t>
            </a:r>
            <a:r>
              <a:rPr lang="fr-BE" sz="1800" dirty="0" err="1">
                <a:effectLst/>
                <a:latin typeface="MyriadPro"/>
              </a:rPr>
              <a:t>étiquetage</a:t>
            </a:r>
            <a:r>
              <a:rPr lang="fr-BE" sz="1800" dirty="0">
                <a:effectLst/>
                <a:latin typeface="MyriadPro"/>
              </a:rPr>
              <a:t>.</a:t>
            </a: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BE" sz="1800" dirty="0">
              <a:effectLst/>
              <a:latin typeface="MyriadPro"/>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r>
              <a:rPr lang="fr-BE" sz="1800" dirty="0">
                <a:effectLst/>
                <a:latin typeface="Calibri" panose="020F0502020204030204" pitchFamily="34" charset="0"/>
                <a:ea typeface="Calibri" panose="020F0502020204030204" pitchFamily="34" charset="0"/>
              </a:rPr>
              <a:t>Il nous apparait fondamental de rester cohérent au sein de nos rapports, quelque soit l’expression des normes et quelque soit l’éditeur.</a:t>
            </a: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BE" sz="1800" dirty="0">
              <a:effectLst/>
              <a:latin typeface="Calibri" panose="020F0502020204030204" pitchFamily="34" charset="0"/>
              <a:ea typeface="Calibri" panose="020F0502020204030204" pitchFamily="34" charset="0"/>
            </a:endParaRPr>
          </a:p>
          <a:p>
            <a:pPr marL="457200" marR="0" lvl="0" indent="-298450" algn="just" defTabSz="914400" rtl="0" eaLnBrk="1" fontAlgn="auto" latinLnBrk="0" hangingPunct="1">
              <a:lnSpc>
                <a:spcPct val="150000"/>
              </a:lnSpc>
              <a:spcBef>
                <a:spcPts val="0"/>
              </a:spcBef>
              <a:spcAft>
                <a:spcPts val="0"/>
              </a:spcAft>
              <a:buClr>
                <a:srgbClr val="000000"/>
              </a:buClr>
              <a:buSzPts val="1100"/>
              <a:buFont typeface="Arial"/>
              <a:buChar char="●"/>
              <a:tabLst/>
              <a:defRPr/>
            </a:pPr>
            <a:endParaRPr lang="fr-BE" sz="1800" dirty="0">
              <a:effectLst/>
              <a:latin typeface="Calibri" panose="020F0502020204030204" pitchFamily="34" charset="0"/>
              <a:ea typeface="Calibri" panose="020F0502020204030204" pitchFamily="34" charset="0"/>
            </a:endParaRPr>
          </a:p>
          <a:p>
            <a:pPr algn="just">
              <a:lnSpc>
                <a:spcPct val="150000"/>
              </a:lnSpc>
            </a:pP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27770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a:extLst>
            <a:ext uri="{FF2B5EF4-FFF2-40B4-BE49-F238E27FC236}">
              <a16:creationId xmlns:a16="http://schemas.microsoft.com/office/drawing/2014/main" id="{AC40475B-06D8-B321-26B5-DC8ECA3DFC97}"/>
            </a:ext>
          </a:extLst>
        </p:cNvPr>
        <p:cNvGrpSpPr/>
        <p:nvPr/>
      </p:nvGrpSpPr>
      <p:grpSpPr>
        <a:xfrm>
          <a:off x="0" y="0"/>
          <a:ext cx="0" cy="0"/>
          <a:chOff x="0" y="0"/>
          <a:chExt cx="0" cy="0"/>
        </a:xfrm>
      </p:grpSpPr>
      <p:sp>
        <p:nvSpPr>
          <p:cNvPr id="1267" name="Google Shape;1267;g54dda1946d_4_2679:notes">
            <a:extLst>
              <a:ext uri="{FF2B5EF4-FFF2-40B4-BE49-F238E27FC236}">
                <a16:creationId xmlns:a16="http://schemas.microsoft.com/office/drawing/2014/main" id="{4A441A32-375A-A1C6-CEEA-838692FACB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54dda1946d_4_2679:notes">
            <a:extLst>
              <a:ext uri="{FF2B5EF4-FFF2-40B4-BE49-F238E27FC236}">
                <a16:creationId xmlns:a16="http://schemas.microsoft.com/office/drawing/2014/main" id="{F552BE69-D46F-1F56-2F4A-E609C3B068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En juin 2024, une dernière étape a été de sélectionner un jury indépendant chargé de produire des documents et de suggérer des révisions au document des experts</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En septembre, nous avons organisé une diffusion du document de position pour une totale transparence mais aussi afin de permettre des réactions à froid  aujourd’hui. D’</a:t>
            </a:r>
            <a:r>
              <a:rPr lang="fr-FR" sz="1800" dirty="0" err="1">
                <a:solidFill>
                  <a:srgbClr val="000000"/>
                </a:solidFill>
                <a:effectLst/>
                <a:latin typeface="Calibri" panose="020F0502020204030204" pitchFamily="34" charset="0"/>
                <a:ea typeface="Calibri" panose="020F0502020204030204" pitchFamily="34" charset="0"/>
              </a:rPr>
              <a:t>intérenssante</a:t>
            </a:r>
            <a:r>
              <a:rPr lang="fr-FR" sz="1800" dirty="0">
                <a:solidFill>
                  <a:srgbClr val="000000"/>
                </a:solidFill>
                <a:effectLst/>
                <a:latin typeface="Calibri" panose="020F0502020204030204" pitchFamily="34" charset="0"/>
                <a:ea typeface="Calibri" panose="020F0502020204030204" pitchFamily="34" charset="0"/>
              </a:rPr>
              <a:t> réaction on été déjà communiquée et transmis au jury</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Nous insistons sur le fait que ce document n’est qu’un document de travail ! Nous vous prions de ne pas l’utiliser au-delà de cette présente conférence de consensus</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Ce document devra être révisé en fonction des recommandations qui seront réalisées à la suite d’aujourd’hui. </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Il sera publié en open </a:t>
            </a:r>
            <a:r>
              <a:rPr lang="fr-FR" sz="1800" dirty="0" err="1">
                <a:solidFill>
                  <a:srgbClr val="000000"/>
                </a:solidFill>
                <a:effectLst/>
                <a:latin typeface="Calibri" panose="020F0502020204030204" pitchFamily="34" charset="0"/>
                <a:ea typeface="Calibri" panose="020F0502020204030204" pitchFamily="34" charset="0"/>
              </a:rPr>
              <a:t>access</a:t>
            </a:r>
            <a:r>
              <a:rPr lang="fr-FR" sz="1800" dirty="0">
                <a:solidFill>
                  <a:srgbClr val="000000"/>
                </a:solidFill>
                <a:effectLst/>
                <a:latin typeface="Calibri" panose="020F0502020204030204" pitchFamily="34" charset="0"/>
                <a:ea typeface="Calibri" panose="020F0502020204030204" pitchFamily="34" charset="0"/>
              </a:rPr>
              <a:t> et vous en serez informé.</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Autre point de précisions, les recommandations ne devront pas </a:t>
            </a:r>
            <a:r>
              <a:rPr lang="fr-FR" sz="1800" dirty="0" err="1">
                <a:solidFill>
                  <a:srgbClr val="000000"/>
                </a:solidFill>
                <a:effectLst/>
                <a:latin typeface="Calibri" panose="020F0502020204030204" pitchFamily="34" charset="0"/>
                <a:ea typeface="Calibri" panose="020F0502020204030204" pitchFamily="34" charset="0"/>
              </a:rPr>
              <a:t>etre</a:t>
            </a:r>
            <a:r>
              <a:rPr lang="fr-FR" sz="1800" dirty="0">
                <a:solidFill>
                  <a:srgbClr val="000000"/>
                </a:solidFill>
                <a:effectLst/>
                <a:latin typeface="Calibri" panose="020F0502020204030204" pitchFamily="34" charset="0"/>
                <a:ea typeface="Calibri" panose="020F0502020204030204" pitchFamily="34" charset="0"/>
              </a:rPr>
              <a:t> considérées comme des normes de pratiques obligatoires, elles </a:t>
            </a:r>
            <a:r>
              <a:rPr lang="fr-FR" sz="1800" dirty="0" err="1">
                <a:solidFill>
                  <a:srgbClr val="000000"/>
                </a:solidFill>
                <a:effectLst/>
                <a:latin typeface="Calibri" panose="020F0502020204030204" pitchFamily="34" charset="0"/>
                <a:ea typeface="Calibri" panose="020F0502020204030204" pitchFamily="34" charset="0"/>
              </a:rPr>
              <a:t>refleteront</a:t>
            </a:r>
            <a:r>
              <a:rPr lang="fr-FR" sz="1800" dirty="0">
                <a:solidFill>
                  <a:srgbClr val="000000"/>
                </a:solidFill>
                <a:effectLst/>
                <a:latin typeface="Calibri" panose="020F0502020204030204" pitchFamily="34" charset="0"/>
                <a:ea typeface="Calibri" panose="020F0502020204030204" pitchFamily="34" charset="0"/>
              </a:rPr>
              <a:t> plutôt les conseils consensuels que les cliniciens peuvent envisager de considérer selon leur contexte de travail</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23181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a:extLst>
            <a:ext uri="{FF2B5EF4-FFF2-40B4-BE49-F238E27FC236}">
              <a16:creationId xmlns:a16="http://schemas.microsoft.com/office/drawing/2014/main" id="{0E8C5A82-FFC2-C135-ACE9-0E05D9A37DD0}"/>
            </a:ext>
          </a:extLst>
        </p:cNvPr>
        <p:cNvGrpSpPr/>
        <p:nvPr/>
      </p:nvGrpSpPr>
      <p:grpSpPr>
        <a:xfrm>
          <a:off x="0" y="0"/>
          <a:ext cx="0" cy="0"/>
          <a:chOff x="0" y="0"/>
          <a:chExt cx="0" cy="0"/>
        </a:xfrm>
      </p:grpSpPr>
      <p:sp>
        <p:nvSpPr>
          <p:cNvPr id="1267" name="Google Shape;1267;g54dda1946d_4_2679:notes">
            <a:extLst>
              <a:ext uri="{FF2B5EF4-FFF2-40B4-BE49-F238E27FC236}">
                <a16:creationId xmlns:a16="http://schemas.microsoft.com/office/drawing/2014/main" id="{D8666A07-A437-B62C-1BB8-02A6B772EB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54dda1946d_4_2679:notes">
            <a:extLst>
              <a:ext uri="{FF2B5EF4-FFF2-40B4-BE49-F238E27FC236}">
                <a16:creationId xmlns:a16="http://schemas.microsoft.com/office/drawing/2014/main" id="{63ECAD21-57B6-C480-D7A8-5B9E15563A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En juin 2024, une dernière étape a été de sélectionner un jury indépendant chargé de produire des documents et de suggérer des révisions au document des experts</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En septembre, nous avons organisé une diffusion du document de position pour une totale transparence mais aussi afin de permettre des réactions à froid  aujourd’hui. D’</a:t>
            </a:r>
            <a:r>
              <a:rPr lang="fr-FR" sz="1800" dirty="0" err="1">
                <a:solidFill>
                  <a:srgbClr val="000000"/>
                </a:solidFill>
                <a:effectLst/>
                <a:latin typeface="Calibri" panose="020F0502020204030204" pitchFamily="34" charset="0"/>
                <a:ea typeface="Calibri" panose="020F0502020204030204" pitchFamily="34" charset="0"/>
              </a:rPr>
              <a:t>intérenssante</a:t>
            </a:r>
            <a:r>
              <a:rPr lang="fr-FR" sz="1800" dirty="0">
                <a:solidFill>
                  <a:srgbClr val="000000"/>
                </a:solidFill>
                <a:effectLst/>
                <a:latin typeface="Calibri" panose="020F0502020204030204" pitchFamily="34" charset="0"/>
                <a:ea typeface="Calibri" panose="020F0502020204030204" pitchFamily="34" charset="0"/>
              </a:rPr>
              <a:t> réaction on été déjà communiquée et transmis au jury</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Nous insistons sur le fait que ce document n’est qu’un document de travail ! Nous vous prions de ne pas l’utiliser au-delà de cette présente conférence de consensus</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Ce document devra être révisé en fonction des recommandations qui seront réalisées à la suite d’aujourd’hui. </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Il sera publié en open </a:t>
            </a:r>
            <a:r>
              <a:rPr lang="fr-FR" sz="1800" dirty="0" err="1">
                <a:solidFill>
                  <a:srgbClr val="000000"/>
                </a:solidFill>
                <a:effectLst/>
                <a:latin typeface="Calibri" panose="020F0502020204030204" pitchFamily="34" charset="0"/>
                <a:ea typeface="Calibri" panose="020F0502020204030204" pitchFamily="34" charset="0"/>
              </a:rPr>
              <a:t>access</a:t>
            </a:r>
            <a:r>
              <a:rPr lang="fr-FR" sz="1800" dirty="0">
                <a:solidFill>
                  <a:srgbClr val="000000"/>
                </a:solidFill>
                <a:effectLst/>
                <a:latin typeface="Calibri" panose="020F0502020204030204" pitchFamily="34" charset="0"/>
                <a:ea typeface="Calibri" panose="020F0502020204030204" pitchFamily="34" charset="0"/>
              </a:rPr>
              <a:t> et vous en serez informé.</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Calibri" panose="020F0502020204030204" pitchFamily="34" charset="0"/>
              </a:rPr>
              <a:t>Autre point de précisions, les recommandations ne devront pas </a:t>
            </a:r>
            <a:r>
              <a:rPr lang="fr-FR" sz="1800" dirty="0" err="1">
                <a:solidFill>
                  <a:srgbClr val="000000"/>
                </a:solidFill>
                <a:effectLst/>
                <a:latin typeface="Calibri" panose="020F0502020204030204" pitchFamily="34" charset="0"/>
                <a:ea typeface="Calibri" panose="020F0502020204030204" pitchFamily="34" charset="0"/>
              </a:rPr>
              <a:t>etre</a:t>
            </a:r>
            <a:r>
              <a:rPr lang="fr-FR" sz="1800" dirty="0">
                <a:solidFill>
                  <a:srgbClr val="000000"/>
                </a:solidFill>
                <a:effectLst/>
                <a:latin typeface="Calibri" panose="020F0502020204030204" pitchFamily="34" charset="0"/>
                <a:ea typeface="Calibri" panose="020F0502020204030204" pitchFamily="34" charset="0"/>
              </a:rPr>
              <a:t> considérées comme des normes de pratiques obligatoires, elles </a:t>
            </a:r>
            <a:r>
              <a:rPr lang="fr-FR" sz="1800" dirty="0" err="1">
                <a:solidFill>
                  <a:srgbClr val="000000"/>
                </a:solidFill>
                <a:effectLst/>
                <a:latin typeface="Calibri" panose="020F0502020204030204" pitchFamily="34" charset="0"/>
                <a:ea typeface="Calibri" panose="020F0502020204030204" pitchFamily="34" charset="0"/>
              </a:rPr>
              <a:t>refleteront</a:t>
            </a:r>
            <a:r>
              <a:rPr lang="fr-FR" sz="1800" dirty="0">
                <a:solidFill>
                  <a:srgbClr val="000000"/>
                </a:solidFill>
                <a:effectLst/>
                <a:latin typeface="Calibri" panose="020F0502020204030204" pitchFamily="34" charset="0"/>
                <a:ea typeface="Calibri" panose="020F0502020204030204" pitchFamily="34" charset="0"/>
              </a:rPr>
              <a:t> plutôt les conseils consensuels que les cliniciens peuvent envisager de considérer selon leur contexte de travail</a:t>
            </a: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fr-FR" sz="1800" dirty="0">
              <a:solidFill>
                <a:srgbClr val="000000"/>
              </a:solidFill>
              <a:effectLst/>
              <a:latin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3273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a:extLst>
            <a:ext uri="{FF2B5EF4-FFF2-40B4-BE49-F238E27FC236}">
              <a16:creationId xmlns:a16="http://schemas.microsoft.com/office/drawing/2014/main" id="{73FC5DCD-692F-A865-D7B6-7DEC10EB07A7}"/>
            </a:ext>
          </a:extLst>
        </p:cNvPr>
        <p:cNvGrpSpPr/>
        <p:nvPr/>
      </p:nvGrpSpPr>
      <p:grpSpPr>
        <a:xfrm>
          <a:off x="0" y="0"/>
          <a:ext cx="0" cy="0"/>
          <a:chOff x="0" y="0"/>
          <a:chExt cx="0" cy="0"/>
        </a:xfrm>
      </p:grpSpPr>
      <p:sp>
        <p:nvSpPr>
          <p:cNvPr id="1197" name="Google Shape;1197;g54dda1946d_4_2720:notes">
            <a:extLst>
              <a:ext uri="{FF2B5EF4-FFF2-40B4-BE49-F238E27FC236}">
                <a16:creationId xmlns:a16="http://schemas.microsoft.com/office/drawing/2014/main" id="{8CAFEAFE-9F6E-F136-3A7C-1F5EEEE485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54dda1946d_4_2720:notes">
            <a:extLst>
              <a:ext uri="{FF2B5EF4-FFF2-40B4-BE49-F238E27FC236}">
                <a16:creationId xmlns:a16="http://schemas.microsoft.com/office/drawing/2014/main" id="{A5E71A1D-95E7-52EB-54B3-9ED86AE7E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50000"/>
              </a:lnSpc>
            </a:pPr>
            <a:r>
              <a:rPr lang="fr-FR" sz="1800" dirty="0">
                <a:effectLst/>
                <a:latin typeface="Calibri" panose="020F0502020204030204" pitchFamily="34" charset="0"/>
                <a:ea typeface="Calibri" panose="020F0502020204030204" pitchFamily="34" charset="0"/>
              </a:rPr>
              <a:t>Lors de la rédaction d’un chapitre sur le rapport neuropsychologique pour le dernier Traité de Neuropsychologie, Xavier </a:t>
            </a:r>
            <a:r>
              <a:rPr lang="fr-FR" sz="1800" dirty="0" err="1">
                <a:effectLst/>
                <a:latin typeface="Calibri" panose="020F0502020204030204" pitchFamily="34" charset="0"/>
                <a:ea typeface="Calibri" panose="020F0502020204030204" pitchFamily="34" charset="0"/>
              </a:rPr>
              <a:t>Seron</a:t>
            </a:r>
            <a:r>
              <a:rPr lang="fr-FR" sz="1800" dirty="0">
                <a:effectLst/>
                <a:latin typeface="Calibri" panose="020F0502020204030204" pitchFamily="34" charset="0"/>
                <a:ea typeface="Calibri" panose="020F0502020204030204" pitchFamily="34" charset="0"/>
              </a:rPr>
              <a:t> et moi-même nous sommes rendu compte que nous avions des difficultés à conseiller des descripteurs, des labels associés à des scores seuils. </a:t>
            </a:r>
          </a:p>
          <a:p>
            <a:pPr algn="just">
              <a:lnSpc>
                <a:spcPct val="150000"/>
              </a:lnSpc>
            </a:pPr>
            <a:endParaRPr lang="fr-BE" sz="1800" dirty="0">
              <a:effectLst/>
              <a:latin typeface="Calibri" panose="020F0502020204030204" pitchFamily="34" charset="0"/>
              <a:ea typeface="Calibri" panose="020F0502020204030204" pitchFamily="34" charset="0"/>
            </a:endParaRPr>
          </a:p>
          <a:p>
            <a:pPr algn="just">
              <a:lnSpc>
                <a:spcPct val="150000"/>
              </a:lnSpc>
            </a:pPr>
            <a:r>
              <a:rPr lang="fr-BE" sz="1800" dirty="0">
                <a:effectLst/>
                <a:latin typeface="Calibri" panose="020F0502020204030204" pitchFamily="34" charset="0"/>
                <a:ea typeface="Calibri" panose="020F0502020204030204" pitchFamily="34" charset="0"/>
              </a:rPr>
              <a:t>Nous y reviendrons plus tard, mais très rapide nous avons pu constater qu’un grand nombre d’auteurs proposent des descripteurs et des seuils</a:t>
            </a:r>
          </a:p>
          <a:p>
            <a:pPr algn="just">
              <a:lnSpc>
                <a:spcPct val="150000"/>
              </a:lnSpc>
            </a:pPr>
            <a:endParaRPr lang="fr-BE" sz="1800" dirty="0">
              <a:effectLst/>
              <a:latin typeface="Calibri" panose="020F0502020204030204" pitchFamily="34" charset="0"/>
              <a:ea typeface="Calibri" panose="020F0502020204030204" pitchFamily="34" charset="0"/>
            </a:endParaRPr>
          </a:p>
          <a:p>
            <a:pPr algn="just">
              <a:lnSpc>
                <a:spcPct val="150000"/>
              </a:lnSpc>
            </a:pPr>
            <a:r>
              <a:rPr lang="fr-BE" sz="1800" dirty="0">
                <a:effectLst/>
                <a:latin typeface="Calibri" panose="020F0502020204030204" pitchFamily="34" charset="0"/>
                <a:ea typeface="Calibri" panose="020F0502020204030204" pitchFamily="34" charset="0"/>
              </a:rPr>
              <a:t>Certains propose des systèmes à 3 catégories : </a:t>
            </a:r>
            <a:r>
              <a:rPr lang="fr-FR" sz="1800" dirty="0">
                <a:effectLst/>
                <a:latin typeface="Calibri" panose="020F0502020204030204" pitchFamily="34" charset="0"/>
                <a:ea typeface="Calibri" panose="020F0502020204030204" pitchFamily="34" charset="0"/>
              </a:rPr>
              <a:t>telles que « </a:t>
            </a:r>
            <a:r>
              <a:rPr lang="fr-FR" sz="1800" dirty="0" err="1">
                <a:effectLst/>
                <a:latin typeface="Calibri" panose="020F0502020204030204" pitchFamily="34" charset="0"/>
                <a:ea typeface="Calibri" panose="020F0502020204030204" pitchFamily="34" charset="0"/>
              </a:rPr>
              <a:t>inférieur</a:t>
            </a:r>
            <a:r>
              <a:rPr lang="fr-FR" sz="1800" dirty="0">
                <a:effectLst/>
                <a:latin typeface="Calibri" panose="020F0502020204030204" pitchFamily="34" charset="0"/>
                <a:ea typeface="Calibri" panose="020F0502020204030204" pitchFamily="34" charset="0"/>
              </a:rPr>
              <a:t> à la moyenne », « dans la moyenne » ou « </a:t>
            </a:r>
            <a:r>
              <a:rPr lang="fr-FR" sz="1800" dirty="0" err="1">
                <a:effectLst/>
                <a:latin typeface="Calibri" panose="020F0502020204030204" pitchFamily="34" charset="0"/>
                <a:ea typeface="Calibri" panose="020F0502020204030204" pitchFamily="34" charset="0"/>
              </a:rPr>
              <a:t>supérieur</a:t>
            </a:r>
            <a:r>
              <a:rPr lang="fr-FR" sz="1800" dirty="0">
                <a:effectLst/>
                <a:latin typeface="Calibri" panose="020F0502020204030204" pitchFamily="34" charset="0"/>
                <a:ea typeface="Calibri" panose="020F0502020204030204" pitchFamily="34" charset="0"/>
              </a:rPr>
              <a:t> à la moyenne »</a:t>
            </a:r>
            <a:r>
              <a:rPr lang="fr-BE" sz="3200" dirty="0">
                <a:effectLst/>
              </a:rPr>
              <a:t> </a:t>
            </a:r>
          </a:p>
          <a:p>
            <a:pPr algn="just">
              <a:lnSpc>
                <a:spcPct val="150000"/>
              </a:lnSpc>
            </a:pPr>
            <a:r>
              <a:rPr lang="fr-BE" sz="3200" dirty="0">
                <a:effectLst/>
                <a:latin typeface="Calibri" panose="020F0502020204030204" pitchFamily="34" charset="0"/>
                <a:ea typeface="Calibri" panose="020F0502020204030204" pitchFamily="34" charset="0"/>
              </a:rPr>
              <a:t>D’autres proposent des  systèmes à 7 catégories</a:t>
            </a:r>
            <a:endParaRPr lang="fr-F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36334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a:extLst>
            <a:ext uri="{FF2B5EF4-FFF2-40B4-BE49-F238E27FC236}">
              <a16:creationId xmlns:a16="http://schemas.microsoft.com/office/drawing/2014/main" id="{CBE69446-C5CB-D254-601E-6FC1B04B0D2E}"/>
            </a:ext>
          </a:extLst>
        </p:cNvPr>
        <p:cNvGrpSpPr/>
        <p:nvPr/>
      </p:nvGrpSpPr>
      <p:grpSpPr>
        <a:xfrm>
          <a:off x="0" y="0"/>
          <a:ext cx="0" cy="0"/>
          <a:chOff x="0" y="0"/>
          <a:chExt cx="0" cy="0"/>
        </a:xfrm>
      </p:grpSpPr>
      <p:sp>
        <p:nvSpPr>
          <p:cNvPr id="1267" name="Google Shape;1267;g54dda1946d_4_2679:notes">
            <a:extLst>
              <a:ext uri="{FF2B5EF4-FFF2-40B4-BE49-F238E27FC236}">
                <a16:creationId xmlns:a16="http://schemas.microsoft.com/office/drawing/2014/main" id="{FA7F3179-A8EE-DFB0-CDD6-24456FF917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54dda1946d_4_2679:notes">
            <a:extLst>
              <a:ext uri="{FF2B5EF4-FFF2-40B4-BE49-F238E27FC236}">
                <a16:creationId xmlns:a16="http://schemas.microsoft.com/office/drawing/2014/main" id="{2600D340-0BBF-DD12-376A-9AFFBEB845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sz="3200" b="0" i="0" u="none" strike="noStrike" dirty="0">
                <a:solidFill>
                  <a:srgbClr val="000000"/>
                </a:solidFill>
                <a:effectLst/>
                <a:latin typeface="Calibri" panose="020F0502020204030204" pitchFamily="34" charset="0"/>
              </a:rPr>
              <a:t>La réunion à durer 4h, et la plupart des participants sont resté 3h30</a:t>
            </a:r>
            <a:endParaRPr dirty="0"/>
          </a:p>
        </p:txBody>
      </p:sp>
    </p:spTree>
    <p:extLst>
      <p:ext uri="{BB962C8B-B14F-4D97-AF65-F5344CB8AC3E}">
        <p14:creationId xmlns:p14="http://schemas.microsoft.com/office/powerpoint/2010/main" val="80695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a:extLst>
            <a:ext uri="{FF2B5EF4-FFF2-40B4-BE49-F238E27FC236}">
              <a16:creationId xmlns:a16="http://schemas.microsoft.com/office/drawing/2014/main" id="{F9C1CFDE-0B9C-8E0B-7646-565201C9CC46}"/>
            </a:ext>
          </a:extLst>
        </p:cNvPr>
        <p:cNvGrpSpPr/>
        <p:nvPr/>
      </p:nvGrpSpPr>
      <p:grpSpPr>
        <a:xfrm>
          <a:off x="0" y="0"/>
          <a:ext cx="0" cy="0"/>
          <a:chOff x="0" y="0"/>
          <a:chExt cx="0" cy="0"/>
        </a:xfrm>
      </p:grpSpPr>
      <p:sp>
        <p:nvSpPr>
          <p:cNvPr id="1267" name="Google Shape;1267;g54dda1946d_4_2679:notes">
            <a:extLst>
              <a:ext uri="{FF2B5EF4-FFF2-40B4-BE49-F238E27FC236}">
                <a16:creationId xmlns:a16="http://schemas.microsoft.com/office/drawing/2014/main" id="{5C343168-E559-9D69-7AA0-DCFE10ECDF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54dda1946d_4_2679:notes">
            <a:extLst>
              <a:ext uri="{FF2B5EF4-FFF2-40B4-BE49-F238E27FC236}">
                <a16:creationId xmlns:a16="http://schemas.microsoft.com/office/drawing/2014/main" id="{B49AE4F5-7532-C55C-A81B-8B9F11579D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sz="3200" b="0" i="0" u="none" strike="noStrike" dirty="0">
                <a:solidFill>
                  <a:srgbClr val="000000"/>
                </a:solidFill>
                <a:effectLst/>
                <a:latin typeface="Calibri" panose="020F0502020204030204" pitchFamily="34" charset="0"/>
              </a:rPr>
              <a:t>La réunion à durer 4h, et la plupart des participants sont resté 3h30</a:t>
            </a:r>
            <a:endParaRPr dirty="0"/>
          </a:p>
        </p:txBody>
      </p:sp>
    </p:spTree>
    <p:extLst>
      <p:ext uri="{BB962C8B-B14F-4D97-AF65-F5344CB8AC3E}">
        <p14:creationId xmlns:p14="http://schemas.microsoft.com/office/powerpoint/2010/main" val="2753596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2 groupes</a:t>
            </a:r>
          </a:p>
        </p:txBody>
      </p:sp>
      <p:sp>
        <p:nvSpPr>
          <p:cNvPr id="4" name="Espace réservé du numéro de diapositive 3"/>
          <p:cNvSpPr>
            <a:spLocks noGrp="1"/>
          </p:cNvSpPr>
          <p:nvPr>
            <p:ph type="sldNum" sz="quarter" idx="5"/>
          </p:nvPr>
        </p:nvSpPr>
        <p:spPr/>
        <p:txBody>
          <a:bodyPr/>
          <a:lstStyle/>
          <a:p>
            <a:fld id="{B266C53B-3B59-2C4E-9CD7-42E57EF2BF4E}" type="slidenum">
              <a:rPr lang="fr-FR" smtClean="0"/>
              <a:t>47</a:t>
            </a:fld>
            <a:endParaRPr lang="fr-FR"/>
          </a:p>
        </p:txBody>
      </p:sp>
    </p:spTree>
    <p:extLst>
      <p:ext uri="{BB962C8B-B14F-4D97-AF65-F5344CB8AC3E}">
        <p14:creationId xmlns:p14="http://schemas.microsoft.com/office/powerpoint/2010/main" val="1639660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a:extLst>
            <a:ext uri="{FF2B5EF4-FFF2-40B4-BE49-F238E27FC236}">
              <a16:creationId xmlns:a16="http://schemas.microsoft.com/office/drawing/2014/main" id="{27BB849D-0964-ED3E-EA29-BF882E24A018}"/>
            </a:ext>
          </a:extLst>
        </p:cNvPr>
        <p:cNvGrpSpPr/>
        <p:nvPr/>
      </p:nvGrpSpPr>
      <p:grpSpPr>
        <a:xfrm>
          <a:off x="0" y="0"/>
          <a:ext cx="0" cy="0"/>
          <a:chOff x="0" y="0"/>
          <a:chExt cx="0" cy="0"/>
        </a:xfrm>
      </p:grpSpPr>
      <p:sp>
        <p:nvSpPr>
          <p:cNvPr id="780" name="Google Shape;780;g54dda1946d_6_308:notes">
            <a:extLst>
              <a:ext uri="{FF2B5EF4-FFF2-40B4-BE49-F238E27FC236}">
                <a16:creationId xmlns:a16="http://schemas.microsoft.com/office/drawing/2014/main" id="{6BE8284B-8EA0-0F58-035A-AE727FF705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54dda1946d_6_308:notes">
            <a:extLst>
              <a:ext uri="{FF2B5EF4-FFF2-40B4-BE49-F238E27FC236}">
                <a16:creationId xmlns:a16="http://schemas.microsoft.com/office/drawing/2014/main" id="{8D60B96A-AA22-C31A-62BE-0D34D1DF03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err="1"/>
              <a:t>Nobreuses</a:t>
            </a:r>
            <a:r>
              <a:rPr lang="fr-FR" dirty="0"/>
              <a:t> questions en attentes ?</a:t>
            </a:r>
          </a:p>
          <a:p>
            <a:pPr marL="0" lvl="0" indent="0" algn="l" rtl="0">
              <a:spcBef>
                <a:spcPts val="0"/>
              </a:spcBef>
              <a:spcAft>
                <a:spcPts val="0"/>
              </a:spcAft>
              <a:buNone/>
            </a:pPr>
            <a:r>
              <a:rPr lang="fr-FR" dirty="0"/>
              <a:t>Le format des normes</a:t>
            </a:r>
          </a:p>
          <a:p>
            <a:pPr marL="0" lvl="0" indent="0" algn="l" rtl="0">
              <a:spcBef>
                <a:spcPts val="0"/>
              </a:spcBef>
              <a:spcAft>
                <a:spcPts val="0"/>
              </a:spcAft>
              <a:buNone/>
            </a:pPr>
            <a:r>
              <a:rPr lang="fr-FR" dirty="0"/>
              <a:t>La sensibilité et la spécificité</a:t>
            </a:r>
          </a:p>
          <a:p>
            <a:pPr marL="0" lvl="0" indent="0" algn="l" rtl="0">
              <a:spcBef>
                <a:spcPts val="0"/>
              </a:spcBef>
              <a:spcAft>
                <a:spcPts val="0"/>
              </a:spcAft>
              <a:buNone/>
            </a:pPr>
            <a:r>
              <a:rPr lang="fr-FR" dirty="0"/>
              <a:t>L’intervalle de confiance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Une prochaine conférence de consensus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8907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529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Et même au sein des système au même nombre de catégorie, par ici 7, nous observons des diversités dans les mots et dans les seuils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Prenons l’exemple des lignes directrices de l’Association Suisse de Neuropsychologie qui propose une solution en sept catégories :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Avec des seuils au percentile 2 et 5,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et des descripteurs situant le score par rapport au seuil (clairement inférieure à la norme), mais également avec une interprétation clinique (déficitaire)</a:t>
            </a:r>
            <a:endParaRPr lang="fr-BE"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66324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Prenons maintenant l’exemple de l’académie américaine de NP clinique</a:t>
            </a:r>
          </a:p>
          <a:p>
            <a:r>
              <a:rPr lang="fr-FR" dirty="0"/>
              <a:t>A la suite d’une conférence de consensus, celle-ci propose une classification avec des seuils à 2 et 8, avec un </a:t>
            </a:r>
            <a:r>
              <a:rPr lang="fr-FR" dirty="0" err="1"/>
              <a:t>descipteur</a:t>
            </a:r>
            <a:r>
              <a:rPr lang="fr-FR" dirty="0"/>
              <a:t> mettant l’accent sur la fréquence du score (« </a:t>
            </a:r>
            <a:r>
              <a:rPr lang="fr-FR" dirty="0" err="1"/>
              <a:t>exceptionnement</a:t>
            </a:r>
            <a:r>
              <a:rPr lang="fr-FR" dirty="0"/>
              <a:t> faible)</a:t>
            </a:r>
          </a:p>
          <a:p>
            <a:endParaRPr lang="fr-FR" dirty="0"/>
          </a:p>
          <a:p>
            <a:r>
              <a:rPr lang="fr-FR" dirty="0"/>
              <a:t>Donc au niveau </a:t>
            </a:r>
            <a:r>
              <a:rPr lang="fr-FR" dirty="0" err="1"/>
              <a:t>internationnal</a:t>
            </a:r>
            <a:r>
              <a:rPr lang="fr-FR" dirty="0"/>
              <a:t>, il y a une diversité de proposition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Et en Europe francophone, il n’existe pas de consensus. Nous allons voir que plusieurs problèmes découlent directement de ce manque de consensus et de terminologie bien définie.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BE" sz="1800" dirty="0">
              <a:effectLst/>
              <a:latin typeface="Calibri" panose="020F0502020204030204" pitchFamily="34" charset="0"/>
              <a:ea typeface="Calibri" panose="020F0502020204030204" pitchFamily="34"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B266C53B-3B59-2C4E-9CD7-42E57EF2BF4E}" type="slidenum">
              <a:rPr lang="fr-FR" smtClean="0"/>
              <a:t>6</a:t>
            </a:fld>
            <a:endParaRPr lang="fr-FR"/>
          </a:p>
        </p:txBody>
      </p:sp>
    </p:spTree>
    <p:extLst>
      <p:ext uri="{BB962C8B-B14F-4D97-AF65-F5344CB8AC3E}">
        <p14:creationId xmlns:p14="http://schemas.microsoft.com/office/powerpoint/2010/main" val="143106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63070-EDA6-ABD2-151F-2BB76205F5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354DCF-CDF1-800B-7372-9A59EE4D65AA}"/>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53C90286-3450-BBD4-56FD-D7F7A8ABB377}"/>
              </a:ext>
            </a:extLst>
          </p:cNvPr>
          <p:cNvSpPr>
            <a:spLocks noGrp="1"/>
          </p:cNvSpPr>
          <p:nvPr>
            <p:ph type="body" idx="1"/>
          </p:nvPr>
        </p:nvSpPr>
        <p:spPr/>
        <p:txBody>
          <a:bodyPr/>
          <a:lstStyle/>
          <a:p>
            <a:r>
              <a:rPr lang="fr-FR" dirty="0"/>
              <a:t>Prenons maintenant l’exemple de l’académie américaine de NP clinique</a:t>
            </a:r>
          </a:p>
          <a:p>
            <a:r>
              <a:rPr lang="fr-FR" dirty="0"/>
              <a:t>A la suite d’une conférence de consensus, celle-ci propose une classification avec des seuils à 2 et 8, avec un </a:t>
            </a:r>
            <a:r>
              <a:rPr lang="fr-FR" dirty="0" err="1"/>
              <a:t>descipteur</a:t>
            </a:r>
            <a:r>
              <a:rPr lang="fr-FR" dirty="0"/>
              <a:t> mettant l’accent sur la fréquence du score (« </a:t>
            </a:r>
            <a:r>
              <a:rPr lang="fr-FR" dirty="0" err="1"/>
              <a:t>exceptionnement</a:t>
            </a:r>
            <a:r>
              <a:rPr lang="fr-FR" dirty="0"/>
              <a:t> faible)</a:t>
            </a:r>
          </a:p>
          <a:p>
            <a:endParaRPr lang="fr-FR" dirty="0"/>
          </a:p>
          <a:p>
            <a:r>
              <a:rPr lang="fr-FR" dirty="0"/>
              <a:t>Donc au niveau </a:t>
            </a:r>
            <a:r>
              <a:rPr lang="fr-FR" dirty="0" err="1"/>
              <a:t>internationnal</a:t>
            </a:r>
            <a:r>
              <a:rPr lang="fr-FR" dirty="0"/>
              <a:t>, il y a une diversité de proposition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Calibri" panose="020F0502020204030204" pitchFamily="34" charset="0"/>
                <a:ea typeface="Calibri" panose="020F0502020204030204" pitchFamily="34" charset="0"/>
              </a:rPr>
              <a:t>Et en Europe francophone, il n’existe pas de consensus. Nous allons voir que plusieurs problèmes découlent directement de ce manque de consensus et de terminologie bien définie.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FR" sz="1800" dirty="0">
              <a:effectLst/>
              <a:latin typeface="Calibri" panose="020F0502020204030204" pitchFamily="34" charset="0"/>
              <a:ea typeface="Calibri"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BE" sz="1800" dirty="0">
              <a:effectLst/>
              <a:latin typeface="Calibri" panose="020F0502020204030204" pitchFamily="34" charset="0"/>
              <a:ea typeface="Calibri" panose="020F0502020204030204" pitchFamily="34" charset="0"/>
            </a:endParaRPr>
          </a:p>
          <a:p>
            <a:endParaRPr lang="fr-FR" dirty="0"/>
          </a:p>
          <a:p>
            <a:endParaRPr lang="fr-FR" dirty="0"/>
          </a:p>
        </p:txBody>
      </p:sp>
      <p:sp>
        <p:nvSpPr>
          <p:cNvPr id="4" name="Espace réservé du numéro de diapositive 3">
            <a:extLst>
              <a:ext uri="{FF2B5EF4-FFF2-40B4-BE49-F238E27FC236}">
                <a16:creationId xmlns:a16="http://schemas.microsoft.com/office/drawing/2014/main" id="{0F84681F-6BCB-6080-FBF2-5EA8C921D3F1}"/>
              </a:ext>
            </a:extLst>
          </p:cNvPr>
          <p:cNvSpPr>
            <a:spLocks noGrp="1"/>
          </p:cNvSpPr>
          <p:nvPr>
            <p:ph type="sldNum" sz="quarter" idx="5"/>
          </p:nvPr>
        </p:nvSpPr>
        <p:spPr/>
        <p:txBody>
          <a:bodyPr/>
          <a:lstStyle/>
          <a:p>
            <a:fld id="{B266C53B-3B59-2C4E-9CD7-42E57EF2BF4E}" type="slidenum">
              <a:rPr lang="fr-FR" smtClean="0"/>
              <a:t>7</a:t>
            </a:fld>
            <a:endParaRPr lang="fr-FR"/>
          </a:p>
        </p:txBody>
      </p:sp>
    </p:spTree>
    <p:extLst>
      <p:ext uri="{BB962C8B-B14F-4D97-AF65-F5344CB8AC3E}">
        <p14:creationId xmlns:p14="http://schemas.microsoft.com/office/powerpoint/2010/main" val="2868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F62E99CF-31EE-18A0-8F0C-1AEDDCA0EAEB}"/>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FAEE6583-7FFA-AD9B-EAE9-3582F4C6A0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62BCAAD0-B195-6153-27E8-E5A1DC25BF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50000"/>
              </a:lnSpc>
            </a:pPr>
            <a:r>
              <a:rPr lang="fr-FR" sz="1800" dirty="0">
                <a:solidFill>
                  <a:srgbClr val="0D0D0D"/>
                </a:solidFill>
                <a:effectLst/>
                <a:latin typeface="Calibri" panose="020F0502020204030204" pitchFamily="34" charset="0"/>
                <a:ea typeface="Calibri" panose="020F0502020204030204" pitchFamily="34" charset="0"/>
              </a:rPr>
              <a:t>Tout d’abord, il est commun d’observer une remarquable disparité entre les neuropsychologues. Nous qualifions différemment un même score (</a:t>
            </a:r>
            <a:r>
              <a:rPr lang="fr-FR" sz="1800" dirty="0" err="1">
                <a:solidFill>
                  <a:srgbClr val="0D0D0D"/>
                </a:solidFill>
                <a:effectLst/>
                <a:latin typeface="Calibri" panose="020F0502020204030204" pitchFamily="34" charset="0"/>
                <a:ea typeface="Calibri" panose="020F0502020204030204" pitchFamily="34" charset="0"/>
              </a:rPr>
              <a:t>Guilmette</a:t>
            </a:r>
            <a:r>
              <a:rPr lang="fr-FR" sz="1800" dirty="0">
                <a:solidFill>
                  <a:srgbClr val="0D0D0D"/>
                </a:solidFill>
                <a:effectLst/>
                <a:latin typeface="Calibri" panose="020F0502020204030204" pitchFamily="34" charset="0"/>
                <a:ea typeface="Calibri" panose="020F0502020204030204" pitchFamily="34" charset="0"/>
              </a:rPr>
              <a:t> et al., 2020). Cette inconsistance peut participer à l’incompréhension du lecteur lorsque plusieurs évaluations sont réalisées par des </a:t>
            </a:r>
            <a:r>
              <a:rPr lang="fr-FR" sz="1800" dirty="0" err="1">
                <a:solidFill>
                  <a:srgbClr val="0D0D0D"/>
                </a:solidFill>
                <a:effectLst/>
                <a:latin typeface="Calibri" panose="020F0502020204030204" pitchFamily="34" charset="0"/>
                <a:ea typeface="Calibri" panose="020F0502020204030204" pitchFamily="34" charset="0"/>
              </a:rPr>
              <a:t>clinicien.ne.s</a:t>
            </a:r>
            <a:r>
              <a:rPr lang="fr-FR" sz="1800" dirty="0">
                <a:solidFill>
                  <a:srgbClr val="0D0D0D"/>
                </a:solidFill>
                <a:effectLst/>
                <a:latin typeface="Calibri" panose="020F0502020204030204" pitchFamily="34" charset="0"/>
                <a:ea typeface="Calibri" panose="020F0502020204030204" pitchFamily="34" charset="0"/>
              </a:rPr>
              <a:t> </a:t>
            </a:r>
            <a:r>
              <a:rPr lang="fr-FR" sz="1800" dirty="0" err="1">
                <a:solidFill>
                  <a:srgbClr val="0D0D0D"/>
                </a:solidFill>
                <a:effectLst/>
                <a:latin typeface="Calibri" panose="020F0502020204030204" pitchFamily="34" charset="0"/>
                <a:ea typeface="Calibri" panose="020F0502020204030204" pitchFamily="34" charset="0"/>
              </a:rPr>
              <a:t>différent.e.s</a:t>
            </a:r>
            <a:r>
              <a:rPr lang="fr-FR" sz="1800" dirty="0">
                <a:solidFill>
                  <a:srgbClr val="0D0D0D"/>
                </a:solidFill>
                <a:effectLst/>
                <a:latin typeface="Calibri" panose="020F0502020204030204" pitchFamily="34" charset="0"/>
                <a:ea typeface="Calibri" panose="020F0502020204030204" pitchFamily="34" charset="0"/>
              </a:rPr>
              <a:t> et lorsque des interprétations différentes sont fournies pour des résultats identiques</a:t>
            </a:r>
          </a:p>
          <a:p>
            <a:pPr algn="just">
              <a:lnSpc>
                <a:spcPct val="150000"/>
              </a:lnSpc>
            </a:pPr>
            <a:endParaRPr lang="fr-BE" sz="1800" dirty="0">
              <a:effectLst/>
              <a:latin typeface="Calibri" panose="020F0502020204030204" pitchFamily="34" charset="0"/>
              <a:ea typeface="Calibri" panose="020F0502020204030204" pitchFamily="34" charset="0"/>
            </a:endParaRPr>
          </a:p>
          <a:p>
            <a:pPr algn="just">
              <a:lnSpc>
                <a:spcPct val="150000"/>
              </a:lnSpc>
            </a:pPr>
            <a:r>
              <a:rPr lang="fr-FR" sz="1800" dirty="0">
                <a:solidFill>
                  <a:srgbClr val="0D0D0D"/>
                </a:solidFill>
                <a:effectLst/>
                <a:latin typeface="Calibri" panose="020F0502020204030204" pitchFamily="34" charset="0"/>
                <a:ea typeface="Calibri" panose="020F0502020204030204" pitchFamily="34" charset="0"/>
              </a:rPr>
              <a:t>À titre d’exemple, dans une enquête menée auprès de 110 neuropsychologues américains, </a:t>
            </a:r>
            <a:r>
              <a:rPr lang="fr-FR" sz="1800" dirty="0" err="1">
                <a:solidFill>
                  <a:srgbClr val="0D0D0D"/>
                </a:solidFill>
                <a:effectLst/>
                <a:latin typeface="Calibri" panose="020F0502020204030204" pitchFamily="34" charset="0"/>
                <a:ea typeface="Calibri" panose="020F0502020204030204" pitchFamily="34" charset="0"/>
              </a:rPr>
              <a:t>Guilmette</a:t>
            </a:r>
            <a:r>
              <a:rPr lang="fr-FR" sz="1800" dirty="0">
                <a:solidFill>
                  <a:srgbClr val="0D0D0D"/>
                </a:solidFill>
                <a:effectLst/>
                <a:latin typeface="Calibri" panose="020F0502020204030204" pitchFamily="34" charset="0"/>
                <a:ea typeface="Calibri" panose="020F0502020204030204" pitchFamily="34" charset="0"/>
              </a:rPr>
              <a:t> et al. (2008) ont demandé d'attribuer une étiquette descriptive à 12 scores standardisés. Le nombre moyen d'étiquettes différentes associées à un même score était de 14.</a:t>
            </a:r>
          </a:p>
          <a:p>
            <a:pPr algn="just">
              <a:lnSpc>
                <a:spcPct val="150000"/>
              </a:lnSpc>
            </a:pPr>
            <a:r>
              <a:rPr lang="fr-FR" sz="1800" dirty="0">
                <a:solidFill>
                  <a:srgbClr val="0D0D0D"/>
                </a:solidFill>
                <a:effectLst/>
                <a:latin typeface="Calibri" panose="020F0502020204030204" pitchFamily="34" charset="0"/>
                <a:ea typeface="Calibri" panose="020F0502020204030204" pitchFamily="34" charset="0"/>
              </a:rPr>
              <a:t> L’absence de consensus concernait autant les seuils utilisés que la terminologie employée pour qualifier le score. </a:t>
            </a:r>
          </a:p>
          <a:p>
            <a:pPr algn="just">
              <a:lnSpc>
                <a:spcPct val="150000"/>
              </a:lnSpc>
            </a:pPr>
            <a:endParaRPr lang="fr-FR" sz="1800" dirty="0">
              <a:solidFill>
                <a:srgbClr val="0D0D0D"/>
              </a:solidFill>
              <a:effectLst/>
              <a:latin typeface="Calibri" panose="020F0502020204030204" pitchFamily="34" charset="0"/>
              <a:ea typeface="Calibri" panose="020F0502020204030204" pitchFamily="34" charset="0"/>
            </a:endParaRPr>
          </a:p>
          <a:p>
            <a:pPr algn="just">
              <a:lnSpc>
                <a:spcPct val="150000"/>
              </a:lnSpc>
            </a:pPr>
            <a:r>
              <a:rPr lang="fr-FR" sz="1800" dirty="0">
                <a:solidFill>
                  <a:srgbClr val="0D0D0D"/>
                </a:solidFill>
                <a:effectLst/>
                <a:latin typeface="Calibri" panose="020F0502020204030204" pitchFamily="34" charset="0"/>
                <a:ea typeface="Calibri" panose="020F0502020204030204" pitchFamily="34" charset="0"/>
              </a:rPr>
              <a:t>Soulignons que la confusion concernant les seuils n’est pas spécifique à la pratique clinique. Les chercheuses et chercheurs appliquent également parfois des seuils très variables pour qualifier un score de “hors-norme” (avec un score </a:t>
            </a:r>
            <a:r>
              <a:rPr lang="fr-FR" sz="1800" i="1" dirty="0">
                <a:solidFill>
                  <a:srgbClr val="0D0D0D"/>
                </a:solidFill>
                <a:effectLst/>
                <a:latin typeface="Calibri" panose="020F0502020204030204" pitchFamily="34" charset="0"/>
                <a:ea typeface="Calibri" panose="020F0502020204030204" pitchFamily="34" charset="0"/>
              </a:rPr>
              <a:t>z</a:t>
            </a:r>
            <a:r>
              <a:rPr lang="fr-FR" sz="1800" dirty="0">
                <a:solidFill>
                  <a:srgbClr val="0D0D0D"/>
                </a:solidFill>
                <a:effectLst/>
                <a:latin typeface="Calibri" panose="020F0502020204030204" pitchFamily="34" charset="0"/>
                <a:ea typeface="Calibri" panose="020F0502020204030204" pitchFamily="34" charset="0"/>
              </a:rPr>
              <a:t> compris entre 1 et 2)</a:t>
            </a:r>
          </a:p>
          <a:p>
            <a:pPr algn="just">
              <a:lnSpc>
                <a:spcPct val="150000"/>
              </a:lnSpc>
            </a:pPr>
            <a:endParaRPr lang="fr-FR" sz="1800" dirty="0">
              <a:solidFill>
                <a:srgbClr val="0D0D0D"/>
              </a:solidFill>
              <a:effectLst/>
              <a:latin typeface="Calibri" panose="020F0502020204030204" pitchFamily="34" charset="0"/>
              <a:ea typeface="Calibri" panose="020F0502020204030204" pitchFamily="34" charset="0"/>
            </a:endParaRPr>
          </a:p>
          <a:p>
            <a:pPr algn="just">
              <a:lnSpc>
                <a:spcPct val="150000"/>
              </a:lnSpc>
            </a:pPr>
            <a:endParaRPr lang="fr-BE" sz="1800" dirty="0">
              <a:effectLst/>
              <a:latin typeface="Calibri" panose="020F0502020204030204" pitchFamily="34" charset="0"/>
              <a:ea typeface="Calibri" panose="020F0502020204030204" pitchFamily="34" charset="0"/>
            </a:endParaRPr>
          </a:p>
          <a:p>
            <a:pPr marL="171450" lvl="0" indent="-171450" algn="l" rtl="0">
              <a:spcBef>
                <a:spcPts val="0"/>
              </a:spcBef>
              <a:spcAft>
                <a:spcPts val="0"/>
              </a:spcAft>
            </a:pPr>
            <a:endParaRPr dirty="0"/>
          </a:p>
        </p:txBody>
      </p:sp>
    </p:spTree>
    <p:extLst>
      <p:ext uri="{BB962C8B-B14F-4D97-AF65-F5344CB8AC3E}">
        <p14:creationId xmlns:p14="http://schemas.microsoft.com/office/powerpoint/2010/main" val="330509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3D52F915-1E66-6270-5CB8-074ECF3CE9BB}"/>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11E8AF30-DF5E-1848-1138-2D1699FC59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4C75D6DB-1892-8CC8-5061-F3814697FC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lnSpc>
                <a:spcPct val="150000"/>
              </a:lnSpc>
              <a:buNone/>
            </a:pPr>
            <a:r>
              <a:rPr lang="fr-FR" sz="1800" dirty="0">
                <a:solidFill>
                  <a:srgbClr val="0D0D0D"/>
                </a:solidFill>
                <a:effectLst/>
                <a:latin typeface="Calibri" panose="020F0502020204030204" pitchFamily="34" charset="0"/>
                <a:ea typeface="Calibri" panose="020F0502020204030204" pitchFamily="34" charset="0"/>
              </a:rPr>
              <a:t>Concernant la terminologie choisie, certains qualificatifs peuvent participer aussi à la confusion. </a:t>
            </a:r>
          </a:p>
          <a:p>
            <a:pPr marL="158750" indent="0" algn="just">
              <a:lnSpc>
                <a:spcPct val="150000"/>
              </a:lnSpc>
              <a:buNone/>
            </a:pPr>
            <a:endParaRPr lang="fr-FR" sz="1800" dirty="0">
              <a:solidFill>
                <a:srgbClr val="0D0D0D"/>
              </a:solidFill>
              <a:effectLst/>
              <a:latin typeface="Calibri" panose="020F0502020204030204" pitchFamily="34" charset="0"/>
              <a:ea typeface="Calibri" panose="020F0502020204030204" pitchFamily="34" charset="0"/>
            </a:endParaRPr>
          </a:p>
          <a:p>
            <a:pPr marL="158750" indent="0" algn="just">
              <a:lnSpc>
                <a:spcPct val="150000"/>
              </a:lnSpc>
              <a:buNone/>
            </a:pPr>
            <a:r>
              <a:rPr lang="fr-FR" sz="1800" dirty="0">
                <a:solidFill>
                  <a:srgbClr val="0D0D0D"/>
                </a:solidFill>
                <a:effectLst/>
                <a:latin typeface="Calibri" panose="020F0502020204030204" pitchFamily="34" charset="0"/>
                <a:ea typeface="Calibri" panose="020F0502020204030204" pitchFamily="34" charset="0"/>
              </a:rPr>
              <a:t>On constate que </a:t>
            </a:r>
            <a:r>
              <a:rPr lang="fr-FR" sz="1800" dirty="0" err="1">
                <a:solidFill>
                  <a:srgbClr val="0D0D0D"/>
                </a:solidFill>
                <a:effectLst/>
                <a:latin typeface="Calibri" panose="020F0502020204030204" pitchFamily="34" charset="0"/>
                <a:ea typeface="Calibri" panose="020F0502020204030204" pitchFamily="34" charset="0"/>
              </a:rPr>
              <a:t>certain.e.s</a:t>
            </a:r>
            <a:r>
              <a:rPr lang="fr-FR" sz="1800" dirty="0">
                <a:solidFill>
                  <a:srgbClr val="0D0D0D"/>
                </a:solidFill>
                <a:effectLst/>
                <a:latin typeface="Calibri" panose="020F0502020204030204" pitchFamily="34" charset="0"/>
                <a:ea typeface="Calibri" panose="020F0502020204030204" pitchFamily="34" charset="0"/>
              </a:rPr>
              <a:t> neuropsychologues optent pour des étiquettes assez éloignées de la logique de comparaison normative en mettant l’accent </a:t>
            </a:r>
          </a:p>
          <a:p>
            <a:pPr marL="158750" indent="0" algn="just">
              <a:lnSpc>
                <a:spcPct val="150000"/>
              </a:lnSpc>
              <a:buNone/>
            </a:pPr>
            <a:endParaRPr lang="fr-FR" sz="1800" dirty="0">
              <a:solidFill>
                <a:srgbClr val="0D0D0D"/>
              </a:solidFill>
              <a:effectLst/>
              <a:latin typeface="Calibri" panose="020F0502020204030204" pitchFamily="34" charset="0"/>
              <a:ea typeface="Calibri" panose="020F0502020204030204" pitchFamily="34" charset="0"/>
            </a:endParaRPr>
          </a:p>
          <a:p>
            <a:pPr algn="just">
              <a:lnSpc>
                <a:spcPct val="150000"/>
              </a:lnSpc>
            </a:pPr>
            <a:r>
              <a:rPr lang="fr-FR" sz="1800" dirty="0">
                <a:solidFill>
                  <a:srgbClr val="0D0D0D"/>
                </a:solidFill>
                <a:effectLst/>
                <a:latin typeface="Calibri" panose="020F0502020204030204" pitchFamily="34" charset="0"/>
                <a:ea typeface="Calibri" panose="020F0502020204030204" pitchFamily="34" charset="0"/>
              </a:rPr>
              <a:t>sur l’incertitude (par exemple, « performance limite »), </a:t>
            </a:r>
          </a:p>
          <a:p>
            <a:pPr algn="just">
              <a:lnSpc>
                <a:spcPct val="150000"/>
              </a:lnSpc>
            </a:pPr>
            <a:r>
              <a:rPr lang="fr-FR" sz="1800" dirty="0">
                <a:solidFill>
                  <a:srgbClr val="0D0D0D"/>
                </a:solidFill>
                <a:effectLst/>
                <a:latin typeface="Calibri" panose="020F0502020204030204" pitchFamily="34" charset="0"/>
                <a:ea typeface="Calibri" panose="020F0502020204030204" pitchFamily="34" charset="0"/>
              </a:rPr>
              <a:t>la qualité suspectée de la performance ou la déficience présumée (par exemple, « performance faible », « performance déficitaire »), </a:t>
            </a:r>
          </a:p>
          <a:p>
            <a:pPr algn="just">
              <a:lnSpc>
                <a:spcPct val="150000"/>
              </a:lnSpc>
            </a:pPr>
            <a:r>
              <a:rPr lang="fr-FR" sz="1800" dirty="0">
                <a:solidFill>
                  <a:srgbClr val="0D0D0D"/>
                </a:solidFill>
                <a:effectLst/>
                <a:latin typeface="Calibri" panose="020F0502020204030204" pitchFamily="34" charset="0"/>
                <a:ea typeface="Calibri" panose="020F0502020204030204" pitchFamily="34" charset="0"/>
              </a:rPr>
              <a:t>la position, la proximité ou l’éloignement vis-à-vis d’une moyenne (par exemple, « score inférieur/supérieur à la moyenne »), </a:t>
            </a:r>
          </a:p>
          <a:p>
            <a:pPr algn="just">
              <a:lnSpc>
                <a:spcPct val="150000"/>
              </a:lnSpc>
            </a:pPr>
            <a:r>
              <a:rPr lang="fr-FR" sz="1800" dirty="0">
                <a:solidFill>
                  <a:srgbClr val="0D0D0D"/>
                </a:solidFill>
                <a:effectLst/>
                <a:latin typeface="Calibri" panose="020F0502020204030204" pitchFamily="34" charset="0"/>
                <a:ea typeface="Calibri" panose="020F0502020204030204" pitchFamily="34" charset="0"/>
              </a:rPr>
              <a:t>ou encore des comparaisons intra-individuelles impliquant une estimation du score </a:t>
            </a:r>
            <a:r>
              <a:rPr lang="fr-FR" sz="1800" dirty="0" err="1">
                <a:solidFill>
                  <a:srgbClr val="0D0D0D"/>
                </a:solidFill>
                <a:effectLst/>
                <a:latin typeface="Calibri" panose="020F0502020204030204" pitchFamily="34" charset="0"/>
                <a:ea typeface="Calibri" panose="020F0502020204030204" pitchFamily="34" charset="0"/>
              </a:rPr>
              <a:t>prémorbide</a:t>
            </a:r>
            <a:r>
              <a:rPr lang="fr-FR" sz="1800" dirty="0">
                <a:solidFill>
                  <a:srgbClr val="0D0D0D"/>
                </a:solidFill>
                <a:effectLst/>
                <a:latin typeface="Calibri" panose="020F0502020204030204" pitchFamily="34" charset="0"/>
                <a:ea typeface="Calibri" panose="020F0502020204030204" pitchFamily="34" charset="0"/>
              </a:rPr>
              <a:t> attendu compte tenu de l’âge et du niveau d’étude (par exemple, « score inférieur au niveau attendu »).</a:t>
            </a: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8735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44614" y="-2747525"/>
            <a:ext cx="12278718" cy="10475804"/>
            <a:chOff x="-1644614" y="-2747525"/>
            <a:chExt cx="12278718" cy="10475804"/>
          </a:xfrm>
        </p:grpSpPr>
        <p:sp>
          <p:nvSpPr>
            <p:cNvPr id="10" name="Google Shape;10;p2"/>
            <p:cNvSpPr/>
            <p:nvPr/>
          </p:nvSpPr>
          <p:spPr>
            <a:xfrm rot="-2526399">
              <a:off x="5593085" y="3029310"/>
              <a:ext cx="4356710" cy="3718191"/>
            </a:xfrm>
            <a:custGeom>
              <a:avLst/>
              <a:gdLst/>
              <a:ahLst/>
              <a:cxnLst/>
              <a:rect l="l" t="t" r="r" b="b"/>
              <a:pathLst>
                <a:path w="1480978" h="1263926" extrusionOk="0">
                  <a:moveTo>
                    <a:pt x="448644" y="41059"/>
                  </a:moveTo>
                  <a:cubicBezTo>
                    <a:pt x="132459" y="160545"/>
                    <a:pt x="-63263" y="534477"/>
                    <a:pt x="18674" y="862391"/>
                  </a:cubicBezTo>
                  <a:cubicBezTo>
                    <a:pt x="50440" y="989451"/>
                    <a:pt x="121056" y="1109506"/>
                    <a:pt x="227835" y="1185417"/>
                  </a:cubicBezTo>
                  <a:cubicBezTo>
                    <a:pt x="334615" y="1261327"/>
                    <a:pt x="479105" y="1287961"/>
                    <a:pt x="600872" y="1239581"/>
                  </a:cubicBezTo>
                  <a:cubicBezTo>
                    <a:pt x="717344" y="1193236"/>
                    <a:pt x="810928" y="1083362"/>
                    <a:pt x="936115" y="1078230"/>
                  </a:cubicBezTo>
                  <a:cubicBezTo>
                    <a:pt x="1040696" y="1073913"/>
                    <a:pt x="1137131" y="1146077"/>
                    <a:pt x="1241712" y="1141190"/>
                  </a:cubicBezTo>
                  <a:cubicBezTo>
                    <a:pt x="1392148" y="1134267"/>
                    <a:pt x="1491841" y="964364"/>
                    <a:pt x="1480031" y="814173"/>
                  </a:cubicBezTo>
                  <a:cubicBezTo>
                    <a:pt x="1468547" y="668461"/>
                    <a:pt x="1377080" y="566894"/>
                    <a:pt x="1324382" y="437553"/>
                  </a:cubicBezTo>
                  <a:cubicBezTo>
                    <a:pt x="1279993" y="328574"/>
                    <a:pt x="1243911" y="248429"/>
                    <a:pt x="1148860" y="169749"/>
                  </a:cubicBezTo>
                  <a:cubicBezTo>
                    <a:pt x="958514" y="12145"/>
                    <a:pt x="682483" y="-47313"/>
                    <a:pt x="448644" y="41059"/>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rot="7128784">
              <a:off x="8363688" y="1001192"/>
              <a:ext cx="1703625" cy="1100471"/>
            </a:xfrm>
            <a:custGeom>
              <a:avLst/>
              <a:gdLst/>
              <a:ahLst/>
              <a:cxnLst/>
              <a:rect l="l" t="t" r="r" b="b"/>
              <a:pathLst>
                <a:path w="616186" h="397857" extrusionOk="0">
                  <a:moveTo>
                    <a:pt x="313618" y="7724"/>
                  </a:moveTo>
                  <a:cubicBezTo>
                    <a:pt x="247889" y="-5144"/>
                    <a:pt x="177517" y="-3516"/>
                    <a:pt x="116756" y="24747"/>
                  </a:cubicBezTo>
                  <a:cubicBezTo>
                    <a:pt x="56077" y="53010"/>
                    <a:pt x="6963" y="110839"/>
                    <a:pt x="610" y="177546"/>
                  </a:cubicBezTo>
                  <a:cubicBezTo>
                    <a:pt x="-5743" y="244171"/>
                    <a:pt x="38158" y="315439"/>
                    <a:pt x="103561" y="329692"/>
                  </a:cubicBezTo>
                  <a:cubicBezTo>
                    <a:pt x="172467" y="344679"/>
                    <a:pt x="243002" y="298660"/>
                    <a:pt x="312478" y="310633"/>
                  </a:cubicBezTo>
                  <a:cubicBezTo>
                    <a:pt x="353365" y="317638"/>
                    <a:pt x="387818" y="343701"/>
                    <a:pt x="423167" y="365367"/>
                  </a:cubicBezTo>
                  <a:cubicBezTo>
                    <a:pt x="458516" y="387032"/>
                    <a:pt x="500380" y="405358"/>
                    <a:pt x="540453" y="394770"/>
                  </a:cubicBezTo>
                  <a:cubicBezTo>
                    <a:pt x="598445" y="379457"/>
                    <a:pt x="625730" y="307619"/>
                    <a:pt x="613187" y="248976"/>
                  </a:cubicBezTo>
                  <a:cubicBezTo>
                    <a:pt x="581829" y="101879"/>
                    <a:pt x="448090" y="34195"/>
                    <a:pt x="313618" y="77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rot="1490198">
              <a:off x="-1039429" y="-1920903"/>
              <a:ext cx="4803426" cy="3939324"/>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 name="Google Shape;13;p2"/>
          <p:cNvSpPr txBox="1">
            <a:spLocks noGrp="1"/>
          </p:cNvSpPr>
          <p:nvPr>
            <p:ph type="ctrTitle"/>
          </p:nvPr>
        </p:nvSpPr>
        <p:spPr>
          <a:xfrm>
            <a:off x="713225" y="2634850"/>
            <a:ext cx="3862500" cy="1385100"/>
          </a:xfrm>
          <a:prstGeom prst="rect">
            <a:avLst/>
          </a:prstGeom>
        </p:spPr>
        <p:txBody>
          <a:bodyPr spcFirstLastPara="1" wrap="square" lIns="91425" tIns="91425" rIns="91425" bIns="91425" anchor="b" anchorCtr="0">
            <a:noAutofit/>
          </a:bodyPr>
          <a:lstStyle>
            <a:lvl1pPr lvl="0">
              <a:lnSpc>
                <a:spcPct val="85000"/>
              </a:lnSpc>
              <a:spcBef>
                <a:spcPts val="0"/>
              </a:spcBef>
              <a:spcAft>
                <a:spcPts val="0"/>
              </a:spcAft>
              <a:buClr>
                <a:srgbClr val="191919"/>
              </a:buClr>
              <a:buSzPts val="5200"/>
              <a:buNone/>
              <a:defRPr sz="7000" b="0">
                <a:latin typeface="Baloo 2 ExtraBold"/>
                <a:ea typeface="Baloo 2 ExtraBold"/>
                <a:cs typeface="Baloo 2 ExtraBold"/>
                <a:sym typeface="Baloo 2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713225" y="3970798"/>
            <a:ext cx="3862500" cy="405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12/6/24</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‹N°›</a:t>
            </a:fld>
            <a:endParaRPr lang="en-US"/>
          </a:p>
        </p:txBody>
      </p:sp>
    </p:spTree>
    <p:extLst>
      <p:ext uri="{BB962C8B-B14F-4D97-AF65-F5344CB8AC3E}">
        <p14:creationId xmlns:p14="http://schemas.microsoft.com/office/powerpoint/2010/main" val="309538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4" name="Google Shape;94;p6"/>
          <p:cNvGrpSpPr/>
          <p:nvPr/>
        </p:nvGrpSpPr>
        <p:grpSpPr>
          <a:xfrm>
            <a:off x="-1067442" y="-2235586"/>
            <a:ext cx="11334362" cy="8364590"/>
            <a:chOff x="-1067442" y="-2235586"/>
            <a:chExt cx="11334362" cy="8364590"/>
          </a:xfrm>
        </p:grpSpPr>
        <p:sp>
          <p:nvSpPr>
            <p:cNvPr id="95" name="Google Shape;95;p6"/>
            <p:cNvSpPr/>
            <p:nvPr/>
          </p:nvSpPr>
          <p:spPr>
            <a:xfrm rot="-9487761">
              <a:off x="6826194" y="-1745977"/>
              <a:ext cx="3098926" cy="2433851"/>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6"/>
            <p:cNvSpPr/>
            <p:nvPr/>
          </p:nvSpPr>
          <p:spPr>
            <a:xfrm rot="-9880295" flipH="1">
              <a:off x="-863626" y="4019806"/>
              <a:ext cx="2249342" cy="1844701"/>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 name="Google Shape;97;p6"/>
          <p:cNvGrpSpPr/>
          <p:nvPr/>
        </p:nvGrpSpPr>
        <p:grpSpPr>
          <a:xfrm>
            <a:off x="464702" y="228750"/>
            <a:ext cx="8566648" cy="4346120"/>
            <a:chOff x="464702" y="228750"/>
            <a:chExt cx="8566648" cy="4346120"/>
          </a:xfrm>
        </p:grpSpPr>
        <p:sp>
          <p:nvSpPr>
            <p:cNvPr id="98" name="Google Shape;98;p6"/>
            <p:cNvSpPr/>
            <p:nvPr/>
          </p:nvSpPr>
          <p:spPr>
            <a:xfrm>
              <a:off x="464702" y="4252470"/>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a:off x="8579627" y="695320"/>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a:off x="8846775" y="22875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 name="Google Shape;101;p6"/>
          <p:cNvGrpSpPr/>
          <p:nvPr/>
        </p:nvGrpSpPr>
        <p:grpSpPr>
          <a:xfrm>
            <a:off x="-367865" y="3675387"/>
            <a:ext cx="1793863" cy="1346198"/>
            <a:chOff x="-367865" y="3675387"/>
            <a:chExt cx="1793863" cy="1346198"/>
          </a:xfrm>
        </p:grpSpPr>
        <p:grpSp>
          <p:nvGrpSpPr>
            <p:cNvPr id="102" name="Google Shape;102;p6"/>
            <p:cNvGrpSpPr/>
            <p:nvPr/>
          </p:nvGrpSpPr>
          <p:grpSpPr>
            <a:xfrm>
              <a:off x="791375" y="4574865"/>
              <a:ext cx="634624" cy="446720"/>
              <a:chOff x="3622711" y="1331469"/>
              <a:chExt cx="959226" cy="675313"/>
            </a:xfrm>
          </p:grpSpPr>
          <p:sp>
            <p:nvSpPr>
              <p:cNvPr id="103" name="Google Shape;103;p6"/>
              <p:cNvSpPr/>
              <p:nvPr/>
            </p:nvSpPr>
            <p:spPr>
              <a:xfrm>
                <a:off x="3622711" y="1331469"/>
                <a:ext cx="959226" cy="675313"/>
              </a:xfrm>
              <a:custGeom>
                <a:avLst/>
                <a:gdLst/>
                <a:ahLst/>
                <a:cxnLst/>
                <a:rect l="l" t="t" r="r" b="b"/>
                <a:pathLst>
                  <a:path w="517" h="365" extrusionOk="0">
                    <a:moveTo>
                      <a:pt x="503" y="365"/>
                    </a:moveTo>
                    <a:cubicBezTo>
                      <a:pt x="14" y="365"/>
                      <a:pt x="14" y="365"/>
                      <a:pt x="14" y="365"/>
                    </a:cubicBezTo>
                    <a:cubicBezTo>
                      <a:pt x="6" y="365"/>
                      <a:pt x="0" y="359"/>
                      <a:pt x="0" y="351"/>
                    </a:cubicBezTo>
                    <a:cubicBezTo>
                      <a:pt x="0" y="14"/>
                      <a:pt x="0" y="14"/>
                      <a:pt x="0" y="14"/>
                    </a:cubicBezTo>
                    <a:cubicBezTo>
                      <a:pt x="0" y="6"/>
                      <a:pt x="6" y="0"/>
                      <a:pt x="14" y="0"/>
                    </a:cubicBezTo>
                    <a:cubicBezTo>
                      <a:pt x="503" y="0"/>
                      <a:pt x="503" y="0"/>
                      <a:pt x="503" y="0"/>
                    </a:cubicBezTo>
                    <a:cubicBezTo>
                      <a:pt x="511" y="0"/>
                      <a:pt x="517" y="6"/>
                      <a:pt x="517" y="14"/>
                    </a:cubicBezTo>
                    <a:cubicBezTo>
                      <a:pt x="517" y="351"/>
                      <a:pt x="517" y="351"/>
                      <a:pt x="517" y="351"/>
                    </a:cubicBezTo>
                    <a:cubicBezTo>
                      <a:pt x="517" y="359"/>
                      <a:pt x="511" y="365"/>
                      <a:pt x="503" y="36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6"/>
              <p:cNvSpPr/>
              <p:nvPr/>
            </p:nvSpPr>
            <p:spPr>
              <a:xfrm>
                <a:off x="3728165" y="1367972"/>
                <a:ext cx="750345" cy="332586"/>
              </a:xfrm>
              <a:custGeom>
                <a:avLst/>
                <a:gdLst/>
                <a:ahLst/>
                <a:cxnLst/>
                <a:rect l="l" t="t" r="r" b="b"/>
                <a:pathLst>
                  <a:path w="370" h="164" extrusionOk="0">
                    <a:moveTo>
                      <a:pt x="1" y="164"/>
                    </a:moveTo>
                    <a:lnTo>
                      <a:pt x="125" y="82"/>
                    </a:lnTo>
                    <a:lnTo>
                      <a:pt x="184" y="125"/>
                    </a:lnTo>
                    <a:lnTo>
                      <a:pt x="247" y="47"/>
                    </a:lnTo>
                    <a:lnTo>
                      <a:pt x="308" y="86"/>
                    </a:lnTo>
                    <a:lnTo>
                      <a:pt x="370" y="2"/>
                    </a:lnTo>
                    <a:lnTo>
                      <a:pt x="368" y="0"/>
                    </a:lnTo>
                    <a:lnTo>
                      <a:pt x="308" y="84"/>
                    </a:lnTo>
                    <a:lnTo>
                      <a:pt x="246" y="45"/>
                    </a:lnTo>
                    <a:lnTo>
                      <a:pt x="183" y="123"/>
                    </a:lnTo>
                    <a:lnTo>
                      <a:pt x="125" y="80"/>
                    </a:lnTo>
                    <a:lnTo>
                      <a:pt x="0" y="162"/>
                    </a:lnTo>
                    <a:lnTo>
                      <a:pt x="1" y="164"/>
                    </a:lnTo>
                    <a:lnTo>
                      <a:pt x="1" y="16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6"/>
              <p:cNvSpPr/>
              <p:nvPr/>
            </p:nvSpPr>
            <p:spPr>
              <a:xfrm>
                <a:off x="3963408" y="1513985"/>
                <a:ext cx="36300" cy="36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6"/>
              <p:cNvSpPr/>
              <p:nvPr/>
            </p:nvSpPr>
            <p:spPr>
              <a:xfrm>
                <a:off x="4083059" y="1597131"/>
                <a:ext cx="36300" cy="387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6"/>
              <p:cNvSpPr/>
              <p:nvPr/>
            </p:nvSpPr>
            <p:spPr>
              <a:xfrm>
                <a:off x="4208792" y="1445035"/>
                <a:ext cx="38700" cy="38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6"/>
              <p:cNvSpPr/>
              <p:nvPr/>
            </p:nvSpPr>
            <p:spPr>
              <a:xfrm>
                <a:off x="4332497" y="1516013"/>
                <a:ext cx="38700" cy="36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6"/>
              <p:cNvSpPr/>
              <p:nvPr/>
            </p:nvSpPr>
            <p:spPr>
              <a:xfrm>
                <a:off x="4458231" y="1351748"/>
                <a:ext cx="36300" cy="363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6"/>
              <p:cNvSpPr/>
              <p:nvPr/>
            </p:nvSpPr>
            <p:spPr>
              <a:xfrm>
                <a:off x="3709914" y="1678250"/>
                <a:ext cx="38700" cy="38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6"/>
              <p:cNvSpPr/>
              <p:nvPr/>
            </p:nvSpPr>
            <p:spPr>
              <a:xfrm>
                <a:off x="3701802" y="1765453"/>
                <a:ext cx="66923" cy="152098"/>
              </a:xfrm>
              <a:custGeom>
                <a:avLst/>
                <a:gdLst/>
                <a:ahLst/>
                <a:cxnLst/>
                <a:rect l="l" t="t" r="r" b="b"/>
                <a:pathLst>
                  <a:path w="36" h="83" extrusionOk="0">
                    <a:moveTo>
                      <a:pt x="36" y="23"/>
                    </a:moveTo>
                    <a:cubicBezTo>
                      <a:pt x="36" y="10"/>
                      <a:pt x="28" y="0"/>
                      <a:pt x="18" y="0"/>
                    </a:cubicBezTo>
                    <a:cubicBezTo>
                      <a:pt x="8" y="0"/>
                      <a:pt x="0" y="10"/>
                      <a:pt x="0" y="23"/>
                    </a:cubicBezTo>
                    <a:cubicBezTo>
                      <a:pt x="0" y="60"/>
                      <a:pt x="0" y="60"/>
                      <a:pt x="0" y="60"/>
                    </a:cubicBezTo>
                    <a:cubicBezTo>
                      <a:pt x="0" y="73"/>
                      <a:pt x="8" y="83"/>
                      <a:pt x="18" y="83"/>
                    </a:cubicBezTo>
                    <a:cubicBezTo>
                      <a:pt x="28" y="83"/>
                      <a:pt x="36" y="73"/>
                      <a:pt x="36" y="60"/>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6"/>
              <p:cNvSpPr/>
              <p:nvPr/>
            </p:nvSpPr>
            <p:spPr>
              <a:xfrm>
                <a:off x="3825507" y="1694474"/>
                <a:ext cx="66923" cy="223076"/>
              </a:xfrm>
              <a:custGeom>
                <a:avLst/>
                <a:gdLst/>
                <a:ahLst/>
                <a:cxnLst/>
                <a:rect l="l" t="t" r="r" b="b"/>
                <a:pathLst>
                  <a:path w="36" h="121" extrusionOk="0">
                    <a:moveTo>
                      <a:pt x="36" y="24"/>
                    </a:moveTo>
                    <a:cubicBezTo>
                      <a:pt x="36" y="11"/>
                      <a:pt x="28" y="0"/>
                      <a:pt x="18" y="0"/>
                    </a:cubicBezTo>
                    <a:cubicBezTo>
                      <a:pt x="8" y="0"/>
                      <a:pt x="0" y="11"/>
                      <a:pt x="0" y="24"/>
                    </a:cubicBezTo>
                    <a:cubicBezTo>
                      <a:pt x="0" y="98"/>
                      <a:pt x="0" y="98"/>
                      <a:pt x="0" y="98"/>
                    </a:cubicBezTo>
                    <a:cubicBezTo>
                      <a:pt x="0" y="111"/>
                      <a:pt x="8" y="121"/>
                      <a:pt x="18" y="121"/>
                    </a:cubicBezTo>
                    <a:cubicBezTo>
                      <a:pt x="28" y="121"/>
                      <a:pt x="36" y="111"/>
                      <a:pt x="36" y="98"/>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6"/>
              <p:cNvSpPr/>
              <p:nvPr/>
            </p:nvSpPr>
            <p:spPr>
              <a:xfrm>
                <a:off x="3947185" y="1621467"/>
                <a:ext cx="66923" cy="296083"/>
              </a:xfrm>
              <a:custGeom>
                <a:avLst/>
                <a:gdLst/>
                <a:ahLst/>
                <a:cxnLst/>
                <a:rect l="l" t="t" r="r" b="b"/>
                <a:pathLst>
                  <a:path w="36" h="160" extrusionOk="0">
                    <a:moveTo>
                      <a:pt x="36" y="23"/>
                    </a:moveTo>
                    <a:cubicBezTo>
                      <a:pt x="36" y="11"/>
                      <a:pt x="28" y="0"/>
                      <a:pt x="18" y="0"/>
                    </a:cubicBezTo>
                    <a:cubicBezTo>
                      <a:pt x="8" y="0"/>
                      <a:pt x="0" y="11"/>
                      <a:pt x="0" y="23"/>
                    </a:cubicBezTo>
                    <a:cubicBezTo>
                      <a:pt x="0" y="137"/>
                      <a:pt x="0" y="137"/>
                      <a:pt x="0" y="137"/>
                    </a:cubicBezTo>
                    <a:cubicBezTo>
                      <a:pt x="0" y="150"/>
                      <a:pt x="8" y="160"/>
                      <a:pt x="18" y="160"/>
                    </a:cubicBezTo>
                    <a:cubicBezTo>
                      <a:pt x="28" y="160"/>
                      <a:pt x="36" y="150"/>
                      <a:pt x="36" y="137"/>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6"/>
              <p:cNvSpPr/>
              <p:nvPr/>
            </p:nvSpPr>
            <p:spPr>
              <a:xfrm>
                <a:off x="4072918" y="1678250"/>
                <a:ext cx="64895" cy="239300"/>
              </a:xfrm>
              <a:custGeom>
                <a:avLst/>
                <a:gdLst/>
                <a:ahLst/>
                <a:cxnLst/>
                <a:rect l="l" t="t" r="r" b="b"/>
                <a:pathLst>
                  <a:path w="36" h="129" extrusionOk="0">
                    <a:moveTo>
                      <a:pt x="36" y="23"/>
                    </a:moveTo>
                    <a:cubicBezTo>
                      <a:pt x="36" y="10"/>
                      <a:pt x="28" y="0"/>
                      <a:pt x="18" y="0"/>
                    </a:cubicBezTo>
                    <a:cubicBezTo>
                      <a:pt x="8" y="0"/>
                      <a:pt x="0" y="10"/>
                      <a:pt x="0" y="23"/>
                    </a:cubicBezTo>
                    <a:cubicBezTo>
                      <a:pt x="0" y="106"/>
                      <a:pt x="0" y="106"/>
                      <a:pt x="0" y="106"/>
                    </a:cubicBezTo>
                    <a:cubicBezTo>
                      <a:pt x="0" y="119"/>
                      <a:pt x="8" y="129"/>
                      <a:pt x="18" y="129"/>
                    </a:cubicBezTo>
                    <a:cubicBezTo>
                      <a:pt x="28" y="129"/>
                      <a:pt x="36" y="119"/>
                      <a:pt x="36" y="106"/>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6"/>
              <p:cNvSpPr/>
              <p:nvPr/>
            </p:nvSpPr>
            <p:spPr>
              <a:xfrm>
                <a:off x="4196624" y="1548460"/>
                <a:ext cx="66923" cy="369089"/>
              </a:xfrm>
              <a:custGeom>
                <a:avLst/>
                <a:gdLst/>
                <a:ahLst/>
                <a:cxnLst/>
                <a:rect l="l" t="t" r="r" b="b"/>
                <a:pathLst>
                  <a:path w="36" h="199" extrusionOk="0">
                    <a:moveTo>
                      <a:pt x="36" y="24"/>
                    </a:moveTo>
                    <a:cubicBezTo>
                      <a:pt x="36" y="11"/>
                      <a:pt x="27" y="0"/>
                      <a:pt x="18" y="0"/>
                    </a:cubicBezTo>
                    <a:cubicBezTo>
                      <a:pt x="8" y="0"/>
                      <a:pt x="0" y="11"/>
                      <a:pt x="0" y="24"/>
                    </a:cubicBezTo>
                    <a:cubicBezTo>
                      <a:pt x="0" y="176"/>
                      <a:pt x="0" y="176"/>
                      <a:pt x="0" y="176"/>
                    </a:cubicBezTo>
                    <a:cubicBezTo>
                      <a:pt x="0" y="189"/>
                      <a:pt x="8" y="199"/>
                      <a:pt x="18" y="199"/>
                    </a:cubicBezTo>
                    <a:cubicBezTo>
                      <a:pt x="27" y="199"/>
                      <a:pt x="36" y="189"/>
                      <a:pt x="36" y="176"/>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6"/>
              <p:cNvSpPr/>
              <p:nvPr/>
            </p:nvSpPr>
            <p:spPr>
              <a:xfrm>
                <a:off x="4318302" y="1609299"/>
                <a:ext cx="66923" cy="308250"/>
              </a:xfrm>
              <a:custGeom>
                <a:avLst/>
                <a:gdLst/>
                <a:ahLst/>
                <a:cxnLst/>
                <a:rect l="l" t="t" r="r" b="b"/>
                <a:pathLst>
                  <a:path w="36" h="167" extrusionOk="0">
                    <a:moveTo>
                      <a:pt x="36" y="24"/>
                    </a:moveTo>
                    <a:cubicBezTo>
                      <a:pt x="36" y="11"/>
                      <a:pt x="28" y="0"/>
                      <a:pt x="18" y="0"/>
                    </a:cubicBezTo>
                    <a:cubicBezTo>
                      <a:pt x="8" y="0"/>
                      <a:pt x="0" y="11"/>
                      <a:pt x="0" y="24"/>
                    </a:cubicBezTo>
                    <a:cubicBezTo>
                      <a:pt x="0" y="144"/>
                      <a:pt x="0" y="144"/>
                      <a:pt x="0" y="144"/>
                    </a:cubicBezTo>
                    <a:cubicBezTo>
                      <a:pt x="0" y="157"/>
                      <a:pt x="8" y="167"/>
                      <a:pt x="18" y="167"/>
                    </a:cubicBezTo>
                    <a:cubicBezTo>
                      <a:pt x="28" y="167"/>
                      <a:pt x="36" y="157"/>
                      <a:pt x="36" y="144"/>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6"/>
              <p:cNvSpPr/>
              <p:nvPr/>
            </p:nvSpPr>
            <p:spPr>
              <a:xfrm>
                <a:off x="4442007" y="1459230"/>
                <a:ext cx="66923" cy="458319"/>
              </a:xfrm>
              <a:custGeom>
                <a:avLst/>
                <a:gdLst/>
                <a:ahLst/>
                <a:cxnLst/>
                <a:rect l="l" t="t" r="r" b="b"/>
                <a:pathLst>
                  <a:path w="36" h="248" extrusionOk="0">
                    <a:moveTo>
                      <a:pt x="36" y="23"/>
                    </a:moveTo>
                    <a:cubicBezTo>
                      <a:pt x="36" y="10"/>
                      <a:pt x="28" y="0"/>
                      <a:pt x="18" y="0"/>
                    </a:cubicBezTo>
                    <a:cubicBezTo>
                      <a:pt x="8" y="0"/>
                      <a:pt x="0" y="10"/>
                      <a:pt x="0" y="23"/>
                    </a:cubicBezTo>
                    <a:cubicBezTo>
                      <a:pt x="0" y="225"/>
                      <a:pt x="0" y="225"/>
                      <a:pt x="0" y="225"/>
                    </a:cubicBezTo>
                    <a:cubicBezTo>
                      <a:pt x="0" y="238"/>
                      <a:pt x="8" y="248"/>
                      <a:pt x="18" y="248"/>
                    </a:cubicBezTo>
                    <a:cubicBezTo>
                      <a:pt x="28" y="248"/>
                      <a:pt x="36" y="238"/>
                      <a:pt x="36" y="225"/>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8" name="Google Shape;118;p6"/>
            <p:cNvGrpSpPr/>
            <p:nvPr/>
          </p:nvGrpSpPr>
          <p:grpSpPr>
            <a:xfrm>
              <a:off x="-367865" y="3675387"/>
              <a:ext cx="676370" cy="1142272"/>
              <a:chOff x="2757910" y="1240337"/>
              <a:chExt cx="676370" cy="1142272"/>
            </a:xfrm>
          </p:grpSpPr>
          <p:sp>
            <p:nvSpPr>
              <p:cNvPr id="119" name="Google Shape;119;p6"/>
              <p:cNvSpPr/>
              <p:nvPr/>
            </p:nvSpPr>
            <p:spPr>
              <a:xfrm>
                <a:off x="2757910" y="1240337"/>
                <a:ext cx="676370" cy="870576"/>
              </a:xfrm>
              <a:custGeom>
                <a:avLst/>
                <a:gdLst/>
                <a:ahLst/>
                <a:cxnLst/>
                <a:rect l="l" t="t" r="r" b="b"/>
                <a:pathLst>
                  <a:path w="774" h="996" extrusionOk="0">
                    <a:moveTo>
                      <a:pt x="774" y="387"/>
                    </a:moveTo>
                    <a:cubicBezTo>
                      <a:pt x="774" y="173"/>
                      <a:pt x="601" y="0"/>
                      <a:pt x="387" y="0"/>
                    </a:cubicBezTo>
                    <a:cubicBezTo>
                      <a:pt x="173" y="0"/>
                      <a:pt x="0" y="173"/>
                      <a:pt x="0" y="387"/>
                    </a:cubicBezTo>
                    <a:cubicBezTo>
                      <a:pt x="0" y="462"/>
                      <a:pt x="22" y="533"/>
                      <a:pt x="59" y="592"/>
                    </a:cubicBezTo>
                    <a:cubicBezTo>
                      <a:pt x="59" y="592"/>
                      <a:pt x="59" y="592"/>
                      <a:pt x="59" y="592"/>
                    </a:cubicBezTo>
                    <a:cubicBezTo>
                      <a:pt x="59" y="592"/>
                      <a:pt x="61" y="595"/>
                      <a:pt x="64" y="600"/>
                    </a:cubicBezTo>
                    <a:cubicBezTo>
                      <a:pt x="65" y="602"/>
                      <a:pt x="66" y="603"/>
                      <a:pt x="67" y="605"/>
                    </a:cubicBezTo>
                    <a:cubicBezTo>
                      <a:pt x="99" y="654"/>
                      <a:pt x="211" y="835"/>
                      <a:pt x="211" y="996"/>
                    </a:cubicBezTo>
                    <a:cubicBezTo>
                      <a:pt x="334" y="996"/>
                      <a:pt x="334" y="996"/>
                      <a:pt x="334" y="996"/>
                    </a:cubicBezTo>
                    <a:cubicBezTo>
                      <a:pt x="464" y="996"/>
                      <a:pt x="464" y="996"/>
                      <a:pt x="464" y="996"/>
                    </a:cubicBezTo>
                    <a:cubicBezTo>
                      <a:pt x="563" y="996"/>
                      <a:pt x="563" y="996"/>
                      <a:pt x="563" y="996"/>
                    </a:cubicBezTo>
                    <a:cubicBezTo>
                      <a:pt x="563" y="808"/>
                      <a:pt x="716" y="592"/>
                      <a:pt x="716" y="592"/>
                    </a:cubicBezTo>
                    <a:cubicBezTo>
                      <a:pt x="716" y="592"/>
                      <a:pt x="716" y="592"/>
                      <a:pt x="716" y="592"/>
                    </a:cubicBezTo>
                    <a:cubicBezTo>
                      <a:pt x="753" y="533"/>
                      <a:pt x="774" y="462"/>
                      <a:pt x="774" y="387"/>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2940636" y="2078385"/>
                <a:ext cx="320487" cy="227689"/>
              </a:xfrm>
              <a:custGeom>
                <a:avLst/>
                <a:gdLst/>
                <a:ahLst/>
                <a:cxnLst/>
                <a:rect l="l" t="t" r="r" b="b"/>
                <a:pathLst>
                  <a:path w="335" h="238" extrusionOk="0">
                    <a:moveTo>
                      <a:pt x="196" y="0"/>
                    </a:moveTo>
                    <a:lnTo>
                      <a:pt x="139" y="0"/>
                    </a:lnTo>
                    <a:lnTo>
                      <a:pt x="0" y="0"/>
                    </a:lnTo>
                    <a:lnTo>
                      <a:pt x="0" y="165"/>
                    </a:lnTo>
                    <a:lnTo>
                      <a:pt x="90" y="238"/>
                    </a:lnTo>
                    <a:lnTo>
                      <a:pt x="139" y="238"/>
                    </a:lnTo>
                    <a:lnTo>
                      <a:pt x="196" y="238"/>
                    </a:lnTo>
                    <a:lnTo>
                      <a:pt x="245" y="238"/>
                    </a:lnTo>
                    <a:lnTo>
                      <a:pt x="335" y="165"/>
                    </a:lnTo>
                    <a:lnTo>
                      <a:pt x="335" y="0"/>
                    </a:lnTo>
                    <a:lnTo>
                      <a:pt x="19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2924372" y="1697628"/>
                <a:ext cx="322400" cy="369276"/>
              </a:xfrm>
              <a:custGeom>
                <a:avLst/>
                <a:gdLst/>
                <a:ahLst/>
                <a:cxnLst/>
                <a:rect l="l" t="t" r="r" b="b"/>
                <a:pathLst>
                  <a:path w="369" h="422" extrusionOk="0">
                    <a:moveTo>
                      <a:pt x="103" y="422"/>
                    </a:moveTo>
                    <a:cubicBezTo>
                      <a:pt x="0" y="41"/>
                      <a:pt x="0" y="41"/>
                      <a:pt x="0" y="41"/>
                    </a:cubicBezTo>
                    <a:cubicBezTo>
                      <a:pt x="10" y="49"/>
                      <a:pt x="10" y="49"/>
                      <a:pt x="10" y="49"/>
                    </a:cubicBezTo>
                    <a:cubicBezTo>
                      <a:pt x="11" y="50"/>
                      <a:pt x="66" y="92"/>
                      <a:pt x="109" y="87"/>
                    </a:cubicBezTo>
                    <a:cubicBezTo>
                      <a:pt x="86" y="49"/>
                      <a:pt x="96" y="27"/>
                      <a:pt x="103" y="18"/>
                    </a:cubicBezTo>
                    <a:cubicBezTo>
                      <a:pt x="114" y="4"/>
                      <a:pt x="135" y="0"/>
                      <a:pt x="150" y="8"/>
                    </a:cubicBezTo>
                    <a:cubicBezTo>
                      <a:pt x="164" y="16"/>
                      <a:pt x="168" y="33"/>
                      <a:pt x="160" y="54"/>
                    </a:cubicBezTo>
                    <a:cubicBezTo>
                      <a:pt x="152" y="73"/>
                      <a:pt x="140" y="86"/>
                      <a:pt x="123" y="92"/>
                    </a:cubicBezTo>
                    <a:cubicBezTo>
                      <a:pt x="128" y="98"/>
                      <a:pt x="133" y="105"/>
                      <a:pt x="139" y="111"/>
                    </a:cubicBezTo>
                    <a:cubicBezTo>
                      <a:pt x="168" y="143"/>
                      <a:pt x="196" y="138"/>
                      <a:pt x="214" y="128"/>
                    </a:cubicBezTo>
                    <a:cubicBezTo>
                      <a:pt x="230" y="119"/>
                      <a:pt x="243" y="104"/>
                      <a:pt x="253" y="88"/>
                    </a:cubicBezTo>
                    <a:cubicBezTo>
                      <a:pt x="246" y="85"/>
                      <a:pt x="241" y="82"/>
                      <a:pt x="238" y="80"/>
                    </a:cubicBezTo>
                    <a:cubicBezTo>
                      <a:pt x="216" y="67"/>
                      <a:pt x="204" y="45"/>
                      <a:pt x="209" y="27"/>
                    </a:cubicBezTo>
                    <a:cubicBezTo>
                      <a:pt x="213" y="15"/>
                      <a:pt x="225" y="8"/>
                      <a:pt x="242" y="7"/>
                    </a:cubicBezTo>
                    <a:cubicBezTo>
                      <a:pt x="259" y="7"/>
                      <a:pt x="270" y="15"/>
                      <a:pt x="274" y="29"/>
                    </a:cubicBezTo>
                    <a:cubicBezTo>
                      <a:pt x="278" y="43"/>
                      <a:pt x="274" y="63"/>
                      <a:pt x="265" y="83"/>
                    </a:cubicBezTo>
                    <a:cubicBezTo>
                      <a:pt x="307" y="92"/>
                      <a:pt x="347" y="61"/>
                      <a:pt x="360" y="49"/>
                    </a:cubicBezTo>
                    <a:cubicBezTo>
                      <a:pt x="369" y="41"/>
                      <a:pt x="369" y="41"/>
                      <a:pt x="369" y="41"/>
                    </a:cubicBezTo>
                    <a:cubicBezTo>
                      <a:pt x="293" y="422"/>
                      <a:pt x="293" y="422"/>
                      <a:pt x="293" y="422"/>
                    </a:cubicBezTo>
                    <a:cubicBezTo>
                      <a:pt x="285" y="420"/>
                      <a:pt x="285" y="420"/>
                      <a:pt x="285" y="420"/>
                    </a:cubicBezTo>
                    <a:cubicBezTo>
                      <a:pt x="356" y="63"/>
                      <a:pt x="356" y="63"/>
                      <a:pt x="356" y="63"/>
                    </a:cubicBezTo>
                    <a:cubicBezTo>
                      <a:pt x="316" y="94"/>
                      <a:pt x="283" y="95"/>
                      <a:pt x="261" y="90"/>
                    </a:cubicBezTo>
                    <a:cubicBezTo>
                      <a:pt x="251" y="108"/>
                      <a:pt x="236" y="125"/>
                      <a:pt x="218" y="135"/>
                    </a:cubicBezTo>
                    <a:cubicBezTo>
                      <a:pt x="189" y="151"/>
                      <a:pt x="159" y="145"/>
                      <a:pt x="133" y="117"/>
                    </a:cubicBezTo>
                    <a:cubicBezTo>
                      <a:pt x="125" y="109"/>
                      <a:pt x="119" y="101"/>
                      <a:pt x="114" y="94"/>
                    </a:cubicBezTo>
                    <a:cubicBezTo>
                      <a:pt x="77" y="101"/>
                      <a:pt x="34" y="76"/>
                      <a:pt x="15" y="63"/>
                    </a:cubicBezTo>
                    <a:cubicBezTo>
                      <a:pt x="111" y="420"/>
                      <a:pt x="111" y="420"/>
                      <a:pt x="111" y="420"/>
                    </a:cubicBezTo>
                    <a:cubicBezTo>
                      <a:pt x="103" y="422"/>
                      <a:pt x="103" y="422"/>
                      <a:pt x="103" y="422"/>
                    </a:cubicBezTo>
                    <a:moveTo>
                      <a:pt x="133" y="12"/>
                    </a:moveTo>
                    <a:cubicBezTo>
                      <a:pt x="125" y="12"/>
                      <a:pt x="115" y="16"/>
                      <a:pt x="110" y="23"/>
                    </a:cubicBezTo>
                    <a:cubicBezTo>
                      <a:pt x="99" y="37"/>
                      <a:pt x="102" y="59"/>
                      <a:pt x="118" y="85"/>
                    </a:cubicBezTo>
                    <a:cubicBezTo>
                      <a:pt x="133" y="80"/>
                      <a:pt x="145" y="69"/>
                      <a:pt x="152" y="51"/>
                    </a:cubicBezTo>
                    <a:cubicBezTo>
                      <a:pt x="159" y="34"/>
                      <a:pt x="156" y="21"/>
                      <a:pt x="146" y="15"/>
                    </a:cubicBezTo>
                    <a:cubicBezTo>
                      <a:pt x="142" y="13"/>
                      <a:pt x="138" y="12"/>
                      <a:pt x="133" y="12"/>
                    </a:cubicBezTo>
                    <a:moveTo>
                      <a:pt x="244" y="16"/>
                    </a:moveTo>
                    <a:cubicBezTo>
                      <a:pt x="243" y="16"/>
                      <a:pt x="243" y="16"/>
                      <a:pt x="243" y="16"/>
                    </a:cubicBezTo>
                    <a:cubicBezTo>
                      <a:pt x="229" y="16"/>
                      <a:pt x="220" y="21"/>
                      <a:pt x="217" y="30"/>
                    </a:cubicBezTo>
                    <a:cubicBezTo>
                      <a:pt x="214" y="43"/>
                      <a:pt x="224" y="62"/>
                      <a:pt x="242" y="73"/>
                    </a:cubicBezTo>
                    <a:cubicBezTo>
                      <a:pt x="247" y="76"/>
                      <a:pt x="252" y="79"/>
                      <a:pt x="257" y="80"/>
                    </a:cubicBezTo>
                    <a:cubicBezTo>
                      <a:pt x="265" y="62"/>
                      <a:pt x="269" y="44"/>
                      <a:pt x="266" y="31"/>
                    </a:cubicBezTo>
                    <a:cubicBezTo>
                      <a:pt x="263" y="21"/>
                      <a:pt x="255" y="16"/>
                      <a:pt x="244" y="1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2942549" y="1733025"/>
                <a:ext cx="304223" cy="323357"/>
              </a:xfrm>
              <a:custGeom>
                <a:avLst/>
                <a:gdLst/>
                <a:ahLst/>
                <a:cxnLst/>
                <a:rect l="l" t="t" r="r" b="b"/>
                <a:pathLst>
                  <a:path w="348" h="369" extrusionOk="0">
                    <a:moveTo>
                      <a:pt x="0" y="77"/>
                    </a:moveTo>
                    <a:cubicBezTo>
                      <a:pt x="78" y="369"/>
                      <a:pt x="78" y="369"/>
                      <a:pt x="78" y="369"/>
                    </a:cubicBezTo>
                    <a:cubicBezTo>
                      <a:pt x="87" y="369"/>
                      <a:pt x="87" y="369"/>
                      <a:pt x="87" y="369"/>
                    </a:cubicBezTo>
                    <a:cubicBezTo>
                      <a:pt x="9" y="77"/>
                      <a:pt x="9" y="77"/>
                      <a:pt x="9" y="77"/>
                    </a:cubicBezTo>
                    <a:cubicBezTo>
                      <a:pt x="6" y="77"/>
                      <a:pt x="3" y="77"/>
                      <a:pt x="0" y="77"/>
                    </a:cubicBezTo>
                    <a:moveTo>
                      <a:pt x="348" y="0"/>
                    </a:moveTo>
                    <a:cubicBezTo>
                      <a:pt x="339" y="8"/>
                      <a:pt x="339" y="8"/>
                      <a:pt x="339" y="8"/>
                    </a:cubicBezTo>
                    <a:cubicBezTo>
                      <a:pt x="328" y="18"/>
                      <a:pt x="295" y="43"/>
                      <a:pt x="260" y="43"/>
                    </a:cubicBezTo>
                    <a:cubicBezTo>
                      <a:pt x="254" y="43"/>
                      <a:pt x="249" y="43"/>
                      <a:pt x="244" y="42"/>
                    </a:cubicBezTo>
                    <a:cubicBezTo>
                      <a:pt x="248" y="34"/>
                      <a:pt x="250" y="26"/>
                      <a:pt x="252" y="18"/>
                    </a:cubicBezTo>
                    <a:cubicBezTo>
                      <a:pt x="249" y="20"/>
                      <a:pt x="245" y="22"/>
                      <a:pt x="242" y="24"/>
                    </a:cubicBezTo>
                    <a:cubicBezTo>
                      <a:pt x="240" y="29"/>
                      <a:pt x="238" y="34"/>
                      <a:pt x="236" y="39"/>
                    </a:cubicBezTo>
                    <a:cubicBezTo>
                      <a:pt x="232" y="38"/>
                      <a:pt x="228" y="36"/>
                      <a:pt x="224" y="34"/>
                    </a:cubicBezTo>
                    <a:cubicBezTo>
                      <a:pt x="221" y="35"/>
                      <a:pt x="218" y="37"/>
                      <a:pt x="215" y="38"/>
                    </a:cubicBezTo>
                    <a:cubicBezTo>
                      <a:pt x="215" y="38"/>
                      <a:pt x="216" y="39"/>
                      <a:pt x="217" y="39"/>
                    </a:cubicBezTo>
                    <a:cubicBezTo>
                      <a:pt x="220" y="41"/>
                      <a:pt x="225" y="44"/>
                      <a:pt x="232" y="47"/>
                    </a:cubicBezTo>
                    <a:cubicBezTo>
                      <a:pt x="222" y="63"/>
                      <a:pt x="209" y="78"/>
                      <a:pt x="193" y="87"/>
                    </a:cubicBezTo>
                    <a:cubicBezTo>
                      <a:pt x="185" y="91"/>
                      <a:pt x="176" y="94"/>
                      <a:pt x="165" y="94"/>
                    </a:cubicBezTo>
                    <a:cubicBezTo>
                      <a:pt x="151" y="94"/>
                      <a:pt x="135" y="88"/>
                      <a:pt x="118" y="70"/>
                    </a:cubicBezTo>
                    <a:cubicBezTo>
                      <a:pt x="117" y="70"/>
                      <a:pt x="117" y="69"/>
                      <a:pt x="116" y="68"/>
                    </a:cubicBezTo>
                    <a:cubicBezTo>
                      <a:pt x="113" y="69"/>
                      <a:pt x="110" y="69"/>
                      <a:pt x="107" y="70"/>
                    </a:cubicBezTo>
                    <a:cubicBezTo>
                      <a:pt x="108" y="72"/>
                      <a:pt x="110" y="74"/>
                      <a:pt x="112" y="76"/>
                    </a:cubicBezTo>
                    <a:cubicBezTo>
                      <a:pt x="128" y="94"/>
                      <a:pt x="147" y="103"/>
                      <a:pt x="165" y="103"/>
                    </a:cubicBezTo>
                    <a:cubicBezTo>
                      <a:pt x="176" y="103"/>
                      <a:pt x="186" y="100"/>
                      <a:pt x="197" y="94"/>
                    </a:cubicBezTo>
                    <a:cubicBezTo>
                      <a:pt x="215" y="84"/>
                      <a:pt x="230" y="67"/>
                      <a:pt x="240" y="49"/>
                    </a:cubicBezTo>
                    <a:cubicBezTo>
                      <a:pt x="246" y="51"/>
                      <a:pt x="253" y="52"/>
                      <a:pt x="261" y="52"/>
                    </a:cubicBezTo>
                    <a:cubicBezTo>
                      <a:pt x="281" y="52"/>
                      <a:pt x="306" y="45"/>
                      <a:pt x="335" y="22"/>
                    </a:cubicBezTo>
                    <a:cubicBezTo>
                      <a:pt x="266" y="369"/>
                      <a:pt x="266" y="369"/>
                      <a:pt x="266" y="369"/>
                    </a:cubicBezTo>
                    <a:cubicBezTo>
                      <a:pt x="275" y="369"/>
                      <a:pt x="275" y="369"/>
                      <a:pt x="275" y="369"/>
                    </a:cubicBezTo>
                    <a:cubicBezTo>
                      <a:pt x="348" y="0"/>
                      <a:pt x="348" y="0"/>
                      <a:pt x="348"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2904282" y="2056382"/>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2904282" y="2118566"/>
                <a:ext cx="393194" cy="41137"/>
              </a:xfrm>
              <a:custGeom>
                <a:avLst/>
                <a:gdLst/>
                <a:ahLst/>
                <a:cxnLst/>
                <a:rect l="l" t="t" r="r" b="b"/>
                <a:pathLst>
                  <a:path w="450" h="47" extrusionOk="0">
                    <a:moveTo>
                      <a:pt x="425" y="0"/>
                    </a:moveTo>
                    <a:cubicBezTo>
                      <a:pt x="25" y="0"/>
                      <a:pt x="25" y="0"/>
                      <a:pt x="25" y="0"/>
                    </a:cubicBezTo>
                    <a:cubicBezTo>
                      <a:pt x="12" y="0"/>
                      <a:pt x="0" y="11"/>
                      <a:pt x="0" y="23"/>
                    </a:cubicBezTo>
                    <a:cubicBezTo>
                      <a:pt x="0" y="36"/>
                      <a:pt x="12" y="47"/>
                      <a:pt x="25" y="47"/>
                    </a:cubicBezTo>
                    <a:cubicBezTo>
                      <a:pt x="425" y="47"/>
                      <a:pt x="425" y="47"/>
                      <a:pt x="425" y="47"/>
                    </a:cubicBezTo>
                    <a:cubicBezTo>
                      <a:pt x="438" y="47"/>
                      <a:pt x="450" y="36"/>
                      <a:pt x="450" y="23"/>
                    </a:cubicBezTo>
                    <a:cubicBezTo>
                      <a:pt x="450" y="11"/>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2904282" y="2181706"/>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3026737" y="2306074"/>
                <a:ext cx="148285" cy="76534"/>
              </a:xfrm>
              <a:custGeom>
                <a:avLst/>
                <a:gdLst/>
                <a:ahLst/>
                <a:cxnLst/>
                <a:rect l="l" t="t" r="r" b="b"/>
                <a:pathLst>
                  <a:path w="170" h="87" extrusionOk="0">
                    <a:moveTo>
                      <a:pt x="0" y="0"/>
                    </a:moveTo>
                    <a:cubicBezTo>
                      <a:pt x="0" y="2"/>
                      <a:pt x="0" y="2"/>
                      <a:pt x="0" y="2"/>
                    </a:cubicBezTo>
                    <a:cubicBezTo>
                      <a:pt x="0" y="49"/>
                      <a:pt x="38" y="87"/>
                      <a:pt x="85" y="87"/>
                    </a:cubicBezTo>
                    <a:cubicBezTo>
                      <a:pt x="132" y="87"/>
                      <a:pt x="170" y="49"/>
                      <a:pt x="170" y="2"/>
                    </a:cubicBezTo>
                    <a:cubicBezTo>
                      <a:pt x="170" y="0"/>
                      <a:pt x="170" y="0"/>
                      <a:pt x="170"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53028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0"/>
        <p:cNvGrpSpPr/>
        <p:nvPr/>
      </p:nvGrpSpPr>
      <p:grpSpPr>
        <a:xfrm>
          <a:off x="0" y="0"/>
          <a:ext cx="0" cy="0"/>
          <a:chOff x="0" y="0"/>
          <a:chExt cx="0" cy="0"/>
        </a:xfrm>
      </p:grpSpPr>
      <p:grpSp>
        <p:nvGrpSpPr>
          <p:cNvPr id="531" name="Google Shape;531;p23"/>
          <p:cNvGrpSpPr/>
          <p:nvPr/>
        </p:nvGrpSpPr>
        <p:grpSpPr>
          <a:xfrm>
            <a:off x="-2000071" y="-3048428"/>
            <a:ext cx="12973783" cy="11115125"/>
            <a:chOff x="-2000071" y="-3048428"/>
            <a:chExt cx="12973783" cy="11115125"/>
          </a:xfrm>
        </p:grpSpPr>
        <p:sp>
          <p:nvSpPr>
            <p:cNvPr id="532" name="Google Shape;532;p23"/>
            <p:cNvSpPr/>
            <p:nvPr/>
          </p:nvSpPr>
          <p:spPr>
            <a:xfrm rot="-8306489">
              <a:off x="-1505843" y="3814578"/>
              <a:ext cx="3381355" cy="2773073"/>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3"/>
            <p:cNvSpPr/>
            <p:nvPr/>
          </p:nvSpPr>
          <p:spPr>
            <a:xfrm rot="-2526298">
              <a:off x="3963480" y="-2324949"/>
              <a:ext cx="3213799" cy="2742785"/>
            </a:xfrm>
            <a:custGeom>
              <a:avLst/>
              <a:gdLst/>
              <a:ahLst/>
              <a:cxnLst/>
              <a:rect l="l" t="t" r="r" b="b"/>
              <a:pathLst>
                <a:path w="1480978" h="1263926" extrusionOk="0">
                  <a:moveTo>
                    <a:pt x="448644" y="41059"/>
                  </a:moveTo>
                  <a:cubicBezTo>
                    <a:pt x="132459" y="160545"/>
                    <a:pt x="-63263" y="534477"/>
                    <a:pt x="18674" y="862391"/>
                  </a:cubicBezTo>
                  <a:cubicBezTo>
                    <a:pt x="50440" y="989451"/>
                    <a:pt x="121056" y="1109506"/>
                    <a:pt x="227835" y="1185417"/>
                  </a:cubicBezTo>
                  <a:cubicBezTo>
                    <a:pt x="334615" y="1261327"/>
                    <a:pt x="479105" y="1287961"/>
                    <a:pt x="600872" y="1239581"/>
                  </a:cubicBezTo>
                  <a:cubicBezTo>
                    <a:pt x="717344" y="1193236"/>
                    <a:pt x="810928" y="1083362"/>
                    <a:pt x="936115" y="1078230"/>
                  </a:cubicBezTo>
                  <a:cubicBezTo>
                    <a:pt x="1040696" y="1073913"/>
                    <a:pt x="1137131" y="1146077"/>
                    <a:pt x="1241712" y="1141190"/>
                  </a:cubicBezTo>
                  <a:cubicBezTo>
                    <a:pt x="1392148" y="1134267"/>
                    <a:pt x="1491841" y="964364"/>
                    <a:pt x="1480031" y="814173"/>
                  </a:cubicBezTo>
                  <a:cubicBezTo>
                    <a:pt x="1468547" y="668461"/>
                    <a:pt x="1377080" y="566894"/>
                    <a:pt x="1324382" y="437553"/>
                  </a:cubicBezTo>
                  <a:cubicBezTo>
                    <a:pt x="1279993" y="328574"/>
                    <a:pt x="1243911" y="248429"/>
                    <a:pt x="1148860" y="169749"/>
                  </a:cubicBezTo>
                  <a:cubicBezTo>
                    <a:pt x="958514" y="12145"/>
                    <a:pt x="682483" y="-47313"/>
                    <a:pt x="448644" y="410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23"/>
            <p:cNvSpPr/>
            <p:nvPr/>
          </p:nvSpPr>
          <p:spPr>
            <a:xfrm rot="7128936">
              <a:off x="4994086" y="2541069"/>
              <a:ext cx="5631417" cy="4125872"/>
            </a:xfrm>
            <a:custGeom>
              <a:avLst/>
              <a:gdLst/>
              <a:ahLst/>
              <a:cxnLst/>
              <a:rect l="l" t="t" r="r" b="b"/>
              <a:pathLst>
                <a:path w="616186" h="397857" extrusionOk="0">
                  <a:moveTo>
                    <a:pt x="313618" y="7724"/>
                  </a:moveTo>
                  <a:cubicBezTo>
                    <a:pt x="247889" y="-5144"/>
                    <a:pt x="177517" y="-3516"/>
                    <a:pt x="116756" y="24747"/>
                  </a:cubicBezTo>
                  <a:cubicBezTo>
                    <a:pt x="56077" y="53010"/>
                    <a:pt x="6963" y="110839"/>
                    <a:pt x="610" y="177546"/>
                  </a:cubicBezTo>
                  <a:cubicBezTo>
                    <a:pt x="-5743" y="244171"/>
                    <a:pt x="38158" y="315439"/>
                    <a:pt x="103561" y="329692"/>
                  </a:cubicBezTo>
                  <a:cubicBezTo>
                    <a:pt x="172467" y="344679"/>
                    <a:pt x="243002" y="298660"/>
                    <a:pt x="312478" y="310633"/>
                  </a:cubicBezTo>
                  <a:cubicBezTo>
                    <a:pt x="353365" y="317638"/>
                    <a:pt x="387818" y="343701"/>
                    <a:pt x="423167" y="365367"/>
                  </a:cubicBezTo>
                  <a:cubicBezTo>
                    <a:pt x="458516" y="387032"/>
                    <a:pt x="500380" y="405358"/>
                    <a:pt x="540453" y="394770"/>
                  </a:cubicBezTo>
                  <a:cubicBezTo>
                    <a:pt x="598445" y="379457"/>
                    <a:pt x="625730" y="307619"/>
                    <a:pt x="613187" y="248976"/>
                  </a:cubicBezTo>
                  <a:cubicBezTo>
                    <a:pt x="581829" y="101879"/>
                    <a:pt x="448090" y="34195"/>
                    <a:pt x="313618" y="7724"/>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5" name="Google Shape;535;p23"/>
          <p:cNvGrpSpPr/>
          <p:nvPr/>
        </p:nvGrpSpPr>
        <p:grpSpPr>
          <a:xfrm>
            <a:off x="4039126" y="812484"/>
            <a:ext cx="4161347" cy="3655602"/>
            <a:chOff x="3840701" y="713259"/>
            <a:chExt cx="4161347" cy="3655602"/>
          </a:xfrm>
        </p:grpSpPr>
        <p:grpSp>
          <p:nvGrpSpPr>
            <p:cNvPr id="536" name="Google Shape;536;p23"/>
            <p:cNvGrpSpPr/>
            <p:nvPr/>
          </p:nvGrpSpPr>
          <p:grpSpPr>
            <a:xfrm>
              <a:off x="4501506" y="1401751"/>
              <a:ext cx="2461134" cy="1589525"/>
              <a:chOff x="2436192" y="2730596"/>
              <a:chExt cx="924300" cy="596960"/>
            </a:xfrm>
          </p:grpSpPr>
          <p:sp>
            <p:nvSpPr>
              <p:cNvPr id="537" name="Google Shape;537;p23"/>
              <p:cNvSpPr/>
              <p:nvPr/>
            </p:nvSpPr>
            <p:spPr>
              <a:xfrm>
                <a:off x="2436192" y="2786955"/>
                <a:ext cx="924300" cy="540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23"/>
              <p:cNvSpPr/>
              <p:nvPr/>
            </p:nvSpPr>
            <p:spPr>
              <a:xfrm>
                <a:off x="2436192" y="2730596"/>
                <a:ext cx="924297" cy="56360"/>
              </a:xfrm>
              <a:custGeom>
                <a:avLst/>
                <a:gdLst/>
                <a:ahLst/>
                <a:cxnLst/>
                <a:rect l="l" t="t" r="r" b="b"/>
                <a:pathLst>
                  <a:path w="2512" h="153" extrusionOk="0">
                    <a:moveTo>
                      <a:pt x="2512" y="73"/>
                    </a:moveTo>
                    <a:cubicBezTo>
                      <a:pt x="2512" y="153"/>
                      <a:pt x="2512" y="153"/>
                      <a:pt x="2512" y="153"/>
                    </a:cubicBezTo>
                    <a:cubicBezTo>
                      <a:pt x="0" y="153"/>
                      <a:pt x="0" y="153"/>
                      <a:pt x="0" y="153"/>
                    </a:cubicBezTo>
                    <a:cubicBezTo>
                      <a:pt x="0" y="73"/>
                      <a:pt x="0" y="73"/>
                      <a:pt x="0" y="73"/>
                    </a:cubicBezTo>
                    <a:cubicBezTo>
                      <a:pt x="0" y="33"/>
                      <a:pt x="32" y="0"/>
                      <a:pt x="72" y="0"/>
                    </a:cubicBezTo>
                    <a:cubicBezTo>
                      <a:pt x="2440" y="0"/>
                      <a:pt x="2440" y="0"/>
                      <a:pt x="2440" y="0"/>
                    </a:cubicBezTo>
                    <a:cubicBezTo>
                      <a:pt x="2480" y="0"/>
                      <a:pt x="2512" y="33"/>
                      <a:pt x="2512" y="7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3"/>
              <p:cNvSpPr/>
              <p:nvPr/>
            </p:nvSpPr>
            <p:spPr>
              <a:xfrm>
                <a:off x="2461152" y="2745893"/>
                <a:ext cx="258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3"/>
              <p:cNvSpPr/>
              <p:nvPr/>
            </p:nvSpPr>
            <p:spPr>
              <a:xfrm>
                <a:off x="2500603" y="2745893"/>
                <a:ext cx="261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3"/>
              <p:cNvSpPr/>
              <p:nvPr/>
            </p:nvSpPr>
            <p:spPr>
              <a:xfrm>
                <a:off x="2540860" y="2745893"/>
                <a:ext cx="258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3"/>
              <p:cNvSpPr/>
              <p:nvPr/>
            </p:nvSpPr>
            <p:spPr>
              <a:xfrm>
                <a:off x="2481682" y="2858210"/>
                <a:ext cx="833700" cy="33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23"/>
              <p:cNvSpPr/>
              <p:nvPr/>
            </p:nvSpPr>
            <p:spPr>
              <a:xfrm>
                <a:off x="2481682" y="2943152"/>
                <a:ext cx="833700" cy="33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3"/>
              <p:cNvSpPr/>
              <p:nvPr/>
            </p:nvSpPr>
            <p:spPr>
              <a:xfrm>
                <a:off x="2481682" y="3028497"/>
                <a:ext cx="833700" cy="2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3"/>
              <p:cNvSpPr/>
              <p:nvPr/>
            </p:nvSpPr>
            <p:spPr>
              <a:xfrm>
                <a:off x="2481682" y="3113439"/>
                <a:ext cx="833700" cy="2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3"/>
              <p:cNvSpPr/>
              <p:nvPr/>
            </p:nvSpPr>
            <p:spPr>
              <a:xfrm>
                <a:off x="2481682" y="2898467"/>
                <a:ext cx="833718" cy="392507"/>
              </a:xfrm>
              <a:custGeom>
                <a:avLst/>
                <a:gdLst/>
                <a:ahLst/>
                <a:cxnLst/>
                <a:rect l="l" t="t" r="r" b="b"/>
                <a:pathLst>
                  <a:path w="2266" h="1067" extrusionOk="0">
                    <a:moveTo>
                      <a:pt x="0" y="232"/>
                    </a:moveTo>
                    <a:cubicBezTo>
                      <a:pt x="137" y="97"/>
                      <a:pt x="137" y="97"/>
                      <a:pt x="137" y="97"/>
                    </a:cubicBezTo>
                    <a:cubicBezTo>
                      <a:pt x="226" y="9"/>
                      <a:pt x="367" y="0"/>
                      <a:pt x="466" y="76"/>
                    </a:cubicBezTo>
                    <a:cubicBezTo>
                      <a:pt x="852" y="371"/>
                      <a:pt x="852" y="371"/>
                      <a:pt x="852" y="371"/>
                    </a:cubicBezTo>
                    <a:cubicBezTo>
                      <a:pt x="949" y="446"/>
                      <a:pt x="1085" y="440"/>
                      <a:pt x="1174" y="357"/>
                    </a:cubicBezTo>
                    <a:cubicBezTo>
                      <a:pt x="1235" y="302"/>
                      <a:pt x="1235" y="302"/>
                      <a:pt x="1235" y="302"/>
                    </a:cubicBezTo>
                    <a:cubicBezTo>
                      <a:pt x="1308" y="235"/>
                      <a:pt x="1413" y="217"/>
                      <a:pt x="1504" y="256"/>
                    </a:cubicBezTo>
                    <a:cubicBezTo>
                      <a:pt x="2266" y="584"/>
                      <a:pt x="2266" y="584"/>
                      <a:pt x="2266" y="584"/>
                    </a:cubicBezTo>
                    <a:cubicBezTo>
                      <a:pt x="2266" y="1067"/>
                      <a:pt x="2266" y="1067"/>
                      <a:pt x="2266" y="1067"/>
                    </a:cubicBezTo>
                    <a:cubicBezTo>
                      <a:pt x="0" y="1067"/>
                      <a:pt x="0" y="1067"/>
                      <a:pt x="0" y="1067"/>
                    </a:cubicBezTo>
                    <a:lnTo>
                      <a:pt x="0" y="2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3"/>
              <p:cNvSpPr/>
              <p:nvPr/>
            </p:nvSpPr>
            <p:spPr>
              <a:xfrm>
                <a:off x="2481682" y="2914972"/>
                <a:ext cx="833718" cy="376001"/>
              </a:xfrm>
              <a:custGeom>
                <a:avLst/>
                <a:gdLst/>
                <a:ahLst/>
                <a:cxnLst/>
                <a:rect l="l" t="t" r="r" b="b"/>
                <a:pathLst>
                  <a:path w="2266" h="1022" extrusionOk="0">
                    <a:moveTo>
                      <a:pt x="0" y="1022"/>
                    </a:moveTo>
                    <a:cubicBezTo>
                      <a:pt x="371" y="590"/>
                      <a:pt x="371" y="590"/>
                      <a:pt x="371" y="590"/>
                    </a:cubicBezTo>
                    <a:cubicBezTo>
                      <a:pt x="468" y="477"/>
                      <a:pt x="643" y="473"/>
                      <a:pt x="745" y="582"/>
                    </a:cubicBezTo>
                    <a:cubicBezTo>
                      <a:pt x="840" y="683"/>
                      <a:pt x="998" y="688"/>
                      <a:pt x="1100" y="594"/>
                    </a:cubicBezTo>
                    <a:cubicBezTo>
                      <a:pt x="1634" y="99"/>
                      <a:pt x="1634" y="99"/>
                      <a:pt x="1634" y="99"/>
                    </a:cubicBezTo>
                    <a:cubicBezTo>
                      <a:pt x="1741" y="0"/>
                      <a:pt x="1909" y="12"/>
                      <a:pt x="2001" y="125"/>
                    </a:cubicBezTo>
                    <a:cubicBezTo>
                      <a:pt x="2266" y="453"/>
                      <a:pt x="2266" y="453"/>
                      <a:pt x="2266" y="453"/>
                    </a:cubicBezTo>
                    <a:cubicBezTo>
                      <a:pt x="2266" y="1022"/>
                      <a:pt x="2266" y="1022"/>
                      <a:pt x="2266" y="1022"/>
                    </a:cubicBezTo>
                    <a:lnTo>
                      <a:pt x="0" y="10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8" name="Google Shape;548;p23"/>
            <p:cNvGrpSpPr/>
            <p:nvPr/>
          </p:nvGrpSpPr>
          <p:grpSpPr>
            <a:xfrm>
              <a:off x="6621346" y="1957399"/>
              <a:ext cx="1380702" cy="2411461"/>
              <a:chOff x="6502296" y="1615124"/>
              <a:chExt cx="1380702" cy="2411461"/>
            </a:xfrm>
          </p:grpSpPr>
          <p:sp>
            <p:nvSpPr>
              <p:cNvPr id="549" name="Google Shape;549;p23"/>
              <p:cNvSpPr/>
              <p:nvPr/>
            </p:nvSpPr>
            <p:spPr>
              <a:xfrm>
                <a:off x="6990675" y="1711100"/>
                <a:ext cx="396300" cy="486450"/>
              </a:xfrm>
              <a:custGeom>
                <a:avLst/>
                <a:gdLst/>
                <a:ahLst/>
                <a:cxnLst/>
                <a:rect l="l" t="t" r="r" b="b"/>
                <a:pathLst>
                  <a:path w="15852" h="19458" extrusionOk="0">
                    <a:moveTo>
                      <a:pt x="0" y="5579"/>
                    </a:moveTo>
                    <a:lnTo>
                      <a:pt x="1701" y="19458"/>
                    </a:lnTo>
                    <a:lnTo>
                      <a:pt x="15852" y="16941"/>
                    </a:lnTo>
                    <a:lnTo>
                      <a:pt x="12314" y="2177"/>
                    </a:lnTo>
                    <a:lnTo>
                      <a:pt x="5715" y="0"/>
                    </a:lnTo>
                    <a:close/>
                  </a:path>
                </a:pathLst>
              </a:custGeom>
              <a:solidFill>
                <a:schemeClr val="dk1"/>
              </a:solidFill>
              <a:ln>
                <a:noFill/>
              </a:ln>
            </p:spPr>
          </p:sp>
          <p:sp>
            <p:nvSpPr>
              <p:cNvPr id="550" name="Google Shape;550;p23"/>
              <p:cNvSpPr/>
              <p:nvPr/>
            </p:nvSpPr>
            <p:spPr>
              <a:xfrm>
                <a:off x="6934616" y="1685929"/>
                <a:ext cx="451384" cy="297518"/>
              </a:xfrm>
              <a:custGeom>
                <a:avLst/>
                <a:gdLst/>
                <a:ahLst/>
                <a:cxnLst/>
                <a:rect l="l" t="t" r="r" b="b"/>
                <a:pathLst>
                  <a:path w="506" h="334" extrusionOk="0">
                    <a:moveTo>
                      <a:pt x="258" y="0"/>
                    </a:moveTo>
                    <a:cubicBezTo>
                      <a:pt x="376" y="15"/>
                      <a:pt x="376" y="15"/>
                      <a:pt x="376" y="15"/>
                    </a:cubicBezTo>
                    <a:cubicBezTo>
                      <a:pt x="376" y="15"/>
                      <a:pt x="506" y="234"/>
                      <a:pt x="312" y="313"/>
                    </a:cubicBezTo>
                    <a:cubicBezTo>
                      <a:pt x="308" y="321"/>
                      <a:pt x="249" y="334"/>
                      <a:pt x="216" y="329"/>
                    </a:cubicBezTo>
                    <a:cubicBezTo>
                      <a:pt x="0" y="309"/>
                      <a:pt x="65" y="107"/>
                      <a:pt x="92" y="17"/>
                    </a:cubicBezTo>
                    <a:cubicBezTo>
                      <a:pt x="258" y="0"/>
                      <a:pt x="258" y="0"/>
                      <a:pt x="258"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3"/>
              <p:cNvSpPr/>
              <p:nvPr/>
            </p:nvSpPr>
            <p:spPr>
              <a:xfrm>
                <a:off x="6888321" y="2511763"/>
                <a:ext cx="815622" cy="1284027"/>
              </a:xfrm>
              <a:custGeom>
                <a:avLst/>
                <a:gdLst/>
                <a:ahLst/>
                <a:cxnLst/>
                <a:rect l="l" t="t" r="r" b="b"/>
                <a:pathLst>
                  <a:path w="914" h="1439" extrusionOk="0">
                    <a:moveTo>
                      <a:pt x="7" y="256"/>
                    </a:moveTo>
                    <a:cubicBezTo>
                      <a:pt x="8" y="267"/>
                      <a:pt x="10" y="286"/>
                      <a:pt x="14" y="313"/>
                    </a:cubicBezTo>
                    <a:cubicBezTo>
                      <a:pt x="49" y="572"/>
                      <a:pt x="205" y="1439"/>
                      <a:pt x="205" y="1439"/>
                    </a:cubicBezTo>
                    <a:cubicBezTo>
                      <a:pt x="357" y="1439"/>
                      <a:pt x="357" y="1439"/>
                      <a:pt x="357" y="1439"/>
                    </a:cubicBezTo>
                    <a:cubicBezTo>
                      <a:pt x="307" y="363"/>
                      <a:pt x="307" y="363"/>
                      <a:pt x="307" y="363"/>
                    </a:cubicBezTo>
                    <a:cubicBezTo>
                      <a:pt x="304" y="298"/>
                      <a:pt x="304" y="298"/>
                      <a:pt x="304" y="298"/>
                    </a:cubicBezTo>
                    <a:cubicBezTo>
                      <a:pt x="328" y="363"/>
                      <a:pt x="328" y="363"/>
                      <a:pt x="328" y="363"/>
                    </a:cubicBezTo>
                    <a:cubicBezTo>
                      <a:pt x="755" y="1439"/>
                      <a:pt x="755" y="1439"/>
                      <a:pt x="755" y="1439"/>
                    </a:cubicBezTo>
                    <a:cubicBezTo>
                      <a:pt x="914" y="1439"/>
                      <a:pt x="914" y="1439"/>
                      <a:pt x="914" y="1439"/>
                    </a:cubicBezTo>
                    <a:cubicBezTo>
                      <a:pt x="914" y="1439"/>
                      <a:pt x="631" y="394"/>
                      <a:pt x="580" y="208"/>
                    </a:cubicBezTo>
                    <a:cubicBezTo>
                      <a:pt x="577" y="199"/>
                      <a:pt x="575" y="193"/>
                      <a:pt x="574" y="188"/>
                    </a:cubicBezTo>
                    <a:cubicBezTo>
                      <a:pt x="545" y="90"/>
                      <a:pt x="484" y="5"/>
                      <a:pt x="480" y="0"/>
                    </a:cubicBezTo>
                    <a:cubicBezTo>
                      <a:pt x="480" y="0"/>
                      <a:pt x="480" y="0"/>
                      <a:pt x="480" y="0"/>
                    </a:cubicBezTo>
                    <a:cubicBezTo>
                      <a:pt x="88" y="0"/>
                      <a:pt x="88" y="0"/>
                      <a:pt x="88" y="0"/>
                    </a:cubicBezTo>
                    <a:cubicBezTo>
                      <a:pt x="88" y="0"/>
                      <a:pt x="0" y="143"/>
                      <a:pt x="7" y="256"/>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3"/>
              <p:cNvSpPr/>
              <p:nvPr/>
            </p:nvSpPr>
            <p:spPr>
              <a:xfrm>
                <a:off x="6942105" y="1981405"/>
                <a:ext cx="425511" cy="571206"/>
              </a:xfrm>
              <a:custGeom>
                <a:avLst/>
                <a:gdLst/>
                <a:ahLst/>
                <a:cxnLst/>
                <a:rect l="l" t="t" r="r" b="b"/>
                <a:pathLst>
                  <a:path w="477" h="641" extrusionOk="0">
                    <a:moveTo>
                      <a:pt x="0" y="63"/>
                    </a:moveTo>
                    <a:cubicBezTo>
                      <a:pt x="27" y="314"/>
                      <a:pt x="27" y="314"/>
                      <a:pt x="27" y="314"/>
                    </a:cubicBezTo>
                    <a:cubicBezTo>
                      <a:pt x="27" y="314"/>
                      <a:pt x="27" y="314"/>
                      <a:pt x="27" y="314"/>
                    </a:cubicBezTo>
                    <a:cubicBezTo>
                      <a:pt x="27" y="314"/>
                      <a:pt x="27" y="315"/>
                      <a:pt x="27" y="316"/>
                    </a:cubicBezTo>
                    <a:cubicBezTo>
                      <a:pt x="27" y="317"/>
                      <a:pt x="27" y="318"/>
                      <a:pt x="28" y="320"/>
                    </a:cubicBezTo>
                    <a:cubicBezTo>
                      <a:pt x="28" y="327"/>
                      <a:pt x="30" y="341"/>
                      <a:pt x="31" y="353"/>
                    </a:cubicBezTo>
                    <a:cubicBezTo>
                      <a:pt x="32" y="362"/>
                      <a:pt x="32" y="362"/>
                      <a:pt x="32" y="362"/>
                    </a:cubicBezTo>
                    <a:cubicBezTo>
                      <a:pt x="32" y="362"/>
                      <a:pt x="32" y="363"/>
                      <a:pt x="32" y="364"/>
                    </a:cubicBezTo>
                    <a:cubicBezTo>
                      <a:pt x="33" y="369"/>
                      <a:pt x="33" y="369"/>
                      <a:pt x="33" y="369"/>
                    </a:cubicBezTo>
                    <a:cubicBezTo>
                      <a:pt x="33" y="371"/>
                      <a:pt x="33" y="373"/>
                      <a:pt x="34" y="375"/>
                    </a:cubicBezTo>
                    <a:cubicBezTo>
                      <a:pt x="34" y="379"/>
                      <a:pt x="34" y="379"/>
                      <a:pt x="34" y="379"/>
                    </a:cubicBezTo>
                    <a:cubicBezTo>
                      <a:pt x="34" y="380"/>
                      <a:pt x="34" y="380"/>
                      <a:pt x="34" y="380"/>
                    </a:cubicBezTo>
                    <a:cubicBezTo>
                      <a:pt x="35" y="386"/>
                      <a:pt x="41" y="442"/>
                      <a:pt x="41" y="442"/>
                    </a:cubicBezTo>
                    <a:cubicBezTo>
                      <a:pt x="28" y="595"/>
                      <a:pt x="28" y="595"/>
                      <a:pt x="28" y="595"/>
                    </a:cubicBezTo>
                    <a:cubicBezTo>
                      <a:pt x="234" y="641"/>
                      <a:pt x="234" y="641"/>
                      <a:pt x="234" y="641"/>
                    </a:cubicBezTo>
                    <a:cubicBezTo>
                      <a:pt x="420" y="595"/>
                      <a:pt x="420" y="595"/>
                      <a:pt x="420" y="595"/>
                    </a:cubicBezTo>
                    <a:cubicBezTo>
                      <a:pt x="420" y="455"/>
                      <a:pt x="420" y="455"/>
                      <a:pt x="420" y="455"/>
                    </a:cubicBezTo>
                    <a:cubicBezTo>
                      <a:pt x="420" y="451"/>
                      <a:pt x="420" y="451"/>
                      <a:pt x="420" y="451"/>
                    </a:cubicBezTo>
                    <a:cubicBezTo>
                      <a:pt x="421" y="448"/>
                      <a:pt x="421" y="448"/>
                      <a:pt x="421" y="448"/>
                    </a:cubicBezTo>
                    <a:cubicBezTo>
                      <a:pt x="424" y="430"/>
                      <a:pt x="432" y="380"/>
                      <a:pt x="442" y="322"/>
                    </a:cubicBezTo>
                    <a:cubicBezTo>
                      <a:pt x="442" y="322"/>
                      <a:pt x="442" y="322"/>
                      <a:pt x="442" y="322"/>
                    </a:cubicBezTo>
                    <a:cubicBezTo>
                      <a:pt x="458" y="223"/>
                      <a:pt x="477" y="102"/>
                      <a:pt x="477" y="88"/>
                    </a:cubicBezTo>
                    <a:cubicBezTo>
                      <a:pt x="477" y="88"/>
                      <a:pt x="460" y="80"/>
                      <a:pt x="435" y="68"/>
                    </a:cubicBezTo>
                    <a:cubicBezTo>
                      <a:pt x="435" y="68"/>
                      <a:pt x="435" y="68"/>
                      <a:pt x="435" y="68"/>
                    </a:cubicBezTo>
                    <a:cubicBezTo>
                      <a:pt x="434" y="68"/>
                      <a:pt x="434" y="68"/>
                      <a:pt x="434" y="68"/>
                    </a:cubicBezTo>
                    <a:cubicBezTo>
                      <a:pt x="378" y="42"/>
                      <a:pt x="278" y="0"/>
                      <a:pt x="228" y="1"/>
                    </a:cubicBezTo>
                    <a:cubicBezTo>
                      <a:pt x="155" y="4"/>
                      <a:pt x="0" y="63"/>
                      <a:pt x="0" y="63"/>
                    </a:cubicBezTo>
                  </a:path>
                </a:pathLst>
              </a:custGeom>
              <a:solidFill>
                <a:srgbClr val="FFA4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3"/>
              <p:cNvSpPr/>
              <p:nvPr/>
            </p:nvSpPr>
            <p:spPr>
              <a:xfrm>
                <a:off x="7548715" y="3707962"/>
                <a:ext cx="309092" cy="272328"/>
              </a:xfrm>
              <a:custGeom>
                <a:avLst/>
                <a:gdLst/>
                <a:ahLst/>
                <a:cxnLst/>
                <a:rect l="l" t="t" r="r" b="b"/>
                <a:pathLst>
                  <a:path w="347" h="305" extrusionOk="0">
                    <a:moveTo>
                      <a:pt x="156" y="31"/>
                    </a:moveTo>
                    <a:cubicBezTo>
                      <a:pt x="174" y="98"/>
                      <a:pt x="174" y="98"/>
                      <a:pt x="174" y="98"/>
                    </a:cubicBezTo>
                    <a:cubicBezTo>
                      <a:pt x="174" y="98"/>
                      <a:pt x="261" y="198"/>
                      <a:pt x="314" y="230"/>
                    </a:cubicBezTo>
                    <a:cubicBezTo>
                      <a:pt x="347" y="258"/>
                      <a:pt x="335" y="281"/>
                      <a:pt x="328" y="293"/>
                    </a:cubicBezTo>
                    <a:cubicBezTo>
                      <a:pt x="320" y="304"/>
                      <a:pt x="212" y="305"/>
                      <a:pt x="185" y="301"/>
                    </a:cubicBezTo>
                    <a:cubicBezTo>
                      <a:pt x="126" y="293"/>
                      <a:pt x="93" y="218"/>
                      <a:pt x="57" y="211"/>
                    </a:cubicBezTo>
                    <a:cubicBezTo>
                      <a:pt x="21" y="203"/>
                      <a:pt x="0" y="184"/>
                      <a:pt x="15" y="81"/>
                    </a:cubicBezTo>
                    <a:cubicBezTo>
                      <a:pt x="27" y="0"/>
                      <a:pt x="156" y="31"/>
                      <a:pt x="156" y="31"/>
                    </a:cubicBez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3"/>
              <p:cNvSpPr/>
              <p:nvPr/>
            </p:nvSpPr>
            <p:spPr>
              <a:xfrm>
                <a:off x="7550077" y="3796469"/>
                <a:ext cx="332921" cy="230117"/>
              </a:xfrm>
              <a:custGeom>
                <a:avLst/>
                <a:gdLst/>
                <a:ahLst/>
                <a:cxnLst/>
                <a:rect l="l" t="t" r="r" b="b"/>
                <a:pathLst>
                  <a:path w="373" h="258" extrusionOk="0">
                    <a:moveTo>
                      <a:pt x="261" y="82"/>
                    </a:moveTo>
                    <a:cubicBezTo>
                      <a:pt x="261" y="82"/>
                      <a:pt x="296" y="107"/>
                      <a:pt x="326" y="137"/>
                    </a:cubicBezTo>
                    <a:cubicBezTo>
                      <a:pt x="355" y="168"/>
                      <a:pt x="373" y="194"/>
                      <a:pt x="370" y="208"/>
                    </a:cubicBezTo>
                    <a:cubicBezTo>
                      <a:pt x="366" y="221"/>
                      <a:pt x="295" y="258"/>
                      <a:pt x="180" y="213"/>
                    </a:cubicBezTo>
                    <a:cubicBezTo>
                      <a:pt x="122" y="183"/>
                      <a:pt x="6" y="90"/>
                      <a:pt x="3" y="86"/>
                    </a:cubicBezTo>
                    <a:cubicBezTo>
                      <a:pt x="0" y="81"/>
                      <a:pt x="1" y="13"/>
                      <a:pt x="11" y="0"/>
                    </a:cubicBezTo>
                    <a:cubicBezTo>
                      <a:pt x="11" y="0"/>
                      <a:pt x="16" y="31"/>
                      <a:pt x="37" y="44"/>
                    </a:cubicBezTo>
                    <a:cubicBezTo>
                      <a:pt x="59" y="57"/>
                      <a:pt x="149" y="117"/>
                      <a:pt x="149" y="117"/>
                    </a:cubicBezTo>
                    <a:cubicBezTo>
                      <a:pt x="149" y="117"/>
                      <a:pt x="198" y="70"/>
                      <a:pt x="261" y="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23"/>
              <p:cNvSpPr/>
              <p:nvPr/>
            </p:nvSpPr>
            <p:spPr>
              <a:xfrm>
                <a:off x="6908745" y="3707962"/>
                <a:ext cx="312496" cy="272328"/>
              </a:xfrm>
              <a:custGeom>
                <a:avLst/>
                <a:gdLst/>
                <a:ahLst/>
                <a:cxnLst/>
                <a:rect l="l" t="t" r="r" b="b"/>
                <a:pathLst>
                  <a:path w="350" h="305" extrusionOk="0">
                    <a:moveTo>
                      <a:pt x="193" y="31"/>
                    </a:moveTo>
                    <a:cubicBezTo>
                      <a:pt x="176" y="98"/>
                      <a:pt x="176" y="98"/>
                      <a:pt x="176" y="98"/>
                    </a:cubicBezTo>
                    <a:cubicBezTo>
                      <a:pt x="176" y="98"/>
                      <a:pt x="76" y="205"/>
                      <a:pt x="29" y="233"/>
                    </a:cubicBezTo>
                    <a:cubicBezTo>
                      <a:pt x="0" y="275"/>
                      <a:pt x="21" y="274"/>
                      <a:pt x="28" y="286"/>
                    </a:cubicBezTo>
                    <a:cubicBezTo>
                      <a:pt x="36" y="297"/>
                      <a:pt x="128" y="305"/>
                      <a:pt x="155" y="301"/>
                    </a:cubicBezTo>
                    <a:cubicBezTo>
                      <a:pt x="214" y="292"/>
                      <a:pt x="257" y="218"/>
                      <a:pt x="293" y="211"/>
                    </a:cubicBezTo>
                    <a:cubicBezTo>
                      <a:pt x="329" y="203"/>
                      <a:pt x="350" y="184"/>
                      <a:pt x="335" y="81"/>
                    </a:cubicBezTo>
                    <a:cubicBezTo>
                      <a:pt x="323" y="0"/>
                      <a:pt x="193" y="31"/>
                      <a:pt x="193" y="31"/>
                    </a:cubicBez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23"/>
              <p:cNvSpPr/>
              <p:nvPr/>
            </p:nvSpPr>
            <p:spPr>
              <a:xfrm>
                <a:off x="6886959" y="3796469"/>
                <a:ext cx="332239" cy="230117"/>
              </a:xfrm>
              <a:custGeom>
                <a:avLst/>
                <a:gdLst/>
                <a:ahLst/>
                <a:cxnLst/>
                <a:rect l="l" t="t" r="r" b="b"/>
                <a:pathLst>
                  <a:path w="373" h="258" extrusionOk="0">
                    <a:moveTo>
                      <a:pt x="112" y="82"/>
                    </a:moveTo>
                    <a:cubicBezTo>
                      <a:pt x="112" y="82"/>
                      <a:pt x="77" y="107"/>
                      <a:pt x="47" y="137"/>
                    </a:cubicBezTo>
                    <a:cubicBezTo>
                      <a:pt x="18" y="168"/>
                      <a:pt x="0" y="194"/>
                      <a:pt x="3" y="208"/>
                    </a:cubicBezTo>
                    <a:cubicBezTo>
                      <a:pt x="6" y="221"/>
                      <a:pt x="78" y="258"/>
                      <a:pt x="193" y="213"/>
                    </a:cubicBezTo>
                    <a:cubicBezTo>
                      <a:pt x="250" y="183"/>
                      <a:pt x="367" y="90"/>
                      <a:pt x="370" y="86"/>
                    </a:cubicBezTo>
                    <a:cubicBezTo>
                      <a:pt x="373" y="81"/>
                      <a:pt x="372" y="13"/>
                      <a:pt x="362" y="0"/>
                    </a:cubicBezTo>
                    <a:cubicBezTo>
                      <a:pt x="362" y="0"/>
                      <a:pt x="357" y="31"/>
                      <a:pt x="335" y="44"/>
                    </a:cubicBezTo>
                    <a:cubicBezTo>
                      <a:pt x="314" y="57"/>
                      <a:pt x="224" y="117"/>
                      <a:pt x="224" y="117"/>
                    </a:cubicBezTo>
                    <a:cubicBezTo>
                      <a:pt x="224" y="117"/>
                      <a:pt x="175" y="70"/>
                      <a:pt x="112" y="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23"/>
              <p:cNvSpPr/>
              <p:nvPr/>
            </p:nvSpPr>
            <p:spPr>
              <a:xfrm>
                <a:off x="7212391" y="2059699"/>
                <a:ext cx="548060" cy="518785"/>
              </a:xfrm>
              <a:custGeom>
                <a:avLst/>
                <a:gdLst/>
                <a:ahLst/>
                <a:cxnLst/>
                <a:rect l="l" t="t" r="r" b="b"/>
                <a:pathLst>
                  <a:path w="615" h="582" extrusionOk="0">
                    <a:moveTo>
                      <a:pt x="0" y="88"/>
                    </a:moveTo>
                    <a:cubicBezTo>
                      <a:pt x="174" y="0"/>
                      <a:pt x="174" y="0"/>
                      <a:pt x="174" y="0"/>
                    </a:cubicBezTo>
                    <a:cubicBezTo>
                      <a:pt x="174" y="0"/>
                      <a:pt x="500" y="310"/>
                      <a:pt x="545" y="352"/>
                    </a:cubicBezTo>
                    <a:cubicBezTo>
                      <a:pt x="603" y="404"/>
                      <a:pt x="615" y="538"/>
                      <a:pt x="510" y="551"/>
                    </a:cubicBezTo>
                    <a:cubicBezTo>
                      <a:pt x="221" y="582"/>
                      <a:pt x="221" y="582"/>
                      <a:pt x="221" y="582"/>
                    </a:cubicBezTo>
                    <a:cubicBezTo>
                      <a:pt x="237" y="399"/>
                      <a:pt x="237" y="399"/>
                      <a:pt x="237" y="399"/>
                    </a:cubicBezTo>
                    <a:cubicBezTo>
                      <a:pt x="48" y="255"/>
                      <a:pt x="48" y="255"/>
                      <a:pt x="48" y="255"/>
                    </a:cubicBezTo>
                    <a:cubicBezTo>
                      <a:pt x="0" y="88"/>
                      <a:pt x="0" y="88"/>
                      <a:pt x="0" y="88"/>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23"/>
              <p:cNvSpPr/>
              <p:nvPr/>
            </p:nvSpPr>
            <p:spPr>
              <a:xfrm>
                <a:off x="7370341" y="2319091"/>
                <a:ext cx="184502" cy="54466"/>
              </a:xfrm>
              <a:custGeom>
                <a:avLst/>
                <a:gdLst/>
                <a:ahLst/>
                <a:cxnLst/>
                <a:rect l="l" t="t" r="r" b="b"/>
                <a:pathLst>
                  <a:path w="271" h="80" extrusionOk="0">
                    <a:moveTo>
                      <a:pt x="0" y="0"/>
                    </a:moveTo>
                    <a:lnTo>
                      <a:pt x="5" y="68"/>
                    </a:lnTo>
                    <a:lnTo>
                      <a:pt x="271" y="80"/>
                    </a:lnTo>
                    <a:lnTo>
                      <a:pt x="0" y="0"/>
                    </a:lnTo>
                    <a:close/>
                  </a:path>
                </a:pathLst>
              </a:custGeom>
              <a:solidFill>
                <a:srgbClr val="334157">
                  <a:alpha val="29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23"/>
              <p:cNvSpPr/>
              <p:nvPr/>
            </p:nvSpPr>
            <p:spPr>
              <a:xfrm>
                <a:off x="6615312" y="2037232"/>
                <a:ext cx="395556" cy="444575"/>
              </a:xfrm>
              <a:custGeom>
                <a:avLst/>
                <a:gdLst/>
                <a:ahLst/>
                <a:cxnLst/>
                <a:rect l="l" t="t" r="r" b="b"/>
                <a:pathLst>
                  <a:path w="443" h="498" extrusionOk="0">
                    <a:moveTo>
                      <a:pt x="0" y="106"/>
                    </a:moveTo>
                    <a:cubicBezTo>
                      <a:pt x="0" y="106"/>
                      <a:pt x="208" y="496"/>
                      <a:pt x="287" y="497"/>
                    </a:cubicBezTo>
                    <a:cubicBezTo>
                      <a:pt x="365" y="498"/>
                      <a:pt x="443" y="264"/>
                      <a:pt x="443" y="264"/>
                    </a:cubicBezTo>
                    <a:cubicBezTo>
                      <a:pt x="366" y="0"/>
                      <a:pt x="366" y="0"/>
                      <a:pt x="366" y="0"/>
                    </a:cubicBezTo>
                    <a:cubicBezTo>
                      <a:pt x="366" y="0"/>
                      <a:pt x="282" y="287"/>
                      <a:pt x="273" y="291"/>
                    </a:cubicBezTo>
                    <a:cubicBezTo>
                      <a:pt x="47" y="16"/>
                      <a:pt x="47" y="16"/>
                      <a:pt x="47" y="16"/>
                    </a:cubicBezTo>
                    <a:cubicBezTo>
                      <a:pt x="0" y="106"/>
                      <a:pt x="0" y="106"/>
                      <a:pt x="0" y="106"/>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3"/>
              <p:cNvSpPr/>
              <p:nvPr/>
            </p:nvSpPr>
            <p:spPr>
              <a:xfrm>
                <a:off x="6534295" y="2008637"/>
                <a:ext cx="111654" cy="141611"/>
              </a:xfrm>
              <a:custGeom>
                <a:avLst/>
                <a:gdLst/>
                <a:ahLst/>
                <a:cxnLst/>
                <a:rect l="l" t="t" r="r" b="b"/>
                <a:pathLst>
                  <a:path w="125" h="159" extrusionOk="0">
                    <a:moveTo>
                      <a:pt x="110" y="141"/>
                    </a:moveTo>
                    <a:cubicBezTo>
                      <a:pt x="110" y="141"/>
                      <a:pt x="58" y="159"/>
                      <a:pt x="35" y="152"/>
                    </a:cubicBezTo>
                    <a:cubicBezTo>
                      <a:pt x="13" y="144"/>
                      <a:pt x="0" y="127"/>
                      <a:pt x="0" y="127"/>
                    </a:cubicBezTo>
                    <a:cubicBezTo>
                      <a:pt x="45" y="9"/>
                      <a:pt x="45" y="9"/>
                      <a:pt x="45" y="9"/>
                    </a:cubicBezTo>
                    <a:cubicBezTo>
                      <a:pt x="45" y="9"/>
                      <a:pt x="76" y="0"/>
                      <a:pt x="78" y="2"/>
                    </a:cubicBezTo>
                    <a:cubicBezTo>
                      <a:pt x="79" y="4"/>
                      <a:pt x="125" y="84"/>
                      <a:pt x="125" y="84"/>
                    </a:cubicBezTo>
                    <a:cubicBezTo>
                      <a:pt x="110" y="141"/>
                      <a:pt x="110" y="141"/>
                      <a:pt x="110" y="141"/>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23"/>
              <p:cNvSpPr/>
              <p:nvPr/>
            </p:nvSpPr>
            <p:spPr>
              <a:xfrm>
                <a:off x="6565612" y="2143440"/>
                <a:ext cx="33360" cy="2723"/>
              </a:xfrm>
              <a:custGeom>
                <a:avLst/>
                <a:gdLst/>
                <a:ahLst/>
                <a:cxnLst/>
                <a:rect l="l" t="t" r="r" b="b"/>
                <a:pathLst>
                  <a:path w="37" h="3" extrusionOk="0">
                    <a:moveTo>
                      <a:pt x="37" y="0"/>
                    </a:moveTo>
                    <a:cubicBezTo>
                      <a:pt x="29" y="2"/>
                      <a:pt x="21" y="3"/>
                      <a:pt x="13" y="3"/>
                    </a:cubicBezTo>
                    <a:cubicBezTo>
                      <a:pt x="8" y="3"/>
                      <a:pt x="4" y="2"/>
                      <a:pt x="0" y="1"/>
                    </a:cubicBezTo>
                    <a:cubicBezTo>
                      <a:pt x="4" y="2"/>
                      <a:pt x="8" y="3"/>
                      <a:pt x="13" y="3"/>
                    </a:cubicBezTo>
                    <a:cubicBezTo>
                      <a:pt x="21" y="3"/>
                      <a:pt x="29" y="2"/>
                      <a:pt x="37" y="0"/>
                    </a:cubicBezTo>
                    <a:moveTo>
                      <a:pt x="37" y="0"/>
                    </a:moveTo>
                    <a:cubicBezTo>
                      <a:pt x="37" y="0"/>
                      <a:pt x="37" y="0"/>
                      <a:pt x="37" y="0"/>
                    </a:cubicBezTo>
                    <a:cubicBezTo>
                      <a:pt x="37" y="0"/>
                      <a:pt x="37" y="0"/>
                      <a:pt x="37" y="0"/>
                    </a:cubicBezTo>
                  </a:path>
                </a:pathLst>
              </a:custGeom>
              <a:solidFill>
                <a:srgbClr val="FFD1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23"/>
              <p:cNvSpPr/>
              <p:nvPr/>
            </p:nvSpPr>
            <p:spPr>
              <a:xfrm>
                <a:off x="6539060" y="2073996"/>
                <a:ext cx="99400" cy="72167"/>
              </a:xfrm>
              <a:custGeom>
                <a:avLst/>
                <a:gdLst/>
                <a:ahLst/>
                <a:cxnLst/>
                <a:rect l="l" t="t" r="r" b="b"/>
                <a:pathLst>
                  <a:path w="112" h="81" extrusionOk="0">
                    <a:moveTo>
                      <a:pt x="71" y="1"/>
                    </a:moveTo>
                    <a:cubicBezTo>
                      <a:pt x="72" y="2"/>
                      <a:pt x="72" y="2"/>
                      <a:pt x="72" y="2"/>
                    </a:cubicBezTo>
                    <a:cubicBezTo>
                      <a:pt x="74" y="4"/>
                      <a:pt x="75" y="6"/>
                      <a:pt x="77" y="7"/>
                    </a:cubicBezTo>
                    <a:cubicBezTo>
                      <a:pt x="75" y="5"/>
                      <a:pt x="73" y="3"/>
                      <a:pt x="71" y="1"/>
                    </a:cubicBezTo>
                    <a:moveTo>
                      <a:pt x="68" y="0"/>
                    </a:moveTo>
                    <a:cubicBezTo>
                      <a:pt x="68" y="0"/>
                      <a:pt x="68" y="0"/>
                      <a:pt x="68" y="1"/>
                    </a:cubicBezTo>
                    <a:cubicBezTo>
                      <a:pt x="66" y="19"/>
                      <a:pt x="66" y="19"/>
                      <a:pt x="66" y="19"/>
                    </a:cubicBezTo>
                    <a:cubicBezTo>
                      <a:pt x="66" y="20"/>
                      <a:pt x="66" y="21"/>
                      <a:pt x="65" y="23"/>
                    </a:cubicBezTo>
                    <a:cubicBezTo>
                      <a:pt x="65" y="23"/>
                      <a:pt x="65" y="23"/>
                      <a:pt x="65" y="23"/>
                    </a:cubicBezTo>
                    <a:cubicBezTo>
                      <a:pt x="62" y="52"/>
                      <a:pt x="62" y="52"/>
                      <a:pt x="62" y="52"/>
                    </a:cubicBezTo>
                    <a:cubicBezTo>
                      <a:pt x="61" y="60"/>
                      <a:pt x="54" y="66"/>
                      <a:pt x="47" y="66"/>
                    </a:cubicBezTo>
                    <a:cubicBezTo>
                      <a:pt x="46" y="66"/>
                      <a:pt x="46" y="66"/>
                      <a:pt x="45" y="66"/>
                    </a:cubicBezTo>
                    <a:cubicBezTo>
                      <a:pt x="38" y="65"/>
                      <a:pt x="38" y="65"/>
                      <a:pt x="38" y="65"/>
                    </a:cubicBezTo>
                    <a:cubicBezTo>
                      <a:pt x="24" y="63"/>
                      <a:pt x="24" y="63"/>
                      <a:pt x="24" y="63"/>
                    </a:cubicBezTo>
                    <a:cubicBezTo>
                      <a:pt x="21" y="63"/>
                      <a:pt x="18" y="62"/>
                      <a:pt x="16" y="60"/>
                    </a:cubicBezTo>
                    <a:cubicBezTo>
                      <a:pt x="15" y="60"/>
                      <a:pt x="15" y="60"/>
                      <a:pt x="14" y="60"/>
                    </a:cubicBezTo>
                    <a:cubicBezTo>
                      <a:pt x="9" y="60"/>
                      <a:pt x="5" y="60"/>
                      <a:pt x="0" y="59"/>
                    </a:cubicBezTo>
                    <a:cubicBezTo>
                      <a:pt x="6" y="65"/>
                      <a:pt x="16" y="74"/>
                      <a:pt x="30" y="79"/>
                    </a:cubicBezTo>
                    <a:cubicBezTo>
                      <a:pt x="30" y="79"/>
                      <a:pt x="30" y="79"/>
                      <a:pt x="30" y="79"/>
                    </a:cubicBezTo>
                    <a:cubicBezTo>
                      <a:pt x="34" y="80"/>
                      <a:pt x="38" y="81"/>
                      <a:pt x="43" y="81"/>
                    </a:cubicBezTo>
                    <a:cubicBezTo>
                      <a:pt x="51" y="81"/>
                      <a:pt x="59" y="80"/>
                      <a:pt x="67" y="78"/>
                    </a:cubicBezTo>
                    <a:cubicBezTo>
                      <a:pt x="67" y="78"/>
                      <a:pt x="67" y="78"/>
                      <a:pt x="67" y="78"/>
                    </a:cubicBezTo>
                    <a:cubicBezTo>
                      <a:pt x="67" y="78"/>
                      <a:pt x="67" y="78"/>
                      <a:pt x="67" y="78"/>
                    </a:cubicBezTo>
                    <a:cubicBezTo>
                      <a:pt x="76" y="76"/>
                      <a:pt x="84" y="74"/>
                      <a:pt x="91" y="72"/>
                    </a:cubicBezTo>
                    <a:cubicBezTo>
                      <a:pt x="112" y="49"/>
                      <a:pt x="109" y="22"/>
                      <a:pt x="109" y="22"/>
                    </a:cubicBezTo>
                    <a:cubicBezTo>
                      <a:pt x="109" y="22"/>
                      <a:pt x="109" y="22"/>
                      <a:pt x="109" y="22"/>
                    </a:cubicBezTo>
                    <a:cubicBezTo>
                      <a:pt x="99" y="20"/>
                      <a:pt x="92" y="17"/>
                      <a:pt x="86" y="13"/>
                    </a:cubicBezTo>
                    <a:cubicBezTo>
                      <a:pt x="86" y="13"/>
                      <a:pt x="86" y="13"/>
                      <a:pt x="86" y="13"/>
                    </a:cubicBezTo>
                    <a:cubicBezTo>
                      <a:pt x="80" y="11"/>
                      <a:pt x="75" y="8"/>
                      <a:pt x="71" y="4"/>
                    </a:cubicBezTo>
                    <a:cubicBezTo>
                      <a:pt x="70" y="2"/>
                      <a:pt x="69" y="1"/>
                      <a:pt x="68"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3"/>
              <p:cNvSpPr/>
              <p:nvPr/>
            </p:nvSpPr>
            <p:spPr>
              <a:xfrm>
                <a:off x="6586037" y="1939875"/>
                <a:ext cx="5447" cy="49019"/>
              </a:xfrm>
              <a:custGeom>
                <a:avLst/>
                <a:gdLst/>
                <a:ahLst/>
                <a:cxnLst/>
                <a:rect l="l" t="t" r="r" b="b"/>
                <a:pathLst>
                  <a:path w="8" h="72" extrusionOk="0">
                    <a:moveTo>
                      <a:pt x="8" y="0"/>
                    </a:moveTo>
                    <a:lnTo>
                      <a:pt x="0" y="72"/>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564" name="Google Shape;564;p23"/>
              <p:cNvCxnSpPr/>
              <p:nvPr/>
            </p:nvCxnSpPr>
            <p:spPr>
              <a:xfrm flipH="1">
                <a:off x="6586084" y="1939875"/>
                <a:ext cx="5400" cy="48900"/>
              </a:xfrm>
              <a:prstGeom prst="straightConnector1">
                <a:avLst/>
              </a:prstGeom>
              <a:noFill/>
              <a:ln>
                <a:noFill/>
              </a:ln>
            </p:spPr>
          </p:cxnSp>
          <p:sp>
            <p:nvSpPr>
              <p:cNvPr id="565" name="Google Shape;565;p23"/>
              <p:cNvSpPr/>
              <p:nvPr/>
            </p:nvSpPr>
            <p:spPr>
              <a:xfrm>
                <a:off x="6576506" y="1939194"/>
                <a:ext cx="24510" cy="51742"/>
              </a:xfrm>
              <a:custGeom>
                <a:avLst/>
                <a:gdLst/>
                <a:ahLst/>
                <a:cxnLst/>
                <a:rect l="l" t="t" r="r" b="b"/>
                <a:pathLst>
                  <a:path w="36" h="76" extrusionOk="0">
                    <a:moveTo>
                      <a:pt x="27" y="76"/>
                    </a:moveTo>
                    <a:lnTo>
                      <a:pt x="0" y="72"/>
                    </a:lnTo>
                    <a:lnTo>
                      <a:pt x="9" y="0"/>
                    </a:lnTo>
                    <a:lnTo>
                      <a:pt x="36" y="3"/>
                    </a:lnTo>
                    <a:lnTo>
                      <a:pt x="27" y="7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23"/>
              <p:cNvSpPr/>
              <p:nvPr/>
            </p:nvSpPr>
            <p:spPr>
              <a:xfrm>
                <a:off x="6547911" y="1973235"/>
                <a:ext cx="61274" cy="160673"/>
              </a:xfrm>
              <a:custGeom>
                <a:avLst/>
                <a:gdLst/>
                <a:ahLst/>
                <a:cxnLst/>
                <a:rect l="l" t="t" r="r" b="b"/>
                <a:pathLst>
                  <a:path w="69" h="180" extrusionOk="0">
                    <a:moveTo>
                      <a:pt x="56" y="3"/>
                    </a:moveTo>
                    <a:cubicBezTo>
                      <a:pt x="49" y="2"/>
                      <a:pt x="49" y="2"/>
                      <a:pt x="49" y="2"/>
                    </a:cubicBezTo>
                    <a:cubicBezTo>
                      <a:pt x="48" y="2"/>
                      <a:pt x="48" y="2"/>
                      <a:pt x="48" y="2"/>
                    </a:cubicBezTo>
                    <a:cubicBezTo>
                      <a:pt x="34" y="0"/>
                      <a:pt x="34" y="0"/>
                      <a:pt x="34" y="0"/>
                    </a:cubicBezTo>
                    <a:cubicBezTo>
                      <a:pt x="17" y="14"/>
                      <a:pt x="17" y="14"/>
                      <a:pt x="17" y="14"/>
                    </a:cubicBezTo>
                    <a:cubicBezTo>
                      <a:pt x="1" y="159"/>
                      <a:pt x="1" y="159"/>
                      <a:pt x="1" y="159"/>
                    </a:cubicBezTo>
                    <a:cubicBezTo>
                      <a:pt x="0" y="168"/>
                      <a:pt x="5" y="175"/>
                      <a:pt x="14" y="176"/>
                    </a:cubicBezTo>
                    <a:cubicBezTo>
                      <a:pt x="28" y="178"/>
                      <a:pt x="28" y="178"/>
                      <a:pt x="28" y="178"/>
                    </a:cubicBezTo>
                    <a:cubicBezTo>
                      <a:pt x="35" y="179"/>
                      <a:pt x="35" y="179"/>
                      <a:pt x="35" y="179"/>
                    </a:cubicBezTo>
                    <a:cubicBezTo>
                      <a:pt x="43" y="180"/>
                      <a:pt x="51" y="173"/>
                      <a:pt x="52" y="165"/>
                    </a:cubicBezTo>
                    <a:cubicBezTo>
                      <a:pt x="69" y="20"/>
                      <a:pt x="69" y="20"/>
                      <a:pt x="69" y="20"/>
                    </a:cubicBezTo>
                    <a:cubicBezTo>
                      <a:pt x="56" y="3"/>
                      <a:pt x="56" y="3"/>
                      <a:pt x="56" y="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23"/>
              <p:cNvSpPr/>
              <p:nvPr/>
            </p:nvSpPr>
            <p:spPr>
              <a:xfrm>
                <a:off x="6521359" y="1732225"/>
                <a:ext cx="161354" cy="202203"/>
              </a:xfrm>
              <a:custGeom>
                <a:avLst/>
                <a:gdLst/>
                <a:ahLst/>
                <a:cxnLst/>
                <a:rect l="l" t="t" r="r" b="b"/>
                <a:pathLst>
                  <a:path w="181" h="227" extrusionOk="0">
                    <a:moveTo>
                      <a:pt x="175" y="122"/>
                    </a:moveTo>
                    <a:cubicBezTo>
                      <a:pt x="170" y="182"/>
                      <a:pt x="127" y="227"/>
                      <a:pt x="80" y="222"/>
                    </a:cubicBezTo>
                    <a:cubicBezTo>
                      <a:pt x="33" y="218"/>
                      <a:pt x="0" y="166"/>
                      <a:pt x="6" y="106"/>
                    </a:cubicBezTo>
                    <a:cubicBezTo>
                      <a:pt x="11" y="46"/>
                      <a:pt x="54" y="0"/>
                      <a:pt x="101" y="5"/>
                    </a:cubicBezTo>
                    <a:cubicBezTo>
                      <a:pt x="148" y="9"/>
                      <a:pt x="181" y="62"/>
                      <a:pt x="175" y="12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3"/>
              <p:cNvSpPr/>
              <p:nvPr/>
            </p:nvSpPr>
            <p:spPr>
              <a:xfrm>
                <a:off x="6502296" y="1708396"/>
                <a:ext cx="197438" cy="255987"/>
              </a:xfrm>
              <a:custGeom>
                <a:avLst/>
                <a:gdLst/>
                <a:ahLst/>
                <a:cxnLst/>
                <a:rect l="l" t="t" r="r" b="b"/>
                <a:pathLst>
                  <a:path w="221" h="287" extrusionOk="0">
                    <a:moveTo>
                      <a:pt x="192" y="69"/>
                    </a:moveTo>
                    <a:cubicBezTo>
                      <a:pt x="163" y="13"/>
                      <a:pt x="104" y="0"/>
                      <a:pt x="58" y="41"/>
                    </a:cubicBezTo>
                    <a:cubicBezTo>
                      <a:pt x="13" y="82"/>
                      <a:pt x="0" y="161"/>
                      <a:pt x="29" y="218"/>
                    </a:cubicBezTo>
                    <a:cubicBezTo>
                      <a:pt x="58" y="274"/>
                      <a:pt x="118" y="287"/>
                      <a:pt x="163" y="246"/>
                    </a:cubicBezTo>
                    <a:cubicBezTo>
                      <a:pt x="208" y="205"/>
                      <a:pt x="221" y="126"/>
                      <a:pt x="192" y="69"/>
                    </a:cubicBezTo>
                    <a:close/>
                    <a:moveTo>
                      <a:pt x="153" y="227"/>
                    </a:moveTo>
                    <a:cubicBezTo>
                      <a:pt x="116" y="260"/>
                      <a:pt x="68" y="250"/>
                      <a:pt x="44" y="204"/>
                    </a:cubicBezTo>
                    <a:cubicBezTo>
                      <a:pt x="21" y="158"/>
                      <a:pt x="31" y="93"/>
                      <a:pt x="68" y="60"/>
                    </a:cubicBezTo>
                    <a:cubicBezTo>
                      <a:pt x="105" y="27"/>
                      <a:pt x="154" y="37"/>
                      <a:pt x="177" y="83"/>
                    </a:cubicBezTo>
                    <a:cubicBezTo>
                      <a:pt x="201" y="129"/>
                      <a:pt x="190" y="194"/>
                      <a:pt x="153" y="2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3"/>
              <p:cNvSpPr/>
              <p:nvPr/>
            </p:nvSpPr>
            <p:spPr>
              <a:xfrm>
                <a:off x="6505019" y="2005233"/>
                <a:ext cx="101442" cy="123228"/>
              </a:xfrm>
              <a:custGeom>
                <a:avLst/>
                <a:gdLst/>
                <a:ahLst/>
                <a:cxnLst/>
                <a:rect l="l" t="t" r="r" b="b"/>
                <a:pathLst>
                  <a:path w="114" h="138" extrusionOk="0">
                    <a:moveTo>
                      <a:pt x="113" y="43"/>
                    </a:moveTo>
                    <a:cubicBezTo>
                      <a:pt x="112" y="50"/>
                      <a:pt x="103" y="52"/>
                      <a:pt x="100" y="53"/>
                    </a:cubicBezTo>
                    <a:cubicBezTo>
                      <a:pt x="100" y="53"/>
                      <a:pt x="100" y="53"/>
                      <a:pt x="100" y="53"/>
                    </a:cubicBezTo>
                    <a:cubicBezTo>
                      <a:pt x="99" y="53"/>
                      <a:pt x="100" y="53"/>
                      <a:pt x="99" y="53"/>
                    </a:cubicBezTo>
                    <a:cubicBezTo>
                      <a:pt x="99" y="54"/>
                      <a:pt x="100" y="55"/>
                      <a:pt x="103" y="58"/>
                    </a:cubicBezTo>
                    <a:cubicBezTo>
                      <a:pt x="106" y="61"/>
                      <a:pt x="109" y="65"/>
                      <a:pt x="108" y="73"/>
                    </a:cubicBezTo>
                    <a:cubicBezTo>
                      <a:pt x="108" y="76"/>
                      <a:pt x="106" y="78"/>
                      <a:pt x="104" y="79"/>
                    </a:cubicBezTo>
                    <a:cubicBezTo>
                      <a:pt x="100" y="82"/>
                      <a:pt x="95" y="83"/>
                      <a:pt x="95" y="83"/>
                    </a:cubicBezTo>
                    <a:cubicBezTo>
                      <a:pt x="95" y="83"/>
                      <a:pt x="95" y="83"/>
                      <a:pt x="95" y="83"/>
                    </a:cubicBezTo>
                    <a:cubicBezTo>
                      <a:pt x="96" y="84"/>
                      <a:pt x="106" y="89"/>
                      <a:pt x="103" y="100"/>
                    </a:cubicBezTo>
                    <a:cubicBezTo>
                      <a:pt x="101" y="111"/>
                      <a:pt x="85" y="110"/>
                      <a:pt x="85" y="111"/>
                    </a:cubicBezTo>
                    <a:cubicBezTo>
                      <a:pt x="85" y="111"/>
                      <a:pt x="89" y="113"/>
                      <a:pt x="92" y="116"/>
                    </a:cubicBezTo>
                    <a:cubicBezTo>
                      <a:pt x="93" y="118"/>
                      <a:pt x="94" y="121"/>
                      <a:pt x="92" y="124"/>
                    </a:cubicBezTo>
                    <a:cubicBezTo>
                      <a:pt x="89" y="130"/>
                      <a:pt x="79" y="133"/>
                      <a:pt x="72" y="135"/>
                    </a:cubicBezTo>
                    <a:cubicBezTo>
                      <a:pt x="71" y="135"/>
                      <a:pt x="70" y="135"/>
                      <a:pt x="69" y="136"/>
                    </a:cubicBezTo>
                    <a:cubicBezTo>
                      <a:pt x="68" y="136"/>
                      <a:pt x="68" y="136"/>
                      <a:pt x="68" y="136"/>
                    </a:cubicBezTo>
                    <a:cubicBezTo>
                      <a:pt x="67" y="136"/>
                      <a:pt x="67" y="136"/>
                      <a:pt x="67" y="136"/>
                    </a:cubicBezTo>
                    <a:cubicBezTo>
                      <a:pt x="50" y="138"/>
                      <a:pt x="26" y="137"/>
                      <a:pt x="15" y="127"/>
                    </a:cubicBezTo>
                    <a:cubicBezTo>
                      <a:pt x="11" y="123"/>
                      <a:pt x="11" y="111"/>
                      <a:pt x="14" y="104"/>
                    </a:cubicBezTo>
                    <a:cubicBezTo>
                      <a:pt x="0" y="94"/>
                      <a:pt x="3" y="71"/>
                      <a:pt x="12" y="67"/>
                    </a:cubicBezTo>
                    <a:cubicBezTo>
                      <a:pt x="0" y="47"/>
                      <a:pt x="7" y="37"/>
                      <a:pt x="17" y="33"/>
                    </a:cubicBezTo>
                    <a:cubicBezTo>
                      <a:pt x="14" y="14"/>
                      <a:pt x="26" y="2"/>
                      <a:pt x="33" y="0"/>
                    </a:cubicBezTo>
                    <a:cubicBezTo>
                      <a:pt x="41" y="0"/>
                      <a:pt x="54" y="3"/>
                      <a:pt x="73" y="10"/>
                    </a:cubicBezTo>
                    <a:cubicBezTo>
                      <a:pt x="73" y="10"/>
                      <a:pt x="73" y="10"/>
                      <a:pt x="73" y="10"/>
                    </a:cubicBezTo>
                    <a:cubicBezTo>
                      <a:pt x="73" y="10"/>
                      <a:pt x="73" y="11"/>
                      <a:pt x="74" y="11"/>
                    </a:cubicBezTo>
                    <a:cubicBezTo>
                      <a:pt x="76" y="12"/>
                      <a:pt x="86" y="15"/>
                      <a:pt x="88" y="17"/>
                    </a:cubicBezTo>
                    <a:cubicBezTo>
                      <a:pt x="105" y="24"/>
                      <a:pt x="114" y="36"/>
                      <a:pt x="113" y="43"/>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23"/>
              <p:cNvSpPr/>
              <p:nvPr/>
            </p:nvSpPr>
            <p:spPr>
              <a:xfrm>
                <a:off x="6539741" y="1976639"/>
                <a:ext cx="118462" cy="117101"/>
              </a:xfrm>
              <a:custGeom>
                <a:avLst/>
                <a:gdLst/>
                <a:ahLst/>
                <a:cxnLst/>
                <a:rect l="l" t="t" r="r" b="b"/>
                <a:pathLst>
                  <a:path w="133" h="131" extrusionOk="0">
                    <a:moveTo>
                      <a:pt x="133" y="86"/>
                    </a:moveTo>
                    <a:cubicBezTo>
                      <a:pt x="133" y="86"/>
                      <a:pt x="116" y="34"/>
                      <a:pt x="82" y="7"/>
                    </a:cubicBezTo>
                    <a:cubicBezTo>
                      <a:pt x="65" y="0"/>
                      <a:pt x="0" y="52"/>
                      <a:pt x="0" y="52"/>
                    </a:cubicBezTo>
                    <a:cubicBezTo>
                      <a:pt x="5" y="77"/>
                      <a:pt x="38" y="80"/>
                      <a:pt x="61" y="61"/>
                    </a:cubicBezTo>
                    <a:cubicBezTo>
                      <a:pt x="61" y="61"/>
                      <a:pt x="44" y="116"/>
                      <a:pt x="108" y="131"/>
                    </a:cubicBezTo>
                    <a:cubicBezTo>
                      <a:pt x="133" y="86"/>
                      <a:pt x="133" y="86"/>
                      <a:pt x="133" y="86"/>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3"/>
              <p:cNvSpPr/>
              <p:nvPr/>
            </p:nvSpPr>
            <p:spPr>
              <a:xfrm>
                <a:off x="6539741" y="2022935"/>
                <a:ext cx="60593" cy="51061"/>
              </a:xfrm>
              <a:custGeom>
                <a:avLst/>
                <a:gdLst/>
                <a:ahLst/>
                <a:cxnLst/>
                <a:rect l="l" t="t" r="r" b="b"/>
                <a:pathLst>
                  <a:path w="68" h="57" extrusionOk="0">
                    <a:moveTo>
                      <a:pt x="0" y="0"/>
                    </a:moveTo>
                    <a:cubicBezTo>
                      <a:pt x="0" y="6"/>
                      <a:pt x="3" y="12"/>
                      <a:pt x="8" y="16"/>
                    </a:cubicBezTo>
                    <a:cubicBezTo>
                      <a:pt x="13" y="20"/>
                      <a:pt x="19" y="22"/>
                      <a:pt x="26" y="23"/>
                    </a:cubicBezTo>
                    <a:cubicBezTo>
                      <a:pt x="26" y="23"/>
                      <a:pt x="27" y="23"/>
                      <a:pt x="28" y="23"/>
                    </a:cubicBezTo>
                    <a:cubicBezTo>
                      <a:pt x="33" y="23"/>
                      <a:pt x="39" y="22"/>
                      <a:pt x="44" y="20"/>
                    </a:cubicBezTo>
                    <a:cubicBezTo>
                      <a:pt x="49" y="19"/>
                      <a:pt x="53" y="17"/>
                      <a:pt x="57" y="15"/>
                    </a:cubicBezTo>
                    <a:cubicBezTo>
                      <a:pt x="56" y="19"/>
                      <a:pt x="56" y="24"/>
                      <a:pt x="57" y="28"/>
                    </a:cubicBezTo>
                    <a:cubicBezTo>
                      <a:pt x="57" y="29"/>
                      <a:pt x="57" y="31"/>
                      <a:pt x="57" y="32"/>
                    </a:cubicBezTo>
                    <a:cubicBezTo>
                      <a:pt x="57" y="32"/>
                      <a:pt x="57" y="32"/>
                      <a:pt x="57" y="32"/>
                    </a:cubicBezTo>
                    <a:cubicBezTo>
                      <a:pt x="57" y="32"/>
                      <a:pt x="57" y="32"/>
                      <a:pt x="57" y="32"/>
                    </a:cubicBezTo>
                    <a:cubicBezTo>
                      <a:pt x="57" y="34"/>
                      <a:pt x="57" y="36"/>
                      <a:pt x="58" y="38"/>
                    </a:cubicBezTo>
                    <a:cubicBezTo>
                      <a:pt x="58" y="38"/>
                      <a:pt x="58" y="38"/>
                      <a:pt x="58" y="38"/>
                    </a:cubicBezTo>
                    <a:cubicBezTo>
                      <a:pt x="58" y="38"/>
                      <a:pt x="58" y="38"/>
                      <a:pt x="58" y="38"/>
                    </a:cubicBezTo>
                    <a:cubicBezTo>
                      <a:pt x="59" y="41"/>
                      <a:pt x="59" y="43"/>
                      <a:pt x="60" y="46"/>
                    </a:cubicBezTo>
                    <a:cubicBezTo>
                      <a:pt x="62" y="50"/>
                      <a:pt x="64" y="54"/>
                      <a:pt x="67" y="57"/>
                    </a:cubicBezTo>
                    <a:cubicBezTo>
                      <a:pt x="68" y="57"/>
                      <a:pt x="68" y="56"/>
                      <a:pt x="68" y="55"/>
                    </a:cubicBezTo>
                    <a:cubicBezTo>
                      <a:pt x="53" y="34"/>
                      <a:pt x="61" y="9"/>
                      <a:pt x="61" y="9"/>
                    </a:cubicBezTo>
                    <a:cubicBezTo>
                      <a:pt x="51" y="17"/>
                      <a:pt x="40" y="22"/>
                      <a:pt x="29" y="22"/>
                    </a:cubicBezTo>
                    <a:cubicBezTo>
                      <a:pt x="15" y="22"/>
                      <a:pt x="3" y="14"/>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3"/>
              <p:cNvSpPr/>
              <p:nvPr/>
            </p:nvSpPr>
            <p:spPr>
              <a:xfrm>
                <a:off x="6533614" y="2097825"/>
                <a:ext cx="53785" cy="10893"/>
              </a:xfrm>
              <a:custGeom>
                <a:avLst/>
                <a:gdLst/>
                <a:ahLst/>
                <a:cxnLst/>
                <a:rect l="l" t="t" r="r" b="b"/>
                <a:pathLst>
                  <a:path w="60" h="12" extrusionOk="0">
                    <a:moveTo>
                      <a:pt x="0" y="0"/>
                    </a:moveTo>
                    <a:cubicBezTo>
                      <a:pt x="60" y="12"/>
                      <a:pt x="60" y="12"/>
                      <a:pt x="60" y="12"/>
                    </a:cubicBezTo>
                    <a:cubicBezTo>
                      <a:pt x="57" y="9"/>
                      <a:pt x="53" y="7"/>
                      <a:pt x="53" y="7"/>
                    </a:cubicBezTo>
                    <a:cubicBezTo>
                      <a:pt x="53" y="7"/>
                      <a:pt x="53" y="7"/>
                      <a:pt x="53" y="7"/>
                    </a:cubicBezTo>
                    <a:cubicBezTo>
                      <a:pt x="53" y="7"/>
                      <a:pt x="53" y="7"/>
                      <a:pt x="53" y="7"/>
                    </a:cubicBezTo>
                    <a:cubicBezTo>
                      <a:pt x="0" y="0"/>
                      <a:pt x="0" y="0"/>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3"/>
              <p:cNvSpPr/>
              <p:nvPr/>
            </p:nvSpPr>
            <p:spPr>
              <a:xfrm>
                <a:off x="6534295" y="2068549"/>
                <a:ext cx="63316" cy="10893"/>
              </a:xfrm>
              <a:custGeom>
                <a:avLst/>
                <a:gdLst/>
                <a:ahLst/>
                <a:cxnLst/>
                <a:rect l="l" t="t" r="r" b="b"/>
                <a:pathLst>
                  <a:path w="71" h="12" extrusionOk="0">
                    <a:moveTo>
                      <a:pt x="0" y="0"/>
                    </a:moveTo>
                    <a:cubicBezTo>
                      <a:pt x="62" y="12"/>
                      <a:pt x="62" y="12"/>
                      <a:pt x="62" y="12"/>
                    </a:cubicBezTo>
                    <a:cubicBezTo>
                      <a:pt x="62" y="12"/>
                      <a:pt x="67" y="11"/>
                      <a:pt x="71" y="8"/>
                    </a:cubicBezTo>
                    <a:cubicBezTo>
                      <a:pt x="71" y="8"/>
                      <a:pt x="71" y="8"/>
                      <a:pt x="71" y="8"/>
                    </a:cubicBezTo>
                    <a:cubicBezTo>
                      <a:pt x="0" y="0"/>
                      <a:pt x="0" y="0"/>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3"/>
              <p:cNvSpPr/>
              <p:nvPr/>
            </p:nvSpPr>
            <p:spPr>
              <a:xfrm>
                <a:off x="6539741" y="2042678"/>
                <a:ext cx="51742" cy="14297"/>
              </a:xfrm>
              <a:custGeom>
                <a:avLst/>
                <a:gdLst/>
                <a:ahLst/>
                <a:cxnLst/>
                <a:rect l="l" t="t" r="r" b="b"/>
                <a:pathLst>
                  <a:path w="58" h="16" extrusionOk="0">
                    <a:moveTo>
                      <a:pt x="0" y="0"/>
                    </a:moveTo>
                    <a:cubicBezTo>
                      <a:pt x="58" y="16"/>
                      <a:pt x="58" y="16"/>
                      <a:pt x="58" y="16"/>
                    </a:cubicBezTo>
                    <a:cubicBezTo>
                      <a:pt x="58" y="16"/>
                      <a:pt x="58" y="16"/>
                      <a:pt x="58" y="16"/>
                    </a:cubicBezTo>
                    <a:cubicBezTo>
                      <a:pt x="58" y="15"/>
                      <a:pt x="57" y="11"/>
                      <a:pt x="57" y="10"/>
                    </a:cubicBezTo>
                    <a:cubicBezTo>
                      <a:pt x="57" y="10"/>
                      <a:pt x="57" y="10"/>
                      <a:pt x="57" y="10"/>
                    </a:cubicBezTo>
                    <a:cubicBezTo>
                      <a:pt x="0" y="0"/>
                      <a:pt x="0" y="0"/>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3"/>
              <p:cNvSpPr/>
              <p:nvPr/>
            </p:nvSpPr>
            <p:spPr>
              <a:xfrm>
                <a:off x="6590803" y="2051529"/>
                <a:ext cx="681" cy="5447"/>
              </a:xfrm>
              <a:custGeom>
                <a:avLst/>
                <a:gdLst/>
                <a:ahLst/>
                <a:cxnLst/>
                <a:rect l="l" t="t" r="r" b="b"/>
                <a:pathLst>
                  <a:path w="1" h="6" extrusionOk="0">
                    <a:moveTo>
                      <a:pt x="1" y="6"/>
                    </a:moveTo>
                    <a:cubicBezTo>
                      <a:pt x="1" y="6"/>
                      <a:pt x="1" y="6"/>
                      <a:pt x="1" y="6"/>
                    </a:cubicBezTo>
                    <a:cubicBezTo>
                      <a:pt x="1" y="6"/>
                      <a:pt x="1" y="6"/>
                      <a:pt x="1" y="6"/>
                    </a:cubicBezTo>
                    <a:cubicBezTo>
                      <a:pt x="1" y="6"/>
                      <a:pt x="1" y="6"/>
                      <a:pt x="1" y="6"/>
                    </a:cubicBezTo>
                    <a:moveTo>
                      <a:pt x="0" y="0"/>
                    </a:moveTo>
                    <a:cubicBezTo>
                      <a:pt x="0" y="0"/>
                      <a:pt x="0" y="0"/>
                      <a:pt x="0" y="0"/>
                    </a:cubicBezTo>
                    <a:cubicBezTo>
                      <a:pt x="0" y="0"/>
                      <a:pt x="0" y="0"/>
                      <a:pt x="0" y="0"/>
                    </a:cubicBezTo>
                    <a:cubicBezTo>
                      <a:pt x="0" y="0"/>
                      <a:pt x="0" y="0"/>
                      <a:pt x="0" y="0"/>
                    </a:cubicBezTo>
                  </a:path>
                </a:pathLst>
              </a:custGeom>
              <a:solidFill>
                <a:srgbClr val="FF5C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23"/>
              <p:cNvSpPr/>
              <p:nvPr/>
            </p:nvSpPr>
            <p:spPr>
              <a:xfrm>
                <a:off x="6601015" y="2027700"/>
                <a:ext cx="411214" cy="510615"/>
              </a:xfrm>
              <a:custGeom>
                <a:avLst/>
                <a:gdLst/>
                <a:ahLst/>
                <a:cxnLst/>
                <a:rect l="l" t="t" r="r" b="b"/>
                <a:pathLst>
                  <a:path w="461" h="573" extrusionOk="0">
                    <a:moveTo>
                      <a:pt x="461" y="327"/>
                    </a:moveTo>
                    <a:cubicBezTo>
                      <a:pt x="460" y="330"/>
                      <a:pt x="459" y="335"/>
                      <a:pt x="457" y="341"/>
                    </a:cubicBezTo>
                    <a:cubicBezTo>
                      <a:pt x="449" y="366"/>
                      <a:pt x="433" y="417"/>
                      <a:pt x="412" y="464"/>
                    </a:cubicBezTo>
                    <a:cubicBezTo>
                      <a:pt x="403" y="484"/>
                      <a:pt x="393" y="503"/>
                      <a:pt x="382" y="520"/>
                    </a:cubicBezTo>
                    <a:cubicBezTo>
                      <a:pt x="362" y="551"/>
                      <a:pt x="340" y="573"/>
                      <a:pt x="316" y="573"/>
                    </a:cubicBezTo>
                    <a:cubicBezTo>
                      <a:pt x="241" y="571"/>
                      <a:pt x="0" y="276"/>
                      <a:pt x="0" y="276"/>
                    </a:cubicBezTo>
                    <a:cubicBezTo>
                      <a:pt x="16" y="169"/>
                      <a:pt x="98" y="52"/>
                      <a:pt x="98" y="52"/>
                    </a:cubicBezTo>
                    <a:cubicBezTo>
                      <a:pt x="280" y="277"/>
                      <a:pt x="280" y="277"/>
                      <a:pt x="280" y="277"/>
                    </a:cubicBezTo>
                    <a:cubicBezTo>
                      <a:pt x="280" y="277"/>
                      <a:pt x="349" y="24"/>
                      <a:pt x="382" y="11"/>
                    </a:cubicBezTo>
                    <a:cubicBezTo>
                      <a:pt x="383" y="10"/>
                      <a:pt x="383" y="10"/>
                      <a:pt x="384" y="10"/>
                    </a:cubicBezTo>
                    <a:cubicBezTo>
                      <a:pt x="417" y="0"/>
                      <a:pt x="452" y="59"/>
                      <a:pt x="452" y="59"/>
                    </a:cubicBezTo>
                    <a:cubicBezTo>
                      <a:pt x="456" y="181"/>
                      <a:pt x="456" y="181"/>
                      <a:pt x="456" y="181"/>
                    </a:cubicBezTo>
                    <a:cubicBezTo>
                      <a:pt x="459" y="261"/>
                      <a:pt x="459" y="261"/>
                      <a:pt x="459" y="261"/>
                    </a:cubicBezTo>
                    <a:cubicBezTo>
                      <a:pt x="461" y="327"/>
                      <a:pt x="461" y="327"/>
                      <a:pt x="461" y="327"/>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3"/>
              <p:cNvSpPr/>
              <p:nvPr/>
            </p:nvSpPr>
            <p:spPr>
              <a:xfrm>
                <a:off x="6904660" y="2201309"/>
                <a:ext cx="66040" cy="290029"/>
              </a:xfrm>
              <a:custGeom>
                <a:avLst/>
                <a:gdLst/>
                <a:ahLst/>
                <a:cxnLst/>
                <a:rect l="l" t="t" r="r" b="b"/>
                <a:pathLst>
                  <a:path w="74" h="325" extrusionOk="0">
                    <a:moveTo>
                      <a:pt x="42" y="0"/>
                    </a:moveTo>
                    <a:cubicBezTo>
                      <a:pt x="42" y="0"/>
                      <a:pt x="42" y="0"/>
                      <a:pt x="42" y="0"/>
                    </a:cubicBezTo>
                    <a:cubicBezTo>
                      <a:pt x="42" y="0"/>
                      <a:pt x="0" y="66"/>
                      <a:pt x="7" y="89"/>
                    </a:cubicBezTo>
                    <a:cubicBezTo>
                      <a:pt x="14" y="111"/>
                      <a:pt x="42" y="150"/>
                      <a:pt x="42" y="150"/>
                    </a:cubicBezTo>
                    <a:cubicBezTo>
                      <a:pt x="42" y="325"/>
                      <a:pt x="42" y="325"/>
                      <a:pt x="42" y="325"/>
                    </a:cubicBezTo>
                    <a:cubicBezTo>
                      <a:pt x="53" y="308"/>
                      <a:pt x="63" y="289"/>
                      <a:pt x="72" y="269"/>
                    </a:cubicBezTo>
                    <a:cubicBezTo>
                      <a:pt x="72" y="269"/>
                      <a:pt x="72" y="269"/>
                      <a:pt x="72" y="269"/>
                    </a:cubicBezTo>
                    <a:cubicBezTo>
                      <a:pt x="74" y="159"/>
                      <a:pt x="74" y="159"/>
                      <a:pt x="74" y="159"/>
                    </a:cubicBezTo>
                    <a:cubicBezTo>
                      <a:pt x="73" y="146"/>
                      <a:pt x="33" y="112"/>
                      <a:pt x="26" y="81"/>
                    </a:cubicBezTo>
                    <a:cubicBezTo>
                      <a:pt x="23" y="66"/>
                      <a:pt x="32" y="31"/>
                      <a:pt x="42" y="0"/>
                    </a:cubicBezTo>
                  </a:path>
                </a:pathLst>
              </a:custGeom>
              <a:solidFill>
                <a:srgbClr val="334157">
                  <a:alpha val="29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23"/>
              <p:cNvSpPr/>
              <p:nvPr/>
            </p:nvSpPr>
            <p:spPr>
              <a:xfrm>
                <a:off x="6925085" y="1981405"/>
                <a:ext cx="442532" cy="590271"/>
              </a:xfrm>
              <a:custGeom>
                <a:avLst/>
                <a:gdLst/>
                <a:ahLst/>
                <a:cxnLst/>
                <a:rect l="l" t="t" r="r" b="b"/>
                <a:pathLst>
                  <a:path w="496" h="662" extrusionOk="0">
                    <a:moveTo>
                      <a:pt x="496" y="88"/>
                    </a:moveTo>
                    <a:cubicBezTo>
                      <a:pt x="461" y="323"/>
                      <a:pt x="461" y="323"/>
                      <a:pt x="461" y="323"/>
                    </a:cubicBezTo>
                    <a:cubicBezTo>
                      <a:pt x="461" y="322"/>
                      <a:pt x="461" y="322"/>
                      <a:pt x="461" y="322"/>
                    </a:cubicBezTo>
                    <a:cubicBezTo>
                      <a:pt x="461" y="322"/>
                      <a:pt x="461" y="322"/>
                      <a:pt x="461" y="322"/>
                    </a:cubicBezTo>
                    <a:cubicBezTo>
                      <a:pt x="460" y="321"/>
                      <a:pt x="460" y="321"/>
                      <a:pt x="460" y="321"/>
                    </a:cubicBezTo>
                    <a:cubicBezTo>
                      <a:pt x="440" y="448"/>
                      <a:pt x="440" y="448"/>
                      <a:pt x="440" y="448"/>
                    </a:cubicBezTo>
                    <a:cubicBezTo>
                      <a:pt x="440" y="451"/>
                      <a:pt x="440" y="451"/>
                      <a:pt x="440" y="451"/>
                    </a:cubicBezTo>
                    <a:cubicBezTo>
                      <a:pt x="455" y="595"/>
                      <a:pt x="455" y="595"/>
                      <a:pt x="455" y="595"/>
                    </a:cubicBezTo>
                    <a:cubicBezTo>
                      <a:pt x="455" y="595"/>
                      <a:pt x="214" y="662"/>
                      <a:pt x="47" y="595"/>
                    </a:cubicBezTo>
                    <a:cubicBezTo>
                      <a:pt x="47" y="572"/>
                      <a:pt x="47" y="572"/>
                      <a:pt x="47" y="572"/>
                    </a:cubicBezTo>
                    <a:cubicBezTo>
                      <a:pt x="49" y="516"/>
                      <a:pt x="49" y="516"/>
                      <a:pt x="49" y="516"/>
                    </a:cubicBezTo>
                    <a:cubicBezTo>
                      <a:pt x="51" y="406"/>
                      <a:pt x="51" y="406"/>
                      <a:pt x="51" y="406"/>
                    </a:cubicBezTo>
                    <a:cubicBezTo>
                      <a:pt x="50" y="393"/>
                      <a:pt x="10" y="359"/>
                      <a:pt x="3" y="328"/>
                    </a:cubicBezTo>
                    <a:cubicBezTo>
                      <a:pt x="0" y="313"/>
                      <a:pt x="9" y="278"/>
                      <a:pt x="19" y="247"/>
                    </a:cubicBezTo>
                    <a:cubicBezTo>
                      <a:pt x="28" y="219"/>
                      <a:pt x="37" y="196"/>
                      <a:pt x="37" y="196"/>
                    </a:cubicBezTo>
                    <a:cubicBezTo>
                      <a:pt x="19" y="63"/>
                      <a:pt x="19" y="63"/>
                      <a:pt x="19" y="63"/>
                    </a:cubicBezTo>
                    <a:cubicBezTo>
                      <a:pt x="20" y="62"/>
                      <a:pt x="20" y="62"/>
                      <a:pt x="21" y="62"/>
                    </a:cubicBezTo>
                    <a:cubicBezTo>
                      <a:pt x="38" y="56"/>
                      <a:pt x="178" y="4"/>
                      <a:pt x="247" y="1"/>
                    </a:cubicBezTo>
                    <a:cubicBezTo>
                      <a:pt x="297" y="0"/>
                      <a:pt x="397" y="42"/>
                      <a:pt x="453" y="68"/>
                    </a:cubicBezTo>
                    <a:cubicBezTo>
                      <a:pt x="454" y="68"/>
                      <a:pt x="454" y="68"/>
                      <a:pt x="454" y="68"/>
                    </a:cubicBezTo>
                    <a:cubicBezTo>
                      <a:pt x="454" y="68"/>
                      <a:pt x="454" y="68"/>
                      <a:pt x="454" y="68"/>
                    </a:cubicBezTo>
                    <a:cubicBezTo>
                      <a:pt x="479" y="80"/>
                      <a:pt x="496" y="88"/>
                      <a:pt x="496" y="88"/>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23"/>
              <p:cNvSpPr/>
              <p:nvPr/>
            </p:nvSpPr>
            <p:spPr>
              <a:xfrm>
                <a:off x="6888321" y="2511763"/>
                <a:ext cx="822429" cy="1230922"/>
              </a:xfrm>
              <a:custGeom>
                <a:avLst/>
                <a:gdLst/>
                <a:ahLst/>
                <a:cxnLst/>
                <a:rect l="l" t="t" r="r" b="b"/>
                <a:pathLst>
                  <a:path w="922" h="1380" extrusionOk="0">
                    <a:moveTo>
                      <a:pt x="7" y="256"/>
                    </a:moveTo>
                    <a:cubicBezTo>
                      <a:pt x="7" y="1338"/>
                      <a:pt x="7" y="1338"/>
                      <a:pt x="7" y="1338"/>
                    </a:cubicBezTo>
                    <a:cubicBezTo>
                      <a:pt x="7" y="1338"/>
                      <a:pt x="81" y="1380"/>
                      <a:pt x="214" y="1380"/>
                    </a:cubicBezTo>
                    <a:cubicBezTo>
                      <a:pt x="348" y="1380"/>
                      <a:pt x="428" y="1368"/>
                      <a:pt x="428" y="1368"/>
                    </a:cubicBezTo>
                    <a:cubicBezTo>
                      <a:pt x="324" y="356"/>
                      <a:pt x="324" y="356"/>
                      <a:pt x="324" y="356"/>
                    </a:cubicBezTo>
                    <a:cubicBezTo>
                      <a:pt x="538" y="1366"/>
                      <a:pt x="538" y="1366"/>
                      <a:pt x="538" y="1366"/>
                    </a:cubicBezTo>
                    <a:cubicBezTo>
                      <a:pt x="538" y="1366"/>
                      <a:pt x="653" y="1354"/>
                      <a:pt x="743" y="1332"/>
                    </a:cubicBezTo>
                    <a:cubicBezTo>
                      <a:pt x="834" y="1310"/>
                      <a:pt x="922" y="1248"/>
                      <a:pt x="922" y="1248"/>
                    </a:cubicBezTo>
                    <a:cubicBezTo>
                      <a:pt x="600" y="208"/>
                      <a:pt x="600" y="208"/>
                      <a:pt x="600" y="208"/>
                    </a:cubicBezTo>
                    <a:cubicBezTo>
                      <a:pt x="566" y="75"/>
                      <a:pt x="484" y="3"/>
                      <a:pt x="480" y="0"/>
                    </a:cubicBezTo>
                    <a:cubicBezTo>
                      <a:pt x="480" y="0"/>
                      <a:pt x="480" y="0"/>
                      <a:pt x="480" y="0"/>
                    </a:cubicBezTo>
                    <a:cubicBezTo>
                      <a:pt x="88" y="0"/>
                      <a:pt x="88" y="0"/>
                      <a:pt x="88" y="0"/>
                    </a:cubicBezTo>
                    <a:cubicBezTo>
                      <a:pt x="88" y="0"/>
                      <a:pt x="0" y="143"/>
                      <a:pt x="7" y="25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3"/>
              <p:cNvSpPr/>
              <p:nvPr/>
            </p:nvSpPr>
            <p:spPr>
              <a:xfrm>
                <a:off x="7078269" y="1878601"/>
                <a:ext cx="125271" cy="239648"/>
              </a:xfrm>
              <a:custGeom>
                <a:avLst/>
                <a:gdLst/>
                <a:ahLst/>
                <a:cxnLst/>
                <a:rect l="l" t="t" r="r" b="b"/>
                <a:pathLst>
                  <a:path w="140" h="269" extrusionOk="0">
                    <a:moveTo>
                      <a:pt x="0" y="142"/>
                    </a:moveTo>
                    <a:cubicBezTo>
                      <a:pt x="0" y="159"/>
                      <a:pt x="0" y="233"/>
                      <a:pt x="37" y="269"/>
                    </a:cubicBezTo>
                    <a:cubicBezTo>
                      <a:pt x="110" y="236"/>
                      <a:pt x="139" y="123"/>
                      <a:pt x="139" y="123"/>
                    </a:cubicBezTo>
                    <a:cubicBezTo>
                      <a:pt x="139" y="118"/>
                      <a:pt x="139" y="118"/>
                      <a:pt x="139" y="118"/>
                    </a:cubicBezTo>
                    <a:cubicBezTo>
                      <a:pt x="140" y="29"/>
                      <a:pt x="140" y="29"/>
                      <a:pt x="140" y="29"/>
                    </a:cubicBezTo>
                    <a:cubicBezTo>
                      <a:pt x="139" y="11"/>
                      <a:pt x="15" y="0"/>
                      <a:pt x="15" y="0"/>
                    </a:cubicBezTo>
                    <a:cubicBezTo>
                      <a:pt x="0" y="142"/>
                      <a:pt x="0" y="142"/>
                      <a:pt x="0" y="142"/>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3"/>
              <p:cNvSpPr/>
              <p:nvPr/>
            </p:nvSpPr>
            <p:spPr>
              <a:xfrm>
                <a:off x="7203540" y="1907876"/>
                <a:ext cx="0" cy="22467"/>
              </a:xfrm>
              <a:custGeom>
                <a:avLst/>
                <a:gdLst/>
                <a:ahLst/>
                <a:cxnLst/>
                <a:rect l="l" t="t" r="r" b="b"/>
                <a:pathLst>
                  <a:path w="120000" h="25" extrusionOk="0">
                    <a:moveTo>
                      <a:pt x="0" y="0"/>
                    </a:moveTo>
                    <a:cubicBezTo>
                      <a:pt x="0" y="0"/>
                      <a:pt x="0" y="0"/>
                      <a:pt x="0" y="0"/>
                    </a:cubicBezTo>
                    <a:cubicBezTo>
                      <a:pt x="0" y="25"/>
                      <a:pt x="0" y="25"/>
                      <a:pt x="0" y="25"/>
                    </a:cubicBezTo>
                    <a:cubicBezTo>
                      <a:pt x="0" y="25"/>
                      <a:pt x="0" y="25"/>
                      <a:pt x="0" y="25"/>
                    </a:cubicBezTo>
                    <a:cubicBezTo>
                      <a:pt x="0" y="0"/>
                      <a:pt x="0" y="0"/>
                      <a:pt x="0" y="0"/>
                    </a:cubicBezTo>
                  </a:path>
                </a:pathLst>
              </a:custGeom>
              <a:solidFill>
                <a:srgbClr val="2728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23"/>
              <p:cNvSpPr/>
              <p:nvPr/>
            </p:nvSpPr>
            <p:spPr>
              <a:xfrm>
                <a:off x="7086439" y="1907876"/>
                <a:ext cx="117101" cy="61274"/>
              </a:xfrm>
              <a:custGeom>
                <a:avLst/>
                <a:gdLst/>
                <a:ahLst/>
                <a:cxnLst/>
                <a:rect l="l" t="t" r="r" b="b"/>
                <a:pathLst>
                  <a:path w="131" h="69" extrusionOk="0">
                    <a:moveTo>
                      <a:pt x="131" y="0"/>
                    </a:moveTo>
                    <a:cubicBezTo>
                      <a:pt x="100" y="30"/>
                      <a:pt x="51" y="64"/>
                      <a:pt x="11" y="64"/>
                    </a:cubicBezTo>
                    <a:cubicBezTo>
                      <a:pt x="7" y="64"/>
                      <a:pt x="4" y="63"/>
                      <a:pt x="1" y="63"/>
                    </a:cubicBezTo>
                    <a:cubicBezTo>
                      <a:pt x="0" y="64"/>
                      <a:pt x="0" y="64"/>
                      <a:pt x="0" y="64"/>
                    </a:cubicBezTo>
                    <a:cubicBezTo>
                      <a:pt x="0" y="64"/>
                      <a:pt x="14" y="69"/>
                      <a:pt x="35" y="69"/>
                    </a:cubicBezTo>
                    <a:cubicBezTo>
                      <a:pt x="61" y="69"/>
                      <a:pt x="98" y="61"/>
                      <a:pt x="131" y="25"/>
                    </a:cubicBezTo>
                    <a:cubicBezTo>
                      <a:pt x="131" y="0"/>
                      <a:pt x="131" y="0"/>
                      <a:pt x="131"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23"/>
              <p:cNvSpPr/>
              <p:nvPr/>
            </p:nvSpPr>
            <p:spPr>
              <a:xfrm>
                <a:off x="7004741" y="1678440"/>
                <a:ext cx="240330" cy="294795"/>
              </a:xfrm>
              <a:custGeom>
                <a:avLst/>
                <a:gdLst/>
                <a:ahLst/>
                <a:cxnLst/>
                <a:rect l="l" t="t" r="r" b="b"/>
                <a:pathLst>
                  <a:path w="270" h="330" extrusionOk="0">
                    <a:moveTo>
                      <a:pt x="2" y="168"/>
                    </a:moveTo>
                    <a:cubicBezTo>
                      <a:pt x="1" y="175"/>
                      <a:pt x="1" y="181"/>
                      <a:pt x="0" y="187"/>
                    </a:cubicBezTo>
                    <a:cubicBezTo>
                      <a:pt x="0" y="208"/>
                      <a:pt x="0" y="224"/>
                      <a:pt x="2" y="230"/>
                    </a:cubicBezTo>
                    <a:cubicBezTo>
                      <a:pt x="20" y="271"/>
                      <a:pt x="66" y="316"/>
                      <a:pt x="90" y="319"/>
                    </a:cubicBezTo>
                    <a:cubicBezTo>
                      <a:pt x="142" y="330"/>
                      <a:pt x="215" y="270"/>
                      <a:pt x="244" y="236"/>
                    </a:cubicBezTo>
                    <a:cubicBezTo>
                      <a:pt x="262" y="215"/>
                      <a:pt x="270" y="166"/>
                      <a:pt x="264" y="116"/>
                    </a:cubicBezTo>
                    <a:cubicBezTo>
                      <a:pt x="260" y="85"/>
                      <a:pt x="255" y="81"/>
                      <a:pt x="252" y="69"/>
                    </a:cubicBezTo>
                    <a:cubicBezTo>
                      <a:pt x="252" y="69"/>
                      <a:pt x="243" y="18"/>
                      <a:pt x="142" y="6"/>
                    </a:cubicBezTo>
                    <a:cubicBezTo>
                      <a:pt x="91" y="0"/>
                      <a:pt x="40" y="12"/>
                      <a:pt x="27" y="40"/>
                    </a:cubicBezTo>
                    <a:cubicBezTo>
                      <a:pt x="14" y="68"/>
                      <a:pt x="5" y="124"/>
                      <a:pt x="2" y="168"/>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23"/>
              <p:cNvSpPr/>
              <p:nvPr/>
            </p:nvSpPr>
            <p:spPr>
              <a:xfrm>
                <a:off x="7145670" y="1845241"/>
                <a:ext cx="43572" cy="21786"/>
              </a:xfrm>
              <a:custGeom>
                <a:avLst/>
                <a:gdLst/>
                <a:ahLst/>
                <a:cxnLst/>
                <a:rect l="l" t="t" r="r" b="b"/>
                <a:pathLst>
                  <a:path w="49" h="24" extrusionOk="0">
                    <a:moveTo>
                      <a:pt x="26" y="0"/>
                    </a:moveTo>
                    <a:cubicBezTo>
                      <a:pt x="25" y="0"/>
                      <a:pt x="24" y="0"/>
                      <a:pt x="23" y="0"/>
                    </a:cubicBezTo>
                    <a:cubicBezTo>
                      <a:pt x="10" y="1"/>
                      <a:pt x="0" y="14"/>
                      <a:pt x="0" y="14"/>
                    </a:cubicBezTo>
                    <a:cubicBezTo>
                      <a:pt x="0" y="14"/>
                      <a:pt x="11" y="24"/>
                      <a:pt x="23" y="24"/>
                    </a:cubicBezTo>
                    <a:cubicBezTo>
                      <a:pt x="24" y="24"/>
                      <a:pt x="25" y="24"/>
                      <a:pt x="25" y="24"/>
                    </a:cubicBezTo>
                    <a:cubicBezTo>
                      <a:pt x="39" y="22"/>
                      <a:pt x="49" y="10"/>
                      <a:pt x="49" y="10"/>
                    </a:cubicBezTo>
                    <a:cubicBezTo>
                      <a:pt x="49" y="10"/>
                      <a:pt x="38" y="0"/>
                      <a:pt x="26"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23"/>
              <p:cNvSpPr/>
              <p:nvPr/>
            </p:nvSpPr>
            <p:spPr>
              <a:xfrm>
                <a:off x="7004741" y="1828220"/>
                <a:ext cx="15659" cy="17020"/>
              </a:xfrm>
              <a:custGeom>
                <a:avLst/>
                <a:gdLst/>
                <a:ahLst/>
                <a:cxnLst/>
                <a:rect l="l" t="t" r="r" b="b"/>
                <a:pathLst>
                  <a:path w="18" h="19" extrusionOk="0">
                    <a:moveTo>
                      <a:pt x="2" y="0"/>
                    </a:moveTo>
                    <a:cubicBezTo>
                      <a:pt x="2" y="0"/>
                      <a:pt x="2" y="0"/>
                      <a:pt x="2" y="0"/>
                    </a:cubicBezTo>
                    <a:cubicBezTo>
                      <a:pt x="1" y="7"/>
                      <a:pt x="1" y="13"/>
                      <a:pt x="0" y="19"/>
                    </a:cubicBezTo>
                    <a:cubicBezTo>
                      <a:pt x="1" y="19"/>
                      <a:pt x="2" y="19"/>
                      <a:pt x="3" y="19"/>
                    </a:cubicBezTo>
                    <a:cubicBezTo>
                      <a:pt x="11" y="19"/>
                      <a:pt x="18" y="15"/>
                      <a:pt x="18" y="15"/>
                    </a:cubicBezTo>
                    <a:cubicBezTo>
                      <a:pt x="18" y="15"/>
                      <a:pt x="12" y="4"/>
                      <a:pt x="2" y="0"/>
                    </a:cubicBezTo>
                    <a:cubicBezTo>
                      <a:pt x="2" y="0"/>
                      <a:pt x="2" y="0"/>
                      <a:pt x="2"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23"/>
              <p:cNvSpPr/>
              <p:nvPr/>
            </p:nvSpPr>
            <p:spPr>
              <a:xfrm>
                <a:off x="7028569" y="1805073"/>
                <a:ext cx="25191" cy="44934"/>
              </a:xfrm>
              <a:custGeom>
                <a:avLst/>
                <a:gdLst/>
                <a:ahLst/>
                <a:cxnLst/>
                <a:rect l="l" t="t" r="r" b="b"/>
                <a:pathLst>
                  <a:path w="28" h="50" extrusionOk="0">
                    <a:moveTo>
                      <a:pt x="0" y="0"/>
                    </a:moveTo>
                    <a:cubicBezTo>
                      <a:pt x="18" y="2"/>
                      <a:pt x="18" y="2"/>
                      <a:pt x="18" y="2"/>
                    </a:cubicBezTo>
                    <a:cubicBezTo>
                      <a:pt x="24" y="3"/>
                      <a:pt x="28" y="14"/>
                      <a:pt x="27" y="27"/>
                    </a:cubicBezTo>
                    <a:cubicBezTo>
                      <a:pt x="25" y="40"/>
                      <a:pt x="19" y="50"/>
                      <a:pt x="13" y="49"/>
                    </a:cubicBezTo>
                    <a:cubicBezTo>
                      <a:pt x="7" y="48"/>
                      <a:pt x="3" y="37"/>
                      <a:pt x="5" y="24"/>
                    </a:cubicBezTo>
                    <a:cubicBezTo>
                      <a:pt x="5" y="19"/>
                      <a:pt x="7" y="14"/>
                      <a:pt x="9" y="10"/>
                    </a:cubicBez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23"/>
              <p:cNvSpPr/>
              <p:nvPr/>
            </p:nvSpPr>
            <p:spPr>
              <a:xfrm>
                <a:off x="7097332" y="1749245"/>
                <a:ext cx="61274" cy="64678"/>
              </a:xfrm>
              <a:custGeom>
                <a:avLst/>
                <a:gdLst/>
                <a:ahLst/>
                <a:cxnLst/>
                <a:rect l="l" t="t" r="r" b="b"/>
                <a:pathLst>
                  <a:path w="69" h="73" extrusionOk="0">
                    <a:moveTo>
                      <a:pt x="0" y="45"/>
                    </a:moveTo>
                    <a:cubicBezTo>
                      <a:pt x="0" y="45"/>
                      <a:pt x="41" y="31"/>
                      <a:pt x="69" y="73"/>
                    </a:cubicBezTo>
                    <a:cubicBezTo>
                      <a:pt x="69" y="73"/>
                      <a:pt x="42" y="0"/>
                      <a:pt x="0" y="4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23"/>
              <p:cNvSpPr/>
              <p:nvPr/>
            </p:nvSpPr>
            <p:spPr>
              <a:xfrm>
                <a:off x="7010868" y="1752649"/>
                <a:ext cx="49019" cy="48338"/>
              </a:xfrm>
              <a:custGeom>
                <a:avLst/>
                <a:gdLst/>
                <a:ahLst/>
                <a:cxnLst/>
                <a:rect l="l" t="t" r="r" b="b"/>
                <a:pathLst>
                  <a:path w="55" h="54" extrusionOk="0">
                    <a:moveTo>
                      <a:pt x="55" y="38"/>
                    </a:moveTo>
                    <a:cubicBezTo>
                      <a:pt x="55" y="38"/>
                      <a:pt x="23" y="25"/>
                      <a:pt x="0" y="54"/>
                    </a:cubicBezTo>
                    <a:cubicBezTo>
                      <a:pt x="0" y="54"/>
                      <a:pt x="26" y="0"/>
                      <a:pt x="55" y="3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3"/>
              <p:cNvSpPr/>
              <p:nvPr/>
            </p:nvSpPr>
            <p:spPr>
              <a:xfrm>
                <a:off x="7228049" y="1789414"/>
                <a:ext cx="66040" cy="129356"/>
              </a:xfrm>
              <a:custGeom>
                <a:avLst/>
                <a:gdLst/>
                <a:ahLst/>
                <a:cxnLst/>
                <a:rect l="l" t="t" r="r" b="b"/>
                <a:pathLst>
                  <a:path w="74" h="145" extrusionOk="0">
                    <a:moveTo>
                      <a:pt x="4" y="41"/>
                    </a:moveTo>
                    <a:cubicBezTo>
                      <a:pt x="4" y="41"/>
                      <a:pt x="21" y="0"/>
                      <a:pt x="48" y="3"/>
                    </a:cubicBezTo>
                    <a:cubicBezTo>
                      <a:pt x="74" y="6"/>
                      <a:pt x="58" y="145"/>
                      <a:pt x="0" y="85"/>
                    </a:cubicBezTo>
                    <a:lnTo>
                      <a:pt x="4" y="41"/>
                    </a:ln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23"/>
              <p:cNvSpPr/>
              <p:nvPr/>
            </p:nvSpPr>
            <p:spPr>
              <a:xfrm>
                <a:off x="7234857" y="1819370"/>
                <a:ext cx="33360" cy="27233"/>
              </a:xfrm>
              <a:custGeom>
                <a:avLst/>
                <a:gdLst/>
                <a:ahLst/>
                <a:cxnLst/>
                <a:rect l="l" t="t" r="r" b="b"/>
                <a:pathLst>
                  <a:path w="38" h="30" extrusionOk="0">
                    <a:moveTo>
                      <a:pt x="1" y="30"/>
                    </a:moveTo>
                    <a:cubicBezTo>
                      <a:pt x="2" y="30"/>
                      <a:pt x="3" y="30"/>
                      <a:pt x="3" y="29"/>
                    </a:cubicBezTo>
                    <a:cubicBezTo>
                      <a:pt x="3" y="29"/>
                      <a:pt x="6" y="19"/>
                      <a:pt x="13" y="17"/>
                    </a:cubicBezTo>
                    <a:cubicBezTo>
                      <a:pt x="16" y="16"/>
                      <a:pt x="19" y="17"/>
                      <a:pt x="23" y="20"/>
                    </a:cubicBezTo>
                    <a:cubicBezTo>
                      <a:pt x="24" y="20"/>
                      <a:pt x="25" y="20"/>
                      <a:pt x="25" y="20"/>
                    </a:cubicBezTo>
                    <a:cubicBezTo>
                      <a:pt x="26" y="19"/>
                      <a:pt x="26" y="18"/>
                      <a:pt x="25" y="17"/>
                    </a:cubicBezTo>
                    <a:cubicBezTo>
                      <a:pt x="20" y="14"/>
                      <a:pt x="16" y="13"/>
                      <a:pt x="12" y="14"/>
                    </a:cubicBezTo>
                    <a:cubicBezTo>
                      <a:pt x="11" y="14"/>
                      <a:pt x="10" y="15"/>
                      <a:pt x="9" y="15"/>
                    </a:cubicBezTo>
                    <a:cubicBezTo>
                      <a:pt x="14" y="8"/>
                      <a:pt x="20" y="4"/>
                      <a:pt x="25" y="4"/>
                    </a:cubicBezTo>
                    <a:cubicBezTo>
                      <a:pt x="28" y="5"/>
                      <a:pt x="31" y="7"/>
                      <a:pt x="33" y="11"/>
                    </a:cubicBezTo>
                    <a:cubicBezTo>
                      <a:pt x="34" y="14"/>
                      <a:pt x="35" y="17"/>
                      <a:pt x="35" y="17"/>
                    </a:cubicBezTo>
                    <a:cubicBezTo>
                      <a:pt x="35" y="17"/>
                      <a:pt x="36" y="18"/>
                      <a:pt x="37" y="18"/>
                    </a:cubicBezTo>
                    <a:cubicBezTo>
                      <a:pt x="38" y="18"/>
                      <a:pt x="38" y="17"/>
                      <a:pt x="38" y="16"/>
                    </a:cubicBezTo>
                    <a:cubicBezTo>
                      <a:pt x="38" y="15"/>
                      <a:pt x="36" y="3"/>
                      <a:pt x="26" y="1"/>
                    </a:cubicBezTo>
                    <a:cubicBezTo>
                      <a:pt x="16" y="0"/>
                      <a:pt x="4" y="12"/>
                      <a:pt x="0" y="28"/>
                    </a:cubicBezTo>
                    <a:cubicBezTo>
                      <a:pt x="0" y="29"/>
                      <a:pt x="0" y="30"/>
                      <a:pt x="1" y="30"/>
                    </a:cubicBez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3"/>
              <p:cNvSpPr/>
              <p:nvPr/>
            </p:nvSpPr>
            <p:spPr>
              <a:xfrm>
                <a:off x="6982954" y="1615124"/>
                <a:ext cx="307050" cy="194714"/>
              </a:xfrm>
              <a:custGeom>
                <a:avLst/>
                <a:gdLst/>
                <a:ahLst/>
                <a:cxnLst/>
                <a:rect l="l" t="t" r="r" b="b"/>
                <a:pathLst>
                  <a:path w="344" h="218" extrusionOk="0">
                    <a:moveTo>
                      <a:pt x="38" y="175"/>
                    </a:moveTo>
                    <a:cubicBezTo>
                      <a:pt x="38" y="175"/>
                      <a:pt x="93" y="160"/>
                      <a:pt x="116" y="109"/>
                    </a:cubicBezTo>
                    <a:cubicBezTo>
                      <a:pt x="116" y="109"/>
                      <a:pt x="163" y="212"/>
                      <a:pt x="290" y="218"/>
                    </a:cubicBezTo>
                    <a:cubicBezTo>
                      <a:pt x="290" y="218"/>
                      <a:pt x="293" y="164"/>
                      <a:pt x="344" y="175"/>
                    </a:cubicBezTo>
                    <a:cubicBezTo>
                      <a:pt x="344" y="175"/>
                      <a:pt x="340" y="87"/>
                      <a:pt x="280" y="44"/>
                    </a:cubicBezTo>
                    <a:cubicBezTo>
                      <a:pt x="219" y="0"/>
                      <a:pt x="137" y="38"/>
                      <a:pt x="137" y="38"/>
                    </a:cubicBezTo>
                    <a:cubicBezTo>
                      <a:pt x="137" y="38"/>
                      <a:pt x="120" y="18"/>
                      <a:pt x="75" y="35"/>
                    </a:cubicBezTo>
                    <a:cubicBezTo>
                      <a:pt x="30" y="52"/>
                      <a:pt x="0" y="177"/>
                      <a:pt x="0" y="177"/>
                    </a:cubicBezTo>
                    <a:cubicBezTo>
                      <a:pt x="0" y="177"/>
                      <a:pt x="24" y="180"/>
                      <a:pt x="38" y="17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3"/>
              <p:cNvSpPr/>
              <p:nvPr/>
            </p:nvSpPr>
            <p:spPr>
              <a:xfrm>
                <a:off x="7394850" y="2367429"/>
                <a:ext cx="39487" cy="211054"/>
              </a:xfrm>
              <a:custGeom>
                <a:avLst/>
                <a:gdLst/>
                <a:ahLst/>
                <a:cxnLst/>
                <a:rect l="l" t="t" r="r" b="b"/>
                <a:pathLst>
                  <a:path w="44" h="237" extrusionOk="0">
                    <a:moveTo>
                      <a:pt x="0" y="119"/>
                    </a:moveTo>
                    <a:cubicBezTo>
                      <a:pt x="0" y="184"/>
                      <a:pt x="16" y="237"/>
                      <a:pt x="16" y="237"/>
                    </a:cubicBezTo>
                    <a:cubicBezTo>
                      <a:pt x="16" y="237"/>
                      <a:pt x="44" y="184"/>
                      <a:pt x="44" y="119"/>
                    </a:cubicBezTo>
                    <a:cubicBezTo>
                      <a:pt x="44" y="53"/>
                      <a:pt x="22" y="0"/>
                      <a:pt x="22" y="0"/>
                    </a:cubicBezTo>
                    <a:cubicBezTo>
                      <a:pt x="22" y="0"/>
                      <a:pt x="0" y="53"/>
                      <a:pt x="0" y="119"/>
                    </a:cubicBezTo>
                    <a:close/>
                  </a:path>
                </a:pathLst>
              </a:custGeom>
              <a:solidFill>
                <a:srgbClr val="2731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23"/>
              <p:cNvSpPr/>
              <p:nvPr/>
            </p:nvSpPr>
            <p:spPr>
              <a:xfrm>
                <a:off x="7071461" y="2201990"/>
                <a:ext cx="322709" cy="447298"/>
              </a:xfrm>
              <a:custGeom>
                <a:avLst/>
                <a:gdLst/>
                <a:ahLst/>
                <a:cxnLst/>
                <a:rect l="l" t="t" r="r" b="b"/>
                <a:pathLst>
                  <a:path w="362" h="501" extrusionOk="0">
                    <a:moveTo>
                      <a:pt x="19" y="25"/>
                    </a:moveTo>
                    <a:cubicBezTo>
                      <a:pt x="312" y="0"/>
                      <a:pt x="312" y="0"/>
                      <a:pt x="312" y="0"/>
                    </a:cubicBezTo>
                    <a:cubicBezTo>
                      <a:pt x="319" y="1"/>
                      <a:pt x="325" y="7"/>
                      <a:pt x="326" y="15"/>
                    </a:cubicBezTo>
                    <a:cubicBezTo>
                      <a:pt x="361" y="459"/>
                      <a:pt x="361" y="459"/>
                      <a:pt x="361" y="459"/>
                    </a:cubicBezTo>
                    <a:cubicBezTo>
                      <a:pt x="362" y="469"/>
                      <a:pt x="353" y="477"/>
                      <a:pt x="343" y="476"/>
                    </a:cubicBezTo>
                    <a:cubicBezTo>
                      <a:pt x="50" y="501"/>
                      <a:pt x="50" y="501"/>
                      <a:pt x="50" y="501"/>
                    </a:cubicBezTo>
                    <a:cubicBezTo>
                      <a:pt x="42" y="500"/>
                      <a:pt x="36" y="494"/>
                      <a:pt x="36" y="486"/>
                    </a:cubicBezTo>
                    <a:cubicBezTo>
                      <a:pt x="1" y="43"/>
                      <a:pt x="1" y="43"/>
                      <a:pt x="1" y="43"/>
                    </a:cubicBezTo>
                    <a:cubicBezTo>
                      <a:pt x="0" y="33"/>
                      <a:pt x="9" y="24"/>
                      <a:pt x="19" y="25"/>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23"/>
              <p:cNvSpPr/>
              <p:nvPr/>
            </p:nvSpPr>
            <p:spPr>
              <a:xfrm>
                <a:off x="7197413" y="2319091"/>
                <a:ext cx="70800" cy="723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3"/>
              <p:cNvSpPr/>
              <p:nvPr/>
            </p:nvSpPr>
            <p:spPr>
              <a:xfrm>
                <a:off x="7270941" y="2312283"/>
                <a:ext cx="171567" cy="204927"/>
              </a:xfrm>
              <a:custGeom>
                <a:avLst/>
                <a:gdLst/>
                <a:ahLst/>
                <a:cxnLst/>
                <a:rect l="l" t="t" r="r" b="b"/>
                <a:pathLst>
                  <a:path w="192" h="230" extrusionOk="0">
                    <a:moveTo>
                      <a:pt x="128" y="230"/>
                    </a:moveTo>
                    <a:cubicBezTo>
                      <a:pt x="146" y="224"/>
                      <a:pt x="174" y="212"/>
                      <a:pt x="180" y="189"/>
                    </a:cubicBezTo>
                    <a:cubicBezTo>
                      <a:pt x="190" y="155"/>
                      <a:pt x="192" y="61"/>
                      <a:pt x="174" y="45"/>
                    </a:cubicBezTo>
                    <a:cubicBezTo>
                      <a:pt x="156" y="29"/>
                      <a:pt x="27" y="0"/>
                      <a:pt x="27" y="0"/>
                    </a:cubicBezTo>
                    <a:cubicBezTo>
                      <a:pt x="27" y="0"/>
                      <a:pt x="21" y="26"/>
                      <a:pt x="45" y="36"/>
                    </a:cubicBezTo>
                    <a:cubicBezTo>
                      <a:pt x="69" y="45"/>
                      <a:pt x="133" y="64"/>
                      <a:pt x="133" y="64"/>
                    </a:cubicBezTo>
                    <a:cubicBezTo>
                      <a:pt x="3" y="59"/>
                      <a:pt x="3" y="59"/>
                      <a:pt x="3" y="59"/>
                    </a:cubicBezTo>
                    <a:cubicBezTo>
                      <a:pt x="3" y="59"/>
                      <a:pt x="0" y="77"/>
                      <a:pt x="15" y="86"/>
                    </a:cubicBezTo>
                    <a:cubicBezTo>
                      <a:pt x="30" y="95"/>
                      <a:pt x="116" y="97"/>
                      <a:pt x="116" y="97"/>
                    </a:cubicBezTo>
                    <a:cubicBezTo>
                      <a:pt x="10" y="95"/>
                      <a:pt x="10" y="95"/>
                      <a:pt x="10" y="95"/>
                    </a:cubicBezTo>
                    <a:cubicBezTo>
                      <a:pt x="10" y="95"/>
                      <a:pt x="7" y="120"/>
                      <a:pt x="35" y="123"/>
                    </a:cubicBezTo>
                    <a:cubicBezTo>
                      <a:pt x="62" y="126"/>
                      <a:pt x="126" y="132"/>
                      <a:pt x="126" y="132"/>
                    </a:cubicBezTo>
                    <a:cubicBezTo>
                      <a:pt x="52" y="129"/>
                      <a:pt x="52" y="129"/>
                      <a:pt x="52" y="129"/>
                    </a:cubicBezTo>
                    <a:cubicBezTo>
                      <a:pt x="52" y="129"/>
                      <a:pt x="53" y="154"/>
                      <a:pt x="79" y="157"/>
                    </a:cubicBezTo>
                    <a:cubicBezTo>
                      <a:pt x="98" y="159"/>
                      <a:pt x="123" y="163"/>
                      <a:pt x="123" y="163"/>
                    </a:cubicBezTo>
                    <a:lnTo>
                      <a:pt x="128" y="230"/>
                    </a:ln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3"/>
              <p:cNvSpPr/>
              <p:nvPr/>
            </p:nvSpPr>
            <p:spPr>
              <a:xfrm>
                <a:off x="7104140" y="1805073"/>
                <a:ext cx="27233" cy="47657"/>
              </a:xfrm>
              <a:custGeom>
                <a:avLst/>
                <a:gdLst/>
                <a:ahLst/>
                <a:cxnLst/>
                <a:rect l="l" t="t" r="r" b="b"/>
                <a:pathLst>
                  <a:path w="30" h="53" extrusionOk="0">
                    <a:moveTo>
                      <a:pt x="0" y="0"/>
                    </a:moveTo>
                    <a:cubicBezTo>
                      <a:pt x="19" y="2"/>
                      <a:pt x="19" y="2"/>
                      <a:pt x="19" y="2"/>
                    </a:cubicBezTo>
                    <a:cubicBezTo>
                      <a:pt x="26" y="3"/>
                      <a:pt x="30" y="15"/>
                      <a:pt x="28" y="28"/>
                    </a:cubicBezTo>
                    <a:cubicBezTo>
                      <a:pt x="27" y="42"/>
                      <a:pt x="20" y="53"/>
                      <a:pt x="14" y="52"/>
                    </a:cubicBezTo>
                    <a:cubicBezTo>
                      <a:pt x="8" y="51"/>
                      <a:pt x="4" y="40"/>
                      <a:pt x="5" y="26"/>
                    </a:cubicBezTo>
                    <a:cubicBezTo>
                      <a:pt x="6" y="20"/>
                      <a:pt x="7" y="15"/>
                      <a:pt x="9" y="11"/>
                    </a:cubicBez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7" name="Google Shape;597;p23"/>
            <p:cNvGrpSpPr/>
            <p:nvPr/>
          </p:nvGrpSpPr>
          <p:grpSpPr>
            <a:xfrm>
              <a:off x="5350825" y="945922"/>
              <a:ext cx="669524" cy="947131"/>
              <a:chOff x="6000261" y="1225220"/>
              <a:chExt cx="627600" cy="887824"/>
            </a:xfrm>
          </p:grpSpPr>
          <p:sp>
            <p:nvSpPr>
              <p:cNvPr id="598" name="Google Shape;598;p23"/>
              <p:cNvSpPr/>
              <p:nvPr/>
            </p:nvSpPr>
            <p:spPr>
              <a:xfrm>
                <a:off x="6000261" y="1293145"/>
                <a:ext cx="627600" cy="8199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3"/>
              <p:cNvSpPr/>
              <p:nvPr/>
            </p:nvSpPr>
            <p:spPr>
              <a:xfrm>
                <a:off x="6000261" y="1225220"/>
                <a:ext cx="627579" cy="67924"/>
              </a:xfrm>
              <a:custGeom>
                <a:avLst/>
                <a:gdLst/>
                <a:ahLst/>
                <a:cxnLst/>
                <a:rect l="l" t="t" r="r" b="b"/>
                <a:pathLst>
                  <a:path w="718" h="78" extrusionOk="0">
                    <a:moveTo>
                      <a:pt x="681" y="0"/>
                    </a:moveTo>
                    <a:cubicBezTo>
                      <a:pt x="37" y="0"/>
                      <a:pt x="37" y="0"/>
                      <a:pt x="37" y="0"/>
                    </a:cubicBezTo>
                    <a:cubicBezTo>
                      <a:pt x="16" y="0"/>
                      <a:pt x="0" y="16"/>
                      <a:pt x="0" y="37"/>
                    </a:cubicBezTo>
                    <a:cubicBezTo>
                      <a:pt x="0" y="78"/>
                      <a:pt x="0" y="78"/>
                      <a:pt x="0" y="78"/>
                    </a:cubicBezTo>
                    <a:cubicBezTo>
                      <a:pt x="718" y="78"/>
                      <a:pt x="718" y="78"/>
                      <a:pt x="718" y="78"/>
                    </a:cubicBezTo>
                    <a:cubicBezTo>
                      <a:pt x="718" y="37"/>
                      <a:pt x="718" y="37"/>
                      <a:pt x="718" y="37"/>
                    </a:cubicBezTo>
                    <a:cubicBezTo>
                      <a:pt x="718" y="16"/>
                      <a:pt x="701" y="0"/>
                      <a:pt x="68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23"/>
              <p:cNvSpPr/>
              <p:nvPr/>
            </p:nvSpPr>
            <p:spPr>
              <a:xfrm>
                <a:off x="6029918" y="1243398"/>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23"/>
              <p:cNvSpPr/>
              <p:nvPr/>
            </p:nvSpPr>
            <p:spPr>
              <a:xfrm>
                <a:off x="6077752" y="1243398"/>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23"/>
              <p:cNvSpPr/>
              <p:nvPr/>
            </p:nvSpPr>
            <p:spPr>
              <a:xfrm>
                <a:off x="6126543" y="1243398"/>
                <a:ext cx="306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23"/>
              <p:cNvSpPr/>
              <p:nvPr/>
            </p:nvSpPr>
            <p:spPr>
              <a:xfrm>
                <a:off x="6100712" y="1671989"/>
                <a:ext cx="97500" cy="142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23"/>
              <p:cNvSpPr/>
              <p:nvPr/>
            </p:nvSpPr>
            <p:spPr>
              <a:xfrm>
                <a:off x="6248997" y="1573451"/>
                <a:ext cx="98400" cy="241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3"/>
              <p:cNvSpPr/>
              <p:nvPr/>
            </p:nvSpPr>
            <p:spPr>
              <a:xfrm>
                <a:off x="6397281" y="1484480"/>
                <a:ext cx="97500" cy="330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3"/>
              <p:cNvSpPr/>
              <p:nvPr/>
            </p:nvSpPr>
            <p:spPr>
              <a:xfrm>
                <a:off x="6135152" y="1338108"/>
                <a:ext cx="308049" cy="309007"/>
              </a:xfrm>
              <a:custGeom>
                <a:avLst/>
                <a:gdLst/>
                <a:ahLst/>
                <a:cxnLst/>
                <a:rect l="l" t="t" r="r" b="b"/>
                <a:pathLst>
                  <a:path w="352" h="353" extrusionOk="0">
                    <a:moveTo>
                      <a:pt x="351" y="56"/>
                    </a:moveTo>
                    <a:cubicBezTo>
                      <a:pt x="350" y="51"/>
                      <a:pt x="347" y="47"/>
                      <a:pt x="343" y="45"/>
                    </a:cubicBezTo>
                    <a:cubicBezTo>
                      <a:pt x="262" y="4"/>
                      <a:pt x="262" y="4"/>
                      <a:pt x="262" y="4"/>
                    </a:cubicBezTo>
                    <a:cubicBezTo>
                      <a:pt x="255" y="0"/>
                      <a:pt x="246" y="3"/>
                      <a:pt x="242" y="11"/>
                    </a:cubicBezTo>
                    <a:cubicBezTo>
                      <a:pt x="238" y="18"/>
                      <a:pt x="241" y="27"/>
                      <a:pt x="249" y="31"/>
                    </a:cubicBezTo>
                    <a:cubicBezTo>
                      <a:pt x="290" y="52"/>
                      <a:pt x="290" y="52"/>
                      <a:pt x="290" y="52"/>
                    </a:cubicBezTo>
                    <a:cubicBezTo>
                      <a:pt x="43" y="111"/>
                      <a:pt x="2" y="333"/>
                      <a:pt x="2" y="335"/>
                    </a:cubicBezTo>
                    <a:cubicBezTo>
                      <a:pt x="0" y="343"/>
                      <a:pt x="6" y="351"/>
                      <a:pt x="14" y="352"/>
                    </a:cubicBezTo>
                    <a:cubicBezTo>
                      <a:pt x="15" y="353"/>
                      <a:pt x="15" y="353"/>
                      <a:pt x="16" y="353"/>
                    </a:cubicBezTo>
                    <a:cubicBezTo>
                      <a:pt x="23" y="353"/>
                      <a:pt x="30" y="348"/>
                      <a:pt x="31" y="340"/>
                    </a:cubicBezTo>
                    <a:cubicBezTo>
                      <a:pt x="31" y="338"/>
                      <a:pt x="69" y="134"/>
                      <a:pt x="300" y="80"/>
                    </a:cubicBezTo>
                    <a:cubicBezTo>
                      <a:pt x="268" y="120"/>
                      <a:pt x="268" y="120"/>
                      <a:pt x="268" y="120"/>
                    </a:cubicBezTo>
                    <a:cubicBezTo>
                      <a:pt x="263" y="126"/>
                      <a:pt x="264" y="135"/>
                      <a:pt x="270" y="141"/>
                    </a:cubicBezTo>
                    <a:cubicBezTo>
                      <a:pt x="273" y="143"/>
                      <a:pt x="276" y="144"/>
                      <a:pt x="280" y="144"/>
                    </a:cubicBezTo>
                    <a:cubicBezTo>
                      <a:pt x="284" y="144"/>
                      <a:pt x="288" y="142"/>
                      <a:pt x="291" y="138"/>
                    </a:cubicBezTo>
                    <a:cubicBezTo>
                      <a:pt x="348" y="68"/>
                      <a:pt x="348" y="68"/>
                      <a:pt x="348" y="68"/>
                    </a:cubicBezTo>
                    <a:cubicBezTo>
                      <a:pt x="351" y="65"/>
                      <a:pt x="352" y="60"/>
                      <a:pt x="351" y="5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23"/>
              <p:cNvSpPr/>
              <p:nvPr/>
            </p:nvSpPr>
            <p:spPr>
              <a:xfrm>
                <a:off x="6072012" y="1876717"/>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23"/>
              <p:cNvSpPr/>
              <p:nvPr/>
            </p:nvSpPr>
            <p:spPr>
              <a:xfrm>
                <a:off x="6072012" y="1929334"/>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3"/>
              <p:cNvSpPr/>
              <p:nvPr/>
            </p:nvSpPr>
            <p:spPr>
              <a:xfrm>
                <a:off x="6124629" y="1981952"/>
                <a:ext cx="3777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23"/>
              <p:cNvSpPr/>
              <p:nvPr/>
            </p:nvSpPr>
            <p:spPr>
              <a:xfrm>
                <a:off x="6192553" y="2034569"/>
                <a:ext cx="2421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23"/>
            <p:cNvGrpSpPr/>
            <p:nvPr/>
          </p:nvGrpSpPr>
          <p:grpSpPr>
            <a:xfrm flipH="1">
              <a:off x="6374171" y="713259"/>
              <a:ext cx="588491" cy="951052"/>
              <a:chOff x="1062996" y="1340396"/>
              <a:chExt cx="588491" cy="951052"/>
            </a:xfrm>
          </p:grpSpPr>
          <p:sp>
            <p:nvSpPr>
              <p:cNvPr id="612" name="Google Shape;612;p23"/>
              <p:cNvSpPr/>
              <p:nvPr/>
            </p:nvSpPr>
            <p:spPr>
              <a:xfrm flipH="1">
                <a:off x="1127696" y="1466525"/>
                <a:ext cx="521965" cy="813973"/>
              </a:xfrm>
              <a:custGeom>
                <a:avLst/>
                <a:gdLst/>
                <a:ahLst/>
                <a:cxnLst/>
                <a:rect l="l" t="t" r="r" b="b"/>
                <a:pathLst>
                  <a:path w="313" h="487" extrusionOk="0">
                    <a:moveTo>
                      <a:pt x="115" y="395"/>
                    </a:moveTo>
                    <a:cubicBezTo>
                      <a:pt x="111" y="399"/>
                      <a:pt x="109" y="403"/>
                      <a:pt x="106" y="406"/>
                    </a:cubicBezTo>
                    <a:cubicBezTo>
                      <a:pt x="79" y="435"/>
                      <a:pt x="34" y="470"/>
                      <a:pt x="11" y="487"/>
                    </a:cubicBezTo>
                    <a:cubicBezTo>
                      <a:pt x="8" y="485"/>
                      <a:pt x="4" y="483"/>
                      <a:pt x="0" y="480"/>
                    </a:cubicBezTo>
                    <a:cubicBezTo>
                      <a:pt x="5" y="452"/>
                      <a:pt x="16" y="396"/>
                      <a:pt x="29" y="359"/>
                    </a:cubicBezTo>
                    <a:cubicBezTo>
                      <a:pt x="31" y="356"/>
                      <a:pt x="32" y="351"/>
                      <a:pt x="35" y="346"/>
                    </a:cubicBezTo>
                    <a:cubicBezTo>
                      <a:pt x="71" y="277"/>
                      <a:pt x="234" y="51"/>
                      <a:pt x="266" y="6"/>
                    </a:cubicBezTo>
                    <a:cubicBezTo>
                      <a:pt x="269" y="2"/>
                      <a:pt x="273" y="0"/>
                      <a:pt x="276" y="2"/>
                    </a:cubicBezTo>
                    <a:cubicBezTo>
                      <a:pt x="310" y="23"/>
                      <a:pt x="310" y="23"/>
                      <a:pt x="310" y="23"/>
                    </a:cubicBezTo>
                    <a:cubicBezTo>
                      <a:pt x="313" y="24"/>
                      <a:pt x="313" y="29"/>
                      <a:pt x="311" y="34"/>
                    </a:cubicBezTo>
                    <a:cubicBezTo>
                      <a:pt x="286" y="82"/>
                      <a:pt x="159" y="331"/>
                      <a:pt x="115" y="39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23"/>
              <p:cNvSpPr/>
              <p:nvPr/>
            </p:nvSpPr>
            <p:spPr>
              <a:xfrm flipH="1">
                <a:off x="1458031" y="2045067"/>
                <a:ext cx="191631" cy="235432"/>
              </a:xfrm>
              <a:custGeom>
                <a:avLst/>
                <a:gdLst/>
                <a:ahLst/>
                <a:cxnLst/>
                <a:rect l="l" t="t" r="r" b="b"/>
                <a:pathLst>
                  <a:path w="115" h="141" extrusionOk="0">
                    <a:moveTo>
                      <a:pt x="115" y="49"/>
                    </a:moveTo>
                    <a:cubicBezTo>
                      <a:pt x="111" y="53"/>
                      <a:pt x="109" y="57"/>
                      <a:pt x="106" y="60"/>
                    </a:cubicBezTo>
                    <a:cubicBezTo>
                      <a:pt x="79" y="89"/>
                      <a:pt x="34" y="124"/>
                      <a:pt x="11" y="141"/>
                    </a:cubicBezTo>
                    <a:cubicBezTo>
                      <a:pt x="8" y="139"/>
                      <a:pt x="4" y="137"/>
                      <a:pt x="0" y="134"/>
                    </a:cubicBezTo>
                    <a:cubicBezTo>
                      <a:pt x="5" y="106"/>
                      <a:pt x="16" y="50"/>
                      <a:pt x="29" y="13"/>
                    </a:cubicBezTo>
                    <a:cubicBezTo>
                      <a:pt x="31" y="10"/>
                      <a:pt x="32" y="5"/>
                      <a:pt x="35" y="0"/>
                    </a:cubicBezTo>
                    <a:lnTo>
                      <a:pt x="115"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23"/>
              <p:cNvSpPr/>
              <p:nvPr/>
            </p:nvSpPr>
            <p:spPr>
              <a:xfrm flipH="1">
                <a:off x="1622286" y="2258597"/>
                <a:ext cx="29201" cy="32851"/>
              </a:xfrm>
              <a:custGeom>
                <a:avLst/>
                <a:gdLst/>
                <a:ahLst/>
                <a:cxnLst/>
                <a:rect l="l" t="t" r="r" b="b"/>
                <a:pathLst>
                  <a:path w="18" h="20" extrusionOk="0">
                    <a:moveTo>
                      <a:pt x="2" y="0"/>
                    </a:moveTo>
                    <a:cubicBezTo>
                      <a:pt x="0" y="13"/>
                      <a:pt x="0" y="13"/>
                      <a:pt x="0" y="13"/>
                    </a:cubicBezTo>
                    <a:cubicBezTo>
                      <a:pt x="0" y="17"/>
                      <a:pt x="4" y="20"/>
                      <a:pt x="8" y="17"/>
                    </a:cubicBezTo>
                    <a:cubicBezTo>
                      <a:pt x="18" y="10"/>
                      <a:pt x="18" y="10"/>
                      <a:pt x="18" y="10"/>
                    </a:cubicBez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23"/>
              <p:cNvSpPr/>
              <p:nvPr/>
            </p:nvSpPr>
            <p:spPr>
              <a:xfrm flipH="1">
                <a:off x="1062996" y="1340396"/>
                <a:ext cx="98553" cy="107679"/>
              </a:xfrm>
              <a:custGeom>
                <a:avLst/>
                <a:gdLst/>
                <a:ahLst/>
                <a:cxnLst/>
                <a:rect l="l" t="t" r="r" b="b"/>
                <a:pathLst>
                  <a:path w="59" h="64" extrusionOk="0">
                    <a:moveTo>
                      <a:pt x="47" y="5"/>
                    </a:moveTo>
                    <a:cubicBezTo>
                      <a:pt x="47" y="5"/>
                      <a:pt x="47" y="5"/>
                      <a:pt x="47" y="5"/>
                    </a:cubicBezTo>
                    <a:cubicBezTo>
                      <a:pt x="37" y="0"/>
                      <a:pt x="26" y="3"/>
                      <a:pt x="20" y="12"/>
                    </a:cubicBezTo>
                    <a:cubicBezTo>
                      <a:pt x="0" y="44"/>
                      <a:pt x="0" y="44"/>
                      <a:pt x="0" y="44"/>
                    </a:cubicBezTo>
                    <a:cubicBezTo>
                      <a:pt x="33" y="64"/>
                      <a:pt x="33" y="64"/>
                      <a:pt x="33" y="64"/>
                    </a:cubicBezTo>
                    <a:cubicBezTo>
                      <a:pt x="53" y="32"/>
                      <a:pt x="53" y="32"/>
                      <a:pt x="53" y="32"/>
                    </a:cubicBezTo>
                    <a:cubicBezTo>
                      <a:pt x="59" y="23"/>
                      <a:pt x="56" y="11"/>
                      <a:pt x="47" y="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23"/>
              <p:cNvSpPr/>
              <p:nvPr/>
            </p:nvSpPr>
            <p:spPr>
              <a:xfrm flipH="1">
                <a:off x="1071120" y="1472001"/>
                <a:ext cx="155130" cy="366836"/>
              </a:xfrm>
              <a:custGeom>
                <a:avLst/>
                <a:gdLst/>
                <a:ahLst/>
                <a:cxnLst/>
                <a:rect l="l" t="t" r="r" b="b"/>
                <a:pathLst>
                  <a:path w="93" h="220" extrusionOk="0">
                    <a:moveTo>
                      <a:pt x="0" y="216"/>
                    </a:moveTo>
                    <a:cubicBezTo>
                      <a:pt x="76" y="34"/>
                      <a:pt x="76" y="34"/>
                      <a:pt x="76" y="34"/>
                    </a:cubicBezTo>
                    <a:cubicBezTo>
                      <a:pt x="77" y="32"/>
                      <a:pt x="76" y="31"/>
                      <a:pt x="75" y="30"/>
                    </a:cubicBezTo>
                    <a:cubicBezTo>
                      <a:pt x="46" y="12"/>
                      <a:pt x="46" y="12"/>
                      <a:pt x="46" y="12"/>
                    </a:cubicBezTo>
                    <a:cubicBezTo>
                      <a:pt x="54" y="0"/>
                      <a:pt x="54" y="0"/>
                      <a:pt x="54" y="0"/>
                    </a:cubicBezTo>
                    <a:cubicBezTo>
                      <a:pt x="83" y="17"/>
                      <a:pt x="83" y="17"/>
                      <a:pt x="83" y="17"/>
                    </a:cubicBezTo>
                    <a:cubicBezTo>
                      <a:pt x="90" y="22"/>
                      <a:pt x="93" y="31"/>
                      <a:pt x="90" y="40"/>
                    </a:cubicBezTo>
                    <a:cubicBezTo>
                      <a:pt x="90" y="40"/>
                      <a:pt x="29" y="185"/>
                      <a:pt x="22" y="203"/>
                    </a:cubicBezTo>
                    <a:cubicBezTo>
                      <a:pt x="15" y="220"/>
                      <a:pt x="0" y="216"/>
                      <a:pt x="0" y="21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23"/>
              <p:cNvSpPr/>
              <p:nvPr/>
            </p:nvSpPr>
            <p:spPr>
              <a:xfrm flipH="1">
                <a:off x="1089372" y="1408123"/>
                <a:ext cx="142354" cy="118629"/>
              </a:xfrm>
              <a:custGeom>
                <a:avLst/>
                <a:gdLst/>
                <a:ahLst/>
                <a:cxnLst/>
                <a:rect l="l" t="t" r="r" b="b"/>
                <a:pathLst>
                  <a:path w="85" h="71" extrusionOk="0">
                    <a:moveTo>
                      <a:pt x="83" y="39"/>
                    </a:moveTo>
                    <a:cubicBezTo>
                      <a:pt x="21" y="2"/>
                      <a:pt x="21" y="2"/>
                      <a:pt x="21" y="2"/>
                    </a:cubicBezTo>
                    <a:cubicBezTo>
                      <a:pt x="19" y="0"/>
                      <a:pt x="16" y="2"/>
                      <a:pt x="14" y="4"/>
                    </a:cubicBezTo>
                    <a:cubicBezTo>
                      <a:pt x="2" y="25"/>
                      <a:pt x="2" y="25"/>
                      <a:pt x="2" y="25"/>
                    </a:cubicBezTo>
                    <a:cubicBezTo>
                      <a:pt x="0" y="28"/>
                      <a:pt x="0" y="31"/>
                      <a:pt x="2" y="32"/>
                    </a:cubicBezTo>
                    <a:cubicBezTo>
                      <a:pt x="64" y="70"/>
                      <a:pt x="64" y="70"/>
                      <a:pt x="64" y="70"/>
                    </a:cubicBezTo>
                    <a:cubicBezTo>
                      <a:pt x="67" y="71"/>
                      <a:pt x="70" y="70"/>
                      <a:pt x="71" y="67"/>
                    </a:cubicBezTo>
                    <a:cubicBezTo>
                      <a:pt x="84" y="47"/>
                      <a:pt x="84" y="47"/>
                      <a:pt x="84" y="47"/>
                    </a:cubicBezTo>
                    <a:cubicBezTo>
                      <a:pt x="85" y="44"/>
                      <a:pt x="85" y="41"/>
                      <a:pt x="83"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8" name="Google Shape;618;p23"/>
            <p:cNvGrpSpPr/>
            <p:nvPr/>
          </p:nvGrpSpPr>
          <p:grpSpPr>
            <a:xfrm>
              <a:off x="4997878" y="2657014"/>
              <a:ext cx="471946" cy="712345"/>
              <a:chOff x="2047101" y="2145599"/>
              <a:chExt cx="407553" cy="615151"/>
            </a:xfrm>
          </p:grpSpPr>
          <p:sp>
            <p:nvSpPr>
              <p:cNvPr id="619" name="Google Shape;619;p23"/>
              <p:cNvSpPr/>
              <p:nvPr/>
            </p:nvSpPr>
            <p:spPr>
              <a:xfrm>
                <a:off x="2047101" y="2145599"/>
                <a:ext cx="407553" cy="615151"/>
              </a:xfrm>
              <a:custGeom>
                <a:avLst/>
                <a:gdLst/>
                <a:ahLst/>
                <a:cxnLst/>
                <a:rect l="l" t="t" r="r" b="b"/>
                <a:pathLst>
                  <a:path w="879" h="1325" extrusionOk="0">
                    <a:moveTo>
                      <a:pt x="879" y="55"/>
                    </a:moveTo>
                    <a:cubicBezTo>
                      <a:pt x="879" y="1270"/>
                      <a:pt x="879" y="1270"/>
                      <a:pt x="879" y="1270"/>
                    </a:cubicBezTo>
                    <a:cubicBezTo>
                      <a:pt x="879" y="1300"/>
                      <a:pt x="854" y="1325"/>
                      <a:pt x="824" y="1325"/>
                    </a:cubicBezTo>
                    <a:cubicBezTo>
                      <a:pt x="55" y="1325"/>
                      <a:pt x="55" y="1325"/>
                      <a:pt x="55" y="1325"/>
                    </a:cubicBezTo>
                    <a:cubicBezTo>
                      <a:pt x="25" y="1325"/>
                      <a:pt x="0" y="1300"/>
                      <a:pt x="0" y="1270"/>
                    </a:cubicBezTo>
                    <a:cubicBezTo>
                      <a:pt x="0" y="55"/>
                      <a:pt x="0" y="55"/>
                      <a:pt x="0" y="55"/>
                    </a:cubicBezTo>
                    <a:cubicBezTo>
                      <a:pt x="0" y="24"/>
                      <a:pt x="25" y="0"/>
                      <a:pt x="55" y="0"/>
                    </a:cubicBezTo>
                    <a:cubicBezTo>
                      <a:pt x="824" y="0"/>
                      <a:pt x="824" y="0"/>
                      <a:pt x="824" y="0"/>
                    </a:cubicBezTo>
                    <a:cubicBezTo>
                      <a:pt x="854" y="0"/>
                      <a:pt x="879" y="24"/>
                      <a:pt x="879" y="5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23"/>
              <p:cNvSpPr/>
              <p:nvPr/>
            </p:nvSpPr>
            <p:spPr>
              <a:xfrm>
                <a:off x="2047101" y="2145599"/>
                <a:ext cx="407553" cy="203528"/>
              </a:xfrm>
              <a:custGeom>
                <a:avLst/>
                <a:gdLst/>
                <a:ahLst/>
                <a:cxnLst/>
                <a:rect l="l" t="t" r="r" b="b"/>
                <a:pathLst>
                  <a:path w="879" h="439" extrusionOk="0">
                    <a:moveTo>
                      <a:pt x="879" y="55"/>
                    </a:moveTo>
                    <a:cubicBezTo>
                      <a:pt x="879" y="439"/>
                      <a:pt x="879" y="439"/>
                      <a:pt x="879" y="439"/>
                    </a:cubicBezTo>
                    <a:cubicBezTo>
                      <a:pt x="0" y="439"/>
                      <a:pt x="0" y="439"/>
                      <a:pt x="0" y="439"/>
                    </a:cubicBezTo>
                    <a:cubicBezTo>
                      <a:pt x="0" y="55"/>
                      <a:pt x="0" y="55"/>
                      <a:pt x="0" y="55"/>
                    </a:cubicBezTo>
                    <a:cubicBezTo>
                      <a:pt x="0" y="24"/>
                      <a:pt x="25" y="0"/>
                      <a:pt x="55" y="0"/>
                    </a:cubicBezTo>
                    <a:cubicBezTo>
                      <a:pt x="824" y="0"/>
                      <a:pt x="824" y="0"/>
                      <a:pt x="824" y="0"/>
                    </a:cubicBezTo>
                    <a:cubicBezTo>
                      <a:pt x="854" y="0"/>
                      <a:pt x="879" y="24"/>
                      <a:pt x="879" y="5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23"/>
              <p:cNvSpPr/>
              <p:nvPr/>
            </p:nvSpPr>
            <p:spPr>
              <a:xfrm>
                <a:off x="2080091" y="2234928"/>
                <a:ext cx="341100" cy="864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23"/>
              <p:cNvSpPr/>
              <p:nvPr/>
            </p:nvSpPr>
            <p:spPr>
              <a:xfrm>
                <a:off x="2207483" y="2234928"/>
                <a:ext cx="194894" cy="86283"/>
              </a:xfrm>
              <a:custGeom>
                <a:avLst/>
                <a:gdLst/>
                <a:ahLst/>
                <a:cxnLst/>
                <a:rect l="l" t="t" r="r" b="b"/>
                <a:pathLst>
                  <a:path w="384" h="170" extrusionOk="0">
                    <a:moveTo>
                      <a:pt x="384" y="0"/>
                    </a:moveTo>
                    <a:lnTo>
                      <a:pt x="270" y="170"/>
                    </a:lnTo>
                    <a:lnTo>
                      <a:pt x="0" y="170"/>
                    </a:lnTo>
                    <a:lnTo>
                      <a:pt x="113" y="0"/>
                    </a:lnTo>
                    <a:lnTo>
                      <a:pt x="384"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23"/>
              <p:cNvSpPr/>
              <p:nvPr/>
            </p:nvSpPr>
            <p:spPr>
              <a:xfrm>
                <a:off x="2089734" y="2234928"/>
                <a:ext cx="125869" cy="86283"/>
              </a:xfrm>
              <a:custGeom>
                <a:avLst/>
                <a:gdLst/>
                <a:ahLst/>
                <a:cxnLst/>
                <a:rect l="l" t="t" r="r" b="b"/>
                <a:pathLst>
                  <a:path w="248" h="170" extrusionOk="0">
                    <a:moveTo>
                      <a:pt x="248" y="0"/>
                    </a:moveTo>
                    <a:lnTo>
                      <a:pt x="135" y="170"/>
                    </a:lnTo>
                    <a:lnTo>
                      <a:pt x="0" y="170"/>
                    </a:lnTo>
                    <a:lnTo>
                      <a:pt x="113" y="0"/>
                    </a:lnTo>
                    <a:lnTo>
                      <a:pt x="248"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23"/>
              <p:cNvSpPr/>
              <p:nvPr/>
            </p:nvSpPr>
            <p:spPr>
              <a:xfrm>
                <a:off x="2080091" y="2420691"/>
                <a:ext cx="72070" cy="49740"/>
              </a:xfrm>
              <a:custGeom>
                <a:avLst/>
                <a:gdLst/>
                <a:ahLst/>
                <a:cxnLst/>
                <a:rect l="l" t="t" r="r" b="b"/>
                <a:pathLst>
                  <a:path w="155" h="107" extrusionOk="0">
                    <a:moveTo>
                      <a:pt x="131" y="0"/>
                    </a:moveTo>
                    <a:cubicBezTo>
                      <a:pt x="24" y="0"/>
                      <a:pt x="24" y="0"/>
                      <a:pt x="24" y="0"/>
                    </a:cubicBezTo>
                    <a:cubicBezTo>
                      <a:pt x="11" y="0"/>
                      <a:pt x="0" y="12"/>
                      <a:pt x="0" y="26"/>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6"/>
                      <a:pt x="155" y="26"/>
                      <a:pt x="155" y="26"/>
                    </a:cubicBezTo>
                    <a:cubicBezTo>
                      <a:pt x="155"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23"/>
              <p:cNvSpPr/>
              <p:nvPr/>
            </p:nvSpPr>
            <p:spPr>
              <a:xfrm>
                <a:off x="2169925" y="2420691"/>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23"/>
              <p:cNvSpPr/>
              <p:nvPr/>
            </p:nvSpPr>
            <p:spPr>
              <a:xfrm>
                <a:off x="2259252" y="2420691"/>
                <a:ext cx="72578"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23"/>
              <p:cNvSpPr/>
              <p:nvPr/>
            </p:nvSpPr>
            <p:spPr>
              <a:xfrm>
                <a:off x="2349086" y="2420691"/>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23"/>
              <p:cNvSpPr/>
              <p:nvPr/>
            </p:nvSpPr>
            <p:spPr>
              <a:xfrm>
                <a:off x="2080091" y="2486165"/>
                <a:ext cx="72070" cy="49740"/>
              </a:xfrm>
              <a:custGeom>
                <a:avLst/>
                <a:gdLst/>
                <a:ahLst/>
                <a:cxnLst/>
                <a:rect l="l" t="t" r="r" b="b"/>
                <a:pathLst>
                  <a:path w="155" h="107" extrusionOk="0">
                    <a:moveTo>
                      <a:pt x="131" y="0"/>
                    </a:moveTo>
                    <a:cubicBezTo>
                      <a:pt x="24" y="0"/>
                      <a:pt x="24" y="0"/>
                      <a:pt x="24" y="0"/>
                    </a:cubicBezTo>
                    <a:cubicBezTo>
                      <a:pt x="11" y="0"/>
                      <a:pt x="0" y="11"/>
                      <a:pt x="0" y="25"/>
                    </a:cubicBezTo>
                    <a:cubicBezTo>
                      <a:pt x="0" y="81"/>
                      <a:pt x="0" y="81"/>
                      <a:pt x="0" y="81"/>
                    </a:cubicBezTo>
                    <a:cubicBezTo>
                      <a:pt x="0" y="95"/>
                      <a:pt x="11" y="107"/>
                      <a:pt x="24" y="107"/>
                    </a:cubicBezTo>
                    <a:cubicBezTo>
                      <a:pt x="131" y="107"/>
                      <a:pt x="131" y="107"/>
                      <a:pt x="131" y="107"/>
                    </a:cubicBezTo>
                    <a:cubicBezTo>
                      <a:pt x="145" y="107"/>
                      <a:pt x="155" y="95"/>
                      <a:pt x="155" y="81"/>
                    </a:cubicBezTo>
                    <a:cubicBezTo>
                      <a:pt x="155" y="25"/>
                      <a:pt x="155" y="25"/>
                      <a:pt x="155" y="25"/>
                    </a:cubicBezTo>
                    <a:cubicBezTo>
                      <a:pt x="155"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23"/>
              <p:cNvSpPr/>
              <p:nvPr/>
            </p:nvSpPr>
            <p:spPr>
              <a:xfrm>
                <a:off x="2169925" y="2486165"/>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23"/>
              <p:cNvSpPr/>
              <p:nvPr/>
            </p:nvSpPr>
            <p:spPr>
              <a:xfrm>
                <a:off x="2259252" y="2486165"/>
                <a:ext cx="72578"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23"/>
              <p:cNvSpPr/>
              <p:nvPr/>
            </p:nvSpPr>
            <p:spPr>
              <a:xfrm>
                <a:off x="2349086" y="2486165"/>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23"/>
              <p:cNvSpPr/>
              <p:nvPr/>
            </p:nvSpPr>
            <p:spPr>
              <a:xfrm>
                <a:off x="2080091" y="2551131"/>
                <a:ext cx="72070" cy="49740"/>
              </a:xfrm>
              <a:custGeom>
                <a:avLst/>
                <a:gdLst/>
                <a:ahLst/>
                <a:cxnLst/>
                <a:rect l="l" t="t" r="r" b="b"/>
                <a:pathLst>
                  <a:path w="155" h="107" extrusionOk="0">
                    <a:moveTo>
                      <a:pt x="131" y="0"/>
                    </a:moveTo>
                    <a:cubicBezTo>
                      <a:pt x="24" y="0"/>
                      <a:pt x="24" y="0"/>
                      <a:pt x="24" y="0"/>
                    </a:cubicBezTo>
                    <a:cubicBezTo>
                      <a:pt x="11" y="0"/>
                      <a:pt x="0" y="11"/>
                      <a:pt x="0" y="25"/>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5"/>
                      <a:pt x="155" y="25"/>
                      <a:pt x="155" y="25"/>
                    </a:cubicBezTo>
                    <a:cubicBezTo>
                      <a:pt x="155"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23"/>
              <p:cNvSpPr/>
              <p:nvPr/>
            </p:nvSpPr>
            <p:spPr>
              <a:xfrm>
                <a:off x="2169925" y="2551131"/>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23"/>
              <p:cNvSpPr/>
              <p:nvPr/>
            </p:nvSpPr>
            <p:spPr>
              <a:xfrm>
                <a:off x="2259252" y="2551131"/>
                <a:ext cx="72578"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23"/>
              <p:cNvSpPr/>
              <p:nvPr/>
            </p:nvSpPr>
            <p:spPr>
              <a:xfrm>
                <a:off x="2349086" y="2551131"/>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23"/>
              <p:cNvSpPr/>
              <p:nvPr/>
            </p:nvSpPr>
            <p:spPr>
              <a:xfrm>
                <a:off x="2080091" y="2616098"/>
                <a:ext cx="72070" cy="49740"/>
              </a:xfrm>
              <a:custGeom>
                <a:avLst/>
                <a:gdLst/>
                <a:ahLst/>
                <a:cxnLst/>
                <a:rect l="l" t="t" r="r" b="b"/>
                <a:pathLst>
                  <a:path w="155" h="107" extrusionOk="0">
                    <a:moveTo>
                      <a:pt x="131" y="0"/>
                    </a:moveTo>
                    <a:cubicBezTo>
                      <a:pt x="24" y="0"/>
                      <a:pt x="24" y="0"/>
                      <a:pt x="24" y="0"/>
                    </a:cubicBezTo>
                    <a:cubicBezTo>
                      <a:pt x="11" y="0"/>
                      <a:pt x="0" y="12"/>
                      <a:pt x="0" y="26"/>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6"/>
                      <a:pt x="155" y="26"/>
                      <a:pt x="155" y="26"/>
                    </a:cubicBezTo>
                    <a:cubicBezTo>
                      <a:pt x="155"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23"/>
              <p:cNvSpPr/>
              <p:nvPr/>
            </p:nvSpPr>
            <p:spPr>
              <a:xfrm>
                <a:off x="2169925" y="2616098"/>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23"/>
              <p:cNvSpPr/>
              <p:nvPr/>
            </p:nvSpPr>
            <p:spPr>
              <a:xfrm>
                <a:off x="2259252" y="2616098"/>
                <a:ext cx="72578"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23"/>
              <p:cNvSpPr/>
              <p:nvPr/>
            </p:nvSpPr>
            <p:spPr>
              <a:xfrm>
                <a:off x="2080091" y="2681572"/>
                <a:ext cx="72070" cy="49232"/>
              </a:xfrm>
              <a:custGeom>
                <a:avLst/>
                <a:gdLst/>
                <a:ahLst/>
                <a:cxnLst/>
                <a:rect l="l" t="t" r="r" b="b"/>
                <a:pathLst>
                  <a:path w="155" h="106" extrusionOk="0">
                    <a:moveTo>
                      <a:pt x="131" y="0"/>
                    </a:moveTo>
                    <a:cubicBezTo>
                      <a:pt x="24" y="0"/>
                      <a:pt x="24" y="0"/>
                      <a:pt x="24" y="0"/>
                    </a:cubicBezTo>
                    <a:cubicBezTo>
                      <a:pt x="11" y="0"/>
                      <a:pt x="0" y="11"/>
                      <a:pt x="0" y="25"/>
                    </a:cubicBezTo>
                    <a:cubicBezTo>
                      <a:pt x="0" y="81"/>
                      <a:pt x="0" y="81"/>
                      <a:pt x="0" y="81"/>
                    </a:cubicBezTo>
                    <a:cubicBezTo>
                      <a:pt x="0" y="95"/>
                      <a:pt x="11" y="106"/>
                      <a:pt x="24" y="106"/>
                    </a:cubicBezTo>
                    <a:cubicBezTo>
                      <a:pt x="131" y="106"/>
                      <a:pt x="131" y="106"/>
                      <a:pt x="131" y="106"/>
                    </a:cubicBezTo>
                    <a:cubicBezTo>
                      <a:pt x="145" y="106"/>
                      <a:pt x="155" y="95"/>
                      <a:pt x="155" y="81"/>
                    </a:cubicBezTo>
                    <a:cubicBezTo>
                      <a:pt x="155" y="25"/>
                      <a:pt x="155" y="25"/>
                      <a:pt x="155" y="25"/>
                    </a:cubicBezTo>
                    <a:cubicBezTo>
                      <a:pt x="155"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23"/>
              <p:cNvSpPr/>
              <p:nvPr/>
            </p:nvSpPr>
            <p:spPr>
              <a:xfrm>
                <a:off x="2169925" y="2681572"/>
                <a:ext cx="72070" cy="49232"/>
              </a:xfrm>
              <a:custGeom>
                <a:avLst/>
                <a:gdLst/>
                <a:ahLst/>
                <a:cxnLst/>
                <a:rect l="l" t="t" r="r" b="b"/>
                <a:pathLst>
                  <a:path w="156" h="106" extrusionOk="0">
                    <a:moveTo>
                      <a:pt x="131" y="0"/>
                    </a:moveTo>
                    <a:cubicBezTo>
                      <a:pt x="25" y="0"/>
                      <a:pt x="25" y="0"/>
                      <a:pt x="25" y="0"/>
                    </a:cubicBezTo>
                    <a:cubicBezTo>
                      <a:pt x="11" y="0"/>
                      <a:pt x="0" y="11"/>
                      <a:pt x="0" y="25"/>
                    </a:cubicBezTo>
                    <a:cubicBezTo>
                      <a:pt x="0" y="81"/>
                      <a:pt x="0" y="81"/>
                      <a:pt x="0" y="81"/>
                    </a:cubicBezTo>
                    <a:cubicBezTo>
                      <a:pt x="0" y="95"/>
                      <a:pt x="11" y="106"/>
                      <a:pt x="25" y="106"/>
                    </a:cubicBezTo>
                    <a:cubicBezTo>
                      <a:pt x="131" y="106"/>
                      <a:pt x="131" y="106"/>
                      <a:pt x="131" y="106"/>
                    </a:cubicBezTo>
                    <a:cubicBezTo>
                      <a:pt x="145" y="106"/>
                      <a:pt x="156" y="95"/>
                      <a:pt x="156" y="81"/>
                    </a:cubicBezTo>
                    <a:cubicBezTo>
                      <a:pt x="156" y="25"/>
                      <a:pt x="156" y="25"/>
                      <a:pt x="156" y="25"/>
                    </a:cubicBezTo>
                    <a:cubicBezTo>
                      <a:pt x="156"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23"/>
              <p:cNvSpPr/>
              <p:nvPr/>
            </p:nvSpPr>
            <p:spPr>
              <a:xfrm>
                <a:off x="2259252" y="2681572"/>
                <a:ext cx="72578" cy="49232"/>
              </a:xfrm>
              <a:custGeom>
                <a:avLst/>
                <a:gdLst/>
                <a:ahLst/>
                <a:cxnLst/>
                <a:rect l="l" t="t" r="r" b="b"/>
                <a:pathLst>
                  <a:path w="156" h="106" extrusionOk="0">
                    <a:moveTo>
                      <a:pt x="131" y="0"/>
                    </a:moveTo>
                    <a:cubicBezTo>
                      <a:pt x="25" y="0"/>
                      <a:pt x="25" y="0"/>
                      <a:pt x="25" y="0"/>
                    </a:cubicBezTo>
                    <a:cubicBezTo>
                      <a:pt x="11" y="0"/>
                      <a:pt x="0" y="11"/>
                      <a:pt x="0" y="25"/>
                    </a:cubicBezTo>
                    <a:cubicBezTo>
                      <a:pt x="0" y="81"/>
                      <a:pt x="0" y="81"/>
                      <a:pt x="0" y="81"/>
                    </a:cubicBezTo>
                    <a:cubicBezTo>
                      <a:pt x="0" y="95"/>
                      <a:pt x="11" y="106"/>
                      <a:pt x="25" y="106"/>
                    </a:cubicBezTo>
                    <a:cubicBezTo>
                      <a:pt x="131" y="106"/>
                      <a:pt x="131" y="106"/>
                      <a:pt x="131" y="106"/>
                    </a:cubicBezTo>
                    <a:cubicBezTo>
                      <a:pt x="145" y="106"/>
                      <a:pt x="156" y="95"/>
                      <a:pt x="156" y="81"/>
                    </a:cubicBezTo>
                    <a:cubicBezTo>
                      <a:pt x="156" y="25"/>
                      <a:pt x="156" y="25"/>
                      <a:pt x="156" y="25"/>
                    </a:cubicBezTo>
                    <a:cubicBezTo>
                      <a:pt x="156"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23"/>
              <p:cNvSpPr/>
              <p:nvPr/>
            </p:nvSpPr>
            <p:spPr>
              <a:xfrm>
                <a:off x="2349086" y="2616098"/>
                <a:ext cx="72070" cy="114706"/>
              </a:xfrm>
              <a:custGeom>
                <a:avLst/>
                <a:gdLst/>
                <a:ahLst/>
                <a:cxnLst/>
                <a:rect l="l" t="t" r="r" b="b"/>
                <a:pathLst>
                  <a:path w="156" h="247" extrusionOk="0">
                    <a:moveTo>
                      <a:pt x="156" y="26"/>
                    </a:moveTo>
                    <a:cubicBezTo>
                      <a:pt x="156" y="12"/>
                      <a:pt x="145" y="0"/>
                      <a:pt x="131" y="0"/>
                    </a:cubicBezTo>
                    <a:cubicBezTo>
                      <a:pt x="25" y="0"/>
                      <a:pt x="25" y="0"/>
                      <a:pt x="25" y="0"/>
                    </a:cubicBezTo>
                    <a:cubicBezTo>
                      <a:pt x="11" y="0"/>
                      <a:pt x="0" y="12"/>
                      <a:pt x="0" y="26"/>
                    </a:cubicBezTo>
                    <a:cubicBezTo>
                      <a:pt x="0" y="82"/>
                      <a:pt x="0" y="82"/>
                      <a:pt x="0" y="82"/>
                    </a:cubicBezTo>
                    <a:cubicBezTo>
                      <a:pt x="0" y="83"/>
                      <a:pt x="1" y="84"/>
                      <a:pt x="1" y="84"/>
                    </a:cubicBezTo>
                    <a:cubicBezTo>
                      <a:pt x="1" y="86"/>
                      <a:pt x="0" y="87"/>
                      <a:pt x="0" y="88"/>
                    </a:cubicBezTo>
                    <a:cubicBezTo>
                      <a:pt x="0" y="164"/>
                      <a:pt x="0" y="164"/>
                      <a:pt x="0" y="164"/>
                    </a:cubicBezTo>
                    <a:cubicBezTo>
                      <a:pt x="0" y="165"/>
                      <a:pt x="0" y="165"/>
                      <a:pt x="0" y="165"/>
                    </a:cubicBezTo>
                    <a:cubicBezTo>
                      <a:pt x="0" y="166"/>
                      <a:pt x="0" y="166"/>
                      <a:pt x="0" y="166"/>
                    </a:cubicBezTo>
                    <a:cubicBezTo>
                      <a:pt x="0" y="222"/>
                      <a:pt x="0" y="222"/>
                      <a:pt x="0" y="222"/>
                    </a:cubicBezTo>
                    <a:cubicBezTo>
                      <a:pt x="0" y="236"/>
                      <a:pt x="11" y="247"/>
                      <a:pt x="25" y="247"/>
                    </a:cubicBezTo>
                    <a:cubicBezTo>
                      <a:pt x="131" y="247"/>
                      <a:pt x="131" y="247"/>
                      <a:pt x="131" y="247"/>
                    </a:cubicBezTo>
                    <a:cubicBezTo>
                      <a:pt x="145" y="247"/>
                      <a:pt x="156" y="236"/>
                      <a:pt x="156" y="222"/>
                    </a:cubicBezTo>
                    <a:cubicBezTo>
                      <a:pt x="156" y="166"/>
                      <a:pt x="156" y="166"/>
                      <a:pt x="156" y="166"/>
                    </a:cubicBezTo>
                    <a:cubicBezTo>
                      <a:pt x="156" y="165"/>
                      <a:pt x="156" y="165"/>
                      <a:pt x="156" y="165"/>
                    </a:cubicBezTo>
                    <a:cubicBezTo>
                      <a:pt x="156" y="164"/>
                      <a:pt x="156" y="164"/>
                      <a:pt x="156" y="164"/>
                    </a:cubicBezTo>
                    <a:cubicBezTo>
                      <a:pt x="156" y="88"/>
                      <a:pt x="156" y="88"/>
                      <a:pt x="156" y="88"/>
                    </a:cubicBezTo>
                    <a:cubicBezTo>
                      <a:pt x="156" y="87"/>
                      <a:pt x="156" y="86"/>
                      <a:pt x="156" y="84"/>
                    </a:cubicBezTo>
                    <a:cubicBezTo>
                      <a:pt x="156" y="84"/>
                      <a:pt x="156" y="83"/>
                      <a:pt x="156" y="82"/>
                    </a:cubicBezTo>
                    <a:lnTo>
                      <a:pt x="156" y="2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23"/>
              <p:cNvSpPr/>
              <p:nvPr/>
            </p:nvSpPr>
            <p:spPr>
              <a:xfrm>
                <a:off x="2080091" y="2368413"/>
                <a:ext cx="65473" cy="34513"/>
              </a:xfrm>
              <a:custGeom>
                <a:avLst/>
                <a:gdLst/>
                <a:ahLst/>
                <a:cxnLst/>
                <a:rect l="l" t="t" r="r" b="b"/>
                <a:pathLst>
                  <a:path w="141" h="74" extrusionOk="0">
                    <a:moveTo>
                      <a:pt x="125" y="0"/>
                    </a:moveTo>
                    <a:cubicBezTo>
                      <a:pt x="16" y="0"/>
                      <a:pt x="16" y="0"/>
                      <a:pt x="16" y="0"/>
                    </a:cubicBezTo>
                    <a:cubicBezTo>
                      <a:pt x="7" y="0"/>
                      <a:pt x="0" y="7"/>
                      <a:pt x="0" y="16"/>
                    </a:cubicBezTo>
                    <a:cubicBezTo>
                      <a:pt x="0" y="59"/>
                      <a:pt x="0" y="59"/>
                      <a:pt x="0" y="59"/>
                    </a:cubicBezTo>
                    <a:cubicBezTo>
                      <a:pt x="0" y="67"/>
                      <a:pt x="7" y="74"/>
                      <a:pt x="16" y="74"/>
                    </a:cubicBezTo>
                    <a:cubicBezTo>
                      <a:pt x="125" y="74"/>
                      <a:pt x="125" y="74"/>
                      <a:pt x="125" y="74"/>
                    </a:cubicBezTo>
                    <a:cubicBezTo>
                      <a:pt x="134" y="74"/>
                      <a:pt x="141" y="67"/>
                      <a:pt x="141" y="59"/>
                    </a:cubicBezTo>
                    <a:cubicBezTo>
                      <a:pt x="141" y="16"/>
                      <a:pt x="141" y="16"/>
                      <a:pt x="141" y="16"/>
                    </a:cubicBezTo>
                    <a:cubicBezTo>
                      <a:pt x="141" y="7"/>
                      <a:pt x="134" y="0"/>
                      <a:pt x="12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23"/>
              <p:cNvSpPr/>
              <p:nvPr/>
            </p:nvSpPr>
            <p:spPr>
              <a:xfrm>
                <a:off x="2355684" y="2368413"/>
                <a:ext cx="65473" cy="34513"/>
              </a:xfrm>
              <a:custGeom>
                <a:avLst/>
                <a:gdLst/>
                <a:ahLst/>
                <a:cxnLst/>
                <a:rect l="l" t="t" r="r" b="b"/>
                <a:pathLst>
                  <a:path w="141" h="74" extrusionOk="0">
                    <a:moveTo>
                      <a:pt x="125" y="0"/>
                    </a:moveTo>
                    <a:cubicBezTo>
                      <a:pt x="16" y="0"/>
                      <a:pt x="16" y="0"/>
                      <a:pt x="16" y="0"/>
                    </a:cubicBezTo>
                    <a:cubicBezTo>
                      <a:pt x="7" y="0"/>
                      <a:pt x="0" y="7"/>
                      <a:pt x="0" y="16"/>
                    </a:cubicBezTo>
                    <a:cubicBezTo>
                      <a:pt x="0" y="59"/>
                      <a:pt x="0" y="59"/>
                      <a:pt x="0" y="59"/>
                    </a:cubicBezTo>
                    <a:cubicBezTo>
                      <a:pt x="0" y="67"/>
                      <a:pt x="7" y="74"/>
                      <a:pt x="16" y="74"/>
                    </a:cubicBezTo>
                    <a:cubicBezTo>
                      <a:pt x="125" y="74"/>
                      <a:pt x="125" y="74"/>
                      <a:pt x="125" y="74"/>
                    </a:cubicBezTo>
                    <a:cubicBezTo>
                      <a:pt x="134" y="74"/>
                      <a:pt x="141" y="67"/>
                      <a:pt x="141" y="59"/>
                    </a:cubicBezTo>
                    <a:cubicBezTo>
                      <a:pt x="141" y="16"/>
                      <a:pt x="141" y="16"/>
                      <a:pt x="141" y="16"/>
                    </a:cubicBezTo>
                    <a:cubicBezTo>
                      <a:pt x="141" y="7"/>
                      <a:pt x="134" y="0"/>
                      <a:pt x="12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23"/>
              <p:cNvSpPr/>
              <p:nvPr/>
            </p:nvSpPr>
            <p:spPr>
              <a:xfrm>
                <a:off x="2163327" y="2368413"/>
                <a:ext cx="49231"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23"/>
              <p:cNvSpPr/>
              <p:nvPr/>
            </p:nvSpPr>
            <p:spPr>
              <a:xfrm>
                <a:off x="2226262" y="2368413"/>
                <a:ext cx="49231"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23"/>
              <p:cNvSpPr/>
              <p:nvPr/>
            </p:nvSpPr>
            <p:spPr>
              <a:xfrm>
                <a:off x="2289704" y="2368413"/>
                <a:ext cx="48724"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23"/>
              <p:cNvSpPr/>
              <p:nvPr/>
            </p:nvSpPr>
            <p:spPr>
              <a:xfrm>
                <a:off x="2080091" y="2179097"/>
                <a:ext cx="121302" cy="26900"/>
              </a:xfrm>
              <a:custGeom>
                <a:avLst/>
                <a:gdLst/>
                <a:ahLst/>
                <a:cxnLst/>
                <a:rect l="l" t="t" r="r" b="b"/>
                <a:pathLst>
                  <a:path w="261" h="58" extrusionOk="0">
                    <a:moveTo>
                      <a:pt x="232" y="0"/>
                    </a:moveTo>
                    <a:cubicBezTo>
                      <a:pt x="29" y="0"/>
                      <a:pt x="29" y="0"/>
                      <a:pt x="29" y="0"/>
                    </a:cubicBezTo>
                    <a:cubicBezTo>
                      <a:pt x="13" y="0"/>
                      <a:pt x="0" y="13"/>
                      <a:pt x="0" y="29"/>
                    </a:cubicBezTo>
                    <a:cubicBezTo>
                      <a:pt x="0" y="45"/>
                      <a:pt x="13" y="58"/>
                      <a:pt x="29" y="58"/>
                    </a:cubicBezTo>
                    <a:cubicBezTo>
                      <a:pt x="232" y="58"/>
                      <a:pt x="232" y="58"/>
                      <a:pt x="232" y="58"/>
                    </a:cubicBezTo>
                    <a:cubicBezTo>
                      <a:pt x="248" y="58"/>
                      <a:pt x="261" y="45"/>
                      <a:pt x="261" y="29"/>
                    </a:cubicBezTo>
                    <a:cubicBezTo>
                      <a:pt x="261" y="13"/>
                      <a:pt x="248" y="0"/>
                      <a:pt x="232"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9" name="Google Shape;649;p23"/>
            <p:cNvGrpSpPr/>
            <p:nvPr/>
          </p:nvGrpSpPr>
          <p:grpSpPr>
            <a:xfrm>
              <a:off x="7164619" y="1316177"/>
              <a:ext cx="415198" cy="415198"/>
              <a:chOff x="1404969" y="1106377"/>
              <a:chExt cx="415198" cy="415198"/>
            </a:xfrm>
          </p:grpSpPr>
          <p:sp>
            <p:nvSpPr>
              <p:cNvPr id="650" name="Google Shape;650;p23"/>
              <p:cNvSpPr/>
              <p:nvPr/>
            </p:nvSpPr>
            <p:spPr>
              <a:xfrm>
                <a:off x="1404969" y="1106377"/>
                <a:ext cx="415198" cy="415198"/>
              </a:xfrm>
              <a:custGeom>
                <a:avLst/>
                <a:gdLst/>
                <a:ahLst/>
                <a:cxnLst/>
                <a:rect l="l" t="t" r="r" b="b"/>
                <a:pathLst>
                  <a:path w="474" h="474" extrusionOk="0">
                    <a:moveTo>
                      <a:pt x="421" y="0"/>
                    </a:moveTo>
                    <a:cubicBezTo>
                      <a:pt x="52" y="0"/>
                      <a:pt x="52" y="0"/>
                      <a:pt x="52" y="0"/>
                    </a:cubicBezTo>
                    <a:cubicBezTo>
                      <a:pt x="23" y="0"/>
                      <a:pt x="0" y="23"/>
                      <a:pt x="0" y="52"/>
                    </a:cubicBezTo>
                    <a:cubicBezTo>
                      <a:pt x="0" y="421"/>
                      <a:pt x="0" y="421"/>
                      <a:pt x="0" y="421"/>
                    </a:cubicBezTo>
                    <a:cubicBezTo>
                      <a:pt x="0" y="451"/>
                      <a:pt x="23" y="474"/>
                      <a:pt x="52" y="474"/>
                    </a:cubicBezTo>
                    <a:cubicBezTo>
                      <a:pt x="421" y="474"/>
                      <a:pt x="421" y="474"/>
                      <a:pt x="421" y="474"/>
                    </a:cubicBezTo>
                    <a:cubicBezTo>
                      <a:pt x="451" y="474"/>
                      <a:pt x="474" y="451"/>
                      <a:pt x="474" y="421"/>
                    </a:cubicBezTo>
                    <a:cubicBezTo>
                      <a:pt x="474" y="52"/>
                      <a:pt x="474" y="52"/>
                      <a:pt x="474" y="52"/>
                    </a:cubicBezTo>
                    <a:cubicBezTo>
                      <a:pt x="474" y="23"/>
                      <a:pt x="451" y="0"/>
                      <a:pt x="421"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23"/>
              <p:cNvSpPr/>
              <p:nvPr/>
            </p:nvSpPr>
            <p:spPr>
              <a:xfrm>
                <a:off x="1460456" y="1163778"/>
                <a:ext cx="304223" cy="299440"/>
              </a:xfrm>
              <a:custGeom>
                <a:avLst/>
                <a:gdLst/>
                <a:ahLst/>
                <a:cxnLst/>
                <a:rect l="l" t="t" r="r" b="b"/>
                <a:pathLst>
                  <a:path w="348" h="343" extrusionOk="0">
                    <a:moveTo>
                      <a:pt x="298" y="293"/>
                    </a:moveTo>
                    <a:cubicBezTo>
                      <a:pt x="311" y="280"/>
                      <a:pt x="321" y="265"/>
                      <a:pt x="330" y="248"/>
                    </a:cubicBezTo>
                    <a:cubicBezTo>
                      <a:pt x="330" y="248"/>
                      <a:pt x="330" y="248"/>
                      <a:pt x="330" y="248"/>
                    </a:cubicBezTo>
                    <a:cubicBezTo>
                      <a:pt x="304" y="235"/>
                      <a:pt x="304" y="235"/>
                      <a:pt x="304" y="235"/>
                    </a:cubicBezTo>
                    <a:cubicBezTo>
                      <a:pt x="310" y="221"/>
                      <a:pt x="315" y="206"/>
                      <a:pt x="317" y="192"/>
                    </a:cubicBezTo>
                    <a:cubicBezTo>
                      <a:pt x="346" y="196"/>
                      <a:pt x="346" y="196"/>
                      <a:pt x="346" y="196"/>
                    </a:cubicBezTo>
                    <a:cubicBezTo>
                      <a:pt x="348" y="178"/>
                      <a:pt x="348" y="160"/>
                      <a:pt x="345" y="142"/>
                    </a:cubicBezTo>
                    <a:cubicBezTo>
                      <a:pt x="316" y="147"/>
                      <a:pt x="316" y="147"/>
                      <a:pt x="316" y="147"/>
                    </a:cubicBezTo>
                    <a:cubicBezTo>
                      <a:pt x="313" y="132"/>
                      <a:pt x="308" y="118"/>
                      <a:pt x="301" y="104"/>
                    </a:cubicBezTo>
                    <a:cubicBezTo>
                      <a:pt x="327" y="90"/>
                      <a:pt x="327" y="90"/>
                      <a:pt x="327" y="90"/>
                    </a:cubicBezTo>
                    <a:cubicBezTo>
                      <a:pt x="318" y="74"/>
                      <a:pt x="307" y="60"/>
                      <a:pt x="294" y="47"/>
                    </a:cubicBezTo>
                    <a:cubicBezTo>
                      <a:pt x="274" y="68"/>
                      <a:pt x="274" y="68"/>
                      <a:pt x="274" y="68"/>
                    </a:cubicBezTo>
                    <a:cubicBezTo>
                      <a:pt x="264" y="58"/>
                      <a:pt x="251" y="49"/>
                      <a:pt x="238" y="42"/>
                    </a:cubicBezTo>
                    <a:cubicBezTo>
                      <a:pt x="237" y="42"/>
                      <a:pt x="237" y="42"/>
                      <a:pt x="237" y="42"/>
                    </a:cubicBezTo>
                    <a:cubicBezTo>
                      <a:pt x="250" y="16"/>
                      <a:pt x="250" y="16"/>
                      <a:pt x="250" y="16"/>
                    </a:cubicBezTo>
                    <a:cubicBezTo>
                      <a:pt x="234" y="8"/>
                      <a:pt x="216" y="3"/>
                      <a:pt x="198" y="0"/>
                    </a:cubicBezTo>
                    <a:cubicBezTo>
                      <a:pt x="194" y="29"/>
                      <a:pt x="194" y="29"/>
                      <a:pt x="194" y="29"/>
                    </a:cubicBezTo>
                    <a:cubicBezTo>
                      <a:pt x="179" y="27"/>
                      <a:pt x="164" y="27"/>
                      <a:pt x="149" y="30"/>
                    </a:cubicBezTo>
                    <a:cubicBezTo>
                      <a:pt x="144" y="1"/>
                      <a:pt x="144" y="1"/>
                      <a:pt x="144" y="1"/>
                    </a:cubicBezTo>
                    <a:cubicBezTo>
                      <a:pt x="126" y="4"/>
                      <a:pt x="109" y="10"/>
                      <a:pt x="93" y="19"/>
                    </a:cubicBezTo>
                    <a:cubicBezTo>
                      <a:pt x="106" y="45"/>
                      <a:pt x="106" y="45"/>
                      <a:pt x="106" y="45"/>
                    </a:cubicBezTo>
                    <a:cubicBezTo>
                      <a:pt x="93" y="52"/>
                      <a:pt x="81" y="61"/>
                      <a:pt x="70" y="72"/>
                    </a:cubicBezTo>
                    <a:cubicBezTo>
                      <a:pt x="49" y="51"/>
                      <a:pt x="49" y="51"/>
                      <a:pt x="49" y="51"/>
                    </a:cubicBezTo>
                    <a:cubicBezTo>
                      <a:pt x="37" y="64"/>
                      <a:pt x="26" y="79"/>
                      <a:pt x="18" y="96"/>
                    </a:cubicBezTo>
                    <a:cubicBezTo>
                      <a:pt x="18" y="96"/>
                      <a:pt x="18" y="96"/>
                      <a:pt x="18" y="96"/>
                    </a:cubicBezTo>
                    <a:cubicBezTo>
                      <a:pt x="44" y="108"/>
                      <a:pt x="44" y="108"/>
                      <a:pt x="44" y="108"/>
                    </a:cubicBezTo>
                    <a:cubicBezTo>
                      <a:pt x="38" y="122"/>
                      <a:pt x="33" y="137"/>
                      <a:pt x="31" y="152"/>
                    </a:cubicBezTo>
                    <a:cubicBezTo>
                      <a:pt x="2" y="148"/>
                      <a:pt x="2" y="148"/>
                      <a:pt x="2" y="148"/>
                    </a:cubicBezTo>
                    <a:cubicBezTo>
                      <a:pt x="0" y="166"/>
                      <a:pt x="0" y="184"/>
                      <a:pt x="3" y="202"/>
                    </a:cubicBezTo>
                    <a:cubicBezTo>
                      <a:pt x="32" y="197"/>
                      <a:pt x="32" y="197"/>
                      <a:pt x="32" y="197"/>
                    </a:cubicBezTo>
                    <a:cubicBezTo>
                      <a:pt x="35" y="212"/>
                      <a:pt x="40" y="226"/>
                      <a:pt x="47" y="239"/>
                    </a:cubicBezTo>
                    <a:cubicBezTo>
                      <a:pt x="21" y="253"/>
                      <a:pt x="21" y="253"/>
                      <a:pt x="21" y="253"/>
                    </a:cubicBezTo>
                    <a:cubicBezTo>
                      <a:pt x="29" y="269"/>
                      <a:pt x="40" y="284"/>
                      <a:pt x="53" y="296"/>
                    </a:cubicBezTo>
                    <a:cubicBezTo>
                      <a:pt x="74" y="275"/>
                      <a:pt x="74" y="275"/>
                      <a:pt x="74" y="275"/>
                    </a:cubicBezTo>
                    <a:cubicBezTo>
                      <a:pt x="84" y="286"/>
                      <a:pt x="97" y="295"/>
                      <a:pt x="110" y="301"/>
                    </a:cubicBezTo>
                    <a:cubicBezTo>
                      <a:pt x="111" y="301"/>
                      <a:pt x="111" y="301"/>
                      <a:pt x="111" y="301"/>
                    </a:cubicBezTo>
                    <a:cubicBezTo>
                      <a:pt x="98" y="328"/>
                      <a:pt x="98" y="328"/>
                      <a:pt x="98" y="328"/>
                    </a:cubicBezTo>
                    <a:cubicBezTo>
                      <a:pt x="114" y="336"/>
                      <a:pt x="132" y="341"/>
                      <a:pt x="150" y="343"/>
                    </a:cubicBezTo>
                    <a:cubicBezTo>
                      <a:pt x="154" y="315"/>
                      <a:pt x="154" y="315"/>
                      <a:pt x="154" y="315"/>
                    </a:cubicBezTo>
                    <a:cubicBezTo>
                      <a:pt x="169" y="317"/>
                      <a:pt x="184" y="316"/>
                      <a:pt x="199" y="314"/>
                    </a:cubicBezTo>
                    <a:cubicBezTo>
                      <a:pt x="204" y="343"/>
                      <a:pt x="204" y="343"/>
                      <a:pt x="204" y="343"/>
                    </a:cubicBezTo>
                    <a:cubicBezTo>
                      <a:pt x="222" y="339"/>
                      <a:pt x="239" y="334"/>
                      <a:pt x="255" y="325"/>
                    </a:cubicBezTo>
                    <a:cubicBezTo>
                      <a:pt x="241" y="299"/>
                      <a:pt x="241" y="299"/>
                      <a:pt x="241" y="299"/>
                    </a:cubicBezTo>
                    <a:cubicBezTo>
                      <a:pt x="255" y="292"/>
                      <a:pt x="267" y="283"/>
                      <a:pt x="277" y="272"/>
                    </a:cubicBezTo>
                    <a:lnTo>
                      <a:pt x="298" y="293"/>
                    </a:lnTo>
                    <a:close/>
                    <a:moveTo>
                      <a:pt x="140" y="240"/>
                    </a:moveTo>
                    <a:cubicBezTo>
                      <a:pt x="103" y="222"/>
                      <a:pt x="87" y="176"/>
                      <a:pt x="106" y="138"/>
                    </a:cubicBezTo>
                    <a:cubicBezTo>
                      <a:pt x="124" y="101"/>
                      <a:pt x="170" y="85"/>
                      <a:pt x="208" y="104"/>
                    </a:cubicBezTo>
                    <a:cubicBezTo>
                      <a:pt x="245" y="122"/>
                      <a:pt x="261" y="168"/>
                      <a:pt x="242" y="205"/>
                    </a:cubicBezTo>
                    <a:cubicBezTo>
                      <a:pt x="224" y="243"/>
                      <a:pt x="178" y="259"/>
                      <a:pt x="140" y="24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2" name="Google Shape;652;p23"/>
            <p:cNvSpPr/>
            <p:nvPr/>
          </p:nvSpPr>
          <p:spPr>
            <a:xfrm>
              <a:off x="3840701" y="867524"/>
              <a:ext cx="531600" cy="876850"/>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23"/>
            <p:cNvSpPr/>
            <p:nvPr/>
          </p:nvSpPr>
          <p:spPr>
            <a:xfrm>
              <a:off x="6535672" y="3138738"/>
              <a:ext cx="157450" cy="259725"/>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23"/>
            <p:cNvSpPr/>
            <p:nvPr/>
          </p:nvSpPr>
          <p:spPr>
            <a:xfrm>
              <a:off x="5627753" y="3138762"/>
              <a:ext cx="653350" cy="64479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2525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871075" y="2969400"/>
            <a:ext cx="4559700" cy="1303500"/>
          </a:xfrm>
          <a:prstGeom prst="rect">
            <a:avLst/>
          </a:prstGeom>
        </p:spPr>
        <p:txBody>
          <a:bodyPr spcFirstLastPara="1" wrap="square" lIns="91425" tIns="91425" rIns="91425" bIns="91425" anchor="b" anchorCtr="0">
            <a:noAutofit/>
          </a:bodyPr>
          <a:lstStyle>
            <a:lvl1pPr lvl="0">
              <a:lnSpc>
                <a:spcPct val="85000"/>
              </a:lnSpc>
              <a:spcBef>
                <a:spcPts val="0"/>
              </a:spcBef>
              <a:spcAft>
                <a:spcPts val="0"/>
              </a:spcAft>
              <a:buSzPts val="3600"/>
              <a:buNone/>
              <a:defRPr sz="4100" b="0">
                <a:latin typeface="Baloo 2 ExtraBold"/>
                <a:ea typeface="Baloo 2 ExtraBold"/>
                <a:cs typeface="Baloo 2 ExtraBold"/>
                <a:sym typeface="Baloo 2 ExtraBo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871075" y="2425725"/>
            <a:ext cx="996900" cy="7011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400" b="0">
                <a:solidFill>
                  <a:schemeClr val="lt1"/>
                </a:solidFill>
                <a:latin typeface="Baloo 2 ExtraBold"/>
                <a:ea typeface="Baloo 2 ExtraBold"/>
                <a:cs typeface="Baloo 2 ExtraBold"/>
                <a:sym typeface="Baloo 2 Extra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871075" y="4229000"/>
            <a:ext cx="45597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DM Sans"/>
                <a:ea typeface="DM Sans"/>
                <a:cs typeface="DM Sans"/>
                <a:sym typeface="DM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3162649" y="-2703928"/>
            <a:ext cx="13165613" cy="11244425"/>
            <a:chOff x="-3162649" y="-2703928"/>
            <a:chExt cx="13165613" cy="11244425"/>
          </a:xfrm>
        </p:grpSpPr>
        <p:sp>
          <p:nvSpPr>
            <p:cNvPr id="20" name="Google Shape;20;p3"/>
            <p:cNvSpPr/>
            <p:nvPr/>
          </p:nvSpPr>
          <p:spPr>
            <a:xfrm rot="-8306489">
              <a:off x="6127382" y="-1119897"/>
              <a:ext cx="3381355" cy="2773073"/>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3"/>
            <p:cNvSpPr/>
            <p:nvPr/>
          </p:nvSpPr>
          <p:spPr>
            <a:xfrm rot="-2526298">
              <a:off x="-1178945" y="-1980449"/>
              <a:ext cx="3213799" cy="2742785"/>
            </a:xfrm>
            <a:custGeom>
              <a:avLst/>
              <a:gdLst/>
              <a:ahLst/>
              <a:cxnLst/>
              <a:rect l="l" t="t" r="r" b="b"/>
              <a:pathLst>
                <a:path w="1480978" h="1263926" extrusionOk="0">
                  <a:moveTo>
                    <a:pt x="448644" y="41059"/>
                  </a:moveTo>
                  <a:cubicBezTo>
                    <a:pt x="132459" y="160545"/>
                    <a:pt x="-63263" y="534477"/>
                    <a:pt x="18674" y="862391"/>
                  </a:cubicBezTo>
                  <a:cubicBezTo>
                    <a:pt x="50440" y="989451"/>
                    <a:pt x="121056" y="1109506"/>
                    <a:pt x="227835" y="1185417"/>
                  </a:cubicBezTo>
                  <a:cubicBezTo>
                    <a:pt x="334615" y="1261327"/>
                    <a:pt x="479105" y="1287961"/>
                    <a:pt x="600872" y="1239581"/>
                  </a:cubicBezTo>
                  <a:cubicBezTo>
                    <a:pt x="717344" y="1193236"/>
                    <a:pt x="810928" y="1083362"/>
                    <a:pt x="936115" y="1078230"/>
                  </a:cubicBezTo>
                  <a:cubicBezTo>
                    <a:pt x="1040696" y="1073913"/>
                    <a:pt x="1137131" y="1146077"/>
                    <a:pt x="1241712" y="1141190"/>
                  </a:cubicBezTo>
                  <a:cubicBezTo>
                    <a:pt x="1392148" y="1134267"/>
                    <a:pt x="1491841" y="964364"/>
                    <a:pt x="1480031" y="814173"/>
                  </a:cubicBezTo>
                  <a:cubicBezTo>
                    <a:pt x="1468547" y="668461"/>
                    <a:pt x="1377080" y="566894"/>
                    <a:pt x="1324382" y="437553"/>
                  </a:cubicBezTo>
                  <a:cubicBezTo>
                    <a:pt x="1279993" y="328574"/>
                    <a:pt x="1243911" y="248429"/>
                    <a:pt x="1148860" y="169749"/>
                  </a:cubicBezTo>
                  <a:cubicBezTo>
                    <a:pt x="958514" y="12145"/>
                    <a:pt x="682483" y="-47313"/>
                    <a:pt x="448644" y="410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rot="7128936">
              <a:off x="-2814439" y="3014869"/>
              <a:ext cx="5631417" cy="4125872"/>
            </a:xfrm>
            <a:custGeom>
              <a:avLst/>
              <a:gdLst/>
              <a:ahLst/>
              <a:cxnLst/>
              <a:rect l="l" t="t" r="r" b="b"/>
              <a:pathLst>
                <a:path w="616186" h="397857" extrusionOk="0">
                  <a:moveTo>
                    <a:pt x="313618" y="7724"/>
                  </a:moveTo>
                  <a:cubicBezTo>
                    <a:pt x="247889" y="-5144"/>
                    <a:pt x="177517" y="-3516"/>
                    <a:pt x="116756" y="24747"/>
                  </a:cubicBezTo>
                  <a:cubicBezTo>
                    <a:pt x="56077" y="53010"/>
                    <a:pt x="6963" y="110839"/>
                    <a:pt x="610" y="177546"/>
                  </a:cubicBezTo>
                  <a:cubicBezTo>
                    <a:pt x="-5743" y="244171"/>
                    <a:pt x="38158" y="315439"/>
                    <a:pt x="103561" y="329692"/>
                  </a:cubicBezTo>
                  <a:cubicBezTo>
                    <a:pt x="172467" y="344679"/>
                    <a:pt x="243002" y="298660"/>
                    <a:pt x="312478" y="310633"/>
                  </a:cubicBezTo>
                  <a:cubicBezTo>
                    <a:pt x="353365" y="317638"/>
                    <a:pt x="387818" y="343701"/>
                    <a:pt x="423167" y="365367"/>
                  </a:cubicBezTo>
                  <a:cubicBezTo>
                    <a:pt x="458516" y="387032"/>
                    <a:pt x="500380" y="405358"/>
                    <a:pt x="540453" y="394770"/>
                  </a:cubicBezTo>
                  <a:cubicBezTo>
                    <a:pt x="598445" y="379457"/>
                    <a:pt x="625730" y="307619"/>
                    <a:pt x="613187" y="248976"/>
                  </a:cubicBezTo>
                  <a:cubicBezTo>
                    <a:pt x="581829" y="101879"/>
                    <a:pt x="448090" y="34195"/>
                    <a:pt x="313618" y="7724"/>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720000" y="445025"/>
            <a:ext cx="4360200" cy="1013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7"/>
          <p:cNvSpPr txBox="1">
            <a:spLocks noGrp="1"/>
          </p:cNvSpPr>
          <p:nvPr>
            <p:ph type="subTitle" idx="1"/>
          </p:nvPr>
        </p:nvSpPr>
        <p:spPr>
          <a:xfrm>
            <a:off x="720000" y="1700300"/>
            <a:ext cx="4360200" cy="290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130" name="Google Shape;130;p7"/>
          <p:cNvSpPr>
            <a:spLocks noGrp="1"/>
          </p:cNvSpPr>
          <p:nvPr>
            <p:ph type="pic" idx="2"/>
          </p:nvPr>
        </p:nvSpPr>
        <p:spPr>
          <a:xfrm>
            <a:off x="5287787" y="1164750"/>
            <a:ext cx="2702100" cy="3145200"/>
          </a:xfrm>
          <a:prstGeom prst="roundRect">
            <a:avLst>
              <a:gd name="adj" fmla="val 16667"/>
            </a:avLst>
          </a:prstGeom>
          <a:noFill/>
          <a:ln>
            <a:noFill/>
          </a:ln>
        </p:spPr>
      </p:sp>
      <p:grpSp>
        <p:nvGrpSpPr>
          <p:cNvPr id="131" name="Google Shape;131;p7"/>
          <p:cNvGrpSpPr/>
          <p:nvPr/>
        </p:nvGrpSpPr>
        <p:grpSpPr>
          <a:xfrm>
            <a:off x="-1074892" y="-1954336"/>
            <a:ext cx="11396924" cy="8184515"/>
            <a:chOff x="-1074892" y="-1954336"/>
            <a:chExt cx="11396924" cy="8184515"/>
          </a:xfrm>
        </p:grpSpPr>
        <p:sp>
          <p:nvSpPr>
            <p:cNvPr id="132" name="Google Shape;132;p7"/>
            <p:cNvSpPr/>
            <p:nvPr/>
          </p:nvSpPr>
          <p:spPr>
            <a:xfrm rot="-9487761">
              <a:off x="6881307" y="-1464727"/>
              <a:ext cx="3098926" cy="2433851"/>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7"/>
            <p:cNvSpPr/>
            <p:nvPr/>
          </p:nvSpPr>
          <p:spPr>
            <a:xfrm rot="-9880295" flipH="1">
              <a:off x="-871076" y="4120981"/>
              <a:ext cx="2249342" cy="1844701"/>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0" name="Google Shape;180;p7"/>
          <p:cNvGrpSpPr/>
          <p:nvPr/>
        </p:nvGrpSpPr>
        <p:grpSpPr>
          <a:xfrm>
            <a:off x="90252" y="34370"/>
            <a:ext cx="8438066" cy="4800729"/>
            <a:chOff x="90252" y="-554691"/>
            <a:chExt cx="9414737" cy="5389791"/>
          </a:xfrm>
        </p:grpSpPr>
        <p:sp>
          <p:nvSpPr>
            <p:cNvPr id="181" name="Google Shape;181;p7"/>
            <p:cNvSpPr/>
            <p:nvPr/>
          </p:nvSpPr>
          <p:spPr>
            <a:xfrm>
              <a:off x="9178314" y="-554691"/>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90252" y="404309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7"/>
            <p:cNvSpPr/>
            <p:nvPr/>
          </p:nvSpPr>
          <p:spPr>
            <a:xfrm>
              <a:off x="416925" y="465295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 name="Google Shape;11477;p66">
            <a:extLst>
              <a:ext uri="{FF2B5EF4-FFF2-40B4-BE49-F238E27FC236}">
                <a16:creationId xmlns:a16="http://schemas.microsoft.com/office/drawing/2014/main" id="{E3A30D18-6D35-64DF-D5ED-28CD95801D44}"/>
              </a:ext>
            </a:extLst>
          </p:cNvPr>
          <p:cNvGrpSpPr/>
          <p:nvPr userDrawn="1"/>
        </p:nvGrpSpPr>
        <p:grpSpPr>
          <a:xfrm rot="1923793">
            <a:off x="8558963" y="292102"/>
            <a:ext cx="425440" cy="525159"/>
            <a:chOff x="-6713450" y="2397900"/>
            <a:chExt cx="295375" cy="291450"/>
          </a:xfrm>
        </p:grpSpPr>
        <p:sp>
          <p:nvSpPr>
            <p:cNvPr id="3" name="Google Shape;11478;p66">
              <a:extLst>
                <a:ext uri="{FF2B5EF4-FFF2-40B4-BE49-F238E27FC236}">
                  <a16:creationId xmlns:a16="http://schemas.microsoft.com/office/drawing/2014/main" id="{C3164EEA-3A09-48B7-958E-B9A65FF187EB}"/>
                </a:ext>
              </a:extLst>
            </p:cNvPr>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dk2"/>
            </a:solid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479;p66">
              <a:extLst>
                <a:ext uri="{FF2B5EF4-FFF2-40B4-BE49-F238E27FC236}">
                  <a16:creationId xmlns:a16="http://schemas.microsoft.com/office/drawing/2014/main" id="{5D264BE7-5F14-F43E-B9DE-1070384D5B6A}"/>
                </a:ext>
              </a:extLst>
            </p:cNvPr>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dk2"/>
            </a:solid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0"/>
        <p:cNvGrpSpPr/>
        <p:nvPr/>
      </p:nvGrpSpPr>
      <p:grpSpPr>
        <a:xfrm>
          <a:off x="0" y="0"/>
          <a:ext cx="0" cy="0"/>
          <a:chOff x="0" y="0"/>
          <a:chExt cx="0" cy="0"/>
        </a:xfrm>
      </p:grpSpPr>
      <p:grpSp>
        <p:nvGrpSpPr>
          <p:cNvPr id="231" name="Google Shape;231;p11"/>
          <p:cNvGrpSpPr/>
          <p:nvPr/>
        </p:nvGrpSpPr>
        <p:grpSpPr>
          <a:xfrm>
            <a:off x="-2029214" y="-2389503"/>
            <a:ext cx="12217127" cy="9357900"/>
            <a:chOff x="-2029214" y="-2389503"/>
            <a:chExt cx="12217127" cy="9357900"/>
          </a:xfrm>
        </p:grpSpPr>
        <p:sp>
          <p:nvSpPr>
            <p:cNvPr id="232" name="Google Shape;232;p11"/>
            <p:cNvSpPr/>
            <p:nvPr/>
          </p:nvSpPr>
          <p:spPr>
            <a:xfrm rot="7128936">
              <a:off x="-1270089" y="1442769"/>
              <a:ext cx="5631417" cy="4125872"/>
            </a:xfrm>
            <a:custGeom>
              <a:avLst/>
              <a:gdLst/>
              <a:ahLst/>
              <a:cxnLst/>
              <a:rect l="l" t="t" r="r" b="b"/>
              <a:pathLst>
                <a:path w="616186" h="397857" extrusionOk="0">
                  <a:moveTo>
                    <a:pt x="313618" y="7724"/>
                  </a:moveTo>
                  <a:cubicBezTo>
                    <a:pt x="247889" y="-5144"/>
                    <a:pt x="177517" y="-3516"/>
                    <a:pt x="116756" y="24747"/>
                  </a:cubicBezTo>
                  <a:cubicBezTo>
                    <a:pt x="56077" y="53010"/>
                    <a:pt x="6963" y="110839"/>
                    <a:pt x="610" y="177546"/>
                  </a:cubicBezTo>
                  <a:cubicBezTo>
                    <a:pt x="-5743" y="244171"/>
                    <a:pt x="38158" y="315439"/>
                    <a:pt x="103561" y="329692"/>
                  </a:cubicBezTo>
                  <a:cubicBezTo>
                    <a:pt x="172467" y="344679"/>
                    <a:pt x="243002" y="298660"/>
                    <a:pt x="312478" y="310633"/>
                  </a:cubicBezTo>
                  <a:cubicBezTo>
                    <a:pt x="353365" y="317638"/>
                    <a:pt x="387818" y="343701"/>
                    <a:pt x="423167" y="365367"/>
                  </a:cubicBezTo>
                  <a:cubicBezTo>
                    <a:pt x="458516" y="387032"/>
                    <a:pt x="500380" y="405358"/>
                    <a:pt x="540453" y="394770"/>
                  </a:cubicBezTo>
                  <a:cubicBezTo>
                    <a:pt x="598445" y="379457"/>
                    <a:pt x="625730" y="307619"/>
                    <a:pt x="613187" y="248976"/>
                  </a:cubicBezTo>
                  <a:cubicBezTo>
                    <a:pt x="581829" y="101879"/>
                    <a:pt x="448090" y="34195"/>
                    <a:pt x="313618" y="7724"/>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1"/>
            <p:cNvSpPr/>
            <p:nvPr/>
          </p:nvSpPr>
          <p:spPr>
            <a:xfrm rot="-8306489">
              <a:off x="6312332" y="-1616947"/>
              <a:ext cx="3381355" cy="2773073"/>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1"/>
            <p:cNvSpPr/>
            <p:nvPr/>
          </p:nvSpPr>
          <p:spPr>
            <a:xfrm rot="-2526298">
              <a:off x="-1524420" y="-1666024"/>
              <a:ext cx="3213799" cy="2742785"/>
            </a:xfrm>
            <a:custGeom>
              <a:avLst/>
              <a:gdLst/>
              <a:ahLst/>
              <a:cxnLst/>
              <a:rect l="l" t="t" r="r" b="b"/>
              <a:pathLst>
                <a:path w="1480978" h="1263926" extrusionOk="0">
                  <a:moveTo>
                    <a:pt x="448644" y="41059"/>
                  </a:moveTo>
                  <a:cubicBezTo>
                    <a:pt x="132459" y="160545"/>
                    <a:pt x="-63263" y="534477"/>
                    <a:pt x="18674" y="862391"/>
                  </a:cubicBezTo>
                  <a:cubicBezTo>
                    <a:pt x="50440" y="989451"/>
                    <a:pt x="121056" y="1109506"/>
                    <a:pt x="227835" y="1185417"/>
                  </a:cubicBezTo>
                  <a:cubicBezTo>
                    <a:pt x="334615" y="1261327"/>
                    <a:pt x="479105" y="1287961"/>
                    <a:pt x="600872" y="1239581"/>
                  </a:cubicBezTo>
                  <a:cubicBezTo>
                    <a:pt x="717344" y="1193236"/>
                    <a:pt x="810928" y="1083362"/>
                    <a:pt x="936115" y="1078230"/>
                  </a:cubicBezTo>
                  <a:cubicBezTo>
                    <a:pt x="1040696" y="1073913"/>
                    <a:pt x="1137131" y="1146077"/>
                    <a:pt x="1241712" y="1141190"/>
                  </a:cubicBezTo>
                  <a:cubicBezTo>
                    <a:pt x="1392148" y="1134267"/>
                    <a:pt x="1491841" y="964364"/>
                    <a:pt x="1480031" y="814173"/>
                  </a:cubicBezTo>
                  <a:cubicBezTo>
                    <a:pt x="1468547" y="668461"/>
                    <a:pt x="1377080" y="566894"/>
                    <a:pt x="1324382" y="437553"/>
                  </a:cubicBezTo>
                  <a:cubicBezTo>
                    <a:pt x="1279993" y="328574"/>
                    <a:pt x="1243911" y="248429"/>
                    <a:pt x="1148860" y="169749"/>
                  </a:cubicBezTo>
                  <a:cubicBezTo>
                    <a:pt x="958514" y="12145"/>
                    <a:pt x="682483" y="-47313"/>
                    <a:pt x="448644" y="410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5" name="Google Shape;235;p11"/>
          <p:cNvSpPr txBox="1">
            <a:spLocks noGrp="1"/>
          </p:cNvSpPr>
          <p:nvPr>
            <p:ph type="title" hasCustomPrompt="1"/>
          </p:nvPr>
        </p:nvSpPr>
        <p:spPr>
          <a:xfrm>
            <a:off x="5302675" y="2703800"/>
            <a:ext cx="3128100" cy="10782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0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36" name="Google Shape;236;p11"/>
          <p:cNvSpPr txBox="1">
            <a:spLocks noGrp="1"/>
          </p:cNvSpPr>
          <p:nvPr>
            <p:ph type="subTitle" idx="1"/>
          </p:nvPr>
        </p:nvSpPr>
        <p:spPr>
          <a:xfrm>
            <a:off x="5302675" y="3673475"/>
            <a:ext cx="3128100" cy="682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396"/>
        <p:cNvGrpSpPr/>
        <p:nvPr/>
      </p:nvGrpSpPr>
      <p:grpSpPr>
        <a:xfrm>
          <a:off x="0" y="0"/>
          <a:ext cx="0" cy="0"/>
          <a:chOff x="0" y="0"/>
          <a:chExt cx="0" cy="0"/>
        </a:xfrm>
      </p:grpSpPr>
      <p:sp>
        <p:nvSpPr>
          <p:cNvPr id="397" name="Google Shape;397;p1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398" name="Google Shape;398;p18"/>
          <p:cNvGrpSpPr/>
          <p:nvPr/>
        </p:nvGrpSpPr>
        <p:grpSpPr>
          <a:xfrm>
            <a:off x="-856733" y="-2184900"/>
            <a:ext cx="11910511" cy="8379762"/>
            <a:chOff x="-856733" y="-2184900"/>
            <a:chExt cx="11910511" cy="8379762"/>
          </a:xfrm>
        </p:grpSpPr>
        <p:sp>
          <p:nvSpPr>
            <p:cNvPr id="399" name="Google Shape;399;p18"/>
            <p:cNvSpPr/>
            <p:nvPr/>
          </p:nvSpPr>
          <p:spPr>
            <a:xfrm rot="-7341459">
              <a:off x="7305126" y="-1367050"/>
              <a:ext cx="3409980" cy="2678150"/>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8"/>
            <p:cNvSpPr/>
            <p:nvPr/>
          </p:nvSpPr>
          <p:spPr>
            <a:xfrm rot="-10245665" flipH="1">
              <a:off x="-723336" y="4183034"/>
              <a:ext cx="2247692" cy="1843349"/>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1" name="Google Shape;401;p18"/>
          <p:cNvGrpSpPr/>
          <p:nvPr/>
        </p:nvGrpSpPr>
        <p:grpSpPr>
          <a:xfrm>
            <a:off x="262777" y="161945"/>
            <a:ext cx="8167948" cy="4873205"/>
            <a:chOff x="262777" y="161945"/>
            <a:chExt cx="7433887" cy="4873205"/>
          </a:xfrm>
        </p:grpSpPr>
        <p:sp>
          <p:nvSpPr>
            <p:cNvPr id="402" name="Google Shape;402;p18"/>
            <p:cNvSpPr/>
            <p:nvPr/>
          </p:nvSpPr>
          <p:spPr>
            <a:xfrm>
              <a:off x="7369989" y="16194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8"/>
            <p:cNvSpPr/>
            <p:nvPr/>
          </p:nvSpPr>
          <p:spPr>
            <a:xfrm>
              <a:off x="262777" y="414009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8"/>
            <p:cNvSpPr/>
            <p:nvPr/>
          </p:nvSpPr>
          <p:spPr>
            <a:xfrm>
              <a:off x="811063" y="485300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429"/>
        <p:cNvGrpSpPr/>
        <p:nvPr/>
      </p:nvGrpSpPr>
      <p:grpSpPr>
        <a:xfrm>
          <a:off x="0" y="0"/>
          <a:ext cx="0" cy="0"/>
          <a:chOff x="0" y="0"/>
          <a:chExt cx="0" cy="0"/>
        </a:xfrm>
      </p:grpSpPr>
      <p:sp>
        <p:nvSpPr>
          <p:cNvPr id="430" name="Google Shape;430;p1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31" name="Google Shape;431;p19"/>
          <p:cNvGrpSpPr/>
          <p:nvPr/>
        </p:nvGrpSpPr>
        <p:grpSpPr>
          <a:xfrm>
            <a:off x="-2180385" y="-2351677"/>
            <a:ext cx="12725618" cy="9332031"/>
            <a:chOff x="-2180385" y="-2351677"/>
            <a:chExt cx="12725618" cy="9332031"/>
          </a:xfrm>
        </p:grpSpPr>
        <p:sp>
          <p:nvSpPr>
            <p:cNvPr id="432" name="Google Shape;432;p19"/>
            <p:cNvSpPr/>
            <p:nvPr/>
          </p:nvSpPr>
          <p:spPr>
            <a:xfrm rot="3702647">
              <a:off x="-1898200" y="-1554774"/>
              <a:ext cx="3409976" cy="2678147"/>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9"/>
            <p:cNvSpPr/>
            <p:nvPr/>
          </p:nvSpPr>
          <p:spPr>
            <a:xfrm rot="6417430" flipH="1">
              <a:off x="7465596" y="3990147"/>
              <a:ext cx="2966740" cy="2433045"/>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4" name="Google Shape;434;p19"/>
          <p:cNvGrpSpPr/>
          <p:nvPr/>
        </p:nvGrpSpPr>
        <p:grpSpPr>
          <a:xfrm>
            <a:off x="202002" y="232075"/>
            <a:ext cx="8988910" cy="4549048"/>
            <a:chOff x="202002" y="232075"/>
            <a:chExt cx="8988910" cy="4549048"/>
          </a:xfrm>
        </p:grpSpPr>
        <p:grpSp>
          <p:nvGrpSpPr>
            <p:cNvPr id="435" name="Google Shape;435;p19"/>
            <p:cNvGrpSpPr/>
            <p:nvPr/>
          </p:nvGrpSpPr>
          <p:grpSpPr>
            <a:xfrm flipH="1">
              <a:off x="8602421" y="3830071"/>
              <a:ext cx="588491" cy="951052"/>
              <a:chOff x="1062996" y="1340396"/>
              <a:chExt cx="588491" cy="951052"/>
            </a:xfrm>
          </p:grpSpPr>
          <p:sp>
            <p:nvSpPr>
              <p:cNvPr id="436" name="Google Shape;436;p19"/>
              <p:cNvSpPr/>
              <p:nvPr/>
            </p:nvSpPr>
            <p:spPr>
              <a:xfrm flipH="1">
                <a:off x="1127696" y="1466525"/>
                <a:ext cx="521965" cy="813973"/>
              </a:xfrm>
              <a:custGeom>
                <a:avLst/>
                <a:gdLst/>
                <a:ahLst/>
                <a:cxnLst/>
                <a:rect l="l" t="t" r="r" b="b"/>
                <a:pathLst>
                  <a:path w="313" h="487" extrusionOk="0">
                    <a:moveTo>
                      <a:pt x="115" y="395"/>
                    </a:moveTo>
                    <a:cubicBezTo>
                      <a:pt x="111" y="399"/>
                      <a:pt x="109" y="403"/>
                      <a:pt x="106" y="406"/>
                    </a:cubicBezTo>
                    <a:cubicBezTo>
                      <a:pt x="79" y="435"/>
                      <a:pt x="34" y="470"/>
                      <a:pt x="11" y="487"/>
                    </a:cubicBezTo>
                    <a:cubicBezTo>
                      <a:pt x="8" y="485"/>
                      <a:pt x="4" y="483"/>
                      <a:pt x="0" y="480"/>
                    </a:cubicBezTo>
                    <a:cubicBezTo>
                      <a:pt x="5" y="452"/>
                      <a:pt x="16" y="396"/>
                      <a:pt x="29" y="359"/>
                    </a:cubicBezTo>
                    <a:cubicBezTo>
                      <a:pt x="31" y="356"/>
                      <a:pt x="32" y="351"/>
                      <a:pt x="35" y="346"/>
                    </a:cubicBezTo>
                    <a:cubicBezTo>
                      <a:pt x="71" y="277"/>
                      <a:pt x="234" y="51"/>
                      <a:pt x="266" y="6"/>
                    </a:cubicBezTo>
                    <a:cubicBezTo>
                      <a:pt x="269" y="2"/>
                      <a:pt x="273" y="0"/>
                      <a:pt x="276" y="2"/>
                    </a:cubicBezTo>
                    <a:cubicBezTo>
                      <a:pt x="310" y="23"/>
                      <a:pt x="310" y="23"/>
                      <a:pt x="310" y="23"/>
                    </a:cubicBezTo>
                    <a:cubicBezTo>
                      <a:pt x="313" y="24"/>
                      <a:pt x="313" y="29"/>
                      <a:pt x="311" y="34"/>
                    </a:cubicBezTo>
                    <a:cubicBezTo>
                      <a:pt x="286" y="82"/>
                      <a:pt x="159" y="331"/>
                      <a:pt x="115" y="39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9"/>
              <p:cNvSpPr/>
              <p:nvPr/>
            </p:nvSpPr>
            <p:spPr>
              <a:xfrm flipH="1">
                <a:off x="1458031" y="2045067"/>
                <a:ext cx="191631" cy="235432"/>
              </a:xfrm>
              <a:custGeom>
                <a:avLst/>
                <a:gdLst/>
                <a:ahLst/>
                <a:cxnLst/>
                <a:rect l="l" t="t" r="r" b="b"/>
                <a:pathLst>
                  <a:path w="115" h="141" extrusionOk="0">
                    <a:moveTo>
                      <a:pt x="115" y="49"/>
                    </a:moveTo>
                    <a:cubicBezTo>
                      <a:pt x="111" y="53"/>
                      <a:pt x="109" y="57"/>
                      <a:pt x="106" y="60"/>
                    </a:cubicBezTo>
                    <a:cubicBezTo>
                      <a:pt x="79" y="89"/>
                      <a:pt x="34" y="124"/>
                      <a:pt x="11" y="141"/>
                    </a:cubicBezTo>
                    <a:cubicBezTo>
                      <a:pt x="8" y="139"/>
                      <a:pt x="4" y="137"/>
                      <a:pt x="0" y="134"/>
                    </a:cubicBezTo>
                    <a:cubicBezTo>
                      <a:pt x="5" y="106"/>
                      <a:pt x="16" y="50"/>
                      <a:pt x="29" y="13"/>
                    </a:cubicBezTo>
                    <a:cubicBezTo>
                      <a:pt x="31" y="10"/>
                      <a:pt x="32" y="5"/>
                      <a:pt x="35" y="0"/>
                    </a:cubicBezTo>
                    <a:lnTo>
                      <a:pt x="115"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9"/>
              <p:cNvSpPr/>
              <p:nvPr/>
            </p:nvSpPr>
            <p:spPr>
              <a:xfrm flipH="1">
                <a:off x="1622286" y="2258597"/>
                <a:ext cx="29201" cy="32851"/>
              </a:xfrm>
              <a:custGeom>
                <a:avLst/>
                <a:gdLst/>
                <a:ahLst/>
                <a:cxnLst/>
                <a:rect l="l" t="t" r="r" b="b"/>
                <a:pathLst>
                  <a:path w="18" h="20" extrusionOk="0">
                    <a:moveTo>
                      <a:pt x="2" y="0"/>
                    </a:moveTo>
                    <a:cubicBezTo>
                      <a:pt x="0" y="13"/>
                      <a:pt x="0" y="13"/>
                      <a:pt x="0" y="13"/>
                    </a:cubicBezTo>
                    <a:cubicBezTo>
                      <a:pt x="0" y="17"/>
                      <a:pt x="4" y="20"/>
                      <a:pt x="8" y="17"/>
                    </a:cubicBezTo>
                    <a:cubicBezTo>
                      <a:pt x="18" y="10"/>
                      <a:pt x="18" y="10"/>
                      <a:pt x="18" y="10"/>
                    </a:cubicBez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9"/>
              <p:cNvSpPr/>
              <p:nvPr/>
            </p:nvSpPr>
            <p:spPr>
              <a:xfrm flipH="1">
                <a:off x="1062996" y="1340396"/>
                <a:ext cx="98553" cy="107679"/>
              </a:xfrm>
              <a:custGeom>
                <a:avLst/>
                <a:gdLst/>
                <a:ahLst/>
                <a:cxnLst/>
                <a:rect l="l" t="t" r="r" b="b"/>
                <a:pathLst>
                  <a:path w="59" h="64" extrusionOk="0">
                    <a:moveTo>
                      <a:pt x="47" y="5"/>
                    </a:moveTo>
                    <a:cubicBezTo>
                      <a:pt x="47" y="5"/>
                      <a:pt x="47" y="5"/>
                      <a:pt x="47" y="5"/>
                    </a:cubicBezTo>
                    <a:cubicBezTo>
                      <a:pt x="37" y="0"/>
                      <a:pt x="26" y="3"/>
                      <a:pt x="20" y="12"/>
                    </a:cubicBezTo>
                    <a:cubicBezTo>
                      <a:pt x="0" y="44"/>
                      <a:pt x="0" y="44"/>
                      <a:pt x="0" y="44"/>
                    </a:cubicBezTo>
                    <a:cubicBezTo>
                      <a:pt x="33" y="64"/>
                      <a:pt x="33" y="64"/>
                      <a:pt x="33" y="64"/>
                    </a:cubicBezTo>
                    <a:cubicBezTo>
                      <a:pt x="53" y="32"/>
                      <a:pt x="53" y="32"/>
                      <a:pt x="53" y="32"/>
                    </a:cubicBezTo>
                    <a:cubicBezTo>
                      <a:pt x="59" y="23"/>
                      <a:pt x="56" y="11"/>
                      <a:pt x="47" y="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9"/>
              <p:cNvSpPr/>
              <p:nvPr/>
            </p:nvSpPr>
            <p:spPr>
              <a:xfrm flipH="1">
                <a:off x="1071120" y="1472001"/>
                <a:ext cx="155130" cy="366836"/>
              </a:xfrm>
              <a:custGeom>
                <a:avLst/>
                <a:gdLst/>
                <a:ahLst/>
                <a:cxnLst/>
                <a:rect l="l" t="t" r="r" b="b"/>
                <a:pathLst>
                  <a:path w="93" h="220" extrusionOk="0">
                    <a:moveTo>
                      <a:pt x="0" y="216"/>
                    </a:moveTo>
                    <a:cubicBezTo>
                      <a:pt x="76" y="34"/>
                      <a:pt x="76" y="34"/>
                      <a:pt x="76" y="34"/>
                    </a:cubicBezTo>
                    <a:cubicBezTo>
                      <a:pt x="77" y="32"/>
                      <a:pt x="76" y="31"/>
                      <a:pt x="75" y="30"/>
                    </a:cubicBezTo>
                    <a:cubicBezTo>
                      <a:pt x="46" y="12"/>
                      <a:pt x="46" y="12"/>
                      <a:pt x="46" y="12"/>
                    </a:cubicBezTo>
                    <a:cubicBezTo>
                      <a:pt x="54" y="0"/>
                      <a:pt x="54" y="0"/>
                      <a:pt x="54" y="0"/>
                    </a:cubicBezTo>
                    <a:cubicBezTo>
                      <a:pt x="83" y="17"/>
                      <a:pt x="83" y="17"/>
                      <a:pt x="83" y="17"/>
                    </a:cubicBezTo>
                    <a:cubicBezTo>
                      <a:pt x="90" y="22"/>
                      <a:pt x="93" y="31"/>
                      <a:pt x="90" y="40"/>
                    </a:cubicBezTo>
                    <a:cubicBezTo>
                      <a:pt x="90" y="40"/>
                      <a:pt x="29" y="185"/>
                      <a:pt x="22" y="203"/>
                    </a:cubicBezTo>
                    <a:cubicBezTo>
                      <a:pt x="15" y="220"/>
                      <a:pt x="0" y="216"/>
                      <a:pt x="0" y="21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9"/>
              <p:cNvSpPr/>
              <p:nvPr/>
            </p:nvSpPr>
            <p:spPr>
              <a:xfrm flipH="1">
                <a:off x="1089372" y="1408123"/>
                <a:ext cx="142354" cy="118629"/>
              </a:xfrm>
              <a:custGeom>
                <a:avLst/>
                <a:gdLst/>
                <a:ahLst/>
                <a:cxnLst/>
                <a:rect l="l" t="t" r="r" b="b"/>
                <a:pathLst>
                  <a:path w="85" h="71" extrusionOk="0">
                    <a:moveTo>
                      <a:pt x="83" y="39"/>
                    </a:moveTo>
                    <a:cubicBezTo>
                      <a:pt x="21" y="2"/>
                      <a:pt x="21" y="2"/>
                      <a:pt x="21" y="2"/>
                    </a:cubicBezTo>
                    <a:cubicBezTo>
                      <a:pt x="19" y="0"/>
                      <a:pt x="16" y="2"/>
                      <a:pt x="14" y="4"/>
                    </a:cubicBezTo>
                    <a:cubicBezTo>
                      <a:pt x="2" y="25"/>
                      <a:pt x="2" y="25"/>
                      <a:pt x="2" y="25"/>
                    </a:cubicBezTo>
                    <a:cubicBezTo>
                      <a:pt x="0" y="28"/>
                      <a:pt x="0" y="31"/>
                      <a:pt x="2" y="32"/>
                    </a:cubicBezTo>
                    <a:cubicBezTo>
                      <a:pt x="64" y="70"/>
                      <a:pt x="64" y="70"/>
                      <a:pt x="64" y="70"/>
                    </a:cubicBezTo>
                    <a:cubicBezTo>
                      <a:pt x="67" y="71"/>
                      <a:pt x="70" y="70"/>
                      <a:pt x="71" y="67"/>
                    </a:cubicBezTo>
                    <a:cubicBezTo>
                      <a:pt x="84" y="47"/>
                      <a:pt x="84" y="47"/>
                      <a:pt x="84" y="47"/>
                    </a:cubicBezTo>
                    <a:cubicBezTo>
                      <a:pt x="85" y="44"/>
                      <a:pt x="85" y="41"/>
                      <a:pt x="83"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2" name="Google Shape;442;p19"/>
            <p:cNvGrpSpPr/>
            <p:nvPr/>
          </p:nvGrpSpPr>
          <p:grpSpPr>
            <a:xfrm>
              <a:off x="202002" y="232075"/>
              <a:ext cx="8555437" cy="4330802"/>
              <a:chOff x="202002" y="232075"/>
              <a:chExt cx="8555437" cy="4330802"/>
            </a:xfrm>
          </p:grpSpPr>
          <p:sp>
            <p:nvSpPr>
              <p:cNvPr id="443" name="Google Shape;443;p19"/>
              <p:cNvSpPr/>
              <p:nvPr/>
            </p:nvSpPr>
            <p:spPr>
              <a:xfrm>
                <a:off x="8430764" y="3951070"/>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9"/>
              <p:cNvSpPr/>
              <p:nvPr/>
            </p:nvSpPr>
            <p:spPr>
              <a:xfrm>
                <a:off x="202002" y="80584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9"/>
              <p:cNvSpPr/>
              <p:nvPr/>
            </p:nvSpPr>
            <p:spPr>
              <a:xfrm>
                <a:off x="528663" y="232075"/>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46" name="Google Shape;446;p19"/>
              <p:cNvGrpSpPr/>
              <p:nvPr/>
            </p:nvGrpSpPr>
            <p:grpSpPr>
              <a:xfrm>
                <a:off x="7795500" y="4541889"/>
                <a:ext cx="85831" cy="20988"/>
                <a:chOff x="2461152" y="2745893"/>
                <a:chExt cx="105508" cy="25800"/>
              </a:xfrm>
            </p:grpSpPr>
            <p:sp>
              <p:nvSpPr>
                <p:cNvPr id="449" name="Google Shape;449;p19"/>
                <p:cNvSpPr/>
                <p:nvPr/>
              </p:nvSpPr>
              <p:spPr>
                <a:xfrm>
                  <a:off x="2461152" y="2745893"/>
                  <a:ext cx="258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9"/>
                <p:cNvSpPr/>
                <p:nvPr/>
              </p:nvSpPr>
              <p:spPr>
                <a:xfrm>
                  <a:off x="2500603" y="2745893"/>
                  <a:ext cx="261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9"/>
                <p:cNvSpPr/>
                <p:nvPr/>
              </p:nvSpPr>
              <p:spPr>
                <a:xfrm>
                  <a:off x="2540860" y="2745893"/>
                  <a:ext cx="258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9"/>
        <p:cNvGrpSpPr/>
        <p:nvPr/>
      </p:nvGrpSpPr>
      <p:grpSpPr>
        <a:xfrm>
          <a:off x="0" y="0"/>
          <a:ext cx="0" cy="0"/>
          <a:chOff x="0" y="0"/>
          <a:chExt cx="0" cy="0"/>
        </a:xfrm>
      </p:grpSpPr>
      <p:grpSp>
        <p:nvGrpSpPr>
          <p:cNvPr id="510" name="Google Shape;510;p22"/>
          <p:cNvGrpSpPr/>
          <p:nvPr/>
        </p:nvGrpSpPr>
        <p:grpSpPr>
          <a:xfrm>
            <a:off x="-2106233" y="-952769"/>
            <a:ext cx="12545486" cy="8509944"/>
            <a:chOff x="-2106233" y="-952769"/>
            <a:chExt cx="12545486" cy="8509944"/>
          </a:xfrm>
        </p:grpSpPr>
        <p:sp>
          <p:nvSpPr>
            <p:cNvPr id="511" name="Google Shape;511;p22"/>
            <p:cNvSpPr/>
            <p:nvPr/>
          </p:nvSpPr>
          <p:spPr>
            <a:xfrm rot="7341459" flipH="1">
              <a:off x="-1767562" y="4061175"/>
              <a:ext cx="3409980" cy="2678150"/>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22"/>
            <p:cNvSpPr/>
            <p:nvPr/>
          </p:nvSpPr>
          <p:spPr>
            <a:xfrm rot="10245665">
              <a:off x="8058163" y="-784291"/>
              <a:ext cx="2247692" cy="1843349"/>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3" name="Google Shape;513;p22"/>
          <p:cNvGrpSpPr/>
          <p:nvPr/>
        </p:nvGrpSpPr>
        <p:grpSpPr>
          <a:xfrm>
            <a:off x="1087005" y="172450"/>
            <a:ext cx="7905012" cy="4753945"/>
            <a:chOff x="1087005" y="172450"/>
            <a:chExt cx="7905012" cy="4753945"/>
          </a:xfrm>
        </p:grpSpPr>
        <p:sp>
          <p:nvSpPr>
            <p:cNvPr id="514" name="Google Shape;514;p22"/>
            <p:cNvSpPr/>
            <p:nvPr/>
          </p:nvSpPr>
          <p:spPr>
            <a:xfrm flipH="1">
              <a:off x="1087005" y="460399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22"/>
            <p:cNvSpPr/>
            <p:nvPr/>
          </p:nvSpPr>
          <p:spPr>
            <a:xfrm flipH="1">
              <a:off x="8665343" y="77049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22"/>
            <p:cNvSpPr/>
            <p:nvPr/>
          </p:nvSpPr>
          <p:spPr>
            <a:xfrm flipH="1">
              <a:off x="8430782" y="17245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7" name="Google Shape;517;p22"/>
          <p:cNvGrpSpPr/>
          <p:nvPr/>
        </p:nvGrpSpPr>
        <p:grpSpPr>
          <a:xfrm>
            <a:off x="-335165" y="3759862"/>
            <a:ext cx="1253120" cy="1142272"/>
            <a:chOff x="-335165" y="3759862"/>
            <a:chExt cx="1253120" cy="1142272"/>
          </a:xfrm>
        </p:grpSpPr>
        <p:grpSp>
          <p:nvGrpSpPr>
            <p:cNvPr id="518" name="Google Shape;518;p22"/>
            <p:cNvGrpSpPr/>
            <p:nvPr/>
          </p:nvGrpSpPr>
          <p:grpSpPr>
            <a:xfrm flipH="1">
              <a:off x="510249" y="4497559"/>
              <a:ext cx="407706" cy="388498"/>
              <a:chOff x="2884583" y="645291"/>
              <a:chExt cx="285089" cy="271696"/>
            </a:xfrm>
          </p:grpSpPr>
          <p:sp>
            <p:nvSpPr>
              <p:cNvPr id="519" name="Google Shape;519;p22"/>
              <p:cNvSpPr/>
              <p:nvPr/>
            </p:nvSpPr>
            <p:spPr>
              <a:xfrm>
                <a:off x="2905629" y="652944"/>
                <a:ext cx="264042" cy="264042"/>
              </a:xfrm>
              <a:custGeom>
                <a:avLst/>
                <a:gdLst/>
                <a:ahLst/>
                <a:cxnLst/>
                <a:rect l="l" t="t" r="r" b="b"/>
                <a:pathLst>
                  <a:path w="302" h="301" extrusionOk="0">
                    <a:moveTo>
                      <a:pt x="151" y="151"/>
                    </a:moveTo>
                    <a:cubicBezTo>
                      <a:pt x="95" y="10"/>
                      <a:pt x="95" y="10"/>
                      <a:pt x="95" y="10"/>
                    </a:cubicBezTo>
                    <a:cubicBezTo>
                      <a:pt x="113" y="4"/>
                      <a:pt x="131" y="0"/>
                      <a:pt x="151" y="0"/>
                    </a:cubicBezTo>
                    <a:cubicBezTo>
                      <a:pt x="234" y="0"/>
                      <a:pt x="302" y="67"/>
                      <a:pt x="302" y="151"/>
                    </a:cubicBezTo>
                    <a:cubicBezTo>
                      <a:pt x="302" y="234"/>
                      <a:pt x="234" y="301"/>
                      <a:pt x="151" y="301"/>
                    </a:cubicBezTo>
                    <a:cubicBezTo>
                      <a:pt x="68" y="301"/>
                      <a:pt x="0" y="234"/>
                      <a:pt x="0" y="151"/>
                    </a:cubicBezTo>
                    <a:cubicBezTo>
                      <a:pt x="0" y="142"/>
                      <a:pt x="1" y="134"/>
                      <a:pt x="2" y="126"/>
                    </a:cubicBezTo>
                    <a:lnTo>
                      <a:pt x="151" y="1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2"/>
              <p:cNvSpPr/>
              <p:nvPr/>
            </p:nvSpPr>
            <p:spPr>
              <a:xfrm>
                <a:off x="2884583" y="645291"/>
                <a:ext cx="130108" cy="123412"/>
              </a:xfrm>
              <a:custGeom>
                <a:avLst/>
                <a:gdLst/>
                <a:ahLst/>
                <a:cxnLst/>
                <a:rect l="l" t="t" r="r" b="b"/>
                <a:pathLst>
                  <a:path w="149" h="141" extrusionOk="0">
                    <a:moveTo>
                      <a:pt x="0" y="116"/>
                    </a:moveTo>
                    <a:cubicBezTo>
                      <a:pt x="9" y="63"/>
                      <a:pt x="45" y="20"/>
                      <a:pt x="93" y="0"/>
                    </a:cubicBezTo>
                    <a:cubicBezTo>
                      <a:pt x="149" y="141"/>
                      <a:pt x="149" y="141"/>
                      <a:pt x="149" y="141"/>
                    </a:cubicBezTo>
                    <a:lnTo>
                      <a:pt x="0" y="116"/>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1" name="Google Shape;521;p22"/>
            <p:cNvGrpSpPr/>
            <p:nvPr/>
          </p:nvGrpSpPr>
          <p:grpSpPr>
            <a:xfrm>
              <a:off x="-335165" y="3759862"/>
              <a:ext cx="676370" cy="1142272"/>
              <a:chOff x="2757910" y="1240337"/>
              <a:chExt cx="676370" cy="1142272"/>
            </a:xfrm>
          </p:grpSpPr>
          <p:sp>
            <p:nvSpPr>
              <p:cNvPr id="522" name="Google Shape;522;p22"/>
              <p:cNvSpPr/>
              <p:nvPr/>
            </p:nvSpPr>
            <p:spPr>
              <a:xfrm>
                <a:off x="2757910" y="1240337"/>
                <a:ext cx="676370" cy="870576"/>
              </a:xfrm>
              <a:custGeom>
                <a:avLst/>
                <a:gdLst/>
                <a:ahLst/>
                <a:cxnLst/>
                <a:rect l="l" t="t" r="r" b="b"/>
                <a:pathLst>
                  <a:path w="774" h="996" extrusionOk="0">
                    <a:moveTo>
                      <a:pt x="774" y="387"/>
                    </a:moveTo>
                    <a:cubicBezTo>
                      <a:pt x="774" y="173"/>
                      <a:pt x="601" y="0"/>
                      <a:pt x="387" y="0"/>
                    </a:cubicBezTo>
                    <a:cubicBezTo>
                      <a:pt x="173" y="0"/>
                      <a:pt x="0" y="173"/>
                      <a:pt x="0" y="387"/>
                    </a:cubicBezTo>
                    <a:cubicBezTo>
                      <a:pt x="0" y="462"/>
                      <a:pt x="22" y="533"/>
                      <a:pt x="59" y="592"/>
                    </a:cubicBezTo>
                    <a:cubicBezTo>
                      <a:pt x="59" y="592"/>
                      <a:pt x="59" y="592"/>
                      <a:pt x="59" y="592"/>
                    </a:cubicBezTo>
                    <a:cubicBezTo>
                      <a:pt x="59" y="592"/>
                      <a:pt x="61" y="595"/>
                      <a:pt x="64" y="600"/>
                    </a:cubicBezTo>
                    <a:cubicBezTo>
                      <a:pt x="65" y="602"/>
                      <a:pt x="66" y="603"/>
                      <a:pt x="67" y="605"/>
                    </a:cubicBezTo>
                    <a:cubicBezTo>
                      <a:pt x="99" y="654"/>
                      <a:pt x="211" y="835"/>
                      <a:pt x="211" y="996"/>
                    </a:cubicBezTo>
                    <a:cubicBezTo>
                      <a:pt x="334" y="996"/>
                      <a:pt x="334" y="996"/>
                      <a:pt x="334" y="996"/>
                    </a:cubicBezTo>
                    <a:cubicBezTo>
                      <a:pt x="464" y="996"/>
                      <a:pt x="464" y="996"/>
                      <a:pt x="464" y="996"/>
                    </a:cubicBezTo>
                    <a:cubicBezTo>
                      <a:pt x="563" y="996"/>
                      <a:pt x="563" y="996"/>
                      <a:pt x="563" y="996"/>
                    </a:cubicBezTo>
                    <a:cubicBezTo>
                      <a:pt x="563" y="808"/>
                      <a:pt x="716" y="592"/>
                      <a:pt x="716" y="592"/>
                    </a:cubicBezTo>
                    <a:cubicBezTo>
                      <a:pt x="716" y="592"/>
                      <a:pt x="716" y="592"/>
                      <a:pt x="716" y="592"/>
                    </a:cubicBezTo>
                    <a:cubicBezTo>
                      <a:pt x="753" y="533"/>
                      <a:pt x="774" y="462"/>
                      <a:pt x="774" y="387"/>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22"/>
              <p:cNvSpPr/>
              <p:nvPr/>
            </p:nvSpPr>
            <p:spPr>
              <a:xfrm>
                <a:off x="2940636" y="2078385"/>
                <a:ext cx="320487" cy="227689"/>
              </a:xfrm>
              <a:custGeom>
                <a:avLst/>
                <a:gdLst/>
                <a:ahLst/>
                <a:cxnLst/>
                <a:rect l="l" t="t" r="r" b="b"/>
                <a:pathLst>
                  <a:path w="335" h="238" extrusionOk="0">
                    <a:moveTo>
                      <a:pt x="196" y="0"/>
                    </a:moveTo>
                    <a:lnTo>
                      <a:pt x="139" y="0"/>
                    </a:lnTo>
                    <a:lnTo>
                      <a:pt x="0" y="0"/>
                    </a:lnTo>
                    <a:lnTo>
                      <a:pt x="0" y="165"/>
                    </a:lnTo>
                    <a:lnTo>
                      <a:pt x="90" y="238"/>
                    </a:lnTo>
                    <a:lnTo>
                      <a:pt x="139" y="238"/>
                    </a:lnTo>
                    <a:lnTo>
                      <a:pt x="196" y="238"/>
                    </a:lnTo>
                    <a:lnTo>
                      <a:pt x="245" y="238"/>
                    </a:lnTo>
                    <a:lnTo>
                      <a:pt x="335" y="165"/>
                    </a:lnTo>
                    <a:lnTo>
                      <a:pt x="335" y="0"/>
                    </a:lnTo>
                    <a:lnTo>
                      <a:pt x="19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22"/>
              <p:cNvSpPr/>
              <p:nvPr/>
            </p:nvSpPr>
            <p:spPr>
              <a:xfrm>
                <a:off x="2924372" y="1697628"/>
                <a:ext cx="322400" cy="369276"/>
              </a:xfrm>
              <a:custGeom>
                <a:avLst/>
                <a:gdLst/>
                <a:ahLst/>
                <a:cxnLst/>
                <a:rect l="l" t="t" r="r" b="b"/>
                <a:pathLst>
                  <a:path w="369" h="422" extrusionOk="0">
                    <a:moveTo>
                      <a:pt x="103" y="422"/>
                    </a:moveTo>
                    <a:cubicBezTo>
                      <a:pt x="0" y="41"/>
                      <a:pt x="0" y="41"/>
                      <a:pt x="0" y="41"/>
                    </a:cubicBezTo>
                    <a:cubicBezTo>
                      <a:pt x="10" y="49"/>
                      <a:pt x="10" y="49"/>
                      <a:pt x="10" y="49"/>
                    </a:cubicBezTo>
                    <a:cubicBezTo>
                      <a:pt x="11" y="50"/>
                      <a:pt x="66" y="92"/>
                      <a:pt x="109" y="87"/>
                    </a:cubicBezTo>
                    <a:cubicBezTo>
                      <a:pt x="86" y="49"/>
                      <a:pt x="96" y="27"/>
                      <a:pt x="103" y="18"/>
                    </a:cubicBezTo>
                    <a:cubicBezTo>
                      <a:pt x="114" y="4"/>
                      <a:pt x="135" y="0"/>
                      <a:pt x="150" y="8"/>
                    </a:cubicBezTo>
                    <a:cubicBezTo>
                      <a:pt x="164" y="16"/>
                      <a:pt x="168" y="33"/>
                      <a:pt x="160" y="54"/>
                    </a:cubicBezTo>
                    <a:cubicBezTo>
                      <a:pt x="152" y="73"/>
                      <a:pt x="140" y="86"/>
                      <a:pt x="123" y="92"/>
                    </a:cubicBezTo>
                    <a:cubicBezTo>
                      <a:pt x="128" y="98"/>
                      <a:pt x="133" y="105"/>
                      <a:pt x="139" y="111"/>
                    </a:cubicBezTo>
                    <a:cubicBezTo>
                      <a:pt x="168" y="143"/>
                      <a:pt x="196" y="138"/>
                      <a:pt x="214" y="128"/>
                    </a:cubicBezTo>
                    <a:cubicBezTo>
                      <a:pt x="230" y="119"/>
                      <a:pt x="243" y="104"/>
                      <a:pt x="253" y="88"/>
                    </a:cubicBezTo>
                    <a:cubicBezTo>
                      <a:pt x="246" y="85"/>
                      <a:pt x="241" y="82"/>
                      <a:pt x="238" y="80"/>
                    </a:cubicBezTo>
                    <a:cubicBezTo>
                      <a:pt x="216" y="67"/>
                      <a:pt x="204" y="45"/>
                      <a:pt x="209" y="27"/>
                    </a:cubicBezTo>
                    <a:cubicBezTo>
                      <a:pt x="213" y="15"/>
                      <a:pt x="225" y="8"/>
                      <a:pt x="242" y="7"/>
                    </a:cubicBezTo>
                    <a:cubicBezTo>
                      <a:pt x="259" y="7"/>
                      <a:pt x="270" y="15"/>
                      <a:pt x="274" y="29"/>
                    </a:cubicBezTo>
                    <a:cubicBezTo>
                      <a:pt x="278" y="43"/>
                      <a:pt x="274" y="63"/>
                      <a:pt x="265" y="83"/>
                    </a:cubicBezTo>
                    <a:cubicBezTo>
                      <a:pt x="307" y="92"/>
                      <a:pt x="347" y="61"/>
                      <a:pt x="360" y="49"/>
                    </a:cubicBezTo>
                    <a:cubicBezTo>
                      <a:pt x="369" y="41"/>
                      <a:pt x="369" y="41"/>
                      <a:pt x="369" y="41"/>
                    </a:cubicBezTo>
                    <a:cubicBezTo>
                      <a:pt x="293" y="422"/>
                      <a:pt x="293" y="422"/>
                      <a:pt x="293" y="422"/>
                    </a:cubicBezTo>
                    <a:cubicBezTo>
                      <a:pt x="285" y="420"/>
                      <a:pt x="285" y="420"/>
                      <a:pt x="285" y="420"/>
                    </a:cubicBezTo>
                    <a:cubicBezTo>
                      <a:pt x="356" y="63"/>
                      <a:pt x="356" y="63"/>
                      <a:pt x="356" y="63"/>
                    </a:cubicBezTo>
                    <a:cubicBezTo>
                      <a:pt x="316" y="94"/>
                      <a:pt x="283" y="95"/>
                      <a:pt x="261" y="90"/>
                    </a:cubicBezTo>
                    <a:cubicBezTo>
                      <a:pt x="251" y="108"/>
                      <a:pt x="236" y="125"/>
                      <a:pt x="218" y="135"/>
                    </a:cubicBezTo>
                    <a:cubicBezTo>
                      <a:pt x="189" y="151"/>
                      <a:pt x="159" y="145"/>
                      <a:pt x="133" y="117"/>
                    </a:cubicBezTo>
                    <a:cubicBezTo>
                      <a:pt x="125" y="109"/>
                      <a:pt x="119" y="101"/>
                      <a:pt x="114" y="94"/>
                    </a:cubicBezTo>
                    <a:cubicBezTo>
                      <a:pt x="77" y="101"/>
                      <a:pt x="34" y="76"/>
                      <a:pt x="15" y="63"/>
                    </a:cubicBezTo>
                    <a:cubicBezTo>
                      <a:pt x="111" y="420"/>
                      <a:pt x="111" y="420"/>
                      <a:pt x="111" y="420"/>
                    </a:cubicBezTo>
                    <a:cubicBezTo>
                      <a:pt x="103" y="422"/>
                      <a:pt x="103" y="422"/>
                      <a:pt x="103" y="422"/>
                    </a:cubicBezTo>
                    <a:moveTo>
                      <a:pt x="133" y="12"/>
                    </a:moveTo>
                    <a:cubicBezTo>
                      <a:pt x="125" y="12"/>
                      <a:pt x="115" y="16"/>
                      <a:pt x="110" y="23"/>
                    </a:cubicBezTo>
                    <a:cubicBezTo>
                      <a:pt x="99" y="37"/>
                      <a:pt x="102" y="59"/>
                      <a:pt x="118" y="85"/>
                    </a:cubicBezTo>
                    <a:cubicBezTo>
                      <a:pt x="133" y="80"/>
                      <a:pt x="145" y="69"/>
                      <a:pt x="152" y="51"/>
                    </a:cubicBezTo>
                    <a:cubicBezTo>
                      <a:pt x="159" y="34"/>
                      <a:pt x="156" y="21"/>
                      <a:pt x="146" y="15"/>
                    </a:cubicBezTo>
                    <a:cubicBezTo>
                      <a:pt x="142" y="13"/>
                      <a:pt x="138" y="12"/>
                      <a:pt x="133" y="12"/>
                    </a:cubicBezTo>
                    <a:moveTo>
                      <a:pt x="244" y="16"/>
                    </a:moveTo>
                    <a:cubicBezTo>
                      <a:pt x="243" y="16"/>
                      <a:pt x="243" y="16"/>
                      <a:pt x="243" y="16"/>
                    </a:cubicBezTo>
                    <a:cubicBezTo>
                      <a:pt x="229" y="16"/>
                      <a:pt x="220" y="21"/>
                      <a:pt x="217" y="30"/>
                    </a:cubicBezTo>
                    <a:cubicBezTo>
                      <a:pt x="214" y="43"/>
                      <a:pt x="224" y="62"/>
                      <a:pt x="242" y="73"/>
                    </a:cubicBezTo>
                    <a:cubicBezTo>
                      <a:pt x="247" y="76"/>
                      <a:pt x="252" y="79"/>
                      <a:pt x="257" y="80"/>
                    </a:cubicBezTo>
                    <a:cubicBezTo>
                      <a:pt x="265" y="62"/>
                      <a:pt x="269" y="44"/>
                      <a:pt x="266" y="31"/>
                    </a:cubicBezTo>
                    <a:cubicBezTo>
                      <a:pt x="263" y="21"/>
                      <a:pt x="255" y="16"/>
                      <a:pt x="244" y="1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22"/>
              <p:cNvSpPr/>
              <p:nvPr/>
            </p:nvSpPr>
            <p:spPr>
              <a:xfrm>
                <a:off x="2942549" y="1733025"/>
                <a:ext cx="304223" cy="323357"/>
              </a:xfrm>
              <a:custGeom>
                <a:avLst/>
                <a:gdLst/>
                <a:ahLst/>
                <a:cxnLst/>
                <a:rect l="l" t="t" r="r" b="b"/>
                <a:pathLst>
                  <a:path w="348" h="369" extrusionOk="0">
                    <a:moveTo>
                      <a:pt x="0" y="77"/>
                    </a:moveTo>
                    <a:cubicBezTo>
                      <a:pt x="78" y="369"/>
                      <a:pt x="78" y="369"/>
                      <a:pt x="78" y="369"/>
                    </a:cubicBezTo>
                    <a:cubicBezTo>
                      <a:pt x="87" y="369"/>
                      <a:pt x="87" y="369"/>
                      <a:pt x="87" y="369"/>
                    </a:cubicBezTo>
                    <a:cubicBezTo>
                      <a:pt x="9" y="77"/>
                      <a:pt x="9" y="77"/>
                      <a:pt x="9" y="77"/>
                    </a:cubicBezTo>
                    <a:cubicBezTo>
                      <a:pt x="6" y="77"/>
                      <a:pt x="3" y="77"/>
                      <a:pt x="0" y="77"/>
                    </a:cubicBezTo>
                    <a:moveTo>
                      <a:pt x="348" y="0"/>
                    </a:moveTo>
                    <a:cubicBezTo>
                      <a:pt x="339" y="8"/>
                      <a:pt x="339" y="8"/>
                      <a:pt x="339" y="8"/>
                    </a:cubicBezTo>
                    <a:cubicBezTo>
                      <a:pt x="328" y="18"/>
                      <a:pt x="295" y="43"/>
                      <a:pt x="260" y="43"/>
                    </a:cubicBezTo>
                    <a:cubicBezTo>
                      <a:pt x="254" y="43"/>
                      <a:pt x="249" y="43"/>
                      <a:pt x="244" y="42"/>
                    </a:cubicBezTo>
                    <a:cubicBezTo>
                      <a:pt x="248" y="34"/>
                      <a:pt x="250" y="26"/>
                      <a:pt x="252" y="18"/>
                    </a:cubicBezTo>
                    <a:cubicBezTo>
                      <a:pt x="249" y="20"/>
                      <a:pt x="245" y="22"/>
                      <a:pt x="242" y="24"/>
                    </a:cubicBezTo>
                    <a:cubicBezTo>
                      <a:pt x="240" y="29"/>
                      <a:pt x="238" y="34"/>
                      <a:pt x="236" y="39"/>
                    </a:cubicBezTo>
                    <a:cubicBezTo>
                      <a:pt x="232" y="38"/>
                      <a:pt x="228" y="36"/>
                      <a:pt x="224" y="34"/>
                    </a:cubicBezTo>
                    <a:cubicBezTo>
                      <a:pt x="221" y="35"/>
                      <a:pt x="218" y="37"/>
                      <a:pt x="215" y="38"/>
                    </a:cubicBezTo>
                    <a:cubicBezTo>
                      <a:pt x="215" y="38"/>
                      <a:pt x="216" y="39"/>
                      <a:pt x="217" y="39"/>
                    </a:cubicBezTo>
                    <a:cubicBezTo>
                      <a:pt x="220" y="41"/>
                      <a:pt x="225" y="44"/>
                      <a:pt x="232" y="47"/>
                    </a:cubicBezTo>
                    <a:cubicBezTo>
                      <a:pt x="222" y="63"/>
                      <a:pt x="209" y="78"/>
                      <a:pt x="193" y="87"/>
                    </a:cubicBezTo>
                    <a:cubicBezTo>
                      <a:pt x="185" y="91"/>
                      <a:pt x="176" y="94"/>
                      <a:pt x="165" y="94"/>
                    </a:cubicBezTo>
                    <a:cubicBezTo>
                      <a:pt x="151" y="94"/>
                      <a:pt x="135" y="88"/>
                      <a:pt x="118" y="70"/>
                    </a:cubicBezTo>
                    <a:cubicBezTo>
                      <a:pt x="117" y="70"/>
                      <a:pt x="117" y="69"/>
                      <a:pt x="116" y="68"/>
                    </a:cubicBezTo>
                    <a:cubicBezTo>
                      <a:pt x="113" y="69"/>
                      <a:pt x="110" y="69"/>
                      <a:pt x="107" y="70"/>
                    </a:cubicBezTo>
                    <a:cubicBezTo>
                      <a:pt x="108" y="72"/>
                      <a:pt x="110" y="74"/>
                      <a:pt x="112" y="76"/>
                    </a:cubicBezTo>
                    <a:cubicBezTo>
                      <a:pt x="128" y="94"/>
                      <a:pt x="147" y="103"/>
                      <a:pt x="165" y="103"/>
                    </a:cubicBezTo>
                    <a:cubicBezTo>
                      <a:pt x="176" y="103"/>
                      <a:pt x="186" y="100"/>
                      <a:pt x="197" y="94"/>
                    </a:cubicBezTo>
                    <a:cubicBezTo>
                      <a:pt x="215" y="84"/>
                      <a:pt x="230" y="67"/>
                      <a:pt x="240" y="49"/>
                    </a:cubicBezTo>
                    <a:cubicBezTo>
                      <a:pt x="246" y="51"/>
                      <a:pt x="253" y="52"/>
                      <a:pt x="261" y="52"/>
                    </a:cubicBezTo>
                    <a:cubicBezTo>
                      <a:pt x="281" y="52"/>
                      <a:pt x="306" y="45"/>
                      <a:pt x="335" y="22"/>
                    </a:cubicBezTo>
                    <a:cubicBezTo>
                      <a:pt x="266" y="369"/>
                      <a:pt x="266" y="369"/>
                      <a:pt x="266" y="369"/>
                    </a:cubicBezTo>
                    <a:cubicBezTo>
                      <a:pt x="275" y="369"/>
                      <a:pt x="275" y="369"/>
                      <a:pt x="275" y="369"/>
                    </a:cubicBezTo>
                    <a:cubicBezTo>
                      <a:pt x="348" y="0"/>
                      <a:pt x="348" y="0"/>
                      <a:pt x="348"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22"/>
              <p:cNvSpPr/>
              <p:nvPr/>
            </p:nvSpPr>
            <p:spPr>
              <a:xfrm>
                <a:off x="2904282" y="2056382"/>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22"/>
              <p:cNvSpPr/>
              <p:nvPr/>
            </p:nvSpPr>
            <p:spPr>
              <a:xfrm>
                <a:off x="2904282" y="2118566"/>
                <a:ext cx="393194" cy="41137"/>
              </a:xfrm>
              <a:custGeom>
                <a:avLst/>
                <a:gdLst/>
                <a:ahLst/>
                <a:cxnLst/>
                <a:rect l="l" t="t" r="r" b="b"/>
                <a:pathLst>
                  <a:path w="450" h="47" extrusionOk="0">
                    <a:moveTo>
                      <a:pt x="425" y="0"/>
                    </a:moveTo>
                    <a:cubicBezTo>
                      <a:pt x="25" y="0"/>
                      <a:pt x="25" y="0"/>
                      <a:pt x="25" y="0"/>
                    </a:cubicBezTo>
                    <a:cubicBezTo>
                      <a:pt x="12" y="0"/>
                      <a:pt x="0" y="11"/>
                      <a:pt x="0" y="23"/>
                    </a:cubicBezTo>
                    <a:cubicBezTo>
                      <a:pt x="0" y="36"/>
                      <a:pt x="12" y="47"/>
                      <a:pt x="25" y="47"/>
                    </a:cubicBezTo>
                    <a:cubicBezTo>
                      <a:pt x="425" y="47"/>
                      <a:pt x="425" y="47"/>
                      <a:pt x="425" y="47"/>
                    </a:cubicBezTo>
                    <a:cubicBezTo>
                      <a:pt x="438" y="47"/>
                      <a:pt x="450" y="36"/>
                      <a:pt x="450" y="23"/>
                    </a:cubicBezTo>
                    <a:cubicBezTo>
                      <a:pt x="450" y="11"/>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2"/>
              <p:cNvSpPr/>
              <p:nvPr/>
            </p:nvSpPr>
            <p:spPr>
              <a:xfrm>
                <a:off x="2904282" y="2181706"/>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22"/>
              <p:cNvSpPr/>
              <p:nvPr/>
            </p:nvSpPr>
            <p:spPr>
              <a:xfrm>
                <a:off x="3026737" y="2306074"/>
                <a:ext cx="148285" cy="76534"/>
              </a:xfrm>
              <a:custGeom>
                <a:avLst/>
                <a:gdLst/>
                <a:ahLst/>
                <a:cxnLst/>
                <a:rect l="l" t="t" r="r" b="b"/>
                <a:pathLst>
                  <a:path w="170" h="87" extrusionOk="0">
                    <a:moveTo>
                      <a:pt x="0" y="0"/>
                    </a:moveTo>
                    <a:cubicBezTo>
                      <a:pt x="0" y="2"/>
                      <a:pt x="0" y="2"/>
                      <a:pt x="0" y="2"/>
                    </a:cubicBezTo>
                    <a:cubicBezTo>
                      <a:pt x="0" y="49"/>
                      <a:pt x="38" y="87"/>
                      <a:pt x="85" y="87"/>
                    </a:cubicBezTo>
                    <a:cubicBezTo>
                      <a:pt x="132" y="87"/>
                      <a:pt x="170" y="49"/>
                      <a:pt x="170" y="2"/>
                    </a:cubicBezTo>
                    <a:cubicBezTo>
                      <a:pt x="170" y="0"/>
                      <a:pt x="170" y="0"/>
                      <a:pt x="170"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30"/>
        <p:cNvGrpSpPr/>
        <p:nvPr/>
      </p:nvGrpSpPr>
      <p:grpSpPr>
        <a:xfrm>
          <a:off x="0" y="0"/>
          <a:ext cx="0" cy="0"/>
          <a:chOff x="0" y="0"/>
          <a:chExt cx="0" cy="0"/>
        </a:xfrm>
      </p:grpSpPr>
      <p:grpSp>
        <p:nvGrpSpPr>
          <p:cNvPr id="531" name="Google Shape;531;p23"/>
          <p:cNvGrpSpPr/>
          <p:nvPr/>
        </p:nvGrpSpPr>
        <p:grpSpPr>
          <a:xfrm>
            <a:off x="-2000071" y="-3048428"/>
            <a:ext cx="12973783" cy="11115125"/>
            <a:chOff x="-2000071" y="-3048428"/>
            <a:chExt cx="12973783" cy="11115125"/>
          </a:xfrm>
        </p:grpSpPr>
        <p:sp>
          <p:nvSpPr>
            <p:cNvPr id="532" name="Google Shape;532;p23"/>
            <p:cNvSpPr/>
            <p:nvPr/>
          </p:nvSpPr>
          <p:spPr>
            <a:xfrm rot="-8306489">
              <a:off x="-1505843" y="3814578"/>
              <a:ext cx="3381355" cy="2773073"/>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3"/>
            <p:cNvSpPr/>
            <p:nvPr/>
          </p:nvSpPr>
          <p:spPr>
            <a:xfrm rot="-2526298">
              <a:off x="3963480" y="-2324949"/>
              <a:ext cx="3213799" cy="2742785"/>
            </a:xfrm>
            <a:custGeom>
              <a:avLst/>
              <a:gdLst/>
              <a:ahLst/>
              <a:cxnLst/>
              <a:rect l="l" t="t" r="r" b="b"/>
              <a:pathLst>
                <a:path w="1480978" h="1263926" extrusionOk="0">
                  <a:moveTo>
                    <a:pt x="448644" y="41059"/>
                  </a:moveTo>
                  <a:cubicBezTo>
                    <a:pt x="132459" y="160545"/>
                    <a:pt x="-63263" y="534477"/>
                    <a:pt x="18674" y="862391"/>
                  </a:cubicBezTo>
                  <a:cubicBezTo>
                    <a:pt x="50440" y="989451"/>
                    <a:pt x="121056" y="1109506"/>
                    <a:pt x="227835" y="1185417"/>
                  </a:cubicBezTo>
                  <a:cubicBezTo>
                    <a:pt x="334615" y="1261327"/>
                    <a:pt x="479105" y="1287961"/>
                    <a:pt x="600872" y="1239581"/>
                  </a:cubicBezTo>
                  <a:cubicBezTo>
                    <a:pt x="717344" y="1193236"/>
                    <a:pt x="810928" y="1083362"/>
                    <a:pt x="936115" y="1078230"/>
                  </a:cubicBezTo>
                  <a:cubicBezTo>
                    <a:pt x="1040696" y="1073913"/>
                    <a:pt x="1137131" y="1146077"/>
                    <a:pt x="1241712" y="1141190"/>
                  </a:cubicBezTo>
                  <a:cubicBezTo>
                    <a:pt x="1392148" y="1134267"/>
                    <a:pt x="1491841" y="964364"/>
                    <a:pt x="1480031" y="814173"/>
                  </a:cubicBezTo>
                  <a:cubicBezTo>
                    <a:pt x="1468547" y="668461"/>
                    <a:pt x="1377080" y="566894"/>
                    <a:pt x="1324382" y="437553"/>
                  </a:cubicBezTo>
                  <a:cubicBezTo>
                    <a:pt x="1279993" y="328574"/>
                    <a:pt x="1243911" y="248429"/>
                    <a:pt x="1148860" y="169749"/>
                  </a:cubicBezTo>
                  <a:cubicBezTo>
                    <a:pt x="958514" y="12145"/>
                    <a:pt x="682483" y="-47313"/>
                    <a:pt x="448644" y="410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23"/>
            <p:cNvSpPr/>
            <p:nvPr/>
          </p:nvSpPr>
          <p:spPr>
            <a:xfrm rot="7128936">
              <a:off x="4994086" y="2541069"/>
              <a:ext cx="5631417" cy="4125872"/>
            </a:xfrm>
            <a:custGeom>
              <a:avLst/>
              <a:gdLst/>
              <a:ahLst/>
              <a:cxnLst/>
              <a:rect l="l" t="t" r="r" b="b"/>
              <a:pathLst>
                <a:path w="616186" h="397857" extrusionOk="0">
                  <a:moveTo>
                    <a:pt x="313618" y="7724"/>
                  </a:moveTo>
                  <a:cubicBezTo>
                    <a:pt x="247889" y="-5144"/>
                    <a:pt x="177517" y="-3516"/>
                    <a:pt x="116756" y="24747"/>
                  </a:cubicBezTo>
                  <a:cubicBezTo>
                    <a:pt x="56077" y="53010"/>
                    <a:pt x="6963" y="110839"/>
                    <a:pt x="610" y="177546"/>
                  </a:cubicBezTo>
                  <a:cubicBezTo>
                    <a:pt x="-5743" y="244171"/>
                    <a:pt x="38158" y="315439"/>
                    <a:pt x="103561" y="329692"/>
                  </a:cubicBezTo>
                  <a:cubicBezTo>
                    <a:pt x="172467" y="344679"/>
                    <a:pt x="243002" y="298660"/>
                    <a:pt x="312478" y="310633"/>
                  </a:cubicBezTo>
                  <a:cubicBezTo>
                    <a:pt x="353365" y="317638"/>
                    <a:pt x="387818" y="343701"/>
                    <a:pt x="423167" y="365367"/>
                  </a:cubicBezTo>
                  <a:cubicBezTo>
                    <a:pt x="458516" y="387032"/>
                    <a:pt x="500380" y="405358"/>
                    <a:pt x="540453" y="394770"/>
                  </a:cubicBezTo>
                  <a:cubicBezTo>
                    <a:pt x="598445" y="379457"/>
                    <a:pt x="625730" y="307619"/>
                    <a:pt x="613187" y="248976"/>
                  </a:cubicBezTo>
                  <a:cubicBezTo>
                    <a:pt x="581829" y="101879"/>
                    <a:pt x="448090" y="34195"/>
                    <a:pt x="313618" y="7724"/>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5" name="Google Shape;535;p23"/>
          <p:cNvGrpSpPr/>
          <p:nvPr/>
        </p:nvGrpSpPr>
        <p:grpSpPr>
          <a:xfrm>
            <a:off x="4039126" y="812484"/>
            <a:ext cx="4161347" cy="3655602"/>
            <a:chOff x="3840701" y="713259"/>
            <a:chExt cx="4161347" cy="3655602"/>
          </a:xfrm>
        </p:grpSpPr>
        <p:grpSp>
          <p:nvGrpSpPr>
            <p:cNvPr id="536" name="Google Shape;536;p23"/>
            <p:cNvGrpSpPr/>
            <p:nvPr/>
          </p:nvGrpSpPr>
          <p:grpSpPr>
            <a:xfrm>
              <a:off x="4501506" y="1401751"/>
              <a:ext cx="2461134" cy="1589525"/>
              <a:chOff x="2436192" y="2730596"/>
              <a:chExt cx="924300" cy="596960"/>
            </a:xfrm>
          </p:grpSpPr>
          <p:sp>
            <p:nvSpPr>
              <p:cNvPr id="537" name="Google Shape;537;p23"/>
              <p:cNvSpPr/>
              <p:nvPr/>
            </p:nvSpPr>
            <p:spPr>
              <a:xfrm>
                <a:off x="2436192" y="2786955"/>
                <a:ext cx="924300" cy="540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23"/>
              <p:cNvSpPr/>
              <p:nvPr/>
            </p:nvSpPr>
            <p:spPr>
              <a:xfrm>
                <a:off x="2436192" y="2730596"/>
                <a:ext cx="924297" cy="56360"/>
              </a:xfrm>
              <a:custGeom>
                <a:avLst/>
                <a:gdLst/>
                <a:ahLst/>
                <a:cxnLst/>
                <a:rect l="l" t="t" r="r" b="b"/>
                <a:pathLst>
                  <a:path w="2512" h="153" extrusionOk="0">
                    <a:moveTo>
                      <a:pt x="2512" y="73"/>
                    </a:moveTo>
                    <a:cubicBezTo>
                      <a:pt x="2512" y="153"/>
                      <a:pt x="2512" y="153"/>
                      <a:pt x="2512" y="153"/>
                    </a:cubicBezTo>
                    <a:cubicBezTo>
                      <a:pt x="0" y="153"/>
                      <a:pt x="0" y="153"/>
                      <a:pt x="0" y="153"/>
                    </a:cubicBezTo>
                    <a:cubicBezTo>
                      <a:pt x="0" y="73"/>
                      <a:pt x="0" y="73"/>
                      <a:pt x="0" y="73"/>
                    </a:cubicBezTo>
                    <a:cubicBezTo>
                      <a:pt x="0" y="33"/>
                      <a:pt x="32" y="0"/>
                      <a:pt x="72" y="0"/>
                    </a:cubicBezTo>
                    <a:cubicBezTo>
                      <a:pt x="2440" y="0"/>
                      <a:pt x="2440" y="0"/>
                      <a:pt x="2440" y="0"/>
                    </a:cubicBezTo>
                    <a:cubicBezTo>
                      <a:pt x="2480" y="0"/>
                      <a:pt x="2512" y="33"/>
                      <a:pt x="2512" y="7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3"/>
              <p:cNvSpPr/>
              <p:nvPr/>
            </p:nvSpPr>
            <p:spPr>
              <a:xfrm>
                <a:off x="2461152" y="2745893"/>
                <a:ext cx="258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3"/>
              <p:cNvSpPr/>
              <p:nvPr/>
            </p:nvSpPr>
            <p:spPr>
              <a:xfrm>
                <a:off x="2500603" y="2745893"/>
                <a:ext cx="261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3"/>
              <p:cNvSpPr/>
              <p:nvPr/>
            </p:nvSpPr>
            <p:spPr>
              <a:xfrm>
                <a:off x="2540860" y="2745893"/>
                <a:ext cx="258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3"/>
              <p:cNvSpPr/>
              <p:nvPr/>
            </p:nvSpPr>
            <p:spPr>
              <a:xfrm>
                <a:off x="2481682" y="2858210"/>
                <a:ext cx="833700" cy="33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23"/>
              <p:cNvSpPr/>
              <p:nvPr/>
            </p:nvSpPr>
            <p:spPr>
              <a:xfrm>
                <a:off x="2481682" y="2943152"/>
                <a:ext cx="833700" cy="33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3"/>
              <p:cNvSpPr/>
              <p:nvPr/>
            </p:nvSpPr>
            <p:spPr>
              <a:xfrm>
                <a:off x="2481682" y="3028497"/>
                <a:ext cx="833700" cy="2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3"/>
              <p:cNvSpPr/>
              <p:nvPr/>
            </p:nvSpPr>
            <p:spPr>
              <a:xfrm>
                <a:off x="2481682" y="3113439"/>
                <a:ext cx="833700" cy="2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3"/>
              <p:cNvSpPr/>
              <p:nvPr/>
            </p:nvSpPr>
            <p:spPr>
              <a:xfrm>
                <a:off x="2481682" y="2898467"/>
                <a:ext cx="833718" cy="392507"/>
              </a:xfrm>
              <a:custGeom>
                <a:avLst/>
                <a:gdLst/>
                <a:ahLst/>
                <a:cxnLst/>
                <a:rect l="l" t="t" r="r" b="b"/>
                <a:pathLst>
                  <a:path w="2266" h="1067" extrusionOk="0">
                    <a:moveTo>
                      <a:pt x="0" y="232"/>
                    </a:moveTo>
                    <a:cubicBezTo>
                      <a:pt x="137" y="97"/>
                      <a:pt x="137" y="97"/>
                      <a:pt x="137" y="97"/>
                    </a:cubicBezTo>
                    <a:cubicBezTo>
                      <a:pt x="226" y="9"/>
                      <a:pt x="367" y="0"/>
                      <a:pt x="466" y="76"/>
                    </a:cubicBezTo>
                    <a:cubicBezTo>
                      <a:pt x="852" y="371"/>
                      <a:pt x="852" y="371"/>
                      <a:pt x="852" y="371"/>
                    </a:cubicBezTo>
                    <a:cubicBezTo>
                      <a:pt x="949" y="446"/>
                      <a:pt x="1085" y="440"/>
                      <a:pt x="1174" y="357"/>
                    </a:cubicBezTo>
                    <a:cubicBezTo>
                      <a:pt x="1235" y="302"/>
                      <a:pt x="1235" y="302"/>
                      <a:pt x="1235" y="302"/>
                    </a:cubicBezTo>
                    <a:cubicBezTo>
                      <a:pt x="1308" y="235"/>
                      <a:pt x="1413" y="217"/>
                      <a:pt x="1504" y="256"/>
                    </a:cubicBezTo>
                    <a:cubicBezTo>
                      <a:pt x="2266" y="584"/>
                      <a:pt x="2266" y="584"/>
                      <a:pt x="2266" y="584"/>
                    </a:cubicBezTo>
                    <a:cubicBezTo>
                      <a:pt x="2266" y="1067"/>
                      <a:pt x="2266" y="1067"/>
                      <a:pt x="2266" y="1067"/>
                    </a:cubicBezTo>
                    <a:cubicBezTo>
                      <a:pt x="0" y="1067"/>
                      <a:pt x="0" y="1067"/>
                      <a:pt x="0" y="1067"/>
                    </a:cubicBezTo>
                    <a:lnTo>
                      <a:pt x="0" y="2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3"/>
              <p:cNvSpPr/>
              <p:nvPr/>
            </p:nvSpPr>
            <p:spPr>
              <a:xfrm>
                <a:off x="2481682" y="2914972"/>
                <a:ext cx="833718" cy="376001"/>
              </a:xfrm>
              <a:custGeom>
                <a:avLst/>
                <a:gdLst/>
                <a:ahLst/>
                <a:cxnLst/>
                <a:rect l="l" t="t" r="r" b="b"/>
                <a:pathLst>
                  <a:path w="2266" h="1022" extrusionOk="0">
                    <a:moveTo>
                      <a:pt x="0" y="1022"/>
                    </a:moveTo>
                    <a:cubicBezTo>
                      <a:pt x="371" y="590"/>
                      <a:pt x="371" y="590"/>
                      <a:pt x="371" y="590"/>
                    </a:cubicBezTo>
                    <a:cubicBezTo>
                      <a:pt x="468" y="477"/>
                      <a:pt x="643" y="473"/>
                      <a:pt x="745" y="582"/>
                    </a:cubicBezTo>
                    <a:cubicBezTo>
                      <a:pt x="840" y="683"/>
                      <a:pt x="998" y="688"/>
                      <a:pt x="1100" y="594"/>
                    </a:cubicBezTo>
                    <a:cubicBezTo>
                      <a:pt x="1634" y="99"/>
                      <a:pt x="1634" y="99"/>
                      <a:pt x="1634" y="99"/>
                    </a:cubicBezTo>
                    <a:cubicBezTo>
                      <a:pt x="1741" y="0"/>
                      <a:pt x="1909" y="12"/>
                      <a:pt x="2001" y="125"/>
                    </a:cubicBezTo>
                    <a:cubicBezTo>
                      <a:pt x="2266" y="453"/>
                      <a:pt x="2266" y="453"/>
                      <a:pt x="2266" y="453"/>
                    </a:cubicBezTo>
                    <a:cubicBezTo>
                      <a:pt x="2266" y="1022"/>
                      <a:pt x="2266" y="1022"/>
                      <a:pt x="2266" y="1022"/>
                    </a:cubicBezTo>
                    <a:lnTo>
                      <a:pt x="0" y="10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8" name="Google Shape;548;p23"/>
            <p:cNvGrpSpPr/>
            <p:nvPr/>
          </p:nvGrpSpPr>
          <p:grpSpPr>
            <a:xfrm>
              <a:off x="6621346" y="1957399"/>
              <a:ext cx="1380702" cy="2411461"/>
              <a:chOff x="6502296" y="1615124"/>
              <a:chExt cx="1380702" cy="2411461"/>
            </a:xfrm>
          </p:grpSpPr>
          <p:sp>
            <p:nvSpPr>
              <p:cNvPr id="549" name="Google Shape;549;p23"/>
              <p:cNvSpPr/>
              <p:nvPr/>
            </p:nvSpPr>
            <p:spPr>
              <a:xfrm>
                <a:off x="6990675" y="1711100"/>
                <a:ext cx="396300" cy="486450"/>
              </a:xfrm>
              <a:custGeom>
                <a:avLst/>
                <a:gdLst/>
                <a:ahLst/>
                <a:cxnLst/>
                <a:rect l="l" t="t" r="r" b="b"/>
                <a:pathLst>
                  <a:path w="15852" h="19458" extrusionOk="0">
                    <a:moveTo>
                      <a:pt x="0" y="5579"/>
                    </a:moveTo>
                    <a:lnTo>
                      <a:pt x="1701" y="19458"/>
                    </a:lnTo>
                    <a:lnTo>
                      <a:pt x="15852" y="16941"/>
                    </a:lnTo>
                    <a:lnTo>
                      <a:pt x="12314" y="2177"/>
                    </a:lnTo>
                    <a:lnTo>
                      <a:pt x="5715" y="0"/>
                    </a:lnTo>
                    <a:close/>
                  </a:path>
                </a:pathLst>
              </a:custGeom>
              <a:solidFill>
                <a:schemeClr val="dk1"/>
              </a:solidFill>
              <a:ln>
                <a:noFill/>
              </a:ln>
            </p:spPr>
          </p:sp>
          <p:sp>
            <p:nvSpPr>
              <p:cNvPr id="550" name="Google Shape;550;p23"/>
              <p:cNvSpPr/>
              <p:nvPr/>
            </p:nvSpPr>
            <p:spPr>
              <a:xfrm>
                <a:off x="6934616" y="1685929"/>
                <a:ext cx="451384" cy="297518"/>
              </a:xfrm>
              <a:custGeom>
                <a:avLst/>
                <a:gdLst/>
                <a:ahLst/>
                <a:cxnLst/>
                <a:rect l="l" t="t" r="r" b="b"/>
                <a:pathLst>
                  <a:path w="506" h="334" extrusionOk="0">
                    <a:moveTo>
                      <a:pt x="258" y="0"/>
                    </a:moveTo>
                    <a:cubicBezTo>
                      <a:pt x="376" y="15"/>
                      <a:pt x="376" y="15"/>
                      <a:pt x="376" y="15"/>
                    </a:cubicBezTo>
                    <a:cubicBezTo>
                      <a:pt x="376" y="15"/>
                      <a:pt x="506" y="234"/>
                      <a:pt x="312" y="313"/>
                    </a:cubicBezTo>
                    <a:cubicBezTo>
                      <a:pt x="308" y="321"/>
                      <a:pt x="249" y="334"/>
                      <a:pt x="216" y="329"/>
                    </a:cubicBezTo>
                    <a:cubicBezTo>
                      <a:pt x="0" y="309"/>
                      <a:pt x="65" y="107"/>
                      <a:pt x="92" y="17"/>
                    </a:cubicBezTo>
                    <a:cubicBezTo>
                      <a:pt x="258" y="0"/>
                      <a:pt x="258" y="0"/>
                      <a:pt x="258"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3"/>
              <p:cNvSpPr/>
              <p:nvPr/>
            </p:nvSpPr>
            <p:spPr>
              <a:xfrm>
                <a:off x="6888321" y="2511763"/>
                <a:ext cx="815622" cy="1284027"/>
              </a:xfrm>
              <a:custGeom>
                <a:avLst/>
                <a:gdLst/>
                <a:ahLst/>
                <a:cxnLst/>
                <a:rect l="l" t="t" r="r" b="b"/>
                <a:pathLst>
                  <a:path w="914" h="1439" extrusionOk="0">
                    <a:moveTo>
                      <a:pt x="7" y="256"/>
                    </a:moveTo>
                    <a:cubicBezTo>
                      <a:pt x="8" y="267"/>
                      <a:pt x="10" y="286"/>
                      <a:pt x="14" y="313"/>
                    </a:cubicBezTo>
                    <a:cubicBezTo>
                      <a:pt x="49" y="572"/>
                      <a:pt x="205" y="1439"/>
                      <a:pt x="205" y="1439"/>
                    </a:cubicBezTo>
                    <a:cubicBezTo>
                      <a:pt x="357" y="1439"/>
                      <a:pt x="357" y="1439"/>
                      <a:pt x="357" y="1439"/>
                    </a:cubicBezTo>
                    <a:cubicBezTo>
                      <a:pt x="307" y="363"/>
                      <a:pt x="307" y="363"/>
                      <a:pt x="307" y="363"/>
                    </a:cubicBezTo>
                    <a:cubicBezTo>
                      <a:pt x="304" y="298"/>
                      <a:pt x="304" y="298"/>
                      <a:pt x="304" y="298"/>
                    </a:cubicBezTo>
                    <a:cubicBezTo>
                      <a:pt x="328" y="363"/>
                      <a:pt x="328" y="363"/>
                      <a:pt x="328" y="363"/>
                    </a:cubicBezTo>
                    <a:cubicBezTo>
                      <a:pt x="755" y="1439"/>
                      <a:pt x="755" y="1439"/>
                      <a:pt x="755" y="1439"/>
                    </a:cubicBezTo>
                    <a:cubicBezTo>
                      <a:pt x="914" y="1439"/>
                      <a:pt x="914" y="1439"/>
                      <a:pt x="914" y="1439"/>
                    </a:cubicBezTo>
                    <a:cubicBezTo>
                      <a:pt x="914" y="1439"/>
                      <a:pt x="631" y="394"/>
                      <a:pt x="580" y="208"/>
                    </a:cubicBezTo>
                    <a:cubicBezTo>
                      <a:pt x="577" y="199"/>
                      <a:pt x="575" y="193"/>
                      <a:pt x="574" y="188"/>
                    </a:cubicBezTo>
                    <a:cubicBezTo>
                      <a:pt x="545" y="90"/>
                      <a:pt x="484" y="5"/>
                      <a:pt x="480" y="0"/>
                    </a:cubicBezTo>
                    <a:cubicBezTo>
                      <a:pt x="480" y="0"/>
                      <a:pt x="480" y="0"/>
                      <a:pt x="480" y="0"/>
                    </a:cubicBezTo>
                    <a:cubicBezTo>
                      <a:pt x="88" y="0"/>
                      <a:pt x="88" y="0"/>
                      <a:pt x="88" y="0"/>
                    </a:cubicBezTo>
                    <a:cubicBezTo>
                      <a:pt x="88" y="0"/>
                      <a:pt x="0" y="143"/>
                      <a:pt x="7" y="256"/>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3"/>
              <p:cNvSpPr/>
              <p:nvPr/>
            </p:nvSpPr>
            <p:spPr>
              <a:xfrm>
                <a:off x="6942105" y="1981405"/>
                <a:ext cx="425511" cy="571206"/>
              </a:xfrm>
              <a:custGeom>
                <a:avLst/>
                <a:gdLst/>
                <a:ahLst/>
                <a:cxnLst/>
                <a:rect l="l" t="t" r="r" b="b"/>
                <a:pathLst>
                  <a:path w="477" h="641" extrusionOk="0">
                    <a:moveTo>
                      <a:pt x="0" y="63"/>
                    </a:moveTo>
                    <a:cubicBezTo>
                      <a:pt x="27" y="314"/>
                      <a:pt x="27" y="314"/>
                      <a:pt x="27" y="314"/>
                    </a:cubicBezTo>
                    <a:cubicBezTo>
                      <a:pt x="27" y="314"/>
                      <a:pt x="27" y="314"/>
                      <a:pt x="27" y="314"/>
                    </a:cubicBezTo>
                    <a:cubicBezTo>
                      <a:pt x="27" y="314"/>
                      <a:pt x="27" y="315"/>
                      <a:pt x="27" y="316"/>
                    </a:cubicBezTo>
                    <a:cubicBezTo>
                      <a:pt x="27" y="317"/>
                      <a:pt x="27" y="318"/>
                      <a:pt x="28" y="320"/>
                    </a:cubicBezTo>
                    <a:cubicBezTo>
                      <a:pt x="28" y="327"/>
                      <a:pt x="30" y="341"/>
                      <a:pt x="31" y="353"/>
                    </a:cubicBezTo>
                    <a:cubicBezTo>
                      <a:pt x="32" y="362"/>
                      <a:pt x="32" y="362"/>
                      <a:pt x="32" y="362"/>
                    </a:cubicBezTo>
                    <a:cubicBezTo>
                      <a:pt x="32" y="362"/>
                      <a:pt x="32" y="363"/>
                      <a:pt x="32" y="364"/>
                    </a:cubicBezTo>
                    <a:cubicBezTo>
                      <a:pt x="33" y="369"/>
                      <a:pt x="33" y="369"/>
                      <a:pt x="33" y="369"/>
                    </a:cubicBezTo>
                    <a:cubicBezTo>
                      <a:pt x="33" y="371"/>
                      <a:pt x="33" y="373"/>
                      <a:pt x="34" y="375"/>
                    </a:cubicBezTo>
                    <a:cubicBezTo>
                      <a:pt x="34" y="379"/>
                      <a:pt x="34" y="379"/>
                      <a:pt x="34" y="379"/>
                    </a:cubicBezTo>
                    <a:cubicBezTo>
                      <a:pt x="34" y="380"/>
                      <a:pt x="34" y="380"/>
                      <a:pt x="34" y="380"/>
                    </a:cubicBezTo>
                    <a:cubicBezTo>
                      <a:pt x="35" y="386"/>
                      <a:pt x="41" y="442"/>
                      <a:pt x="41" y="442"/>
                    </a:cubicBezTo>
                    <a:cubicBezTo>
                      <a:pt x="28" y="595"/>
                      <a:pt x="28" y="595"/>
                      <a:pt x="28" y="595"/>
                    </a:cubicBezTo>
                    <a:cubicBezTo>
                      <a:pt x="234" y="641"/>
                      <a:pt x="234" y="641"/>
                      <a:pt x="234" y="641"/>
                    </a:cubicBezTo>
                    <a:cubicBezTo>
                      <a:pt x="420" y="595"/>
                      <a:pt x="420" y="595"/>
                      <a:pt x="420" y="595"/>
                    </a:cubicBezTo>
                    <a:cubicBezTo>
                      <a:pt x="420" y="455"/>
                      <a:pt x="420" y="455"/>
                      <a:pt x="420" y="455"/>
                    </a:cubicBezTo>
                    <a:cubicBezTo>
                      <a:pt x="420" y="451"/>
                      <a:pt x="420" y="451"/>
                      <a:pt x="420" y="451"/>
                    </a:cubicBezTo>
                    <a:cubicBezTo>
                      <a:pt x="421" y="448"/>
                      <a:pt x="421" y="448"/>
                      <a:pt x="421" y="448"/>
                    </a:cubicBezTo>
                    <a:cubicBezTo>
                      <a:pt x="424" y="430"/>
                      <a:pt x="432" y="380"/>
                      <a:pt x="442" y="322"/>
                    </a:cubicBezTo>
                    <a:cubicBezTo>
                      <a:pt x="442" y="322"/>
                      <a:pt x="442" y="322"/>
                      <a:pt x="442" y="322"/>
                    </a:cubicBezTo>
                    <a:cubicBezTo>
                      <a:pt x="458" y="223"/>
                      <a:pt x="477" y="102"/>
                      <a:pt x="477" y="88"/>
                    </a:cubicBezTo>
                    <a:cubicBezTo>
                      <a:pt x="477" y="88"/>
                      <a:pt x="460" y="80"/>
                      <a:pt x="435" y="68"/>
                    </a:cubicBezTo>
                    <a:cubicBezTo>
                      <a:pt x="435" y="68"/>
                      <a:pt x="435" y="68"/>
                      <a:pt x="435" y="68"/>
                    </a:cubicBezTo>
                    <a:cubicBezTo>
                      <a:pt x="434" y="68"/>
                      <a:pt x="434" y="68"/>
                      <a:pt x="434" y="68"/>
                    </a:cubicBezTo>
                    <a:cubicBezTo>
                      <a:pt x="378" y="42"/>
                      <a:pt x="278" y="0"/>
                      <a:pt x="228" y="1"/>
                    </a:cubicBezTo>
                    <a:cubicBezTo>
                      <a:pt x="155" y="4"/>
                      <a:pt x="0" y="63"/>
                      <a:pt x="0" y="63"/>
                    </a:cubicBezTo>
                  </a:path>
                </a:pathLst>
              </a:custGeom>
              <a:solidFill>
                <a:srgbClr val="FFA4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3"/>
              <p:cNvSpPr/>
              <p:nvPr/>
            </p:nvSpPr>
            <p:spPr>
              <a:xfrm>
                <a:off x="7548715" y="3707962"/>
                <a:ext cx="309092" cy="272328"/>
              </a:xfrm>
              <a:custGeom>
                <a:avLst/>
                <a:gdLst/>
                <a:ahLst/>
                <a:cxnLst/>
                <a:rect l="l" t="t" r="r" b="b"/>
                <a:pathLst>
                  <a:path w="347" h="305" extrusionOk="0">
                    <a:moveTo>
                      <a:pt x="156" y="31"/>
                    </a:moveTo>
                    <a:cubicBezTo>
                      <a:pt x="174" y="98"/>
                      <a:pt x="174" y="98"/>
                      <a:pt x="174" y="98"/>
                    </a:cubicBezTo>
                    <a:cubicBezTo>
                      <a:pt x="174" y="98"/>
                      <a:pt x="261" y="198"/>
                      <a:pt x="314" y="230"/>
                    </a:cubicBezTo>
                    <a:cubicBezTo>
                      <a:pt x="347" y="258"/>
                      <a:pt x="335" y="281"/>
                      <a:pt x="328" y="293"/>
                    </a:cubicBezTo>
                    <a:cubicBezTo>
                      <a:pt x="320" y="304"/>
                      <a:pt x="212" y="305"/>
                      <a:pt x="185" y="301"/>
                    </a:cubicBezTo>
                    <a:cubicBezTo>
                      <a:pt x="126" y="293"/>
                      <a:pt x="93" y="218"/>
                      <a:pt x="57" y="211"/>
                    </a:cubicBezTo>
                    <a:cubicBezTo>
                      <a:pt x="21" y="203"/>
                      <a:pt x="0" y="184"/>
                      <a:pt x="15" y="81"/>
                    </a:cubicBezTo>
                    <a:cubicBezTo>
                      <a:pt x="27" y="0"/>
                      <a:pt x="156" y="31"/>
                      <a:pt x="156" y="31"/>
                    </a:cubicBez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3"/>
              <p:cNvSpPr/>
              <p:nvPr/>
            </p:nvSpPr>
            <p:spPr>
              <a:xfrm>
                <a:off x="7550077" y="3796469"/>
                <a:ext cx="332921" cy="230117"/>
              </a:xfrm>
              <a:custGeom>
                <a:avLst/>
                <a:gdLst/>
                <a:ahLst/>
                <a:cxnLst/>
                <a:rect l="l" t="t" r="r" b="b"/>
                <a:pathLst>
                  <a:path w="373" h="258" extrusionOk="0">
                    <a:moveTo>
                      <a:pt x="261" y="82"/>
                    </a:moveTo>
                    <a:cubicBezTo>
                      <a:pt x="261" y="82"/>
                      <a:pt x="296" y="107"/>
                      <a:pt x="326" y="137"/>
                    </a:cubicBezTo>
                    <a:cubicBezTo>
                      <a:pt x="355" y="168"/>
                      <a:pt x="373" y="194"/>
                      <a:pt x="370" y="208"/>
                    </a:cubicBezTo>
                    <a:cubicBezTo>
                      <a:pt x="366" y="221"/>
                      <a:pt x="295" y="258"/>
                      <a:pt x="180" y="213"/>
                    </a:cubicBezTo>
                    <a:cubicBezTo>
                      <a:pt x="122" y="183"/>
                      <a:pt x="6" y="90"/>
                      <a:pt x="3" y="86"/>
                    </a:cubicBezTo>
                    <a:cubicBezTo>
                      <a:pt x="0" y="81"/>
                      <a:pt x="1" y="13"/>
                      <a:pt x="11" y="0"/>
                    </a:cubicBezTo>
                    <a:cubicBezTo>
                      <a:pt x="11" y="0"/>
                      <a:pt x="16" y="31"/>
                      <a:pt x="37" y="44"/>
                    </a:cubicBezTo>
                    <a:cubicBezTo>
                      <a:pt x="59" y="57"/>
                      <a:pt x="149" y="117"/>
                      <a:pt x="149" y="117"/>
                    </a:cubicBezTo>
                    <a:cubicBezTo>
                      <a:pt x="149" y="117"/>
                      <a:pt x="198" y="70"/>
                      <a:pt x="261" y="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23"/>
              <p:cNvSpPr/>
              <p:nvPr/>
            </p:nvSpPr>
            <p:spPr>
              <a:xfrm>
                <a:off x="6908745" y="3707962"/>
                <a:ext cx="312496" cy="272328"/>
              </a:xfrm>
              <a:custGeom>
                <a:avLst/>
                <a:gdLst/>
                <a:ahLst/>
                <a:cxnLst/>
                <a:rect l="l" t="t" r="r" b="b"/>
                <a:pathLst>
                  <a:path w="350" h="305" extrusionOk="0">
                    <a:moveTo>
                      <a:pt x="193" y="31"/>
                    </a:moveTo>
                    <a:cubicBezTo>
                      <a:pt x="176" y="98"/>
                      <a:pt x="176" y="98"/>
                      <a:pt x="176" y="98"/>
                    </a:cubicBezTo>
                    <a:cubicBezTo>
                      <a:pt x="176" y="98"/>
                      <a:pt x="76" y="205"/>
                      <a:pt x="29" y="233"/>
                    </a:cubicBezTo>
                    <a:cubicBezTo>
                      <a:pt x="0" y="275"/>
                      <a:pt x="21" y="274"/>
                      <a:pt x="28" y="286"/>
                    </a:cubicBezTo>
                    <a:cubicBezTo>
                      <a:pt x="36" y="297"/>
                      <a:pt x="128" y="305"/>
                      <a:pt x="155" y="301"/>
                    </a:cubicBezTo>
                    <a:cubicBezTo>
                      <a:pt x="214" y="292"/>
                      <a:pt x="257" y="218"/>
                      <a:pt x="293" y="211"/>
                    </a:cubicBezTo>
                    <a:cubicBezTo>
                      <a:pt x="329" y="203"/>
                      <a:pt x="350" y="184"/>
                      <a:pt x="335" y="81"/>
                    </a:cubicBezTo>
                    <a:cubicBezTo>
                      <a:pt x="323" y="0"/>
                      <a:pt x="193" y="31"/>
                      <a:pt x="193" y="31"/>
                    </a:cubicBez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23"/>
              <p:cNvSpPr/>
              <p:nvPr/>
            </p:nvSpPr>
            <p:spPr>
              <a:xfrm>
                <a:off x="6886959" y="3796469"/>
                <a:ext cx="332239" cy="230117"/>
              </a:xfrm>
              <a:custGeom>
                <a:avLst/>
                <a:gdLst/>
                <a:ahLst/>
                <a:cxnLst/>
                <a:rect l="l" t="t" r="r" b="b"/>
                <a:pathLst>
                  <a:path w="373" h="258" extrusionOk="0">
                    <a:moveTo>
                      <a:pt x="112" y="82"/>
                    </a:moveTo>
                    <a:cubicBezTo>
                      <a:pt x="112" y="82"/>
                      <a:pt x="77" y="107"/>
                      <a:pt x="47" y="137"/>
                    </a:cubicBezTo>
                    <a:cubicBezTo>
                      <a:pt x="18" y="168"/>
                      <a:pt x="0" y="194"/>
                      <a:pt x="3" y="208"/>
                    </a:cubicBezTo>
                    <a:cubicBezTo>
                      <a:pt x="6" y="221"/>
                      <a:pt x="78" y="258"/>
                      <a:pt x="193" y="213"/>
                    </a:cubicBezTo>
                    <a:cubicBezTo>
                      <a:pt x="250" y="183"/>
                      <a:pt x="367" y="90"/>
                      <a:pt x="370" y="86"/>
                    </a:cubicBezTo>
                    <a:cubicBezTo>
                      <a:pt x="373" y="81"/>
                      <a:pt x="372" y="13"/>
                      <a:pt x="362" y="0"/>
                    </a:cubicBezTo>
                    <a:cubicBezTo>
                      <a:pt x="362" y="0"/>
                      <a:pt x="357" y="31"/>
                      <a:pt x="335" y="44"/>
                    </a:cubicBezTo>
                    <a:cubicBezTo>
                      <a:pt x="314" y="57"/>
                      <a:pt x="224" y="117"/>
                      <a:pt x="224" y="117"/>
                    </a:cubicBezTo>
                    <a:cubicBezTo>
                      <a:pt x="224" y="117"/>
                      <a:pt x="175" y="70"/>
                      <a:pt x="112" y="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23"/>
              <p:cNvSpPr/>
              <p:nvPr/>
            </p:nvSpPr>
            <p:spPr>
              <a:xfrm>
                <a:off x="7212391" y="2059699"/>
                <a:ext cx="548060" cy="518785"/>
              </a:xfrm>
              <a:custGeom>
                <a:avLst/>
                <a:gdLst/>
                <a:ahLst/>
                <a:cxnLst/>
                <a:rect l="l" t="t" r="r" b="b"/>
                <a:pathLst>
                  <a:path w="615" h="582" extrusionOk="0">
                    <a:moveTo>
                      <a:pt x="0" y="88"/>
                    </a:moveTo>
                    <a:cubicBezTo>
                      <a:pt x="174" y="0"/>
                      <a:pt x="174" y="0"/>
                      <a:pt x="174" y="0"/>
                    </a:cubicBezTo>
                    <a:cubicBezTo>
                      <a:pt x="174" y="0"/>
                      <a:pt x="500" y="310"/>
                      <a:pt x="545" y="352"/>
                    </a:cubicBezTo>
                    <a:cubicBezTo>
                      <a:pt x="603" y="404"/>
                      <a:pt x="615" y="538"/>
                      <a:pt x="510" y="551"/>
                    </a:cubicBezTo>
                    <a:cubicBezTo>
                      <a:pt x="221" y="582"/>
                      <a:pt x="221" y="582"/>
                      <a:pt x="221" y="582"/>
                    </a:cubicBezTo>
                    <a:cubicBezTo>
                      <a:pt x="237" y="399"/>
                      <a:pt x="237" y="399"/>
                      <a:pt x="237" y="399"/>
                    </a:cubicBezTo>
                    <a:cubicBezTo>
                      <a:pt x="48" y="255"/>
                      <a:pt x="48" y="255"/>
                      <a:pt x="48" y="255"/>
                    </a:cubicBezTo>
                    <a:cubicBezTo>
                      <a:pt x="0" y="88"/>
                      <a:pt x="0" y="88"/>
                      <a:pt x="0" y="88"/>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23"/>
              <p:cNvSpPr/>
              <p:nvPr/>
            </p:nvSpPr>
            <p:spPr>
              <a:xfrm>
                <a:off x="7370341" y="2319091"/>
                <a:ext cx="184502" cy="54466"/>
              </a:xfrm>
              <a:custGeom>
                <a:avLst/>
                <a:gdLst/>
                <a:ahLst/>
                <a:cxnLst/>
                <a:rect l="l" t="t" r="r" b="b"/>
                <a:pathLst>
                  <a:path w="271" h="80" extrusionOk="0">
                    <a:moveTo>
                      <a:pt x="0" y="0"/>
                    </a:moveTo>
                    <a:lnTo>
                      <a:pt x="5" y="68"/>
                    </a:lnTo>
                    <a:lnTo>
                      <a:pt x="271" y="80"/>
                    </a:lnTo>
                    <a:lnTo>
                      <a:pt x="0" y="0"/>
                    </a:lnTo>
                    <a:close/>
                  </a:path>
                </a:pathLst>
              </a:custGeom>
              <a:solidFill>
                <a:srgbClr val="334157">
                  <a:alpha val="29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23"/>
              <p:cNvSpPr/>
              <p:nvPr/>
            </p:nvSpPr>
            <p:spPr>
              <a:xfrm>
                <a:off x="6615312" y="2037232"/>
                <a:ext cx="395556" cy="444575"/>
              </a:xfrm>
              <a:custGeom>
                <a:avLst/>
                <a:gdLst/>
                <a:ahLst/>
                <a:cxnLst/>
                <a:rect l="l" t="t" r="r" b="b"/>
                <a:pathLst>
                  <a:path w="443" h="498" extrusionOk="0">
                    <a:moveTo>
                      <a:pt x="0" y="106"/>
                    </a:moveTo>
                    <a:cubicBezTo>
                      <a:pt x="0" y="106"/>
                      <a:pt x="208" y="496"/>
                      <a:pt x="287" y="497"/>
                    </a:cubicBezTo>
                    <a:cubicBezTo>
                      <a:pt x="365" y="498"/>
                      <a:pt x="443" y="264"/>
                      <a:pt x="443" y="264"/>
                    </a:cubicBezTo>
                    <a:cubicBezTo>
                      <a:pt x="366" y="0"/>
                      <a:pt x="366" y="0"/>
                      <a:pt x="366" y="0"/>
                    </a:cubicBezTo>
                    <a:cubicBezTo>
                      <a:pt x="366" y="0"/>
                      <a:pt x="282" y="287"/>
                      <a:pt x="273" y="291"/>
                    </a:cubicBezTo>
                    <a:cubicBezTo>
                      <a:pt x="47" y="16"/>
                      <a:pt x="47" y="16"/>
                      <a:pt x="47" y="16"/>
                    </a:cubicBezTo>
                    <a:cubicBezTo>
                      <a:pt x="0" y="106"/>
                      <a:pt x="0" y="106"/>
                      <a:pt x="0" y="106"/>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3"/>
              <p:cNvSpPr/>
              <p:nvPr/>
            </p:nvSpPr>
            <p:spPr>
              <a:xfrm>
                <a:off x="6534295" y="2008637"/>
                <a:ext cx="111654" cy="141611"/>
              </a:xfrm>
              <a:custGeom>
                <a:avLst/>
                <a:gdLst/>
                <a:ahLst/>
                <a:cxnLst/>
                <a:rect l="l" t="t" r="r" b="b"/>
                <a:pathLst>
                  <a:path w="125" h="159" extrusionOk="0">
                    <a:moveTo>
                      <a:pt x="110" y="141"/>
                    </a:moveTo>
                    <a:cubicBezTo>
                      <a:pt x="110" y="141"/>
                      <a:pt x="58" y="159"/>
                      <a:pt x="35" y="152"/>
                    </a:cubicBezTo>
                    <a:cubicBezTo>
                      <a:pt x="13" y="144"/>
                      <a:pt x="0" y="127"/>
                      <a:pt x="0" y="127"/>
                    </a:cubicBezTo>
                    <a:cubicBezTo>
                      <a:pt x="45" y="9"/>
                      <a:pt x="45" y="9"/>
                      <a:pt x="45" y="9"/>
                    </a:cubicBezTo>
                    <a:cubicBezTo>
                      <a:pt x="45" y="9"/>
                      <a:pt x="76" y="0"/>
                      <a:pt x="78" y="2"/>
                    </a:cubicBezTo>
                    <a:cubicBezTo>
                      <a:pt x="79" y="4"/>
                      <a:pt x="125" y="84"/>
                      <a:pt x="125" y="84"/>
                    </a:cubicBezTo>
                    <a:cubicBezTo>
                      <a:pt x="110" y="141"/>
                      <a:pt x="110" y="141"/>
                      <a:pt x="110" y="141"/>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23"/>
              <p:cNvSpPr/>
              <p:nvPr/>
            </p:nvSpPr>
            <p:spPr>
              <a:xfrm>
                <a:off x="6565612" y="2143440"/>
                <a:ext cx="33360" cy="2723"/>
              </a:xfrm>
              <a:custGeom>
                <a:avLst/>
                <a:gdLst/>
                <a:ahLst/>
                <a:cxnLst/>
                <a:rect l="l" t="t" r="r" b="b"/>
                <a:pathLst>
                  <a:path w="37" h="3" extrusionOk="0">
                    <a:moveTo>
                      <a:pt x="37" y="0"/>
                    </a:moveTo>
                    <a:cubicBezTo>
                      <a:pt x="29" y="2"/>
                      <a:pt x="21" y="3"/>
                      <a:pt x="13" y="3"/>
                    </a:cubicBezTo>
                    <a:cubicBezTo>
                      <a:pt x="8" y="3"/>
                      <a:pt x="4" y="2"/>
                      <a:pt x="0" y="1"/>
                    </a:cubicBezTo>
                    <a:cubicBezTo>
                      <a:pt x="4" y="2"/>
                      <a:pt x="8" y="3"/>
                      <a:pt x="13" y="3"/>
                    </a:cubicBezTo>
                    <a:cubicBezTo>
                      <a:pt x="21" y="3"/>
                      <a:pt x="29" y="2"/>
                      <a:pt x="37" y="0"/>
                    </a:cubicBezTo>
                    <a:moveTo>
                      <a:pt x="37" y="0"/>
                    </a:moveTo>
                    <a:cubicBezTo>
                      <a:pt x="37" y="0"/>
                      <a:pt x="37" y="0"/>
                      <a:pt x="37" y="0"/>
                    </a:cubicBezTo>
                    <a:cubicBezTo>
                      <a:pt x="37" y="0"/>
                      <a:pt x="37" y="0"/>
                      <a:pt x="37" y="0"/>
                    </a:cubicBezTo>
                  </a:path>
                </a:pathLst>
              </a:custGeom>
              <a:solidFill>
                <a:srgbClr val="FFD1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23"/>
              <p:cNvSpPr/>
              <p:nvPr/>
            </p:nvSpPr>
            <p:spPr>
              <a:xfrm>
                <a:off x="6539060" y="2073996"/>
                <a:ext cx="99400" cy="72167"/>
              </a:xfrm>
              <a:custGeom>
                <a:avLst/>
                <a:gdLst/>
                <a:ahLst/>
                <a:cxnLst/>
                <a:rect l="l" t="t" r="r" b="b"/>
                <a:pathLst>
                  <a:path w="112" h="81" extrusionOk="0">
                    <a:moveTo>
                      <a:pt x="71" y="1"/>
                    </a:moveTo>
                    <a:cubicBezTo>
                      <a:pt x="72" y="2"/>
                      <a:pt x="72" y="2"/>
                      <a:pt x="72" y="2"/>
                    </a:cubicBezTo>
                    <a:cubicBezTo>
                      <a:pt x="74" y="4"/>
                      <a:pt x="75" y="6"/>
                      <a:pt x="77" y="7"/>
                    </a:cubicBezTo>
                    <a:cubicBezTo>
                      <a:pt x="75" y="5"/>
                      <a:pt x="73" y="3"/>
                      <a:pt x="71" y="1"/>
                    </a:cubicBezTo>
                    <a:moveTo>
                      <a:pt x="68" y="0"/>
                    </a:moveTo>
                    <a:cubicBezTo>
                      <a:pt x="68" y="0"/>
                      <a:pt x="68" y="0"/>
                      <a:pt x="68" y="1"/>
                    </a:cubicBezTo>
                    <a:cubicBezTo>
                      <a:pt x="66" y="19"/>
                      <a:pt x="66" y="19"/>
                      <a:pt x="66" y="19"/>
                    </a:cubicBezTo>
                    <a:cubicBezTo>
                      <a:pt x="66" y="20"/>
                      <a:pt x="66" y="21"/>
                      <a:pt x="65" y="23"/>
                    </a:cubicBezTo>
                    <a:cubicBezTo>
                      <a:pt x="65" y="23"/>
                      <a:pt x="65" y="23"/>
                      <a:pt x="65" y="23"/>
                    </a:cubicBezTo>
                    <a:cubicBezTo>
                      <a:pt x="62" y="52"/>
                      <a:pt x="62" y="52"/>
                      <a:pt x="62" y="52"/>
                    </a:cubicBezTo>
                    <a:cubicBezTo>
                      <a:pt x="61" y="60"/>
                      <a:pt x="54" y="66"/>
                      <a:pt x="47" y="66"/>
                    </a:cubicBezTo>
                    <a:cubicBezTo>
                      <a:pt x="46" y="66"/>
                      <a:pt x="46" y="66"/>
                      <a:pt x="45" y="66"/>
                    </a:cubicBezTo>
                    <a:cubicBezTo>
                      <a:pt x="38" y="65"/>
                      <a:pt x="38" y="65"/>
                      <a:pt x="38" y="65"/>
                    </a:cubicBezTo>
                    <a:cubicBezTo>
                      <a:pt x="24" y="63"/>
                      <a:pt x="24" y="63"/>
                      <a:pt x="24" y="63"/>
                    </a:cubicBezTo>
                    <a:cubicBezTo>
                      <a:pt x="21" y="63"/>
                      <a:pt x="18" y="62"/>
                      <a:pt x="16" y="60"/>
                    </a:cubicBezTo>
                    <a:cubicBezTo>
                      <a:pt x="15" y="60"/>
                      <a:pt x="15" y="60"/>
                      <a:pt x="14" y="60"/>
                    </a:cubicBezTo>
                    <a:cubicBezTo>
                      <a:pt x="9" y="60"/>
                      <a:pt x="5" y="60"/>
                      <a:pt x="0" y="59"/>
                    </a:cubicBezTo>
                    <a:cubicBezTo>
                      <a:pt x="6" y="65"/>
                      <a:pt x="16" y="74"/>
                      <a:pt x="30" y="79"/>
                    </a:cubicBezTo>
                    <a:cubicBezTo>
                      <a:pt x="30" y="79"/>
                      <a:pt x="30" y="79"/>
                      <a:pt x="30" y="79"/>
                    </a:cubicBezTo>
                    <a:cubicBezTo>
                      <a:pt x="34" y="80"/>
                      <a:pt x="38" y="81"/>
                      <a:pt x="43" y="81"/>
                    </a:cubicBezTo>
                    <a:cubicBezTo>
                      <a:pt x="51" y="81"/>
                      <a:pt x="59" y="80"/>
                      <a:pt x="67" y="78"/>
                    </a:cubicBezTo>
                    <a:cubicBezTo>
                      <a:pt x="67" y="78"/>
                      <a:pt x="67" y="78"/>
                      <a:pt x="67" y="78"/>
                    </a:cubicBezTo>
                    <a:cubicBezTo>
                      <a:pt x="67" y="78"/>
                      <a:pt x="67" y="78"/>
                      <a:pt x="67" y="78"/>
                    </a:cubicBezTo>
                    <a:cubicBezTo>
                      <a:pt x="76" y="76"/>
                      <a:pt x="84" y="74"/>
                      <a:pt x="91" y="72"/>
                    </a:cubicBezTo>
                    <a:cubicBezTo>
                      <a:pt x="112" y="49"/>
                      <a:pt x="109" y="22"/>
                      <a:pt x="109" y="22"/>
                    </a:cubicBezTo>
                    <a:cubicBezTo>
                      <a:pt x="109" y="22"/>
                      <a:pt x="109" y="22"/>
                      <a:pt x="109" y="22"/>
                    </a:cubicBezTo>
                    <a:cubicBezTo>
                      <a:pt x="99" y="20"/>
                      <a:pt x="92" y="17"/>
                      <a:pt x="86" y="13"/>
                    </a:cubicBezTo>
                    <a:cubicBezTo>
                      <a:pt x="86" y="13"/>
                      <a:pt x="86" y="13"/>
                      <a:pt x="86" y="13"/>
                    </a:cubicBezTo>
                    <a:cubicBezTo>
                      <a:pt x="80" y="11"/>
                      <a:pt x="75" y="8"/>
                      <a:pt x="71" y="4"/>
                    </a:cubicBezTo>
                    <a:cubicBezTo>
                      <a:pt x="70" y="2"/>
                      <a:pt x="69" y="1"/>
                      <a:pt x="68"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3"/>
              <p:cNvSpPr/>
              <p:nvPr/>
            </p:nvSpPr>
            <p:spPr>
              <a:xfrm>
                <a:off x="6586037" y="1939875"/>
                <a:ext cx="5447" cy="49019"/>
              </a:xfrm>
              <a:custGeom>
                <a:avLst/>
                <a:gdLst/>
                <a:ahLst/>
                <a:cxnLst/>
                <a:rect l="l" t="t" r="r" b="b"/>
                <a:pathLst>
                  <a:path w="8" h="72" extrusionOk="0">
                    <a:moveTo>
                      <a:pt x="8" y="0"/>
                    </a:moveTo>
                    <a:lnTo>
                      <a:pt x="0" y="72"/>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564" name="Google Shape;564;p23"/>
              <p:cNvCxnSpPr/>
              <p:nvPr/>
            </p:nvCxnSpPr>
            <p:spPr>
              <a:xfrm flipH="1">
                <a:off x="6586084" y="1939875"/>
                <a:ext cx="5400" cy="48900"/>
              </a:xfrm>
              <a:prstGeom prst="straightConnector1">
                <a:avLst/>
              </a:prstGeom>
              <a:noFill/>
              <a:ln>
                <a:noFill/>
              </a:ln>
            </p:spPr>
          </p:cxnSp>
          <p:sp>
            <p:nvSpPr>
              <p:cNvPr id="565" name="Google Shape;565;p23"/>
              <p:cNvSpPr/>
              <p:nvPr/>
            </p:nvSpPr>
            <p:spPr>
              <a:xfrm>
                <a:off x="6576506" y="1939194"/>
                <a:ext cx="24510" cy="51742"/>
              </a:xfrm>
              <a:custGeom>
                <a:avLst/>
                <a:gdLst/>
                <a:ahLst/>
                <a:cxnLst/>
                <a:rect l="l" t="t" r="r" b="b"/>
                <a:pathLst>
                  <a:path w="36" h="76" extrusionOk="0">
                    <a:moveTo>
                      <a:pt x="27" y="76"/>
                    </a:moveTo>
                    <a:lnTo>
                      <a:pt x="0" y="72"/>
                    </a:lnTo>
                    <a:lnTo>
                      <a:pt x="9" y="0"/>
                    </a:lnTo>
                    <a:lnTo>
                      <a:pt x="36" y="3"/>
                    </a:lnTo>
                    <a:lnTo>
                      <a:pt x="27" y="7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23"/>
              <p:cNvSpPr/>
              <p:nvPr/>
            </p:nvSpPr>
            <p:spPr>
              <a:xfrm>
                <a:off x="6547911" y="1973235"/>
                <a:ext cx="61274" cy="160673"/>
              </a:xfrm>
              <a:custGeom>
                <a:avLst/>
                <a:gdLst/>
                <a:ahLst/>
                <a:cxnLst/>
                <a:rect l="l" t="t" r="r" b="b"/>
                <a:pathLst>
                  <a:path w="69" h="180" extrusionOk="0">
                    <a:moveTo>
                      <a:pt x="56" y="3"/>
                    </a:moveTo>
                    <a:cubicBezTo>
                      <a:pt x="49" y="2"/>
                      <a:pt x="49" y="2"/>
                      <a:pt x="49" y="2"/>
                    </a:cubicBezTo>
                    <a:cubicBezTo>
                      <a:pt x="48" y="2"/>
                      <a:pt x="48" y="2"/>
                      <a:pt x="48" y="2"/>
                    </a:cubicBezTo>
                    <a:cubicBezTo>
                      <a:pt x="34" y="0"/>
                      <a:pt x="34" y="0"/>
                      <a:pt x="34" y="0"/>
                    </a:cubicBezTo>
                    <a:cubicBezTo>
                      <a:pt x="17" y="14"/>
                      <a:pt x="17" y="14"/>
                      <a:pt x="17" y="14"/>
                    </a:cubicBezTo>
                    <a:cubicBezTo>
                      <a:pt x="1" y="159"/>
                      <a:pt x="1" y="159"/>
                      <a:pt x="1" y="159"/>
                    </a:cubicBezTo>
                    <a:cubicBezTo>
                      <a:pt x="0" y="168"/>
                      <a:pt x="5" y="175"/>
                      <a:pt x="14" y="176"/>
                    </a:cubicBezTo>
                    <a:cubicBezTo>
                      <a:pt x="28" y="178"/>
                      <a:pt x="28" y="178"/>
                      <a:pt x="28" y="178"/>
                    </a:cubicBezTo>
                    <a:cubicBezTo>
                      <a:pt x="35" y="179"/>
                      <a:pt x="35" y="179"/>
                      <a:pt x="35" y="179"/>
                    </a:cubicBezTo>
                    <a:cubicBezTo>
                      <a:pt x="43" y="180"/>
                      <a:pt x="51" y="173"/>
                      <a:pt x="52" y="165"/>
                    </a:cubicBezTo>
                    <a:cubicBezTo>
                      <a:pt x="69" y="20"/>
                      <a:pt x="69" y="20"/>
                      <a:pt x="69" y="20"/>
                    </a:cubicBezTo>
                    <a:cubicBezTo>
                      <a:pt x="56" y="3"/>
                      <a:pt x="56" y="3"/>
                      <a:pt x="56" y="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23"/>
              <p:cNvSpPr/>
              <p:nvPr/>
            </p:nvSpPr>
            <p:spPr>
              <a:xfrm>
                <a:off x="6521359" y="1732225"/>
                <a:ext cx="161354" cy="202203"/>
              </a:xfrm>
              <a:custGeom>
                <a:avLst/>
                <a:gdLst/>
                <a:ahLst/>
                <a:cxnLst/>
                <a:rect l="l" t="t" r="r" b="b"/>
                <a:pathLst>
                  <a:path w="181" h="227" extrusionOk="0">
                    <a:moveTo>
                      <a:pt x="175" y="122"/>
                    </a:moveTo>
                    <a:cubicBezTo>
                      <a:pt x="170" y="182"/>
                      <a:pt x="127" y="227"/>
                      <a:pt x="80" y="222"/>
                    </a:cubicBezTo>
                    <a:cubicBezTo>
                      <a:pt x="33" y="218"/>
                      <a:pt x="0" y="166"/>
                      <a:pt x="6" y="106"/>
                    </a:cubicBezTo>
                    <a:cubicBezTo>
                      <a:pt x="11" y="46"/>
                      <a:pt x="54" y="0"/>
                      <a:pt x="101" y="5"/>
                    </a:cubicBezTo>
                    <a:cubicBezTo>
                      <a:pt x="148" y="9"/>
                      <a:pt x="181" y="62"/>
                      <a:pt x="175" y="12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3"/>
              <p:cNvSpPr/>
              <p:nvPr/>
            </p:nvSpPr>
            <p:spPr>
              <a:xfrm>
                <a:off x="6502296" y="1708396"/>
                <a:ext cx="197438" cy="255987"/>
              </a:xfrm>
              <a:custGeom>
                <a:avLst/>
                <a:gdLst/>
                <a:ahLst/>
                <a:cxnLst/>
                <a:rect l="l" t="t" r="r" b="b"/>
                <a:pathLst>
                  <a:path w="221" h="287" extrusionOk="0">
                    <a:moveTo>
                      <a:pt x="192" y="69"/>
                    </a:moveTo>
                    <a:cubicBezTo>
                      <a:pt x="163" y="13"/>
                      <a:pt x="104" y="0"/>
                      <a:pt x="58" y="41"/>
                    </a:cubicBezTo>
                    <a:cubicBezTo>
                      <a:pt x="13" y="82"/>
                      <a:pt x="0" y="161"/>
                      <a:pt x="29" y="218"/>
                    </a:cubicBezTo>
                    <a:cubicBezTo>
                      <a:pt x="58" y="274"/>
                      <a:pt x="118" y="287"/>
                      <a:pt x="163" y="246"/>
                    </a:cubicBezTo>
                    <a:cubicBezTo>
                      <a:pt x="208" y="205"/>
                      <a:pt x="221" y="126"/>
                      <a:pt x="192" y="69"/>
                    </a:cubicBezTo>
                    <a:close/>
                    <a:moveTo>
                      <a:pt x="153" y="227"/>
                    </a:moveTo>
                    <a:cubicBezTo>
                      <a:pt x="116" y="260"/>
                      <a:pt x="68" y="250"/>
                      <a:pt x="44" y="204"/>
                    </a:cubicBezTo>
                    <a:cubicBezTo>
                      <a:pt x="21" y="158"/>
                      <a:pt x="31" y="93"/>
                      <a:pt x="68" y="60"/>
                    </a:cubicBezTo>
                    <a:cubicBezTo>
                      <a:pt x="105" y="27"/>
                      <a:pt x="154" y="37"/>
                      <a:pt x="177" y="83"/>
                    </a:cubicBezTo>
                    <a:cubicBezTo>
                      <a:pt x="201" y="129"/>
                      <a:pt x="190" y="194"/>
                      <a:pt x="153" y="2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3"/>
              <p:cNvSpPr/>
              <p:nvPr/>
            </p:nvSpPr>
            <p:spPr>
              <a:xfrm>
                <a:off x="6505019" y="2005233"/>
                <a:ext cx="101442" cy="123228"/>
              </a:xfrm>
              <a:custGeom>
                <a:avLst/>
                <a:gdLst/>
                <a:ahLst/>
                <a:cxnLst/>
                <a:rect l="l" t="t" r="r" b="b"/>
                <a:pathLst>
                  <a:path w="114" h="138" extrusionOk="0">
                    <a:moveTo>
                      <a:pt x="113" y="43"/>
                    </a:moveTo>
                    <a:cubicBezTo>
                      <a:pt x="112" y="50"/>
                      <a:pt x="103" y="52"/>
                      <a:pt x="100" y="53"/>
                    </a:cubicBezTo>
                    <a:cubicBezTo>
                      <a:pt x="100" y="53"/>
                      <a:pt x="100" y="53"/>
                      <a:pt x="100" y="53"/>
                    </a:cubicBezTo>
                    <a:cubicBezTo>
                      <a:pt x="99" y="53"/>
                      <a:pt x="100" y="53"/>
                      <a:pt x="99" y="53"/>
                    </a:cubicBezTo>
                    <a:cubicBezTo>
                      <a:pt x="99" y="54"/>
                      <a:pt x="100" y="55"/>
                      <a:pt x="103" y="58"/>
                    </a:cubicBezTo>
                    <a:cubicBezTo>
                      <a:pt x="106" y="61"/>
                      <a:pt x="109" y="65"/>
                      <a:pt x="108" y="73"/>
                    </a:cubicBezTo>
                    <a:cubicBezTo>
                      <a:pt x="108" y="76"/>
                      <a:pt x="106" y="78"/>
                      <a:pt x="104" y="79"/>
                    </a:cubicBezTo>
                    <a:cubicBezTo>
                      <a:pt x="100" y="82"/>
                      <a:pt x="95" y="83"/>
                      <a:pt x="95" y="83"/>
                    </a:cubicBezTo>
                    <a:cubicBezTo>
                      <a:pt x="95" y="83"/>
                      <a:pt x="95" y="83"/>
                      <a:pt x="95" y="83"/>
                    </a:cubicBezTo>
                    <a:cubicBezTo>
                      <a:pt x="96" y="84"/>
                      <a:pt x="106" y="89"/>
                      <a:pt x="103" y="100"/>
                    </a:cubicBezTo>
                    <a:cubicBezTo>
                      <a:pt x="101" y="111"/>
                      <a:pt x="85" y="110"/>
                      <a:pt x="85" y="111"/>
                    </a:cubicBezTo>
                    <a:cubicBezTo>
                      <a:pt x="85" y="111"/>
                      <a:pt x="89" y="113"/>
                      <a:pt x="92" y="116"/>
                    </a:cubicBezTo>
                    <a:cubicBezTo>
                      <a:pt x="93" y="118"/>
                      <a:pt x="94" y="121"/>
                      <a:pt x="92" y="124"/>
                    </a:cubicBezTo>
                    <a:cubicBezTo>
                      <a:pt x="89" y="130"/>
                      <a:pt x="79" y="133"/>
                      <a:pt x="72" y="135"/>
                    </a:cubicBezTo>
                    <a:cubicBezTo>
                      <a:pt x="71" y="135"/>
                      <a:pt x="70" y="135"/>
                      <a:pt x="69" y="136"/>
                    </a:cubicBezTo>
                    <a:cubicBezTo>
                      <a:pt x="68" y="136"/>
                      <a:pt x="68" y="136"/>
                      <a:pt x="68" y="136"/>
                    </a:cubicBezTo>
                    <a:cubicBezTo>
                      <a:pt x="67" y="136"/>
                      <a:pt x="67" y="136"/>
                      <a:pt x="67" y="136"/>
                    </a:cubicBezTo>
                    <a:cubicBezTo>
                      <a:pt x="50" y="138"/>
                      <a:pt x="26" y="137"/>
                      <a:pt x="15" y="127"/>
                    </a:cubicBezTo>
                    <a:cubicBezTo>
                      <a:pt x="11" y="123"/>
                      <a:pt x="11" y="111"/>
                      <a:pt x="14" y="104"/>
                    </a:cubicBezTo>
                    <a:cubicBezTo>
                      <a:pt x="0" y="94"/>
                      <a:pt x="3" y="71"/>
                      <a:pt x="12" y="67"/>
                    </a:cubicBezTo>
                    <a:cubicBezTo>
                      <a:pt x="0" y="47"/>
                      <a:pt x="7" y="37"/>
                      <a:pt x="17" y="33"/>
                    </a:cubicBezTo>
                    <a:cubicBezTo>
                      <a:pt x="14" y="14"/>
                      <a:pt x="26" y="2"/>
                      <a:pt x="33" y="0"/>
                    </a:cubicBezTo>
                    <a:cubicBezTo>
                      <a:pt x="41" y="0"/>
                      <a:pt x="54" y="3"/>
                      <a:pt x="73" y="10"/>
                    </a:cubicBezTo>
                    <a:cubicBezTo>
                      <a:pt x="73" y="10"/>
                      <a:pt x="73" y="10"/>
                      <a:pt x="73" y="10"/>
                    </a:cubicBezTo>
                    <a:cubicBezTo>
                      <a:pt x="73" y="10"/>
                      <a:pt x="73" y="11"/>
                      <a:pt x="74" y="11"/>
                    </a:cubicBezTo>
                    <a:cubicBezTo>
                      <a:pt x="76" y="12"/>
                      <a:pt x="86" y="15"/>
                      <a:pt x="88" y="17"/>
                    </a:cubicBezTo>
                    <a:cubicBezTo>
                      <a:pt x="105" y="24"/>
                      <a:pt x="114" y="36"/>
                      <a:pt x="113" y="43"/>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23"/>
              <p:cNvSpPr/>
              <p:nvPr/>
            </p:nvSpPr>
            <p:spPr>
              <a:xfrm>
                <a:off x="6539741" y="1976639"/>
                <a:ext cx="118462" cy="117101"/>
              </a:xfrm>
              <a:custGeom>
                <a:avLst/>
                <a:gdLst/>
                <a:ahLst/>
                <a:cxnLst/>
                <a:rect l="l" t="t" r="r" b="b"/>
                <a:pathLst>
                  <a:path w="133" h="131" extrusionOk="0">
                    <a:moveTo>
                      <a:pt x="133" y="86"/>
                    </a:moveTo>
                    <a:cubicBezTo>
                      <a:pt x="133" y="86"/>
                      <a:pt x="116" y="34"/>
                      <a:pt x="82" y="7"/>
                    </a:cubicBezTo>
                    <a:cubicBezTo>
                      <a:pt x="65" y="0"/>
                      <a:pt x="0" y="52"/>
                      <a:pt x="0" y="52"/>
                    </a:cubicBezTo>
                    <a:cubicBezTo>
                      <a:pt x="5" y="77"/>
                      <a:pt x="38" y="80"/>
                      <a:pt x="61" y="61"/>
                    </a:cubicBezTo>
                    <a:cubicBezTo>
                      <a:pt x="61" y="61"/>
                      <a:pt x="44" y="116"/>
                      <a:pt x="108" y="131"/>
                    </a:cubicBezTo>
                    <a:cubicBezTo>
                      <a:pt x="133" y="86"/>
                      <a:pt x="133" y="86"/>
                      <a:pt x="133" y="86"/>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3"/>
              <p:cNvSpPr/>
              <p:nvPr/>
            </p:nvSpPr>
            <p:spPr>
              <a:xfrm>
                <a:off x="6539741" y="2022935"/>
                <a:ext cx="60593" cy="51061"/>
              </a:xfrm>
              <a:custGeom>
                <a:avLst/>
                <a:gdLst/>
                <a:ahLst/>
                <a:cxnLst/>
                <a:rect l="l" t="t" r="r" b="b"/>
                <a:pathLst>
                  <a:path w="68" h="57" extrusionOk="0">
                    <a:moveTo>
                      <a:pt x="0" y="0"/>
                    </a:moveTo>
                    <a:cubicBezTo>
                      <a:pt x="0" y="6"/>
                      <a:pt x="3" y="12"/>
                      <a:pt x="8" y="16"/>
                    </a:cubicBezTo>
                    <a:cubicBezTo>
                      <a:pt x="13" y="20"/>
                      <a:pt x="19" y="22"/>
                      <a:pt x="26" y="23"/>
                    </a:cubicBezTo>
                    <a:cubicBezTo>
                      <a:pt x="26" y="23"/>
                      <a:pt x="27" y="23"/>
                      <a:pt x="28" y="23"/>
                    </a:cubicBezTo>
                    <a:cubicBezTo>
                      <a:pt x="33" y="23"/>
                      <a:pt x="39" y="22"/>
                      <a:pt x="44" y="20"/>
                    </a:cubicBezTo>
                    <a:cubicBezTo>
                      <a:pt x="49" y="19"/>
                      <a:pt x="53" y="17"/>
                      <a:pt x="57" y="15"/>
                    </a:cubicBezTo>
                    <a:cubicBezTo>
                      <a:pt x="56" y="19"/>
                      <a:pt x="56" y="24"/>
                      <a:pt x="57" y="28"/>
                    </a:cubicBezTo>
                    <a:cubicBezTo>
                      <a:pt x="57" y="29"/>
                      <a:pt x="57" y="31"/>
                      <a:pt x="57" y="32"/>
                    </a:cubicBezTo>
                    <a:cubicBezTo>
                      <a:pt x="57" y="32"/>
                      <a:pt x="57" y="32"/>
                      <a:pt x="57" y="32"/>
                    </a:cubicBezTo>
                    <a:cubicBezTo>
                      <a:pt x="57" y="32"/>
                      <a:pt x="57" y="32"/>
                      <a:pt x="57" y="32"/>
                    </a:cubicBezTo>
                    <a:cubicBezTo>
                      <a:pt x="57" y="34"/>
                      <a:pt x="57" y="36"/>
                      <a:pt x="58" y="38"/>
                    </a:cubicBezTo>
                    <a:cubicBezTo>
                      <a:pt x="58" y="38"/>
                      <a:pt x="58" y="38"/>
                      <a:pt x="58" y="38"/>
                    </a:cubicBezTo>
                    <a:cubicBezTo>
                      <a:pt x="58" y="38"/>
                      <a:pt x="58" y="38"/>
                      <a:pt x="58" y="38"/>
                    </a:cubicBezTo>
                    <a:cubicBezTo>
                      <a:pt x="59" y="41"/>
                      <a:pt x="59" y="43"/>
                      <a:pt x="60" y="46"/>
                    </a:cubicBezTo>
                    <a:cubicBezTo>
                      <a:pt x="62" y="50"/>
                      <a:pt x="64" y="54"/>
                      <a:pt x="67" y="57"/>
                    </a:cubicBezTo>
                    <a:cubicBezTo>
                      <a:pt x="68" y="57"/>
                      <a:pt x="68" y="56"/>
                      <a:pt x="68" y="55"/>
                    </a:cubicBezTo>
                    <a:cubicBezTo>
                      <a:pt x="53" y="34"/>
                      <a:pt x="61" y="9"/>
                      <a:pt x="61" y="9"/>
                    </a:cubicBezTo>
                    <a:cubicBezTo>
                      <a:pt x="51" y="17"/>
                      <a:pt x="40" y="22"/>
                      <a:pt x="29" y="22"/>
                    </a:cubicBezTo>
                    <a:cubicBezTo>
                      <a:pt x="15" y="22"/>
                      <a:pt x="3" y="14"/>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3"/>
              <p:cNvSpPr/>
              <p:nvPr/>
            </p:nvSpPr>
            <p:spPr>
              <a:xfrm>
                <a:off x="6533614" y="2097825"/>
                <a:ext cx="53785" cy="10893"/>
              </a:xfrm>
              <a:custGeom>
                <a:avLst/>
                <a:gdLst/>
                <a:ahLst/>
                <a:cxnLst/>
                <a:rect l="l" t="t" r="r" b="b"/>
                <a:pathLst>
                  <a:path w="60" h="12" extrusionOk="0">
                    <a:moveTo>
                      <a:pt x="0" y="0"/>
                    </a:moveTo>
                    <a:cubicBezTo>
                      <a:pt x="60" y="12"/>
                      <a:pt x="60" y="12"/>
                      <a:pt x="60" y="12"/>
                    </a:cubicBezTo>
                    <a:cubicBezTo>
                      <a:pt x="57" y="9"/>
                      <a:pt x="53" y="7"/>
                      <a:pt x="53" y="7"/>
                    </a:cubicBezTo>
                    <a:cubicBezTo>
                      <a:pt x="53" y="7"/>
                      <a:pt x="53" y="7"/>
                      <a:pt x="53" y="7"/>
                    </a:cubicBezTo>
                    <a:cubicBezTo>
                      <a:pt x="53" y="7"/>
                      <a:pt x="53" y="7"/>
                      <a:pt x="53" y="7"/>
                    </a:cubicBezTo>
                    <a:cubicBezTo>
                      <a:pt x="0" y="0"/>
                      <a:pt x="0" y="0"/>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3"/>
              <p:cNvSpPr/>
              <p:nvPr/>
            </p:nvSpPr>
            <p:spPr>
              <a:xfrm>
                <a:off x="6534295" y="2068549"/>
                <a:ext cx="63316" cy="10893"/>
              </a:xfrm>
              <a:custGeom>
                <a:avLst/>
                <a:gdLst/>
                <a:ahLst/>
                <a:cxnLst/>
                <a:rect l="l" t="t" r="r" b="b"/>
                <a:pathLst>
                  <a:path w="71" h="12" extrusionOk="0">
                    <a:moveTo>
                      <a:pt x="0" y="0"/>
                    </a:moveTo>
                    <a:cubicBezTo>
                      <a:pt x="62" y="12"/>
                      <a:pt x="62" y="12"/>
                      <a:pt x="62" y="12"/>
                    </a:cubicBezTo>
                    <a:cubicBezTo>
                      <a:pt x="62" y="12"/>
                      <a:pt x="67" y="11"/>
                      <a:pt x="71" y="8"/>
                    </a:cubicBezTo>
                    <a:cubicBezTo>
                      <a:pt x="71" y="8"/>
                      <a:pt x="71" y="8"/>
                      <a:pt x="71" y="8"/>
                    </a:cubicBezTo>
                    <a:cubicBezTo>
                      <a:pt x="0" y="0"/>
                      <a:pt x="0" y="0"/>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3"/>
              <p:cNvSpPr/>
              <p:nvPr/>
            </p:nvSpPr>
            <p:spPr>
              <a:xfrm>
                <a:off x="6539741" y="2042678"/>
                <a:ext cx="51742" cy="14297"/>
              </a:xfrm>
              <a:custGeom>
                <a:avLst/>
                <a:gdLst/>
                <a:ahLst/>
                <a:cxnLst/>
                <a:rect l="l" t="t" r="r" b="b"/>
                <a:pathLst>
                  <a:path w="58" h="16" extrusionOk="0">
                    <a:moveTo>
                      <a:pt x="0" y="0"/>
                    </a:moveTo>
                    <a:cubicBezTo>
                      <a:pt x="58" y="16"/>
                      <a:pt x="58" y="16"/>
                      <a:pt x="58" y="16"/>
                    </a:cubicBezTo>
                    <a:cubicBezTo>
                      <a:pt x="58" y="16"/>
                      <a:pt x="58" y="16"/>
                      <a:pt x="58" y="16"/>
                    </a:cubicBezTo>
                    <a:cubicBezTo>
                      <a:pt x="58" y="15"/>
                      <a:pt x="57" y="11"/>
                      <a:pt x="57" y="10"/>
                    </a:cubicBezTo>
                    <a:cubicBezTo>
                      <a:pt x="57" y="10"/>
                      <a:pt x="57" y="10"/>
                      <a:pt x="57" y="10"/>
                    </a:cubicBezTo>
                    <a:cubicBezTo>
                      <a:pt x="0" y="0"/>
                      <a:pt x="0" y="0"/>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3"/>
              <p:cNvSpPr/>
              <p:nvPr/>
            </p:nvSpPr>
            <p:spPr>
              <a:xfrm>
                <a:off x="6590803" y="2051529"/>
                <a:ext cx="681" cy="5447"/>
              </a:xfrm>
              <a:custGeom>
                <a:avLst/>
                <a:gdLst/>
                <a:ahLst/>
                <a:cxnLst/>
                <a:rect l="l" t="t" r="r" b="b"/>
                <a:pathLst>
                  <a:path w="1" h="6" extrusionOk="0">
                    <a:moveTo>
                      <a:pt x="1" y="6"/>
                    </a:moveTo>
                    <a:cubicBezTo>
                      <a:pt x="1" y="6"/>
                      <a:pt x="1" y="6"/>
                      <a:pt x="1" y="6"/>
                    </a:cubicBezTo>
                    <a:cubicBezTo>
                      <a:pt x="1" y="6"/>
                      <a:pt x="1" y="6"/>
                      <a:pt x="1" y="6"/>
                    </a:cubicBezTo>
                    <a:cubicBezTo>
                      <a:pt x="1" y="6"/>
                      <a:pt x="1" y="6"/>
                      <a:pt x="1" y="6"/>
                    </a:cubicBezTo>
                    <a:moveTo>
                      <a:pt x="0" y="0"/>
                    </a:moveTo>
                    <a:cubicBezTo>
                      <a:pt x="0" y="0"/>
                      <a:pt x="0" y="0"/>
                      <a:pt x="0" y="0"/>
                    </a:cubicBezTo>
                    <a:cubicBezTo>
                      <a:pt x="0" y="0"/>
                      <a:pt x="0" y="0"/>
                      <a:pt x="0" y="0"/>
                    </a:cubicBezTo>
                    <a:cubicBezTo>
                      <a:pt x="0" y="0"/>
                      <a:pt x="0" y="0"/>
                      <a:pt x="0" y="0"/>
                    </a:cubicBezTo>
                  </a:path>
                </a:pathLst>
              </a:custGeom>
              <a:solidFill>
                <a:srgbClr val="FF5C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23"/>
              <p:cNvSpPr/>
              <p:nvPr/>
            </p:nvSpPr>
            <p:spPr>
              <a:xfrm>
                <a:off x="6601015" y="2027700"/>
                <a:ext cx="411214" cy="510615"/>
              </a:xfrm>
              <a:custGeom>
                <a:avLst/>
                <a:gdLst/>
                <a:ahLst/>
                <a:cxnLst/>
                <a:rect l="l" t="t" r="r" b="b"/>
                <a:pathLst>
                  <a:path w="461" h="573" extrusionOk="0">
                    <a:moveTo>
                      <a:pt x="461" y="327"/>
                    </a:moveTo>
                    <a:cubicBezTo>
                      <a:pt x="460" y="330"/>
                      <a:pt x="459" y="335"/>
                      <a:pt x="457" y="341"/>
                    </a:cubicBezTo>
                    <a:cubicBezTo>
                      <a:pt x="449" y="366"/>
                      <a:pt x="433" y="417"/>
                      <a:pt x="412" y="464"/>
                    </a:cubicBezTo>
                    <a:cubicBezTo>
                      <a:pt x="403" y="484"/>
                      <a:pt x="393" y="503"/>
                      <a:pt x="382" y="520"/>
                    </a:cubicBezTo>
                    <a:cubicBezTo>
                      <a:pt x="362" y="551"/>
                      <a:pt x="340" y="573"/>
                      <a:pt x="316" y="573"/>
                    </a:cubicBezTo>
                    <a:cubicBezTo>
                      <a:pt x="241" y="571"/>
                      <a:pt x="0" y="276"/>
                      <a:pt x="0" y="276"/>
                    </a:cubicBezTo>
                    <a:cubicBezTo>
                      <a:pt x="16" y="169"/>
                      <a:pt x="98" y="52"/>
                      <a:pt x="98" y="52"/>
                    </a:cubicBezTo>
                    <a:cubicBezTo>
                      <a:pt x="280" y="277"/>
                      <a:pt x="280" y="277"/>
                      <a:pt x="280" y="277"/>
                    </a:cubicBezTo>
                    <a:cubicBezTo>
                      <a:pt x="280" y="277"/>
                      <a:pt x="349" y="24"/>
                      <a:pt x="382" y="11"/>
                    </a:cubicBezTo>
                    <a:cubicBezTo>
                      <a:pt x="383" y="10"/>
                      <a:pt x="383" y="10"/>
                      <a:pt x="384" y="10"/>
                    </a:cubicBezTo>
                    <a:cubicBezTo>
                      <a:pt x="417" y="0"/>
                      <a:pt x="452" y="59"/>
                      <a:pt x="452" y="59"/>
                    </a:cubicBezTo>
                    <a:cubicBezTo>
                      <a:pt x="456" y="181"/>
                      <a:pt x="456" y="181"/>
                      <a:pt x="456" y="181"/>
                    </a:cubicBezTo>
                    <a:cubicBezTo>
                      <a:pt x="459" y="261"/>
                      <a:pt x="459" y="261"/>
                      <a:pt x="459" y="261"/>
                    </a:cubicBezTo>
                    <a:cubicBezTo>
                      <a:pt x="461" y="327"/>
                      <a:pt x="461" y="327"/>
                      <a:pt x="461" y="327"/>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3"/>
              <p:cNvSpPr/>
              <p:nvPr/>
            </p:nvSpPr>
            <p:spPr>
              <a:xfrm>
                <a:off x="6904660" y="2201309"/>
                <a:ext cx="66040" cy="290029"/>
              </a:xfrm>
              <a:custGeom>
                <a:avLst/>
                <a:gdLst/>
                <a:ahLst/>
                <a:cxnLst/>
                <a:rect l="l" t="t" r="r" b="b"/>
                <a:pathLst>
                  <a:path w="74" h="325" extrusionOk="0">
                    <a:moveTo>
                      <a:pt x="42" y="0"/>
                    </a:moveTo>
                    <a:cubicBezTo>
                      <a:pt x="42" y="0"/>
                      <a:pt x="42" y="0"/>
                      <a:pt x="42" y="0"/>
                    </a:cubicBezTo>
                    <a:cubicBezTo>
                      <a:pt x="42" y="0"/>
                      <a:pt x="0" y="66"/>
                      <a:pt x="7" y="89"/>
                    </a:cubicBezTo>
                    <a:cubicBezTo>
                      <a:pt x="14" y="111"/>
                      <a:pt x="42" y="150"/>
                      <a:pt x="42" y="150"/>
                    </a:cubicBezTo>
                    <a:cubicBezTo>
                      <a:pt x="42" y="325"/>
                      <a:pt x="42" y="325"/>
                      <a:pt x="42" y="325"/>
                    </a:cubicBezTo>
                    <a:cubicBezTo>
                      <a:pt x="53" y="308"/>
                      <a:pt x="63" y="289"/>
                      <a:pt x="72" y="269"/>
                    </a:cubicBezTo>
                    <a:cubicBezTo>
                      <a:pt x="72" y="269"/>
                      <a:pt x="72" y="269"/>
                      <a:pt x="72" y="269"/>
                    </a:cubicBezTo>
                    <a:cubicBezTo>
                      <a:pt x="74" y="159"/>
                      <a:pt x="74" y="159"/>
                      <a:pt x="74" y="159"/>
                    </a:cubicBezTo>
                    <a:cubicBezTo>
                      <a:pt x="73" y="146"/>
                      <a:pt x="33" y="112"/>
                      <a:pt x="26" y="81"/>
                    </a:cubicBezTo>
                    <a:cubicBezTo>
                      <a:pt x="23" y="66"/>
                      <a:pt x="32" y="31"/>
                      <a:pt x="42" y="0"/>
                    </a:cubicBezTo>
                  </a:path>
                </a:pathLst>
              </a:custGeom>
              <a:solidFill>
                <a:srgbClr val="334157">
                  <a:alpha val="29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23"/>
              <p:cNvSpPr/>
              <p:nvPr/>
            </p:nvSpPr>
            <p:spPr>
              <a:xfrm>
                <a:off x="6925085" y="1981405"/>
                <a:ext cx="442532" cy="590271"/>
              </a:xfrm>
              <a:custGeom>
                <a:avLst/>
                <a:gdLst/>
                <a:ahLst/>
                <a:cxnLst/>
                <a:rect l="l" t="t" r="r" b="b"/>
                <a:pathLst>
                  <a:path w="496" h="662" extrusionOk="0">
                    <a:moveTo>
                      <a:pt x="496" y="88"/>
                    </a:moveTo>
                    <a:cubicBezTo>
                      <a:pt x="461" y="323"/>
                      <a:pt x="461" y="323"/>
                      <a:pt x="461" y="323"/>
                    </a:cubicBezTo>
                    <a:cubicBezTo>
                      <a:pt x="461" y="322"/>
                      <a:pt x="461" y="322"/>
                      <a:pt x="461" y="322"/>
                    </a:cubicBezTo>
                    <a:cubicBezTo>
                      <a:pt x="461" y="322"/>
                      <a:pt x="461" y="322"/>
                      <a:pt x="461" y="322"/>
                    </a:cubicBezTo>
                    <a:cubicBezTo>
                      <a:pt x="460" y="321"/>
                      <a:pt x="460" y="321"/>
                      <a:pt x="460" y="321"/>
                    </a:cubicBezTo>
                    <a:cubicBezTo>
                      <a:pt x="440" y="448"/>
                      <a:pt x="440" y="448"/>
                      <a:pt x="440" y="448"/>
                    </a:cubicBezTo>
                    <a:cubicBezTo>
                      <a:pt x="440" y="451"/>
                      <a:pt x="440" y="451"/>
                      <a:pt x="440" y="451"/>
                    </a:cubicBezTo>
                    <a:cubicBezTo>
                      <a:pt x="455" y="595"/>
                      <a:pt x="455" y="595"/>
                      <a:pt x="455" y="595"/>
                    </a:cubicBezTo>
                    <a:cubicBezTo>
                      <a:pt x="455" y="595"/>
                      <a:pt x="214" y="662"/>
                      <a:pt x="47" y="595"/>
                    </a:cubicBezTo>
                    <a:cubicBezTo>
                      <a:pt x="47" y="572"/>
                      <a:pt x="47" y="572"/>
                      <a:pt x="47" y="572"/>
                    </a:cubicBezTo>
                    <a:cubicBezTo>
                      <a:pt x="49" y="516"/>
                      <a:pt x="49" y="516"/>
                      <a:pt x="49" y="516"/>
                    </a:cubicBezTo>
                    <a:cubicBezTo>
                      <a:pt x="51" y="406"/>
                      <a:pt x="51" y="406"/>
                      <a:pt x="51" y="406"/>
                    </a:cubicBezTo>
                    <a:cubicBezTo>
                      <a:pt x="50" y="393"/>
                      <a:pt x="10" y="359"/>
                      <a:pt x="3" y="328"/>
                    </a:cubicBezTo>
                    <a:cubicBezTo>
                      <a:pt x="0" y="313"/>
                      <a:pt x="9" y="278"/>
                      <a:pt x="19" y="247"/>
                    </a:cubicBezTo>
                    <a:cubicBezTo>
                      <a:pt x="28" y="219"/>
                      <a:pt x="37" y="196"/>
                      <a:pt x="37" y="196"/>
                    </a:cubicBezTo>
                    <a:cubicBezTo>
                      <a:pt x="19" y="63"/>
                      <a:pt x="19" y="63"/>
                      <a:pt x="19" y="63"/>
                    </a:cubicBezTo>
                    <a:cubicBezTo>
                      <a:pt x="20" y="62"/>
                      <a:pt x="20" y="62"/>
                      <a:pt x="21" y="62"/>
                    </a:cubicBezTo>
                    <a:cubicBezTo>
                      <a:pt x="38" y="56"/>
                      <a:pt x="178" y="4"/>
                      <a:pt x="247" y="1"/>
                    </a:cubicBezTo>
                    <a:cubicBezTo>
                      <a:pt x="297" y="0"/>
                      <a:pt x="397" y="42"/>
                      <a:pt x="453" y="68"/>
                    </a:cubicBezTo>
                    <a:cubicBezTo>
                      <a:pt x="454" y="68"/>
                      <a:pt x="454" y="68"/>
                      <a:pt x="454" y="68"/>
                    </a:cubicBezTo>
                    <a:cubicBezTo>
                      <a:pt x="454" y="68"/>
                      <a:pt x="454" y="68"/>
                      <a:pt x="454" y="68"/>
                    </a:cubicBezTo>
                    <a:cubicBezTo>
                      <a:pt x="479" y="80"/>
                      <a:pt x="496" y="88"/>
                      <a:pt x="496" y="88"/>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23"/>
              <p:cNvSpPr/>
              <p:nvPr/>
            </p:nvSpPr>
            <p:spPr>
              <a:xfrm>
                <a:off x="6888321" y="2511763"/>
                <a:ext cx="822429" cy="1230922"/>
              </a:xfrm>
              <a:custGeom>
                <a:avLst/>
                <a:gdLst/>
                <a:ahLst/>
                <a:cxnLst/>
                <a:rect l="l" t="t" r="r" b="b"/>
                <a:pathLst>
                  <a:path w="922" h="1380" extrusionOk="0">
                    <a:moveTo>
                      <a:pt x="7" y="256"/>
                    </a:moveTo>
                    <a:cubicBezTo>
                      <a:pt x="7" y="1338"/>
                      <a:pt x="7" y="1338"/>
                      <a:pt x="7" y="1338"/>
                    </a:cubicBezTo>
                    <a:cubicBezTo>
                      <a:pt x="7" y="1338"/>
                      <a:pt x="81" y="1380"/>
                      <a:pt x="214" y="1380"/>
                    </a:cubicBezTo>
                    <a:cubicBezTo>
                      <a:pt x="348" y="1380"/>
                      <a:pt x="428" y="1368"/>
                      <a:pt x="428" y="1368"/>
                    </a:cubicBezTo>
                    <a:cubicBezTo>
                      <a:pt x="324" y="356"/>
                      <a:pt x="324" y="356"/>
                      <a:pt x="324" y="356"/>
                    </a:cubicBezTo>
                    <a:cubicBezTo>
                      <a:pt x="538" y="1366"/>
                      <a:pt x="538" y="1366"/>
                      <a:pt x="538" y="1366"/>
                    </a:cubicBezTo>
                    <a:cubicBezTo>
                      <a:pt x="538" y="1366"/>
                      <a:pt x="653" y="1354"/>
                      <a:pt x="743" y="1332"/>
                    </a:cubicBezTo>
                    <a:cubicBezTo>
                      <a:pt x="834" y="1310"/>
                      <a:pt x="922" y="1248"/>
                      <a:pt x="922" y="1248"/>
                    </a:cubicBezTo>
                    <a:cubicBezTo>
                      <a:pt x="600" y="208"/>
                      <a:pt x="600" y="208"/>
                      <a:pt x="600" y="208"/>
                    </a:cubicBezTo>
                    <a:cubicBezTo>
                      <a:pt x="566" y="75"/>
                      <a:pt x="484" y="3"/>
                      <a:pt x="480" y="0"/>
                    </a:cubicBezTo>
                    <a:cubicBezTo>
                      <a:pt x="480" y="0"/>
                      <a:pt x="480" y="0"/>
                      <a:pt x="480" y="0"/>
                    </a:cubicBezTo>
                    <a:cubicBezTo>
                      <a:pt x="88" y="0"/>
                      <a:pt x="88" y="0"/>
                      <a:pt x="88" y="0"/>
                    </a:cubicBezTo>
                    <a:cubicBezTo>
                      <a:pt x="88" y="0"/>
                      <a:pt x="0" y="143"/>
                      <a:pt x="7" y="25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3"/>
              <p:cNvSpPr/>
              <p:nvPr/>
            </p:nvSpPr>
            <p:spPr>
              <a:xfrm>
                <a:off x="7078269" y="1878601"/>
                <a:ext cx="125271" cy="239648"/>
              </a:xfrm>
              <a:custGeom>
                <a:avLst/>
                <a:gdLst/>
                <a:ahLst/>
                <a:cxnLst/>
                <a:rect l="l" t="t" r="r" b="b"/>
                <a:pathLst>
                  <a:path w="140" h="269" extrusionOk="0">
                    <a:moveTo>
                      <a:pt x="0" y="142"/>
                    </a:moveTo>
                    <a:cubicBezTo>
                      <a:pt x="0" y="159"/>
                      <a:pt x="0" y="233"/>
                      <a:pt x="37" y="269"/>
                    </a:cubicBezTo>
                    <a:cubicBezTo>
                      <a:pt x="110" y="236"/>
                      <a:pt x="139" y="123"/>
                      <a:pt x="139" y="123"/>
                    </a:cubicBezTo>
                    <a:cubicBezTo>
                      <a:pt x="139" y="118"/>
                      <a:pt x="139" y="118"/>
                      <a:pt x="139" y="118"/>
                    </a:cubicBezTo>
                    <a:cubicBezTo>
                      <a:pt x="140" y="29"/>
                      <a:pt x="140" y="29"/>
                      <a:pt x="140" y="29"/>
                    </a:cubicBezTo>
                    <a:cubicBezTo>
                      <a:pt x="139" y="11"/>
                      <a:pt x="15" y="0"/>
                      <a:pt x="15" y="0"/>
                    </a:cubicBezTo>
                    <a:cubicBezTo>
                      <a:pt x="0" y="142"/>
                      <a:pt x="0" y="142"/>
                      <a:pt x="0" y="142"/>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3"/>
              <p:cNvSpPr/>
              <p:nvPr/>
            </p:nvSpPr>
            <p:spPr>
              <a:xfrm>
                <a:off x="7203540" y="1907876"/>
                <a:ext cx="0" cy="22467"/>
              </a:xfrm>
              <a:custGeom>
                <a:avLst/>
                <a:gdLst/>
                <a:ahLst/>
                <a:cxnLst/>
                <a:rect l="l" t="t" r="r" b="b"/>
                <a:pathLst>
                  <a:path w="120000" h="25" extrusionOk="0">
                    <a:moveTo>
                      <a:pt x="0" y="0"/>
                    </a:moveTo>
                    <a:cubicBezTo>
                      <a:pt x="0" y="0"/>
                      <a:pt x="0" y="0"/>
                      <a:pt x="0" y="0"/>
                    </a:cubicBezTo>
                    <a:cubicBezTo>
                      <a:pt x="0" y="25"/>
                      <a:pt x="0" y="25"/>
                      <a:pt x="0" y="25"/>
                    </a:cubicBezTo>
                    <a:cubicBezTo>
                      <a:pt x="0" y="25"/>
                      <a:pt x="0" y="25"/>
                      <a:pt x="0" y="25"/>
                    </a:cubicBezTo>
                    <a:cubicBezTo>
                      <a:pt x="0" y="0"/>
                      <a:pt x="0" y="0"/>
                      <a:pt x="0" y="0"/>
                    </a:cubicBezTo>
                  </a:path>
                </a:pathLst>
              </a:custGeom>
              <a:solidFill>
                <a:srgbClr val="2728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23"/>
              <p:cNvSpPr/>
              <p:nvPr/>
            </p:nvSpPr>
            <p:spPr>
              <a:xfrm>
                <a:off x="7086439" y="1907876"/>
                <a:ext cx="117101" cy="61274"/>
              </a:xfrm>
              <a:custGeom>
                <a:avLst/>
                <a:gdLst/>
                <a:ahLst/>
                <a:cxnLst/>
                <a:rect l="l" t="t" r="r" b="b"/>
                <a:pathLst>
                  <a:path w="131" h="69" extrusionOk="0">
                    <a:moveTo>
                      <a:pt x="131" y="0"/>
                    </a:moveTo>
                    <a:cubicBezTo>
                      <a:pt x="100" y="30"/>
                      <a:pt x="51" y="64"/>
                      <a:pt x="11" y="64"/>
                    </a:cubicBezTo>
                    <a:cubicBezTo>
                      <a:pt x="7" y="64"/>
                      <a:pt x="4" y="63"/>
                      <a:pt x="1" y="63"/>
                    </a:cubicBezTo>
                    <a:cubicBezTo>
                      <a:pt x="0" y="64"/>
                      <a:pt x="0" y="64"/>
                      <a:pt x="0" y="64"/>
                    </a:cubicBezTo>
                    <a:cubicBezTo>
                      <a:pt x="0" y="64"/>
                      <a:pt x="14" y="69"/>
                      <a:pt x="35" y="69"/>
                    </a:cubicBezTo>
                    <a:cubicBezTo>
                      <a:pt x="61" y="69"/>
                      <a:pt x="98" y="61"/>
                      <a:pt x="131" y="25"/>
                    </a:cubicBezTo>
                    <a:cubicBezTo>
                      <a:pt x="131" y="0"/>
                      <a:pt x="131" y="0"/>
                      <a:pt x="131"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23"/>
              <p:cNvSpPr/>
              <p:nvPr/>
            </p:nvSpPr>
            <p:spPr>
              <a:xfrm>
                <a:off x="7004741" y="1678440"/>
                <a:ext cx="240330" cy="294795"/>
              </a:xfrm>
              <a:custGeom>
                <a:avLst/>
                <a:gdLst/>
                <a:ahLst/>
                <a:cxnLst/>
                <a:rect l="l" t="t" r="r" b="b"/>
                <a:pathLst>
                  <a:path w="270" h="330" extrusionOk="0">
                    <a:moveTo>
                      <a:pt x="2" y="168"/>
                    </a:moveTo>
                    <a:cubicBezTo>
                      <a:pt x="1" y="175"/>
                      <a:pt x="1" y="181"/>
                      <a:pt x="0" y="187"/>
                    </a:cubicBezTo>
                    <a:cubicBezTo>
                      <a:pt x="0" y="208"/>
                      <a:pt x="0" y="224"/>
                      <a:pt x="2" y="230"/>
                    </a:cubicBezTo>
                    <a:cubicBezTo>
                      <a:pt x="20" y="271"/>
                      <a:pt x="66" y="316"/>
                      <a:pt x="90" y="319"/>
                    </a:cubicBezTo>
                    <a:cubicBezTo>
                      <a:pt x="142" y="330"/>
                      <a:pt x="215" y="270"/>
                      <a:pt x="244" y="236"/>
                    </a:cubicBezTo>
                    <a:cubicBezTo>
                      <a:pt x="262" y="215"/>
                      <a:pt x="270" y="166"/>
                      <a:pt x="264" y="116"/>
                    </a:cubicBezTo>
                    <a:cubicBezTo>
                      <a:pt x="260" y="85"/>
                      <a:pt x="255" y="81"/>
                      <a:pt x="252" y="69"/>
                    </a:cubicBezTo>
                    <a:cubicBezTo>
                      <a:pt x="252" y="69"/>
                      <a:pt x="243" y="18"/>
                      <a:pt x="142" y="6"/>
                    </a:cubicBezTo>
                    <a:cubicBezTo>
                      <a:pt x="91" y="0"/>
                      <a:pt x="40" y="12"/>
                      <a:pt x="27" y="40"/>
                    </a:cubicBezTo>
                    <a:cubicBezTo>
                      <a:pt x="14" y="68"/>
                      <a:pt x="5" y="124"/>
                      <a:pt x="2" y="168"/>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23"/>
              <p:cNvSpPr/>
              <p:nvPr/>
            </p:nvSpPr>
            <p:spPr>
              <a:xfrm>
                <a:off x="7145670" y="1845241"/>
                <a:ext cx="43572" cy="21786"/>
              </a:xfrm>
              <a:custGeom>
                <a:avLst/>
                <a:gdLst/>
                <a:ahLst/>
                <a:cxnLst/>
                <a:rect l="l" t="t" r="r" b="b"/>
                <a:pathLst>
                  <a:path w="49" h="24" extrusionOk="0">
                    <a:moveTo>
                      <a:pt x="26" y="0"/>
                    </a:moveTo>
                    <a:cubicBezTo>
                      <a:pt x="25" y="0"/>
                      <a:pt x="24" y="0"/>
                      <a:pt x="23" y="0"/>
                    </a:cubicBezTo>
                    <a:cubicBezTo>
                      <a:pt x="10" y="1"/>
                      <a:pt x="0" y="14"/>
                      <a:pt x="0" y="14"/>
                    </a:cubicBezTo>
                    <a:cubicBezTo>
                      <a:pt x="0" y="14"/>
                      <a:pt x="11" y="24"/>
                      <a:pt x="23" y="24"/>
                    </a:cubicBezTo>
                    <a:cubicBezTo>
                      <a:pt x="24" y="24"/>
                      <a:pt x="25" y="24"/>
                      <a:pt x="25" y="24"/>
                    </a:cubicBezTo>
                    <a:cubicBezTo>
                      <a:pt x="39" y="22"/>
                      <a:pt x="49" y="10"/>
                      <a:pt x="49" y="10"/>
                    </a:cubicBezTo>
                    <a:cubicBezTo>
                      <a:pt x="49" y="10"/>
                      <a:pt x="38" y="0"/>
                      <a:pt x="26"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23"/>
              <p:cNvSpPr/>
              <p:nvPr/>
            </p:nvSpPr>
            <p:spPr>
              <a:xfrm>
                <a:off x="7004741" y="1828220"/>
                <a:ext cx="15659" cy="17020"/>
              </a:xfrm>
              <a:custGeom>
                <a:avLst/>
                <a:gdLst/>
                <a:ahLst/>
                <a:cxnLst/>
                <a:rect l="l" t="t" r="r" b="b"/>
                <a:pathLst>
                  <a:path w="18" h="19" extrusionOk="0">
                    <a:moveTo>
                      <a:pt x="2" y="0"/>
                    </a:moveTo>
                    <a:cubicBezTo>
                      <a:pt x="2" y="0"/>
                      <a:pt x="2" y="0"/>
                      <a:pt x="2" y="0"/>
                    </a:cubicBezTo>
                    <a:cubicBezTo>
                      <a:pt x="1" y="7"/>
                      <a:pt x="1" y="13"/>
                      <a:pt x="0" y="19"/>
                    </a:cubicBezTo>
                    <a:cubicBezTo>
                      <a:pt x="1" y="19"/>
                      <a:pt x="2" y="19"/>
                      <a:pt x="3" y="19"/>
                    </a:cubicBezTo>
                    <a:cubicBezTo>
                      <a:pt x="11" y="19"/>
                      <a:pt x="18" y="15"/>
                      <a:pt x="18" y="15"/>
                    </a:cubicBezTo>
                    <a:cubicBezTo>
                      <a:pt x="18" y="15"/>
                      <a:pt x="12" y="4"/>
                      <a:pt x="2" y="0"/>
                    </a:cubicBezTo>
                    <a:cubicBezTo>
                      <a:pt x="2" y="0"/>
                      <a:pt x="2" y="0"/>
                      <a:pt x="2"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23"/>
              <p:cNvSpPr/>
              <p:nvPr/>
            </p:nvSpPr>
            <p:spPr>
              <a:xfrm>
                <a:off x="7028569" y="1805073"/>
                <a:ext cx="25191" cy="44934"/>
              </a:xfrm>
              <a:custGeom>
                <a:avLst/>
                <a:gdLst/>
                <a:ahLst/>
                <a:cxnLst/>
                <a:rect l="l" t="t" r="r" b="b"/>
                <a:pathLst>
                  <a:path w="28" h="50" extrusionOk="0">
                    <a:moveTo>
                      <a:pt x="0" y="0"/>
                    </a:moveTo>
                    <a:cubicBezTo>
                      <a:pt x="18" y="2"/>
                      <a:pt x="18" y="2"/>
                      <a:pt x="18" y="2"/>
                    </a:cubicBezTo>
                    <a:cubicBezTo>
                      <a:pt x="24" y="3"/>
                      <a:pt x="28" y="14"/>
                      <a:pt x="27" y="27"/>
                    </a:cubicBezTo>
                    <a:cubicBezTo>
                      <a:pt x="25" y="40"/>
                      <a:pt x="19" y="50"/>
                      <a:pt x="13" y="49"/>
                    </a:cubicBezTo>
                    <a:cubicBezTo>
                      <a:pt x="7" y="48"/>
                      <a:pt x="3" y="37"/>
                      <a:pt x="5" y="24"/>
                    </a:cubicBezTo>
                    <a:cubicBezTo>
                      <a:pt x="5" y="19"/>
                      <a:pt x="7" y="14"/>
                      <a:pt x="9" y="10"/>
                    </a:cubicBez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23"/>
              <p:cNvSpPr/>
              <p:nvPr/>
            </p:nvSpPr>
            <p:spPr>
              <a:xfrm>
                <a:off x="7097332" y="1749245"/>
                <a:ext cx="61274" cy="64678"/>
              </a:xfrm>
              <a:custGeom>
                <a:avLst/>
                <a:gdLst/>
                <a:ahLst/>
                <a:cxnLst/>
                <a:rect l="l" t="t" r="r" b="b"/>
                <a:pathLst>
                  <a:path w="69" h="73" extrusionOk="0">
                    <a:moveTo>
                      <a:pt x="0" y="45"/>
                    </a:moveTo>
                    <a:cubicBezTo>
                      <a:pt x="0" y="45"/>
                      <a:pt x="41" y="31"/>
                      <a:pt x="69" y="73"/>
                    </a:cubicBezTo>
                    <a:cubicBezTo>
                      <a:pt x="69" y="73"/>
                      <a:pt x="42" y="0"/>
                      <a:pt x="0" y="4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23"/>
              <p:cNvSpPr/>
              <p:nvPr/>
            </p:nvSpPr>
            <p:spPr>
              <a:xfrm>
                <a:off x="7010868" y="1752649"/>
                <a:ext cx="49019" cy="48338"/>
              </a:xfrm>
              <a:custGeom>
                <a:avLst/>
                <a:gdLst/>
                <a:ahLst/>
                <a:cxnLst/>
                <a:rect l="l" t="t" r="r" b="b"/>
                <a:pathLst>
                  <a:path w="55" h="54" extrusionOk="0">
                    <a:moveTo>
                      <a:pt x="55" y="38"/>
                    </a:moveTo>
                    <a:cubicBezTo>
                      <a:pt x="55" y="38"/>
                      <a:pt x="23" y="25"/>
                      <a:pt x="0" y="54"/>
                    </a:cubicBezTo>
                    <a:cubicBezTo>
                      <a:pt x="0" y="54"/>
                      <a:pt x="26" y="0"/>
                      <a:pt x="55" y="3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3"/>
              <p:cNvSpPr/>
              <p:nvPr/>
            </p:nvSpPr>
            <p:spPr>
              <a:xfrm>
                <a:off x="7228049" y="1789414"/>
                <a:ext cx="66040" cy="129356"/>
              </a:xfrm>
              <a:custGeom>
                <a:avLst/>
                <a:gdLst/>
                <a:ahLst/>
                <a:cxnLst/>
                <a:rect l="l" t="t" r="r" b="b"/>
                <a:pathLst>
                  <a:path w="74" h="145" extrusionOk="0">
                    <a:moveTo>
                      <a:pt x="4" y="41"/>
                    </a:moveTo>
                    <a:cubicBezTo>
                      <a:pt x="4" y="41"/>
                      <a:pt x="21" y="0"/>
                      <a:pt x="48" y="3"/>
                    </a:cubicBezTo>
                    <a:cubicBezTo>
                      <a:pt x="74" y="6"/>
                      <a:pt x="58" y="145"/>
                      <a:pt x="0" y="85"/>
                    </a:cubicBezTo>
                    <a:lnTo>
                      <a:pt x="4" y="41"/>
                    </a:ln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23"/>
              <p:cNvSpPr/>
              <p:nvPr/>
            </p:nvSpPr>
            <p:spPr>
              <a:xfrm>
                <a:off x="7234857" y="1819370"/>
                <a:ext cx="33360" cy="27233"/>
              </a:xfrm>
              <a:custGeom>
                <a:avLst/>
                <a:gdLst/>
                <a:ahLst/>
                <a:cxnLst/>
                <a:rect l="l" t="t" r="r" b="b"/>
                <a:pathLst>
                  <a:path w="38" h="30" extrusionOk="0">
                    <a:moveTo>
                      <a:pt x="1" y="30"/>
                    </a:moveTo>
                    <a:cubicBezTo>
                      <a:pt x="2" y="30"/>
                      <a:pt x="3" y="30"/>
                      <a:pt x="3" y="29"/>
                    </a:cubicBezTo>
                    <a:cubicBezTo>
                      <a:pt x="3" y="29"/>
                      <a:pt x="6" y="19"/>
                      <a:pt x="13" y="17"/>
                    </a:cubicBezTo>
                    <a:cubicBezTo>
                      <a:pt x="16" y="16"/>
                      <a:pt x="19" y="17"/>
                      <a:pt x="23" y="20"/>
                    </a:cubicBezTo>
                    <a:cubicBezTo>
                      <a:pt x="24" y="20"/>
                      <a:pt x="25" y="20"/>
                      <a:pt x="25" y="20"/>
                    </a:cubicBezTo>
                    <a:cubicBezTo>
                      <a:pt x="26" y="19"/>
                      <a:pt x="26" y="18"/>
                      <a:pt x="25" y="17"/>
                    </a:cubicBezTo>
                    <a:cubicBezTo>
                      <a:pt x="20" y="14"/>
                      <a:pt x="16" y="13"/>
                      <a:pt x="12" y="14"/>
                    </a:cubicBezTo>
                    <a:cubicBezTo>
                      <a:pt x="11" y="14"/>
                      <a:pt x="10" y="15"/>
                      <a:pt x="9" y="15"/>
                    </a:cubicBezTo>
                    <a:cubicBezTo>
                      <a:pt x="14" y="8"/>
                      <a:pt x="20" y="4"/>
                      <a:pt x="25" y="4"/>
                    </a:cubicBezTo>
                    <a:cubicBezTo>
                      <a:pt x="28" y="5"/>
                      <a:pt x="31" y="7"/>
                      <a:pt x="33" y="11"/>
                    </a:cubicBezTo>
                    <a:cubicBezTo>
                      <a:pt x="34" y="14"/>
                      <a:pt x="35" y="17"/>
                      <a:pt x="35" y="17"/>
                    </a:cubicBezTo>
                    <a:cubicBezTo>
                      <a:pt x="35" y="17"/>
                      <a:pt x="36" y="18"/>
                      <a:pt x="37" y="18"/>
                    </a:cubicBezTo>
                    <a:cubicBezTo>
                      <a:pt x="38" y="18"/>
                      <a:pt x="38" y="17"/>
                      <a:pt x="38" y="16"/>
                    </a:cubicBezTo>
                    <a:cubicBezTo>
                      <a:pt x="38" y="15"/>
                      <a:pt x="36" y="3"/>
                      <a:pt x="26" y="1"/>
                    </a:cubicBezTo>
                    <a:cubicBezTo>
                      <a:pt x="16" y="0"/>
                      <a:pt x="4" y="12"/>
                      <a:pt x="0" y="28"/>
                    </a:cubicBezTo>
                    <a:cubicBezTo>
                      <a:pt x="0" y="29"/>
                      <a:pt x="0" y="30"/>
                      <a:pt x="1" y="30"/>
                    </a:cubicBez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3"/>
              <p:cNvSpPr/>
              <p:nvPr/>
            </p:nvSpPr>
            <p:spPr>
              <a:xfrm>
                <a:off x="6982954" y="1615124"/>
                <a:ext cx="307050" cy="194714"/>
              </a:xfrm>
              <a:custGeom>
                <a:avLst/>
                <a:gdLst/>
                <a:ahLst/>
                <a:cxnLst/>
                <a:rect l="l" t="t" r="r" b="b"/>
                <a:pathLst>
                  <a:path w="344" h="218" extrusionOk="0">
                    <a:moveTo>
                      <a:pt x="38" y="175"/>
                    </a:moveTo>
                    <a:cubicBezTo>
                      <a:pt x="38" y="175"/>
                      <a:pt x="93" y="160"/>
                      <a:pt x="116" y="109"/>
                    </a:cubicBezTo>
                    <a:cubicBezTo>
                      <a:pt x="116" y="109"/>
                      <a:pt x="163" y="212"/>
                      <a:pt x="290" y="218"/>
                    </a:cubicBezTo>
                    <a:cubicBezTo>
                      <a:pt x="290" y="218"/>
                      <a:pt x="293" y="164"/>
                      <a:pt x="344" y="175"/>
                    </a:cubicBezTo>
                    <a:cubicBezTo>
                      <a:pt x="344" y="175"/>
                      <a:pt x="340" y="87"/>
                      <a:pt x="280" y="44"/>
                    </a:cubicBezTo>
                    <a:cubicBezTo>
                      <a:pt x="219" y="0"/>
                      <a:pt x="137" y="38"/>
                      <a:pt x="137" y="38"/>
                    </a:cubicBezTo>
                    <a:cubicBezTo>
                      <a:pt x="137" y="38"/>
                      <a:pt x="120" y="18"/>
                      <a:pt x="75" y="35"/>
                    </a:cubicBezTo>
                    <a:cubicBezTo>
                      <a:pt x="30" y="52"/>
                      <a:pt x="0" y="177"/>
                      <a:pt x="0" y="177"/>
                    </a:cubicBezTo>
                    <a:cubicBezTo>
                      <a:pt x="0" y="177"/>
                      <a:pt x="24" y="180"/>
                      <a:pt x="38" y="17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3"/>
              <p:cNvSpPr/>
              <p:nvPr/>
            </p:nvSpPr>
            <p:spPr>
              <a:xfrm>
                <a:off x="7394850" y="2367429"/>
                <a:ext cx="39487" cy="211054"/>
              </a:xfrm>
              <a:custGeom>
                <a:avLst/>
                <a:gdLst/>
                <a:ahLst/>
                <a:cxnLst/>
                <a:rect l="l" t="t" r="r" b="b"/>
                <a:pathLst>
                  <a:path w="44" h="237" extrusionOk="0">
                    <a:moveTo>
                      <a:pt x="0" y="119"/>
                    </a:moveTo>
                    <a:cubicBezTo>
                      <a:pt x="0" y="184"/>
                      <a:pt x="16" y="237"/>
                      <a:pt x="16" y="237"/>
                    </a:cubicBezTo>
                    <a:cubicBezTo>
                      <a:pt x="16" y="237"/>
                      <a:pt x="44" y="184"/>
                      <a:pt x="44" y="119"/>
                    </a:cubicBezTo>
                    <a:cubicBezTo>
                      <a:pt x="44" y="53"/>
                      <a:pt x="22" y="0"/>
                      <a:pt x="22" y="0"/>
                    </a:cubicBezTo>
                    <a:cubicBezTo>
                      <a:pt x="22" y="0"/>
                      <a:pt x="0" y="53"/>
                      <a:pt x="0" y="119"/>
                    </a:cubicBezTo>
                    <a:close/>
                  </a:path>
                </a:pathLst>
              </a:custGeom>
              <a:solidFill>
                <a:srgbClr val="2731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23"/>
              <p:cNvSpPr/>
              <p:nvPr/>
            </p:nvSpPr>
            <p:spPr>
              <a:xfrm>
                <a:off x="7071461" y="2201990"/>
                <a:ext cx="322709" cy="447298"/>
              </a:xfrm>
              <a:custGeom>
                <a:avLst/>
                <a:gdLst/>
                <a:ahLst/>
                <a:cxnLst/>
                <a:rect l="l" t="t" r="r" b="b"/>
                <a:pathLst>
                  <a:path w="362" h="501" extrusionOk="0">
                    <a:moveTo>
                      <a:pt x="19" y="25"/>
                    </a:moveTo>
                    <a:cubicBezTo>
                      <a:pt x="312" y="0"/>
                      <a:pt x="312" y="0"/>
                      <a:pt x="312" y="0"/>
                    </a:cubicBezTo>
                    <a:cubicBezTo>
                      <a:pt x="319" y="1"/>
                      <a:pt x="325" y="7"/>
                      <a:pt x="326" y="15"/>
                    </a:cubicBezTo>
                    <a:cubicBezTo>
                      <a:pt x="361" y="459"/>
                      <a:pt x="361" y="459"/>
                      <a:pt x="361" y="459"/>
                    </a:cubicBezTo>
                    <a:cubicBezTo>
                      <a:pt x="362" y="469"/>
                      <a:pt x="353" y="477"/>
                      <a:pt x="343" y="476"/>
                    </a:cubicBezTo>
                    <a:cubicBezTo>
                      <a:pt x="50" y="501"/>
                      <a:pt x="50" y="501"/>
                      <a:pt x="50" y="501"/>
                    </a:cubicBezTo>
                    <a:cubicBezTo>
                      <a:pt x="42" y="500"/>
                      <a:pt x="36" y="494"/>
                      <a:pt x="36" y="486"/>
                    </a:cubicBezTo>
                    <a:cubicBezTo>
                      <a:pt x="1" y="43"/>
                      <a:pt x="1" y="43"/>
                      <a:pt x="1" y="43"/>
                    </a:cubicBezTo>
                    <a:cubicBezTo>
                      <a:pt x="0" y="33"/>
                      <a:pt x="9" y="24"/>
                      <a:pt x="19" y="25"/>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23"/>
              <p:cNvSpPr/>
              <p:nvPr/>
            </p:nvSpPr>
            <p:spPr>
              <a:xfrm>
                <a:off x="7197413" y="2319091"/>
                <a:ext cx="70800" cy="723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3"/>
              <p:cNvSpPr/>
              <p:nvPr/>
            </p:nvSpPr>
            <p:spPr>
              <a:xfrm>
                <a:off x="7270941" y="2312283"/>
                <a:ext cx="171567" cy="204927"/>
              </a:xfrm>
              <a:custGeom>
                <a:avLst/>
                <a:gdLst/>
                <a:ahLst/>
                <a:cxnLst/>
                <a:rect l="l" t="t" r="r" b="b"/>
                <a:pathLst>
                  <a:path w="192" h="230" extrusionOk="0">
                    <a:moveTo>
                      <a:pt x="128" y="230"/>
                    </a:moveTo>
                    <a:cubicBezTo>
                      <a:pt x="146" y="224"/>
                      <a:pt x="174" y="212"/>
                      <a:pt x="180" y="189"/>
                    </a:cubicBezTo>
                    <a:cubicBezTo>
                      <a:pt x="190" y="155"/>
                      <a:pt x="192" y="61"/>
                      <a:pt x="174" y="45"/>
                    </a:cubicBezTo>
                    <a:cubicBezTo>
                      <a:pt x="156" y="29"/>
                      <a:pt x="27" y="0"/>
                      <a:pt x="27" y="0"/>
                    </a:cubicBezTo>
                    <a:cubicBezTo>
                      <a:pt x="27" y="0"/>
                      <a:pt x="21" y="26"/>
                      <a:pt x="45" y="36"/>
                    </a:cubicBezTo>
                    <a:cubicBezTo>
                      <a:pt x="69" y="45"/>
                      <a:pt x="133" y="64"/>
                      <a:pt x="133" y="64"/>
                    </a:cubicBezTo>
                    <a:cubicBezTo>
                      <a:pt x="3" y="59"/>
                      <a:pt x="3" y="59"/>
                      <a:pt x="3" y="59"/>
                    </a:cubicBezTo>
                    <a:cubicBezTo>
                      <a:pt x="3" y="59"/>
                      <a:pt x="0" y="77"/>
                      <a:pt x="15" y="86"/>
                    </a:cubicBezTo>
                    <a:cubicBezTo>
                      <a:pt x="30" y="95"/>
                      <a:pt x="116" y="97"/>
                      <a:pt x="116" y="97"/>
                    </a:cubicBezTo>
                    <a:cubicBezTo>
                      <a:pt x="10" y="95"/>
                      <a:pt x="10" y="95"/>
                      <a:pt x="10" y="95"/>
                    </a:cubicBezTo>
                    <a:cubicBezTo>
                      <a:pt x="10" y="95"/>
                      <a:pt x="7" y="120"/>
                      <a:pt x="35" y="123"/>
                    </a:cubicBezTo>
                    <a:cubicBezTo>
                      <a:pt x="62" y="126"/>
                      <a:pt x="126" y="132"/>
                      <a:pt x="126" y="132"/>
                    </a:cubicBezTo>
                    <a:cubicBezTo>
                      <a:pt x="52" y="129"/>
                      <a:pt x="52" y="129"/>
                      <a:pt x="52" y="129"/>
                    </a:cubicBezTo>
                    <a:cubicBezTo>
                      <a:pt x="52" y="129"/>
                      <a:pt x="53" y="154"/>
                      <a:pt x="79" y="157"/>
                    </a:cubicBezTo>
                    <a:cubicBezTo>
                      <a:pt x="98" y="159"/>
                      <a:pt x="123" y="163"/>
                      <a:pt x="123" y="163"/>
                    </a:cubicBezTo>
                    <a:lnTo>
                      <a:pt x="128" y="230"/>
                    </a:ln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3"/>
              <p:cNvSpPr/>
              <p:nvPr/>
            </p:nvSpPr>
            <p:spPr>
              <a:xfrm>
                <a:off x="7104140" y="1805073"/>
                <a:ext cx="27233" cy="47657"/>
              </a:xfrm>
              <a:custGeom>
                <a:avLst/>
                <a:gdLst/>
                <a:ahLst/>
                <a:cxnLst/>
                <a:rect l="l" t="t" r="r" b="b"/>
                <a:pathLst>
                  <a:path w="30" h="53" extrusionOk="0">
                    <a:moveTo>
                      <a:pt x="0" y="0"/>
                    </a:moveTo>
                    <a:cubicBezTo>
                      <a:pt x="19" y="2"/>
                      <a:pt x="19" y="2"/>
                      <a:pt x="19" y="2"/>
                    </a:cubicBezTo>
                    <a:cubicBezTo>
                      <a:pt x="26" y="3"/>
                      <a:pt x="30" y="15"/>
                      <a:pt x="28" y="28"/>
                    </a:cubicBezTo>
                    <a:cubicBezTo>
                      <a:pt x="27" y="42"/>
                      <a:pt x="20" y="53"/>
                      <a:pt x="14" y="52"/>
                    </a:cubicBezTo>
                    <a:cubicBezTo>
                      <a:pt x="8" y="51"/>
                      <a:pt x="4" y="40"/>
                      <a:pt x="5" y="26"/>
                    </a:cubicBezTo>
                    <a:cubicBezTo>
                      <a:pt x="6" y="20"/>
                      <a:pt x="7" y="15"/>
                      <a:pt x="9" y="11"/>
                    </a:cubicBez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7" name="Google Shape;597;p23"/>
            <p:cNvGrpSpPr/>
            <p:nvPr/>
          </p:nvGrpSpPr>
          <p:grpSpPr>
            <a:xfrm>
              <a:off x="5350825" y="945922"/>
              <a:ext cx="669524" cy="947131"/>
              <a:chOff x="6000261" y="1225220"/>
              <a:chExt cx="627600" cy="887824"/>
            </a:xfrm>
          </p:grpSpPr>
          <p:sp>
            <p:nvSpPr>
              <p:cNvPr id="598" name="Google Shape;598;p23"/>
              <p:cNvSpPr/>
              <p:nvPr/>
            </p:nvSpPr>
            <p:spPr>
              <a:xfrm>
                <a:off x="6000261" y="1293145"/>
                <a:ext cx="627600" cy="8199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3"/>
              <p:cNvSpPr/>
              <p:nvPr/>
            </p:nvSpPr>
            <p:spPr>
              <a:xfrm>
                <a:off x="6000261" y="1225220"/>
                <a:ext cx="627579" cy="67924"/>
              </a:xfrm>
              <a:custGeom>
                <a:avLst/>
                <a:gdLst/>
                <a:ahLst/>
                <a:cxnLst/>
                <a:rect l="l" t="t" r="r" b="b"/>
                <a:pathLst>
                  <a:path w="718" h="78" extrusionOk="0">
                    <a:moveTo>
                      <a:pt x="681" y="0"/>
                    </a:moveTo>
                    <a:cubicBezTo>
                      <a:pt x="37" y="0"/>
                      <a:pt x="37" y="0"/>
                      <a:pt x="37" y="0"/>
                    </a:cubicBezTo>
                    <a:cubicBezTo>
                      <a:pt x="16" y="0"/>
                      <a:pt x="0" y="16"/>
                      <a:pt x="0" y="37"/>
                    </a:cubicBezTo>
                    <a:cubicBezTo>
                      <a:pt x="0" y="78"/>
                      <a:pt x="0" y="78"/>
                      <a:pt x="0" y="78"/>
                    </a:cubicBezTo>
                    <a:cubicBezTo>
                      <a:pt x="718" y="78"/>
                      <a:pt x="718" y="78"/>
                      <a:pt x="718" y="78"/>
                    </a:cubicBezTo>
                    <a:cubicBezTo>
                      <a:pt x="718" y="37"/>
                      <a:pt x="718" y="37"/>
                      <a:pt x="718" y="37"/>
                    </a:cubicBezTo>
                    <a:cubicBezTo>
                      <a:pt x="718" y="16"/>
                      <a:pt x="701" y="0"/>
                      <a:pt x="68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23"/>
              <p:cNvSpPr/>
              <p:nvPr/>
            </p:nvSpPr>
            <p:spPr>
              <a:xfrm>
                <a:off x="6029918" y="1243398"/>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23"/>
              <p:cNvSpPr/>
              <p:nvPr/>
            </p:nvSpPr>
            <p:spPr>
              <a:xfrm>
                <a:off x="6077752" y="1243398"/>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23"/>
              <p:cNvSpPr/>
              <p:nvPr/>
            </p:nvSpPr>
            <p:spPr>
              <a:xfrm>
                <a:off x="6126543" y="1243398"/>
                <a:ext cx="306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23"/>
              <p:cNvSpPr/>
              <p:nvPr/>
            </p:nvSpPr>
            <p:spPr>
              <a:xfrm>
                <a:off x="6100712" y="1671989"/>
                <a:ext cx="97500" cy="142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23"/>
              <p:cNvSpPr/>
              <p:nvPr/>
            </p:nvSpPr>
            <p:spPr>
              <a:xfrm>
                <a:off x="6248997" y="1573451"/>
                <a:ext cx="98400" cy="241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3"/>
              <p:cNvSpPr/>
              <p:nvPr/>
            </p:nvSpPr>
            <p:spPr>
              <a:xfrm>
                <a:off x="6397281" y="1484480"/>
                <a:ext cx="97500" cy="330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3"/>
              <p:cNvSpPr/>
              <p:nvPr/>
            </p:nvSpPr>
            <p:spPr>
              <a:xfrm>
                <a:off x="6135152" y="1338108"/>
                <a:ext cx="308049" cy="309007"/>
              </a:xfrm>
              <a:custGeom>
                <a:avLst/>
                <a:gdLst/>
                <a:ahLst/>
                <a:cxnLst/>
                <a:rect l="l" t="t" r="r" b="b"/>
                <a:pathLst>
                  <a:path w="352" h="353" extrusionOk="0">
                    <a:moveTo>
                      <a:pt x="351" y="56"/>
                    </a:moveTo>
                    <a:cubicBezTo>
                      <a:pt x="350" y="51"/>
                      <a:pt x="347" y="47"/>
                      <a:pt x="343" y="45"/>
                    </a:cubicBezTo>
                    <a:cubicBezTo>
                      <a:pt x="262" y="4"/>
                      <a:pt x="262" y="4"/>
                      <a:pt x="262" y="4"/>
                    </a:cubicBezTo>
                    <a:cubicBezTo>
                      <a:pt x="255" y="0"/>
                      <a:pt x="246" y="3"/>
                      <a:pt x="242" y="11"/>
                    </a:cubicBezTo>
                    <a:cubicBezTo>
                      <a:pt x="238" y="18"/>
                      <a:pt x="241" y="27"/>
                      <a:pt x="249" y="31"/>
                    </a:cubicBezTo>
                    <a:cubicBezTo>
                      <a:pt x="290" y="52"/>
                      <a:pt x="290" y="52"/>
                      <a:pt x="290" y="52"/>
                    </a:cubicBezTo>
                    <a:cubicBezTo>
                      <a:pt x="43" y="111"/>
                      <a:pt x="2" y="333"/>
                      <a:pt x="2" y="335"/>
                    </a:cubicBezTo>
                    <a:cubicBezTo>
                      <a:pt x="0" y="343"/>
                      <a:pt x="6" y="351"/>
                      <a:pt x="14" y="352"/>
                    </a:cubicBezTo>
                    <a:cubicBezTo>
                      <a:pt x="15" y="353"/>
                      <a:pt x="15" y="353"/>
                      <a:pt x="16" y="353"/>
                    </a:cubicBezTo>
                    <a:cubicBezTo>
                      <a:pt x="23" y="353"/>
                      <a:pt x="30" y="348"/>
                      <a:pt x="31" y="340"/>
                    </a:cubicBezTo>
                    <a:cubicBezTo>
                      <a:pt x="31" y="338"/>
                      <a:pt x="69" y="134"/>
                      <a:pt x="300" y="80"/>
                    </a:cubicBezTo>
                    <a:cubicBezTo>
                      <a:pt x="268" y="120"/>
                      <a:pt x="268" y="120"/>
                      <a:pt x="268" y="120"/>
                    </a:cubicBezTo>
                    <a:cubicBezTo>
                      <a:pt x="263" y="126"/>
                      <a:pt x="264" y="135"/>
                      <a:pt x="270" y="141"/>
                    </a:cubicBezTo>
                    <a:cubicBezTo>
                      <a:pt x="273" y="143"/>
                      <a:pt x="276" y="144"/>
                      <a:pt x="280" y="144"/>
                    </a:cubicBezTo>
                    <a:cubicBezTo>
                      <a:pt x="284" y="144"/>
                      <a:pt x="288" y="142"/>
                      <a:pt x="291" y="138"/>
                    </a:cubicBezTo>
                    <a:cubicBezTo>
                      <a:pt x="348" y="68"/>
                      <a:pt x="348" y="68"/>
                      <a:pt x="348" y="68"/>
                    </a:cubicBezTo>
                    <a:cubicBezTo>
                      <a:pt x="351" y="65"/>
                      <a:pt x="352" y="60"/>
                      <a:pt x="351" y="5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23"/>
              <p:cNvSpPr/>
              <p:nvPr/>
            </p:nvSpPr>
            <p:spPr>
              <a:xfrm>
                <a:off x="6072012" y="1876717"/>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23"/>
              <p:cNvSpPr/>
              <p:nvPr/>
            </p:nvSpPr>
            <p:spPr>
              <a:xfrm>
                <a:off x="6072012" y="1929334"/>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3"/>
              <p:cNvSpPr/>
              <p:nvPr/>
            </p:nvSpPr>
            <p:spPr>
              <a:xfrm>
                <a:off x="6124629" y="1981952"/>
                <a:ext cx="3777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23"/>
              <p:cNvSpPr/>
              <p:nvPr/>
            </p:nvSpPr>
            <p:spPr>
              <a:xfrm>
                <a:off x="6192553" y="2034569"/>
                <a:ext cx="2421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23"/>
            <p:cNvGrpSpPr/>
            <p:nvPr/>
          </p:nvGrpSpPr>
          <p:grpSpPr>
            <a:xfrm flipH="1">
              <a:off x="6374171" y="713259"/>
              <a:ext cx="588491" cy="951052"/>
              <a:chOff x="1062996" y="1340396"/>
              <a:chExt cx="588491" cy="951052"/>
            </a:xfrm>
          </p:grpSpPr>
          <p:sp>
            <p:nvSpPr>
              <p:cNvPr id="612" name="Google Shape;612;p23"/>
              <p:cNvSpPr/>
              <p:nvPr/>
            </p:nvSpPr>
            <p:spPr>
              <a:xfrm flipH="1">
                <a:off x="1127696" y="1466525"/>
                <a:ext cx="521965" cy="813973"/>
              </a:xfrm>
              <a:custGeom>
                <a:avLst/>
                <a:gdLst/>
                <a:ahLst/>
                <a:cxnLst/>
                <a:rect l="l" t="t" r="r" b="b"/>
                <a:pathLst>
                  <a:path w="313" h="487" extrusionOk="0">
                    <a:moveTo>
                      <a:pt x="115" y="395"/>
                    </a:moveTo>
                    <a:cubicBezTo>
                      <a:pt x="111" y="399"/>
                      <a:pt x="109" y="403"/>
                      <a:pt x="106" y="406"/>
                    </a:cubicBezTo>
                    <a:cubicBezTo>
                      <a:pt x="79" y="435"/>
                      <a:pt x="34" y="470"/>
                      <a:pt x="11" y="487"/>
                    </a:cubicBezTo>
                    <a:cubicBezTo>
                      <a:pt x="8" y="485"/>
                      <a:pt x="4" y="483"/>
                      <a:pt x="0" y="480"/>
                    </a:cubicBezTo>
                    <a:cubicBezTo>
                      <a:pt x="5" y="452"/>
                      <a:pt x="16" y="396"/>
                      <a:pt x="29" y="359"/>
                    </a:cubicBezTo>
                    <a:cubicBezTo>
                      <a:pt x="31" y="356"/>
                      <a:pt x="32" y="351"/>
                      <a:pt x="35" y="346"/>
                    </a:cubicBezTo>
                    <a:cubicBezTo>
                      <a:pt x="71" y="277"/>
                      <a:pt x="234" y="51"/>
                      <a:pt x="266" y="6"/>
                    </a:cubicBezTo>
                    <a:cubicBezTo>
                      <a:pt x="269" y="2"/>
                      <a:pt x="273" y="0"/>
                      <a:pt x="276" y="2"/>
                    </a:cubicBezTo>
                    <a:cubicBezTo>
                      <a:pt x="310" y="23"/>
                      <a:pt x="310" y="23"/>
                      <a:pt x="310" y="23"/>
                    </a:cubicBezTo>
                    <a:cubicBezTo>
                      <a:pt x="313" y="24"/>
                      <a:pt x="313" y="29"/>
                      <a:pt x="311" y="34"/>
                    </a:cubicBezTo>
                    <a:cubicBezTo>
                      <a:pt x="286" y="82"/>
                      <a:pt x="159" y="331"/>
                      <a:pt x="115" y="39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23"/>
              <p:cNvSpPr/>
              <p:nvPr/>
            </p:nvSpPr>
            <p:spPr>
              <a:xfrm flipH="1">
                <a:off x="1458031" y="2045067"/>
                <a:ext cx="191631" cy="235432"/>
              </a:xfrm>
              <a:custGeom>
                <a:avLst/>
                <a:gdLst/>
                <a:ahLst/>
                <a:cxnLst/>
                <a:rect l="l" t="t" r="r" b="b"/>
                <a:pathLst>
                  <a:path w="115" h="141" extrusionOk="0">
                    <a:moveTo>
                      <a:pt x="115" y="49"/>
                    </a:moveTo>
                    <a:cubicBezTo>
                      <a:pt x="111" y="53"/>
                      <a:pt x="109" y="57"/>
                      <a:pt x="106" y="60"/>
                    </a:cubicBezTo>
                    <a:cubicBezTo>
                      <a:pt x="79" y="89"/>
                      <a:pt x="34" y="124"/>
                      <a:pt x="11" y="141"/>
                    </a:cubicBezTo>
                    <a:cubicBezTo>
                      <a:pt x="8" y="139"/>
                      <a:pt x="4" y="137"/>
                      <a:pt x="0" y="134"/>
                    </a:cubicBezTo>
                    <a:cubicBezTo>
                      <a:pt x="5" y="106"/>
                      <a:pt x="16" y="50"/>
                      <a:pt x="29" y="13"/>
                    </a:cubicBezTo>
                    <a:cubicBezTo>
                      <a:pt x="31" y="10"/>
                      <a:pt x="32" y="5"/>
                      <a:pt x="35" y="0"/>
                    </a:cubicBezTo>
                    <a:lnTo>
                      <a:pt x="115"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23"/>
              <p:cNvSpPr/>
              <p:nvPr/>
            </p:nvSpPr>
            <p:spPr>
              <a:xfrm flipH="1">
                <a:off x="1622286" y="2258597"/>
                <a:ext cx="29201" cy="32851"/>
              </a:xfrm>
              <a:custGeom>
                <a:avLst/>
                <a:gdLst/>
                <a:ahLst/>
                <a:cxnLst/>
                <a:rect l="l" t="t" r="r" b="b"/>
                <a:pathLst>
                  <a:path w="18" h="20" extrusionOk="0">
                    <a:moveTo>
                      <a:pt x="2" y="0"/>
                    </a:moveTo>
                    <a:cubicBezTo>
                      <a:pt x="0" y="13"/>
                      <a:pt x="0" y="13"/>
                      <a:pt x="0" y="13"/>
                    </a:cubicBezTo>
                    <a:cubicBezTo>
                      <a:pt x="0" y="17"/>
                      <a:pt x="4" y="20"/>
                      <a:pt x="8" y="17"/>
                    </a:cubicBezTo>
                    <a:cubicBezTo>
                      <a:pt x="18" y="10"/>
                      <a:pt x="18" y="10"/>
                      <a:pt x="18" y="10"/>
                    </a:cubicBez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23"/>
              <p:cNvSpPr/>
              <p:nvPr/>
            </p:nvSpPr>
            <p:spPr>
              <a:xfrm flipH="1">
                <a:off x="1062996" y="1340396"/>
                <a:ext cx="98553" cy="107679"/>
              </a:xfrm>
              <a:custGeom>
                <a:avLst/>
                <a:gdLst/>
                <a:ahLst/>
                <a:cxnLst/>
                <a:rect l="l" t="t" r="r" b="b"/>
                <a:pathLst>
                  <a:path w="59" h="64" extrusionOk="0">
                    <a:moveTo>
                      <a:pt x="47" y="5"/>
                    </a:moveTo>
                    <a:cubicBezTo>
                      <a:pt x="47" y="5"/>
                      <a:pt x="47" y="5"/>
                      <a:pt x="47" y="5"/>
                    </a:cubicBezTo>
                    <a:cubicBezTo>
                      <a:pt x="37" y="0"/>
                      <a:pt x="26" y="3"/>
                      <a:pt x="20" y="12"/>
                    </a:cubicBezTo>
                    <a:cubicBezTo>
                      <a:pt x="0" y="44"/>
                      <a:pt x="0" y="44"/>
                      <a:pt x="0" y="44"/>
                    </a:cubicBezTo>
                    <a:cubicBezTo>
                      <a:pt x="33" y="64"/>
                      <a:pt x="33" y="64"/>
                      <a:pt x="33" y="64"/>
                    </a:cubicBezTo>
                    <a:cubicBezTo>
                      <a:pt x="53" y="32"/>
                      <a:pt x="53" y="32"/>
                      <a:pt x="53" y="32"/>
                    </a:cubicBezTo>
                    <a:cubicBezTo>
                      <a:pt x="59" y="23"/>
                      <a:pt x="56" y="11"/>
                      <a:pt x="47" y="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23"/>
              <p:cNvSpPr/>
              <p:nvPr/>
            </p:nvSpPr>
            <p:spPr>
              <a:xfrm flipH="1">
                <a:off x="1071120" y="1472001"/>
                <a:ext cx="155130" cy="366836"/>
              </a:xfrm>
              <a:custGeom>
                <a:avLst/>
                <a:gdLst/>
                <a:ahLst/>
                <a:cxnLst/>
                <a:rect l="l" t="t" r="r" b="b"/>
                <a:pathLst>
                  <a:path w="93" h="220" extrusionOk="0">
                    <a:moveTo>
                      <a:pt x="0" y="216"/>
                    </a:moveTo>
                    <a:cubicBezTo>
                      <a:pt x="76" y="34"/>
                      <a:pt x="76" y="34"/>
                      <a:pt x="76" y="34"/>
                    </a:cubicBezTo>
                    <a:cubicBezTo>
                      <a:pt x="77" y="32"/>
                      <a:pt x="76" y="31"/>
                      <a:pt x="75" y="30"/>
                    </a:cubicBezTo>
                    <a:cubicBezTo>
                      <a:pt x="46" y="12"/>
                      <a:pt x="46" y="12"/>
                      <a:pt x="46" y="12"/>
                    </a:cubicBezTo>
                    <a:cubicBezTo>
                      <a:pt x="54" y="0"/>
                      <a:pt x="54" y="0"/>
                      <a:pt x="54" y="0"/>
                    </a:cubicBezTo>
                    <a:cubicBezTo>
                      <a:pt x="83" y="17"/>
                      <a:pt x="83" y="17"/>
                      <a:pt x="83" y="17"/>
                    </a:cubicBezTo>
                    <a:cubicBezTo>
                      <a:pt x="90" y="22"/>
                      <a:pt x="93" y="31"/>
                      <a:pt x="90" y="40"/>
                    </a:cubicBezTo>
                    <a:cubicBezTo>
                      <a:pt x="90" y="40"/>
                      <a:pt x="29" y="185"/>
                      <a:pt x="22" y="203"/>
                    </a:cubicBezTo>
                    <a:cubicBezTo>
                      <a:pt x="15" y="220"/>
                      <a:pt x="0" y="216"/>
                      <a:pt x="0" y="21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23"/>
              <p:cNvSpPr/>
              <p:nvPr/>
            </p:nvSpPr>
            <p:spPr>
              <a:xfrm flipH="1">
                <a:off x="1089372" y="1408123"/>
                <a:ext cx="142354" cy="118629"/>
              </a:xfrm>
              <a:custGeom>
                <a:avLst/>
                <a:gdLst/>
                <a:ahLst/>
                <a:cxnLst/>
                <a:rect l="l" t="t" r="r" b="b"/>
                <a:pathLst>
                  <a:path w="85" h="71" extrusionOk="0">
                    <a:moveTo>
                      <a:pt x="83" y="39"/>
                    </a:moveTo>
                    <a:cubicBezTo>
                      <a:pt x="21" y="2"/>
                      <a:pt x="21" y="2"/>
                      <a:pt x="21" y="2"/>
                    </a:cubicBezTo>
                    <a:cubicBezTo>
                      <a:pt x="19" y="0"/>
                      <a:pt x="16" y="2"/>
                      <a:pt x="14" y="4"/>
                    </a:cubicBezTo>
                    <a:cubicBezTo>
                      <a:pt x="2" y="25"/>
                      <a:pt x="2" y="25"/>
                      <a:pt x="2" y="25"/>
                    </a:cubicBezTo>
                    <a:cubicBezTo>
                      <a:pt x="0" y="28"/>
                      <a:pt x="0" y="31"/>
                      <a:pt x="2" y="32"/>
                    </a:cubicBezTo>
                    <a:cubicBezTo>
                      <a:pt x="64" y="70"/>
                      <a:pt x="64" y="70"/>
                      <a:pt x="64" y="70"/>
                    </a:cubicBezTo>
                    <a:cubicBezTo>
                      <a:pt x="67" y="71"/>
                      <a:pt x="70" y="70"/>
                      <a:pt x="71" y="67"/>
                    </a:cubicBezTo>
                    <a:cubicBezTo>
                      <a:pt x="84" y="47"/>
                      <a:pt x="84" y="47"/>
                      <a:pt x="84" y="47"/>
                    </a:cubicBezTo>
                    <a:cubicBezTo>
                      <a:pt x="85" y="44"/>
                      <a:pt x="85" y="41"/>
                      <a:pt x="83"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8" name="Google Shape;618;p23"/>
            <p:cNvGrpSpPr/>
            <p:nvPr/>
          </p:nvGrpSpPr>
          <p:grpSpPr>
            <a:xfrm>
              <a:off x="4997878" y="2657014"/>
              <a:ext cx="471946" cy="712345"/>
              <a:chOff x="2047101" y="2145599"/>
              <a:chExt cx="407553" cy="615151"/>
            </a:xfrm>
          </p:grpSpPr>
          <p:sp>
            <p:nvSpPr>
              <p:cNvPr id="619" name="Google Shape;619;p23"/>
              <p:cNvSpPr/>
              <p:nvPr/>
            </p:nvSpPr>
            <p:spPr>
              <a:xfrm>
                <a:off x="2047101" y="2145599"/>
                <a:ext cx="407553" cy="615151"/>
              </a:xfrm>
              <a:custGeom>
                <a:avLst/>
                <a:gdLst/>
                <a:ahLst/>
                <a:cxnLst/>
                <a:rect l="l" t="t" r="r" b="b"/>
                <a:pathLst>
                  <a:path w="879" h="1325" extrusionOk="0">
                    <a:moveTo>
                      <a:pt x="879" y="55"/>
                    </a:moveTo>
                    <a:cubicBezTo>
                      <a:pt x="879" y="1270"/>
                      <a:pt x="879" y="1270"/>
                      <a:pt x="879" y="1270"/>
                    </a:cubicBezTo>
                    <a:cubicBezTo>
                      <a:pt x="879" y="1300"/>
                      <a:pt x="854" y="1325"/>
                      <a:pt x="824" y="1325"/>
                    </a:cubicBezTo>
                    <a:cubicBezTo>
                      <a:pt x="55" y="1325"/>
                      <a:pt x="55" y="1325"/>
                      <a:pt x="55" y="1325"/>
                    </a:cubicBezTo>
                    <a:cubicBezTo>
                      <a:pt x="25" y="1325"/>
                      <a:pt x="0" y="1300"/>
                      <a:pt x="0" y="1270"/>
                    </a:cubicBezTo>
                    <a:cubicBezTo>
                      <a:pt x="0" y="55"/>
                      <a:pt x="0" y="55"/>
                      <a:pt x="0" y="55"/>
                    </a:cubicBezTo>
                    <a:cubicBezTo>
                      <a:pt x="0" y="24"/>
                      <a:pt x="25" y="0"/>
                      <a:pt x="55" y="0"/>
                    </a:cubicBezTo>
                    <a:cubicBezTo>
                      <a:pt x="824" y="0"/>
                      <a:pt x="824" y="0"/>
                      <a:pt x="824" y="0"/>
                    </a:cubicBezTo>
                    <a:cubicBezTo>
                      <a:pt x="854" y="0"/>
                      <a:pt x="879" y="24"/>
                      <a:pt x="879" y="5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23"/>
              <p:cNvSpPr/>
              <p:nvPr/>
            </p:nvSpPr>
            <p:spPr>
              <a:xfrm>
                <a:off x="2047101" y="2145599"/>
                <a:ext cx="407553" cy="203528"/>
              </a:xfrm>
              <a:custGeom>
                <a:avLst/>
                <a:gdLst/>
                <a:ahLst/>
                <a:cxnLst/>
                <a:rect l="l" t="t" r="r" b="b"/>
                <a:pathLst>
                  <a:path w="879" h="439" extrusionOk="0">
                    <a:moveTo>
                      <a:pt x="879" y="55"/>
                    </a:moveTo>
                    <a:cubicBezTo>
                      <a:pt x="879" y="439"/>
                      <a:pt x="879" y="439"/>
                      <a:pt x="879" y="439"/>
                    </a:cubicBezTo>
                    <a:cubicBezTo>
                      <a:pt x="0" y="439"/>
                      <a:pt x="0" y="439"/>
                      <a:pt x="0" y="439"/>
                    </a:cubicBezTo>
                    <a:cubicBezTo>
                      <a:pt x="0" y="55"/>
                      <a:pt x="0" y="55"/>
                      <a:pt x="0" y="55"/>
                    </a:cubicBezTo>
                    <a:cubicBezTo>
                      <a:pt x="0" y="24"/>
                      <a:pt x="25" y="0"/>
                      <a:pt x="55" y="0"/>
                    </a:cubicBezTo>
                    <a:cubicBezTo>
                      <a:pt x="824" y="0"/>
                      <a:pt x="824" y="0"/>
                      <a:pt x="824" y="0"/>
                    </a:cubicBezTo>
                    <a:cubicBezTo>
                      <a:pt x="854" y="0"/>
                      <a:pt x="879" y="24"/>
                      <a:pt x="879" y="5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23"/>
              <p:cNvSpPr/>
              <p:nvPr/>
            </p:nvSpPr>
            <p:spPr>
              <a:xfrm>
                <a:off x="2080091" y="2234928"/>
                <a:ext cx="341100" cy="864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23"/>
              <p:cNvSpPr/>
              <p:nvPr/>
            </p:nvSpPr>
            <p:spPr>
              <a:xfrm>
                <a:off x="2207483" y="2234928"/>
                <a:ext cx="194894" cy="86283"/>
              </a:xfrm>
              <a:custGeom>
                <a:avLst/>
                <a:gdLst/>
                <a:ahLst/>
                <a:cxnLst/>
                <a:rect l="l" t="t" r="r" b="b"/>
                <a:pathLst>
                  <a:path w="384" h="170" extrusionOk="0">
                    <a:moveTo>
                      <a:pt x="384" y="0"/>
                    </a:moveTo>
                    <a:lnTo>
                      <a:pt x="270" y="170"/>
                    </a:lnTo>
                    <a:lnTo>
                      <a:pt x="0" y="170"/>
                    </a:lnTo>
                    <a:lnTo>
                      <a:pt x="113" y="0"/>
                    </a:lnTo>
                    <a:lnTo>
                      <a:pt x="384"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23"/>
              <p:cNvSpPr/>
              <p:nvPr/>
            </p:nvSpPr>
            <p:spPr>
              <a:xfrm>
                <a:off x="2089734" y="2234928"/>
                <a:ext cx="125869" cy="86283"/>
              </a:xfrm>
              <a:custGeom>
                <a:avLst/>
                <a:gdLst/>
                <a:ahLst/>
                <a:cxnLst/>
                <a:rect l="l" t="t" r="r" b="b"/>
                <a:pathLst>
                  <a:path w="248" h="170" extrusionOk="0">
                    <a:moveTo>
                      <a:pt x="248" y="0"/>
                    </a:moveTo>
                    <a:lnTo>
                      <a:pt x="135" y="170"/>
                    </a:lnTo>
                    <a:lnTo>
                      <a:pt x="0" y="170"/>
                    </a:lnTo>
                    <a:lnTo>
                      <a:pt x="113" y="0"/>
                    </a:lnTo>
                    <a:lnTo>
                      <a:pt x="248"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23"/>
              <p:cNvSpPr/>
              <p:nvPr/>
            </p:nvSpPr>
            <p:spPr>
              <a:xfrm>
                <a:off x="2080091" y="2420691"/>
                <a:ext cx="72070" cy="49740"/>
              </a:xfrm>
              <a:custGeom>
                <a:avLst/>
                <a:gdLst/>
                <a:ahLst/>
                <a:cxnLst/>
                <a:rect l="l" t="t" r="r" b="b"/>
                <a:pathLst>
                  <a:path w="155" h="107" extrusionOk="0">
                    <a:moveTo>
                      <a:pt x="131" y="0"/>
                    </a:moveTo>
                    <a:cubicBezTo>
                      <a:pt x="24" y="0"/>
                      <a:pt x="24" y="0"/>
                      <a:pt x="24" y="0"/>
                    </a:cubicBezTo>
                    <a:cubicBezTo>
                      <a:pt x="11" y="0"/>
                      <a:pt x="0" y="12"/>
                      <a:pt x="0" y="26"/>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6"/>
                      <a:pt x="155" y="26"/>
                      <a:pt x="155" y="26"/>
                    </a:cubicBezTo>
                    <a:cubicBezTo>
                      <a:pt x="155"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23"/>
              <p:cNvSpPr/>
              <p:nvPr/>
            </p:nvSpPr>
            <p:spPr>
              <a:xfrm>
                <a:off x="2169925" y="2420691"/>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23"/>
              <p:cNvSpPr/>
              <p:nvPr/>
            </p:nvSpPr>
            <p:spPr>
              <a:xfrm>
                <a:off x="2259252" y="2420691"/>
                <a:ext cx="72578"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23"/>
              <p:cNvSpPr/>
              <p:nvPr/>
            </p:nvSpPr>
            <p:spPr>
              <a:xfrm>
                <a:off x="2349086" y="2420691"/>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23"/>
              <p:cNvSpPr/>
              <p:nvPr/>
            </p:nvSpPr>
            <p:spPr>
              <a:xfrm>
                <a:off x="2080091" y="2486165"/>
                <a:ext cx="72070" cy="49740"/>
              </a:xfrm>
              <a:custGeom>
                <a:avLst/>
                <a:gdLst/>
                <a:ahLst/>
                <a:cxnLst/>
                <a:rect l="l" t="t" r="r" b="b"/>
                <a:pathLst>
                  <a:path w="155" h="107" extrusionOk="0">
                    <a:moveTo>
                      <a:pt x="131" y="0"/>
                    </a:moveTo>
                    <a:cubicBezTo>
                      <a:pt x="24" y="0"/>
                      <a:pt x="24" y="0"/>
                      <a:pt x="24" y="0"/>
                    </a:cubicBezTo>
                    <a:cubicBezTo>
                      <a:pt x="11" y="0"/>
                      <a:pt x="0" y="11"/>
                      <a:pt x="0" y="25"/>
                    </a:cubicBezTo>
                    <a:cubicBezTo>
                      <a:pt x="0" y="81"/>
                      <a:pt x="0" y="81"/>
                      <a:pt x="0" y="81"/>
                    </a:cubicBezTo>
                    <a:cubicBezTo>
                      <a:pt x="0" y="95"/>
                      <a:pt x="11" y="107"/>
                      <a:pt x="24" y="107"/>
                    </a:cubicBezTo>
                    <a:cubicBezTo>
                      <a:pt x="131" y="107"/>
                      <a:pt x="131" y="107"/>
                      <a:pt x="131" y="107"/>
                    </a:cubicBezTo>
                    <a:cubicBezTo>
                      <a:pt x="145" y="107"/>
                      <a:pt x="155" y="95"/>
                      <a:pt x="155" y="81"/>
                    </a:cubicBezTo>
                    <a:cubicBezTo>
                      <a:pt x="155" y="25"/>
                      <a:pt x="155" y="25"/>
                      <a:pt x="155" y="25"/>
                    </a:cubicBezTo>
                    <a:cubicBezTo>
                      <a:pt x="155"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23"/>
              <p:cNvSpPr/>
              <p:nvPr/>
            </p:nvSpPr>
            <p:spPr>
              <a:xfrm>
                <a:off x="2169925" y="2486165"/>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23"/>
              <p:cNvSpPr/>
              <p:nvPr/>
            </p:nvSpPr>
            <p:spPr>
              <a:xfrm>
                <a:off x="2259252" y="2486165"/>
                <a:ext cx="72578"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23"/>
              <p:cNvSpPr/>
              <p:nvPr/>
            </p:nvSpPr>
            <p:spPr>
              <a:xfrm>
                <a:off x="2349086" y="2486165"/>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23"/>
              <p:cNvSpPr/>
              <p:nvPr/>
            </p:nvSpPr>
            <p:spPr>
              <a:xfrm>
                <a:off x="2080091" y="2551131"/>
                <a:ext cx="72070" cy="49740"/>
              </a:xfrm>
              <a:custGeom>
                <a:avLst/>
                <a:gdLst/>
                <a:ahLst/>
                <a:cxnLst/>
                <a:rect l="l" t="t" r="r" b="b"/>
                <a:pathLst>
                  <a:path w="155" h="107" extrusionOk="0">
                    <a:moveTo>
                      <a:pt x="131" y="0"/>
                    </a:moveTo>
                    <a:cubicBezTo>
                      <a:pt x="24" y="0"/>
                      <a:pt x="24" y="0"/>
                      <a:pt x="24" y="0"/>
                    </a:cubicBezTo>
                    <a:cubicBezTo>
                      <a:pt x="11" y="0"/>
                      <a:pt x="0" y="11"/>
                      <a:pt x="0" y="25"/>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5"/>
                      <a:pt x="155" y="25"/>
                      <a:pt x="155" y="25"/>
                    </a:cubicBezTo>
                    <a:cubicBezTo>
                      <a:pt x="155"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23"/>
              <p:cNvSpPr/>
              <p:nvPr/>
            </p:nvSpPr>
            <p:spPr>
              <a:xfrm>
                <a:off x="2169925" y="2551131"/>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23"/>
              <p:cNvSpPr/>
              <p:nvPr/>
            </p:nvSpPr>
            <p:spPr>
              <a:xfrm>
                <a:off x="2259252" y="2551131"/>
                <a:ext cx="72578"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23"/>
              <p:cNvSpPr/>
              <p:nvPr/>
            </p:nvSpPr>
            <p:spPr>
              <a:xfrm>
                <a:off x="2349086" y="2551131"/>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23"/>
              <p:cNvSpPr/>
              <p:nvPr/>
            </p:nvSpPr>
            <p:spPr>
              <a:xfrm>
                <a:off x="2080091" y="2616098"/>
                <a:ext cx="72070" cy="49740"/>
              </a:xfrm>
              <a:custGeom>
                <a:avLst/>
                <a:gdLst/>
                <a:ahLst/>
                <a:cxnLst/>
                <a:rect l="l" t="t" r="r" b="b"/>
                <a:pathLst>
                  <a:path w="155" h="107" extrusionOk="0">
                    <a:moveTo>
                      <a:pt x="131" y="0"/>
                    </a:moveTo>
                    <a:cubicBezTo>
                      <a:pt x="24" y="0"/>
                      <a:pt x="24" y="0"/>
                      <a:pt x="24" y="0"/>
                    </a:cubicBezTo>
                    <a:cubicBezTo>
                      <a:pt x="11" y="0"/>
                      <a:pt x="0" y="12"/>
                      <a:pt x="0" y="26"/>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6"/>
                      <a:pt x="155" y="26"/>
                      <a:pt x="155" y="26"/>
                    </a:cubicBezTo>
                    <a:cubicBezTo>
                      <a:pt x="155"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23"/>
              <p:cNvSpPr/>
              <p:nvPr/>
            </p:nvSpPr>
            <p:spPr>
              <a:xfrm>
                <a:off x="2169925" y="2616098"/>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23"/>
              <p:cNvSpPr/>
              <p:nvPr/>
            </p:nvSpPr>
            <p:spPr>
              <a:xfrm>
                <a:off x="2259252" y="2616098"/>
                <a:ext cx="72578"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23"/>
              <p:cNvSpPr/>
              <p:nvPr/>
            </p:nvSpPr>
            <p:spPr>
              <a:xfrm>
                <a:off x="2080091" y="2681572"/>
                <a:ext cx="72070" cy="49232"/>
              </a:xfrm>
              <a:custGeom>
                <a:avLst/>
                <a:gdLst/>
                <a:ahLst/>
                <a:cxnLst/>
                <a:rect l="l" t="t" r="r" b="b"/>
                <a:pathLst>
                  <a:path w="155" h="106" extrusionOk="0">
                    <a:moveTo>
                      <a:pt x="131" y="0"/>
                    </a:moveTo>
                    <a:cubicBezTo>
                      <a:pt x="24" y="0"/>
                      <a:pt x="24" y="0"/>
                      <a:pt x="24" y="0"/>
                    </a:cubicBezTo>
                    <a:cubicBezTo>
                      <a:pt x="11" y="0"/>
                      <a:pt x="0" y="11"/>
                      <a:pt x="0" y="25"/>
                    </a:cubicBezTo>
                    <a:cubicBezTo>
                      <a:pt x="0" y="81"/>
                      <a:pt x="0" y="81"/>
                      <a:pt x="0" y="81"/>
                    </a:cubicBezTo>
                    <a:cubicBezTo>
                      <a:pt x="0" y="95"/>
                      <a:pt x="11" y="106"/>
                      <a:pt x="24" y="106"/>
                    </a:cubicBezTo>
                    <a:cubicBezTo>
                      <a:pt x="131" y="106"/>
                      <a:pt x="131" y="106"/>
                      <a:pt x="131" y="106"/>
                    </a:cubicBezTo>
                    <a:cubicBezTo>
                      <a:pt x="145" y="106"/>
                      <a:pt x="155" y="95"/>
                      <a:pt x="155" y="81"/>
                    </a:cubicBezTo>
                    <a:cubicBezTo>
                      <a:pt x="155" y="25"/>
                      <a:pt x="155" y="25"/>
                      <a:pt x="155" y="25"/>
                    </a:cubicBezTo>
                    <a:cubicBezTo>
                      <a:pt x="155"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23"/>
              <p:cNvSpPr/>
              <p:nvPr/>
            </p:nvSpPr>
            <p:spPr>
              <a:xfrm>
                <a:off x="2169925" y="2681572"/>
                <a:ext cx="72070" cy="49232"/>
              </a:xfrm>
              <a:custGeom>
                <a:avLst/>
                <a:gdLst/>
                <a:ahLst/>
                <a:cxnLst/>
                <a:rect l="l" t="t" r="r" b="b"/>
                <a:pathLst>
                  <a:path w="156" h="106" extrusionOk="0">
                    <a:moveTo>
                      <a:pt x="131" y="0"/>
                    </a:moveTo>
                    <a:cubicBezTo>
                      <a:pt x="25" y="0"/>
                      <a:pt x="25" y="0"/>
                      <a:pt x="25" y="0"/>
                    </a:cubicBezTo>
                    <a:cubicBezTo>
                      <a:pt x="11" y="0"/>
                      <a:pt x="0" y="11"/>
                      <a:pt x="0" y="25"/>
                    </a:cubicBezTo>
                    <a:cubicBezTo>
                      <a:pt x="0" y="81"/>
                      <a:pt x="0" y="81"/>
                      <a:pt x="0" y="81"/>
                    </a:cubicBezTo>
                    <a:cubicBezTo>
                      <a:pt x="0" y="95"/>
                      <a:pt x="11" y="106"/>
                      <a:pt x="25" y="106"/>
                    </a:cubicBezTo>
                    <a:cubicBezTo>
                      <a:pt x="131" y="106"/>
                      <a:pt x="131" y="106"/>
                      <a:pt x="131" y="106"/>
                    </a:cubicBezTo>
                    <a:cubicBezTo>
                      <a:pt x="145" y="106"/>
                      <a:pt x="156" y="95"/>
                      <a:pt x="156" y="81"/>
                    </a:cubicBezTo>
                    <a:cubicBezTo>
                      <a:pt x="156" y="25"/>
                      <a:pt x="156" y="25"/>
                      <a:pt x="156" y="25"/>
                    </a:cubicBezTo>
                    <a:cubicBezTo>
                      <a:pt x="156"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23"/>
              <p:cNvSpPr/>
              <p:nvPr/>
            </p:nvSpPr>
            <p:spPr>
              <a:xfrm>
                <a:off x="2259252" y="2681572"/>
                <a:ext cx="72578" cy="49232"/>
              </a:xfrm>
              <a:custGeom>
                <a:avLst/>
                <a:gdLst/>
                <a:ahLst/>
                <a:cxnLst/>
                <a:rect l="l" t="t" r="r" b="b"/>
                <a:pathLst>
                  <a:path w="156" h="106" extrusionOk="0">
                    <a:moveTo>
                      <a:pt x="131" y="0"/>
                    </a:moveTo>
                    <a:cubicBezTo>
                      <a:pt x="25" y="0"/>
                      <a:pt x="25" y="0"/>
                      <a:pt x="25" y="0"/>
                    </a:cubicBezTo>
                    <a:cubicBezTo>
                      <a:pt x="11" y="0"/>
                      <a:pt x="0" y="11"/>
                      <a:pt x="0" y="25"/>
                    </a:cubicBezTo>
                    <a:cubicBezTo>
                      <a:pt x="0" y="81"/>
                      <a:pt x="0" y="81"/>
                      <a:pt x="0" y="81"/>
                    </a:cubicBezTo>
                    <a:cubicBezTo>
                      <a:pt x="0" y="95"/>
                      <a:pt x="11" y="106"/>
                      <a:pt x="25" y="106"/>
                    </a:cubicBezTo>
                    <a:cubicBezTo>
                      <a:pt x="131" y="106"/>
                      <a:pt x="131" y="106"/>
                      <a:pt x="131" y="106"/>
                    </a:cubicBezTo>
                    <a:cubicBezTo>
                      <a:pt x="145" y="106"/>
                      <a:pt x="156" y="95"/>
                      <a:pt x="156" y="81"/>
                    </a:cubicBezTo>
                    <a:cubicBezTo>
                      <a:pt x="156" y="25"/>
                      <a:pt x="156" y="25"/>
                      <a:pt x="156" y="25"/>
                    </a:cubicBezTo>
                    <a:cubicBezTo>
                      <a:pt x="156"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23"/>
              <p:cNvSpPr/>
              <p:nvPr/>
            </p:nvSpPr>
            <p:spPr>
              <a:xfrm>
                <a:off x="2349086" y="2616098"/>
                <a:ext cx="72070" cy="114706"/>
              </a:xfrm>
              <a:custGeom>
                <a:avLst/>
                <a:gdLst/>
                <a:ahLst/>
                <a:cxnLst/>
                <a:rect l="l" t="t" r="r" b="b"/>
                <a:pathLst>
                  <a:path w="156" h="247" extrusionOk="0">
                    <a:moveTo>
                      <a:pt x="156" y="26"/>
                    </a:moveTo>
                    <a:cubicBezTo>
                      <a:pt x="156" y="12"/>
                      <a:pt x="145" y="0"/>
                      <a:pt x="131" y="0"/>
                    </a:cubicBezTo>
                    <a:cubicBezTo>
                      <a:pt x="25" y="0"/>
                      <a:pt x="25" y="0"/>
                      <a:pt x="25" y="0"/>
                    </a:cubicBezTo>
                    <a:cubicBezTo>
                      <a:pt x="11" y="0"/>
                      <a:pt x="0" y="12"/>
                      <a:pt x="0" y="26"/>
                    </a:cubicBezTo>
                    <a:cubicBezTo>
                      <a:pt x="0" y="82"/>
                      <a:pt x="0" y="82"/>
                      <a:pt x="0" y="82"/>
                    </a:cubicBezTo>
                    <a:cubicBezTo>
                      <a:pt x="0" y="83"/>
                      <a:pt x="1" y="84"/>
                      <a:pt x="1" y="84"/>
                    </a:cubicBezTo>
                    <a:cubicBezTo>
                      <a:pt x="1" y="86"/>
                      <a:pt x="0" y="87"/>
                      <a:pt x="0" y="88"/>
                    </a:cubicBezTo>
                    <a:cubicBezTo>
                      <a:pt x="0" y="164"/>
                      <a:pt x="0" y="164"/>
                      <a:pt x="0" y="164"/>
                    </a:cubicBezTo>
                    <a:cubicBezTo>
                      <a:pt x="0" y="165"/>
                      <a:pt x="0" y="165"/>
                      <a:pt x="0" y="165"/>
                    </a:cubicBezTo>
                    <a:cubicBezTo>
                      <a:pt x="0" y="166"/>
                      <a:pt x="0" y="166"/>
                      <a:pt x="0" y="166"/>
                    </a:cubicBezTo>
                    <a:cubicBezTo>
                      <a:pt x="0" y="222"/>
                      <a:pt x="0" y="222"/>
                      <a:pt x="0" y="222"/>
                    </a:cubicBezTo>
                    <a:cubicBezTo>
                      <a:pt x="0" y="236"/>
                      <a:pt x="11" y="247"/>
                      <a:pt x="25" y="247"/>
                    </a:cubicBezTo>
                    <a:cubicBezTo>
                      <a:pt x="131" y="247"/>
                      <a:pt x="131" y="247"/>
                      <a:pt x="131" y="247"/>
                    </a:cubicBezTo>
                    <a:cubicBezTo>
                      <a:pt x="145" y="247"/>
                      <a:pt x="156" y="236"/>
                      <a:pt x="156" y="222"/>
                    </a:cubicBezTo>
                    <a:cubicBezTo>
                      <a:pt x="156" y="166"/>
                      <a:pt x="156" y="166"/>
                      <a:pt x="156" y="166"/>
                    </a:cubicBezTo>
                    <a:cubicBezTo>
                      <a:pt x="156" y="165"/>
                      <a:pt x="156" y="165"/>
                      <a:pt x="156" y="165"/>
                    </a:cubicBezTo>
                    <a:cubicBezTo>
                      <a:pt x="156" y="164"/>
                      <a:pt x="156" y="164"/>
                      <a:pt x="156" y="164"/>
                    </a:cubicBezTo>
                    <a:cubicBezTo>
                      <a:pt x="156" y="88"/>
                      <a:pt x="156" y="88"/>
                      <a:pt x="156" y="88"/>
                    </a:cubicBezTo>
                    <a:cubicBezTo>
                      <a:pt x="156" y="87"/>
                      <a:pt x="156" y="86"/>
                      <a:pt x="156" y="84"/>
                    </a:cubicBezTo>
                    <a:cubicBezTo>
                      <a:pt x="156" y="84"/>
                      <a:pt x="156" y="83"/>
                      <a:pt x="156" y="82"/>
                    </a:cubicBezTo>
                    <a:lnTo>
                      <a:pt x="156" y="2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23"/>
              <p:cNvSpPr/>
              <p:nvPr/>
            </p:nvSpPr>
            <p:spPr>
              <a:xfrm>
                <a:off x="2080091" y="2368413"/>
                <a:ext cx="65473" cy="34513"/>
              </a:xfrm>
              <a:custGeom>
                <a:avLst/>
                <a:gdLst/>
                <a:ahLst/>
                <a:cxnLst/>
                <a:rect l="l" t="t" r="r" b="b"/>
                <a:pathLst>
                  <a:path w="141" h="74" extrusionOk="0">
                    <a:moveTo>
                      <a:pt x="125" y="0"/>
                    </a:moveTo>
                    <a:cubicBezTo>
                      <a:pt x="16" y="0"/>
                      <a:pt x="16" y="0"/>
                      <a:pt x="16" y="0"/>
                    </a:cubicBezTo>
                    <a:cubicBezTo>
                      <a:pt x="7" y="0"/>
                      <a:pt x="0" y="7"/>
                      <a:pt x="0" y="16"/>
                    </a:cubicBezTo>
                    <a:cubicBezTo>
                      <a:pt x="0" y="59"/>
                      <a:pt x="0" y="59"/>
                      <a:pt x="0" y="59"/>
                    </a:cubicBezTo>
                    <a:cubicBezTo>
                      <a:pt x="0" y="67"/>
                      <a:pt x="7" y="74"/>
                      <a:pt x="16" y="74"/>
                    </a:cubicBezTo>
                    <a:cubicBezTo>
                      <a:pt x="125" y="74"/>
                      <a:pt x="125" y="74"/>
                      <a:pt x="125" y="74"/>
                    </a:cubicBezTo>
                    <a:cubicBezTo>
                      <a:pt x="134" y="74"/>
                      <a:pt x="141" y="67"/>
                      <a:pt x="141" y="59"/>
                    </a:cubicBezTo>
                    <a:cubicBezTo>
                      <a:pt x="141" y="16"/>
                      <a:pt x="141" y="16"/>
                      <a:pt x="141" y="16"/>
                    </a:cubicBezTo>
                    <a:cubicBezTo>
                      <a:pt x="141" y="7"/>
                      <a:pt x="134" y="0"/>
                      <a:pt x="12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23"/>
              <p:cNvSpPr/>
              <p:nvPr/>
            </p:nvSpPr>
            <p:spPr>
              <a:xfrm>
                <a:off x="2355684" y="2368413"/>
                <a:ext cx="65473" cy="34513"/>
              </a:xfrm>
              <a:custGeom>
                <a:avLst/>
                <a:gdLst/>
                <a:ahLst/>
                <a:cxnLst/>
                <a:rect l="l" t="t" r="r" b="b"/>
                <a:pathLst>
                  <a:path w="141" h="74" extrusionOk="0">
                    <a:moveTo>
                      <a:pt x="125" y="0"/>
                    </a:moveTo>
                    <a:cubicBezTo>
                      <a:pt x="16" y="0"/>
                      <a:pt x="16" y="0"/>
                      <a:pt x="16" y="0"/>
                    </a:cubicBezTo>
                    <a:cubicBezTo>
                      <a:pt x="7" y="0"/>
                      <a:pt x="0" y="7"/>
                      <a:pt x="0" y="16"/>
                    </a:cubicBezTo>
                    <a:cubicBezTo>
                      <a:pt x="0" y="59"/>
                      <a:pt x="0" y="59"/>
                      <a:pt x="0" y="59"/>
                    </a:cubicBezTo>
                    <a:cubicBezTo>
                      <a:pt x="0" y="67"/>
                      <a:pt x="7" y="74"/>
                      <a:pt x="16" y="74"/>
                    </a:cubicBezTo>
                    <a:cubicBezTo>
                      <a:pt x="125" y="74"/>
                      <a:pt x="125" y="74"/>
                      <a:pt x="125" y="74"/>
                    </a:cubicBezTo>
                    <a:cubicBezTo>
                      <a:pt x="134" y="74"/>
                      <a:pt x="141" y="67"/>
                      <a:pt x="141" y="59"/>
                    </a:cubicBezTo>
                    <a:cubicBezTo>
                      <a:pt x="141" y="16"/>
                      <a:pt x="141" y="16"/>
                      <a:pt x="141" y="16"/>
                    </a:cubicBezTo>
                    <a:cubicBezTo>
                      <a:pt x="141" y="7"/>
                      <a:pt x="134" y="0"/>
                      <a:pt x="12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23"/>
              <p:cNvSpPr/>
              <p:nvPr/>
            </p:nvSpPr>
            <p:spPr>
              <a:xfrm>
                <a:off x="2163327" y="2368413"/>
                <a:ext cx="49231"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23"/>
              <p:cNvSpPr/>
              <p:nvPr/>
            </p:nvSpPr>
            <p:spPr>
              <a:xfrm>
                <a:off x="2226262" y="2368413"/>
                <a:ext cx="49231"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23"/>
              <p:cNvSpPr/>
              <p:nvPr/>
            </p:nvSpPr>
            <p:spPr>
              <a:xfrm>
                <a:off x="2289704" y="2368413"/>
                <a:ext cx="48724"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23"/>
              <p:cNvSpPr/>
              <p:nvPr/>
            </p:nvSpPr>
            <p:spPr>
              <a:xfrm>
                <a:off x="2080091" y="2179097"/>
                <a:ext cx="121302" cy="26900"/>
              </a:xfrm>
              <a:custGeom>
                <a:avLst/>
                <a:gdLst/>
                <a:ahLst/>
                <a:cxnLst/>
                <a:rect l="l" t="t" r="r" b="b"/>
                <a:pathLst>
                  <a:path w="261" h="58" extrusionOk="0">
                    <a:moveTo>
                      <a:pt x="232" y="0"/>
                    </a:moveTo>
                    <a:cubicBezTo>
                      <a:pt x="29" y="0"/>
                      <a:pt x="29" y="0"/>
                      <a:pt x="29" y="0"/>
                    </a:cubicBezTo>
                    <a:cubicBezTo>
                      <a:pt x="13" y="0"/>
                      <a:pt x="0" y="13"/>
                      <a:pt x="0" y="29"/>
                    </a:cubicBezTo>
                    <a:cubicBezTo>
                      <a:pt x="0" y="45"/>
                      <a:pt x="13" y="58"/>
                      <a:pt x="29" y="58"/>
                    </a:cubicBezTo>
                    <a:cubicBezTo>
                      <a:pt x="232" y="58"/>
                      <a:pt x="232" y="58"/>
                      <a:pt x="232" y="58"/>
                    </a:cubicBezTo>
                    <a:cubicBezTo>
                      <a:pt x="248" y="58"/>
                      <a:pt x="261" y="45"/>
                      <a:pt x="261" y="29"/>
                    </a:cubicBezTo>
                    <a:cubicBezTo>
                      <a:pt x="261" y="13"/>
                      <a:pt x="248" y="0"/>
                      <a:pt x="232"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9" name="Google Shape;649;p23"/>
            <p:cNvGrpSpPr/>
            <p:nvPr/>
          </p:nvGrpSpPr>
          <p:grpSpPr>
            <a:xfrm>
              <a:off x="7164619" y="1316177"/>
              <a:ext cx="415198" cy="415198"/>
              <a:chOff x="1404969" y="1106377"/>
              <a:chExt cx="415198" cy="415198"/>
            </a:xfrm>
          </p:grpSpPr>
          <p:sp>
            <p:nvSpPr>
              <p:cNvPr id="650" name="Google Shape;650;p23"/>
              <p:cNvSpPr/>
              <p:nvPr/>
            </p:nvSpPr>
            <p:spPr>
              <a:xfrm>
                <a:off x="1404969" y="1106377"/>
                <a:ext cx="415198" cy="415198"/>
              </a:xfrm>
              <a:custGeom>
                <a:avLst/>
                <a:gdLst/>
                <a:ahLst/>
                <a:cxnLst/>
                <a:rect l="l" t="t" r="r" b="b"/>
                <a:pathLst>
                  <a:path w="474" h="474" extrusionOk="0">
                    <a:moveTo>
                      <a:pt x="421" y="0"/>
                    </a:moveTo>
                    <a:cubicBezTo>
                      <a:pt x="52" y="0"/>
                      <a:pt x="52" y="0"/>
                      <a:pt x="52" y="0"/>
                    </a:cubicBezTo>
                    <a:cubicBezTo>
                      <a:pt x="23" y="0"/>
                      <a:pt x="0" y="23"/>
                      <a:pt x="0" y="52"/>
                    </a:cubicBezTo>
                    <a:cubicBezTo>
                      <a:pt x="0" y="421"/>
                      <a:pt x="0" y="421"/>
                      <a:pt x="0" y="421"/>
                    </a:cubicBezTo>
                    <a:cubicBezTo>
                      <a:pt x="0" y="451"/>
                      <a:pt x="23" y="474"/>
                      <a:pt x="52" y="474"/>
                    </a:cubicBezTo>
                    <a:cubicBezTo>
                      <a:pt x="421" y="474"/>
                      <a:pt x="421" y="474"/>
                      <a:pt x="421" y="474"/>
                    </a:cubicBezTo>
                    <a:cubicBezTo>
                      <a:pt x="451" y="474"/>
                      <a:pt x="474" y="451"/>
                      <a:pt x="474" y="421"/>
                    </a:cubicBezTo>
                    <a:cubicBezTo>
                      <a:pt x="474" y="52"/>
                      <a:pt x="474" y="52"/>
                      <a:pt x="474" y="52"/>
                    </a:cubicBezTo>
                    <a:cubicBezTo>
                      <a:pt x="474" y="23"/>
                      <a:pt x="451" y="0"/>
                      <a:pt x="421"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23"/>
              <p:cNvSpPr/>
              <p:nvPr/>
            </p:nvSpPr>
            <p:spPr>
              <a:xfrm>
                <a:off x="1460456" y="1163778"/>
                <a:ext cx="304223" cy="299440"/>
              </a:xfrm>
              <a:custGeom>
                <a:avLst/>
                <a:gdLst/>
                <a:ahLst/>
                <a:cxnLst/>
                <a:rect l="l" t="t" r="r" b="b"/>
                <a:pathLst>
                  <a:path w="348" h="343" extrusionOk="0">
                    <a:moveTo>
                      <a:pt x="298" y="293"/>
                    </a:moveTo>
                    <a:cubicBezTo>
                      <a:pt x="311" y="280"/>
                      <a:pt x="321" y="265"/>
                      <a:pt x="330" y="248"/>
                    </a:cubicBezTo>
                    <a:cubicBezTo>
                      <a:pt x="330" y="248"/>
                      <a:pt x="330" y="248"/>
                      <a:pt x="330" y="248"/>
                    </a:cubicBezTo>
                    <a:cubicBezTo>
                      <a:pt x="304" y="235"/>
                      <a:pt x="304" y="235"/>
                      <a:pt x="304" y="235"/>
                    </a:cubicBezTo>
                    <a:cubicBezTo>
                      <a:pt x="310" y="221"/>
                      <a:pt x="315" y="206"/>
                      <a:pt x="317" y="192"/>
                    </a:cubicBezTo>
                    <a:cubicBezTo>
                      <a:pt x="346" y="196"/>
                      <a:pt x="346" y="196"/>
                      <a:pt x="346" y="196"/>
                    </a:cubicBezTo>
                    <a:cubicBezTo>
                      <a:pt x="348" y="178"/>
                      <a:pt x="348" y="160"/>
                      <a:pt x="345" y="142"/>
                    </a:cubicBezTo>
                    <a:cubicBezTo>
                      <a:pt x="316" y="147"/>
                      <a:pt x="316" y="147"/>
                      <a:pt x="316" y="147"/>
                    </a:cubicBezTo>
                    <a:cubicBezTo>
                      <a:pt x="313" y="132"/>
                      <a:pt x="308" y="118"/>
                      <a:pt x="301" y="104"/>
                    </a:cubicBezTo>
                    <a:cubicBezTo>
                      <a:pt x="327" y="90"/>
                      <a:pt x="327" y="90"/>
                      <a:pt x="327" y="90"/>
                    </a:cubicBezTo>
                    <a:cubicBezTo>
                      <a:pt x="318" y="74"/>
                      <a:pt x="307" y="60"/>
                      <a:pt x="294" y="47"/>
                    </a:cubicBezTo>
                    <a:cubicBezTo>
                      <a:pt x="274" y="68"/>
                      <a:pt x="274" y="68"/>
                      <a:pt x="274" y="68"/>
                    </a:cubicBezTo>
                    <a:cubicBezTo>
                      <a:pt x="264" y="58"/>
                      <a:pt x="251" y="49"/>
                      <a:pt x="238" y="42"/>
                    </a:cubicBezTo>
                    <a:cubicBezTo>
                      <a:pt x="237" y="42"/>
                      <a:pt x="237" y="42"/>
                      <a:pt x="237" y="42"/>
                    </a:cubicBezTo>
                    <a:cubicBezTo>
                      <a:pt x="250" y="16"/>
                      <a:pt x="250" y="16"/>
                      <a:pt x="250" y="16"/>
                    </a:cubicBezTo>
                    <a:cubicBezTo>
                      <a:pt x="234" y="8"/>
                      <a:pt x="216" y="3"/>
                      <a:pt x="198" y="0"/>
                    </a:cubicBezTo>
                    <a:cubicBezTo>
                      <a:pt x="194" y="29"/>
                      <a:pt x="194" y="29"/>
                      <a:pt x="194" y="29"/>
                    </a:cubicBezTo>
                    <a:cubicBezTo>
                      <a:pt x="179" y="27"/>
                      <a:pt x="164" y="27"/>
                      <a:pt x="149" y="30"/>
                    </a:cubicBezTo>
                    <a:cubicBezTo>
                      <a:pt x="144" y="1"/>
                      <a:pt x="144" y="1"/>
                      <a:pt x="144" y="1"/>
                    </a:cubicBezTo>
                    <a:cubicBezTo>
                      <a:pt x="126" y="4"/>
                      <a:pt x="109" y="10"/>
                      <a:pt x="93" y="19"/>
                    </a:cubicBezTo>
                    <a:cubicBezTo>
                      <a:pt x="106" y="45"/>
                      <a:pt x="106" y="45"/>
                      <a:pt x="106" y="45"/>
                    </a:cubicBezTo>
                    <a:cubicBezTo>
                      <a:pt x="93" y="52"/>
                      <a:pt x="81" y="61"/>
                      <a:pt x="70" y="72"/>
                    </a:cubicBezTo>
                    <a:cubicBezTo>
                      <a:pt x="49" y="51"/>
                      <a:pt x="49" y="51"/>
                      <a:pt x="49" y="51"/>
                    </a:cubicBezTo>
                    <a:cubicBezTo>
                      <a:pt x="37" y="64"/>
                      <a:pt x="26" y="79"/>
                      <a:pt x="18" y="96"/>
                    </a:cubicBezTo>
                    <a:cubicBezTo>
                      <a:pt x="18" y="96"/>
                      <a:pt x="18" y="96"/>
                      <a:pt x="18" y="96"/>
                    </a:cubicBezTo>
                    <a:cubicBezTo>
                      <a:pt x="44" y="108"/>
                      <a:pt x="44" y="108"/>
                      <a:pt x="44" y="108"/>
                    </a:cubicBezTo>
                    <a:cubicBezTo>
                      <a:pt x="38" y="122"/>
                      <a:pt x="33" y="137"/>
                      <a:pt x="31" y="152"/>
                    </a:cubicBezTo>
                    <a:cubicBezTo>
                      <a:pt x="2" y="148"/>
                      <a:pt x="2" y="148"/>
                      <a:pt x="2" y="148"/>
                    </a:cubicBezTo>
                    <a:cubicBezTo>
                      <a:pt x="0" y="166"/>
                      <a:pt x="0" y="184"/>
                      <a:pt x="3" y="202"/>
                    </a:cubicBezTo>
                    <a:cubicBezTo>
                      <a:pt x="32" y="197"/>
                      <a:pt x="32" y="197"/>
                      <a:pt x="32" y="197"/>
                    </a:cubicBezTo>
                    <a:cubicBezTo>
                      <a:pt x="35" y="212"/>
                      <a:pt x="40" y="226"/>
                      <a:pt x="47" y="239"/>
                    </a:cubicBezTo>
                    <a:cubicBezTo>
                      <a:pt x="21" y="253"/>
                      <a:pt x="21" y="253"/>
                      <a:pt x="21" y="253"/>
                    </a:cubicBezTo>
                    <a:cubicBezTo>
                      <a:pt x="29" y="269"/>
                      <a:pt x="40" y="284"/>
                      <a:pt x="53" y="296"/>
                    </a:cubicBezTo>
                    <a:cubicBezTo>
                      <a:pt x="74" y="275"/>
                      <a:pt x="74" y="275"/>
                      <a:pt x="74" y="275"/>
                    </a:cubicBezTo>
                    <a:cubicBezTo>
                      <a:pt x="84" y="286"/>
                      <a:pt x="97" y="295"/>
                      <a:pt x="110" y="301"/>
                    </a:cubicBezTo>
                    <a:cubicBezTo>
                      <a:pt x="111" y="301"/>
                      <a:pt x="111" y="301"/>
                      <a:pt x="111" y="301"/>
                    </a:cubicBezTo>
                    <a:cubicBezTo>
                      <a:pt x="98" y="328"/>
                      <a:pt x="98" y="328"/>
                      <a:pt x="98" y="328"/>
                    </a:cubicBezTo>
                    <a:cubicBezTo>
                      <a:pt x="114" y="336"/>
                      <a:pt x="132" y="341"/>
                      <a:pt x="150" y="343"/>
                    </a:cubicBezTo>
                    <a:cubicBezTo>
                      <a:pt x="154" y="315"/>
                      <a:pt x="154" y="315"/>
                      <a:pt x="154" y="315"/>
                    </a:cubicBezTo>
                    <a:cubicBezTo>
                      <a:pt x="169" y="317"/>
                      <a:pt x="184" y="316"/>
                      <a:pt x="199" y="314"/>
                    </a:cubicBezTo>
                    <a:cubicBezTo>
                      <a:pt x="204" y="343"/>
                      <a:pt x="204" y="343"/>
                      <a:pt x="204" y="343"/>
                    </a:cubicBezTo>
                    <a:cubicBezTo>
                      <a:pt x="222" y="339"/>
                      <a:pt x="239" y="334"/>
                      <a:pt x="255" y="325"/>
                    </a:cubicBezTo>
                    <a:cubicBezTo>
                      <a:pt x="241" y="299"/>
                      <a:pt x="241" y="299"/>
                      <a:pt x="241" y="299"/>
                    </a:cubicBezTo>
                    <a:cubicBezTo>
                      <a:pt x="255" y="292"/>
                      <a:pt x="267" y="283"/>
                      <a:pt x="277" y="272"/>
                    </a:cubicBezTo>
                    <a:lnTo>
                      <a:pt x="298" y="293"/>
                    </a:lnTo>
                    <a:close/>
                    <a:moveTo>
                      <a:pt x="140" y="240"/>
                    </a:moveTo>
                    <a:cubicBezTo>
                      <a:pt x="103" y="222"/>
                      <a:pt x="87" y="176"/>
                      <a:pt x="106" y="138"/>
                    </a:cubicBezTo>
                    <a:cubicBezTo>
                      <a:pt x="124" y="101"/>
                      <a:pt x="170" y="85"/>
                      <a:pt x="208" y="104"/>
                    </a:cubicBezTo>
                    <a:cubicBezTo>
                      <a:pt x="245" y="122"/>
                      <a:pt x="261" y="168"/>
                      <a:pt x="242" y="205"/>
                    </a:cubicBezTo>
                    <a:cubicBezTo>
                      <a:pt x="224" y="243"/>
                      <a:pt x="178" y="259"/>
                      <a:pt x="140" y="24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2" name="Google Shape;652;p23"/>
            <p:cNvSpPr/>
            <p:nvPr/>
          </p:nvSpPr>
          <p:spPr>
            <a:xfrm>
              <a:off x="3840701" y="867524"/>
              <a:ext cx="531600" cy="876850"/>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23"/>
            <p:cNvSpPr/>
            <p:nvPr/>
          </p:nvSpPr>
          <p:spPr>
            <a:xfrm>
              <a:off x="6535672" y="3138738"/>
              <a:ext cx="157450" cy="259725"/>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23"/>
            <p:cNvSpPr/>
            <p:nvPr/>
          </p:nvSpPr>
          <p:spPr>
            <a:xfrm>
              <a:off x="5627753" y="3138762"/>
              <a:ext cx="653350" cy="64479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7" r:id="rId4"/>
    <p:sldLayoutId id="2147483658" r:id="rId5"/>
    <p:sldLayoutId id="2147483664" r:id="rId6"/>
    <p:sldLayoutId id="2147483665" r:id="rId7"/>
    <p:sldLayoutId id="2147483668" r:id="rId8"/>
    <p:sldLayoutId id="2147483669" r:id="rId9"/>
    <p:sldLayoutId id="2147483713" r:id="rId10"/>
    <p:sldLayoutId id="214748371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2912449121"/>
      </p:ext>
    </p:extLst>
  </p:cSld>
  <p:clrMap bg1="lt1" tx1="dk1" bg2="dk2" tx2="lt2" accent1="accent1" accent2="accent2" accent3="accent3" accent4="accent4" accent5="accent5" accent6="accent6" hlink="hlink" folHlink="folHlink"/>
  <p:sldLayoutIdLst>
    <p:sldLayoutId id="214748368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10" Type="http://schemas.microsoft.com/office/2007/relationships/hdphoto" Target="../media/hdphoto5.wdp"/><Relationship Id="rId4" Type="http://schemas.microsoft.com/office/2007/relationships/hdphoto" Target="../media/hdphoto1.wdp"/><Relationship Id="rId9"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3.emf"/><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2.emf"/><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hyperlink" Target="mailto:Beatrice.Degraeve@univ-catholille.fr"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hyperlink" Target="mailto:hichem.slama@hubruxelles.be" TargetMode="External"/><Relationship Id="rId4" Type="http://schemas.openxmlformats.org/officeDocument/2006/relationships/hyperlink" Target="mailto:patrick.fery@hubruxelles.b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6" name="Google Shape;666;p27"/>
          <p:cNvSpPr txBox="1">
            <a:spLocks noGrp="1"/>
          </p:cNvSpPr>
          <p:nvPr>
            <p:ph type="ctrTitle" idx="4294967295"/>
          </p:nvPr>
        </p:nvSpPr>
        <p:spPr>
          <a:xfrm>
            <a:off x="0" y="769938"/>
            <a:ext cx="8031163" cy="1385887"/>
          </a:xfrm>
          <a:prstGeom prst="rect">
            <a:avLst/>
          </a:prstGeom>
        </p:spPr>
        <p:txBody>
          <a:bodyPr spcFirstLastPara="1" wrap="square" lIns="91425" tIns="91425" rIns="91425" bIns="91425" anchor="b" anchorCtr="0">
            <a:noAutofit/>
          </a:bodyPr>
          <a:lstStyle/>
          <a:p>
            <a:br>
              <a:rPr lang="fr-BE" sz="3200" dirty="0"/>
            </a:br>
            <a:r>
              <a:rPr lang="fr-BE" sz="2400" dirty="0"/>
              <a:t>Groupe de travail sur l’</a:t>
            </a:r>
            <a:r>
              <a:rPr lang="fr-BE" sz="2400" dirty="0" err="1"/>
              <a:t>interprétation</a:t>
            </a:r>
            <a:r>
              <a:rPr lang="fr-BE" sz="2400" dirty="0"/>
              <a:t> et la communication des scores en neuropsychologie : </a:t>
            </a:r>
            <a:r>
              <a:rPr lang="fr-BE" sz="2400" dirty="0" err="1"/>
              <a:t>démarche</a:t>
            </a:r>
            <a:r>
              <a:rPr lang="fr-BE" sz="2400" dirty="0"/>
              <a:t> collective vers une harmonisation des pratiques </a:t>
            </a:r>
            <a:br>
              <a:rPr lang="fr-BE" sz="3200" dirty="0"/>
            </a:br>
            <a:endParaRPr lang="fr-BE" sz="3200" dirty="0"/>
          </a:p>
        </p:txBody>
      </p:sp>
      <p:sp>
        <p:nvSpPr>
          <p:cNvPr id="3" name="ZoneTexte 2">
            <a:extLst>
              <a:ext uri="{FF2B5EF4-FFF2-40B4-BE49-F238E27FC236}">
                <a16:creationId xmlns:a16="http://schemas.microsoft.com/office/drawing/2014/main" id="{93FAFE92-8863-A3AF-F756-D7AF995323BD}"/>
              </a:ext>
            </a:extLst>
          </p:cNvPr>
          <p:cNvSpPr txBox="1"/>
          <p:nvPr/>
        </p:nvSpPr>
        <p:spPr>
          <a:xfrm>
            <a:off x="93895" y="1624231"/>
            <a:ext cx="7788864" cy="2105641"/>
          </a:xfrm>
          <a:prstGeom prst="rect">
            <a:avLst/>
          </a:prstGeom>
          <a:noFill/>
        </p:spPr>
        <p:txBody>
          <a:bodyPr wrap="square">
            <a:spAutoFit/>
          </a:bodyPr>
          <a:lstStyle/>
          <a:p>
            <a:pPr>
              <a:lnSpc>
                <a:spcPct val="150000"/>
              </a:lnSpc>
            </a:pPr>
            <a:r>
              <a:rPr lang="fr-BE" sz="1400" b="1" dirty="0">
                <a:solidFill>
                  <a:srgbClr val="303234"/>
                </a:solidFill>
                <a:effectLst/>
                <a:latin typeface="Calibri" panose="020F0502020204030204" pitchFamily="34" charset="0"/>
                <a:ea typeface="Calibri" panose="020F0502020204030204" pitchFamily="34" charset="0"/>
              </a:rPr>
              <a:t>Sylvie Willems; Hichem Slama; Béatrice </a:t>
            </a:r>
            <a:r>
              <a:rPr lang="fr-BE" sz="1400" b="1" dirty="0" err="1">
                <a:solidFill>
                  <a:srgbClr val="303234"/>
                </a:solidFill>
                <a:effectLst/>
                <a:latin typeface="Calibri" panose="020F0502020204030204" pitchFamily="34" charset="0"/>
                <a:ea typeface="Calibri" panose="020F0502020204030204" pitchFamily="34" charset="0"/>
              </a:rPr>
              <a:t>Degraeve</a:t>
            </a:r>
            <a:r>
              <a:rPr lang="fr-BE" sz="1400" b="1" dirty="0">
                <a:solidFill>
                  <a:srgbClr val="303234"/>
                </a:solidFill>
                <a:effectLst/>
                <a:latin typeface="Calibri" panose="020F0502020204030204" pitchFamily="34" charset="0"/>
                <a:ea typeface="Calibri" panose="020F0502020204030204" pitchFamily="34" charset="0"/>
              </a:rPr>
              <a:t>; Patrick </a:t>
            </a:r>
            <a:r>
              <a:rPr lang="fr-BE" sz="1400" b="1" dirty="0" err="1">
                <a:solidFill>
                  <a:srgbClr val="303234"/>
                </a:solidFill>
                <a:effectLst/>
                <a:latin typeface="Calibri" panose="020F0502020204030204" pitchFamily="34" charset="0"/>
                <a:ea typeface="Calibri" panose="020F0502020204030204" pitchFamily="34" charset="0"/>
              </a:rPr>
              <a:t>Fery</a:t>
            </a:r>
            <a:endParaRPr lang="fr-BE" sz="1400" b="1" dirty="0">
              <a:solidFill>
                <a:srgbClr val="303234"/>
              </a:solidFill>
              <a:effectLst/>
              <a:latin typeface="Calibri" panose="020F0502020204030204" pitchFamily="34" charset="0"/>
              <a:ea typeface="Calibri" panose="020F0502020204030204" pitchFamily="34" charset="0"/>
            </a:endParaRPr>
          </a:p>
          <a:p>
            <a:pPr>
              <a:lnSpc>
                <a:spcPct val="150000"/>
              </a:lnSpc>
            </a:pPr>
            <a:endParaRPr lang="fr-BE" dirty="0">
              <a:latin typeface="Calibri" panose="020F0502020204030204" pitchFamily="34" charset="0"/>
              <a:ea typeface="Calibri" panose="020F0502020204030204" pitchFamily="34" charset="0"/>
            </a:endParaRPr>
          </a:p>
          <a:p>
            <a:r>
              <a:rPr lang="fr-BE" sz="1400" b="1" dirty="0">
                <a:solidFill>
                  <a:srgbClr val="303234"/>
                </a:solidFill>
                <a:effectLst/>
                <a:latin typeface="Calibri" panose="020F0502020204030204" pitchFamily="34" charset="0"/>
                <a:ea typeface="Calibri" panose="020F0502020204030204" pitchFamily="34" charset="0"/>
              </a:rPr>
              <a:t>Groupe Label : </a:t>
            </a:r>
            <a:r>
              <a:rPr lang="fr-BE" sz="1400" dirty="0">
                <a:solidFill>
                  <a:srgbClr val="303234"/>
                </a:solidFill>
                <a:effectLst/>
                <a:latin typeface="Calibri" panose="020F0502020204030204" pitchFamily="34" charset="0"/>
                <a:ea typeface="Calibri" panose="020F0502020204030204" pitchFamily="34" charset="0"/>
              </a:rPr>
              <a:t>François </a:t>
            </a:r>
            <a:r>
              <a:rPr lang="fr-BE" sz="1400" dirty="0" err="1">
                <a:solidFill>
                  <a:srgbClr val="303234"/>
                </a:solidFill>
                <a:effectLst/>
                <a:latin typeface="Calibri" panose="020F0502020204030204" pitchFamily="34" charset="0"/>
                <a:ea typeface="Calibri" panose="020F0502020204030204" pitchFamily="34" charset="0"/>
              </a:rPr>
              <a:t>Radiguer</a:t>
            </a:r>
            <a:r>
              <a:rPr lang="fr-BE" sz="1400" baseline="30000" dirty="0">
                <a:solidFill>
                  <a:srgbClr val="303234"/>
                </a:solidFill>
                <a:effectLst/>
                <a:latin typeface="Calibri" panose="020F0502020204030204" pitchFamily="34" charset="0"/>
                <a:ea typeface="Calibri" panose="020F0502020204030204" pitchFamily="34" charset="0"/>
              </a:rPr>
              <a:t> </a:t>
            </a:r>
            <a:r>
              <a:rPr lang="fr-BE" sz="1400" dirty="0">
                <a:solidFill>
                  <a:srgbClr val="303234"/>
                </a:solidFill>
                <a:effectLst/>
                <a:latin typeface="Calibri" panose="020F0502020204030204" pitchFamily="34" charset="0"/>
                <a:ea typeface="Calibri" panose="020F0502020204030204" pitchFamily="34" charset="0"/>
              </a:rPr>
              <a:t>; George Michael; Hélène </a:t>
            </a:r>
            <a:r>
              <a:rPr lang="fr-BE" sz="1400" dirty="0" err="1">
                <a:solidFill>
                  <a:srgbClr val="303234"/>
                </a:solidFill>
                <a:effectLst/>
                <a:latin typeface="Calibri" panose="020F0502020204030204" pitchFamily="34" charset="0"/>
                <a:ea typeface="Calibri" panose="020F0502020204030204" pitchFamily="34" charset="0"/>
              </a:rPr>
              <a:t>Amieva</a:t>
            </a:r>
            <a:r>
              <a:rPr lang="fr-BE" sz="1400" baseline="30000" dirty="0">
                <a:solidFill>
                  <a:srgbClr val="303234"/>
                </a:solidFill>
                <a:effectLst/>
                <a:latin typeface="Calibri" panose="020F0502020204030204" pitchFamily="34" charset="0"/>
                <a:ea typeface="Calibri" panose="020F0502020204030204" pitchFamily="34" charset="0"/>
              </a:rPr>
              <a:t> </a:t>
            </a:r>
            <a:r>
              <a:rPr lang="fr-BE" sz="1400" dirty="0">
                <a:solidFill>
                  <a:srgbClr val="303234"/>
                </a:solidFill>
                <a:effectLst/>
                <a:latin typeface="Calibri" panose="020F0502020204030204" pitchFamily="34" charset="0"/>
                <a:ea typeface="Calibri" panose="020F0502020204030204" pitchFamily="34" charset="0"/>
              </a:rPr>
              <a:t>; Vincent Verdon</a:t>
            </a:r>
            <a:r>
              <a:rPr lang="fr-BE" sz="1400" baseline="30000" dirty="0">
                <a:solidFill>
                  <a:srgbClr val="303234"/>
                </a:solidFill>
                <a:effectLst/>
                <a:latin typeface="Calibri" panose="020F0502020204030204" pitchFamily="34" charset="0"/>
                <a:ea typeface="Calibri" panose="020F0502020204030204" pitchFamily="34" charset="0"/>
              </a:rPr>
              <a:t> </a:t>
            </a:r>
            <a:r>
              <a:rPr lang="fr-BE" sz="1400" dirty="0">
                <a:solidFill>
                  <a:srgbClr val="303234"/>
                </a:solidFill>
                <a:effectLst/>
                <a:latin typeface="Calibri" panose="020F0502020204030204" pitchFamily="34" charset="0"/>
                <a:ea typeface="Calibri" panose="020F0502020204030204" pitchFamily="34" charset="0"/>
              </a:rPr>
              <a:t>; Christine Moroni</a:t>
            </a:r>
            <a:r>
              <a:rPr lang="fr-BE" sz="1400" baseline="30000" dirty="0">
                <a:solidFill>
                  <a:srgbClr val="303234"/>
                </a:solidFill>
                <a:effectLst/>
                <a:latin typeface="Calibri" panose="020F0502020204030204" pitchFamily="34" charset="0"/>
                <a:ea typeface="Calibri" panose="020F0502020204030204" pitchFamily="34" charset="0"/>
              </a:rPr>
              <a:t> </a:t>
            </a:r>
            <a:r>
              <a:rPr lang="fr-BE" sz="1400" dirty="0">
                <a:solidFill>
                  <a:srgbClr val="303234"/>
                </a:solidFill>
                <a:effectLst/>
                <a:latin typeface="Calibri" panose="020F0502020204030204" pitchFamily="34" charset="0"/>
                <a:ea typeface="Calibri" panose="020F0502020204030204" pitchFamily="34" charset="0"/>
              </a:rPr>
              <a:t>; Philippe </a:t>
            </a:r>
            <a:r>
              <a:rPr lang="fr-BE" sz="1400" dirty="0" err="1">
                <a:solidFill>
                  <a:srgbClr val="303234"/>
                </a:solidFill>
                <a:effectLst/>
                <a:latin typeface="Calibri" panose="020F0502020204030204" pitchFamily="34" charset="0"/>
                <a:ea typeface="Calibri" panose="020F0502020204030204" pitchFamily="34" charset="0"/>
              </a:rPr>
              <a:t>Azouvi</a:t>
            </a:r>
            <a:r>
              <a:rPr lang="fr-BE" sz="1400" baseline="30000" dirty="0">
                <a:solidFill>
                  <a:srgbClr val="303234"/>
                </a:solidFill>
                <a:effectLst/>
                <a:latin typeface="Calibri" panose="020F0502020204030204" pitchFamily="34" charset="0"/>
                <a:ea typeface="Calibri" panose="020F0502020204030204" pitchFamily="34" charset="0"/>
              </a:rPr>
              <a:t> </a:t>
            </a:r>
            <a:r>
              <a:rPr lang="fr-BE" sz="1400" dirty="0">
                <a:solidFill>
                  <a:srgbClr val="303234"/>
                </a:solidFill>
                <a:effectLst/>
                <a:latin typeface="Calibri" panose="020F0502020204030204" pitchFamily="34" charset="0"/>
                <a:ea typeface="Calibri" panose="020F0502020204030204" pitchFamily="34" charset="0"/>
              </a:rPr>
              <a:t>; Martine Roussel</a:t>
            </a:r>
            <a:r>
              <a:rPr lang="fr-BE" sz="1400" baseline="30000" dirty="0">
                <a:solidFill>
                  <a:srgbClr val="303234"/>
                </a:solidFill>
                <a:effectLst/>
                <a:latin typeface="Calibri" panose="020F0502020204030204" pitchFamily="34" charset="0"/>
                <a:ea typeface="Calibri" panose="020F0502020204030204" pitchFamily="34" charset="0"/>
              </a:rPr>
              <a:t> </a:t>
            </a:r>
            <a:r>
              <a:rPr lang="fr-BE" sz="1400" dirty="0">
                <a:solidFill>
                  <a:srgbClr val="303234"/>
                </a:solidFill>
                <a:effectLst/>
                <a:latin typeface="Calibri" panose="020F0502020204030204" pitchFamily="34" charset="0"/>
                <a:ea typeface="Calibri" panose="020F0502020204030204" pitchFamily="34" charset="0"/>
              </a:rPr>
              <a:t>; Amélie </a:t>
            </a:r>
            <a:r>
              <a:rPr lang="fr-BE" sz="1400" dirty="0" err="1">
                <a:solidFill>
                  <a:srgbClr val="303234"/>
                </a:solidFill>
                <a:effectLst/>
                <a:latin typeface="Calibri" panose="020F0502020204030204" pitchFamily="34" charset="0"/>
                <a:ea typeface="Calibri" panose="020F0502020204030204" pitchFamily="34" charset="0"/>
              </a:rPr>
              <a:t>Ponchel</a:t>
            </a:r>
            <a:endParaRPr lang="fr-BE" baseline="30000" dirty="0">
              <a:solidFill>
                <a:srgbClr val="303234"/>
              </a:solidFill>
              <a:latin typeface="Calibri" panose="020F0502020204030204" pitchFamily="34" charset="0"/>
              <a:ea typeface="Calibri" panose="020F0502020204030204" pitchFamily="34" charset="0"/>
              <a:sym typeface="Symbol" pitchFamily="2" charset="2"/>
            </a:endParaRPr>
          </a:p>
          <a:p>
            <a:r>
              <a:rPr lang="fr-BE" b="1" dirty="0">
                <a:solidFill>
                  <a:srgbClr val="303234"/>
                </a:solidFill>
                <a:latin typeface="Calibri" panose="020F0502020204030204" pitchFamily="34" charset="0"/>
                <a:sym typeface="Symbol" pitchFamily="2" charset="2"/>
              </a:rPr>
              <a:t>Groupe Jury  : </a:t>
            </a:r>
            <a:r>
              <a:rPr lang="fr-BE" dirty="0">
                <a:solidFill>
                  <a:srgbClr val="303234"/>
                </a:solidFill>
                <a:latin typeface="Calibri" panose="020F0502020204030204" pitchFamily="34" charset="0"/>
              </a:rPr>
              <a:t>Thierry Lecerf ; Bruno </a:t>
            </a:r>
            <a:r>
              <a:rPr lang="fr-BE" dirty="0" err="1">
                <a:solidFill>
                  <a:srgbClr val="303234"/>
                </a:solidFill>
                <a:latin typeface="Calibri" panose="020F0502020204030204" pitchFamily="34" charset="0"/>
              </a:rPr>
              <a:t>Lenne</a:t>
            </a:r>
            <a:r>
              <a:rPr lang="fr-BE" dirty="0">
                <a:solidFill>
                  <a:srgbClr val="303234"/>
                </a:solidFill>
                <a:latin typeface="Calibri" panose="020F0502020204030204" pitchFamily="34" charset="0"/>
              </a:rPr>
              <a:t> ; Pierre-Yves </a:t>
            </a:r>
            <a:r>
              <a:rPr lang="fr-BE" dirty="0" err="1">
                <a:solidFill>
                  <a:srgbClr val="303234"/>
                </a:solidFill>
                <a:latin typeface="Calibri" panose="020F0502020204030204" pitchFamily="34" charset="0"/>
              </a:rPr>
              <a:t>Jonin</a:t>
            </a:r>
            <a:r>
              <a:rPr lang="fr-BE" dirty="0">
                <a:solidFill>
                  <a:srgbClr val="303234"/>
                </a:solidFill>
                <a:latin typeface="Calibri" panose="020F0502020204030204" pitchFamily="34" charset="0"/>
              </a:rPr>
              <a:t> ; Marie </a:t>
            </a:r>
            <a:r>
              <a:rPr lang="fr-BE" dirty="0" err="1">
                <a:solidFill>
                  <a:srgbClr val="303234"/>
                </a:solidFill>
                <a:latin typeface="Calibri" panose="020F0502020204030204" pitchFamily="34" charset="0"/>
              </a:rPr>
              <a:t>Geurten</a:t>
            </a:r>
            <a:r>
              <a:rPr lang="fr-BE" dirty="0">
                <a:solidFill>
                  <a:srgbClr val="303234"/>
                </a:solidFill>
                <a:latin typeface="Calibri" panose="020F0502020204030204" pitchFamily="34" charset="0"/>
              </a:rPr>
              <a:t> ; Philippe Allain; Emilie Favre ; Delphine </a:t>
            </a:r>
            <a:r>
              <a:rPr lang="fr-BE" dirty="0" err="1">
                <a:solidFill>
                  <a:srgbClr val="303234"/>
                </a:solidFill>
                <a:latin typeface="Calibri" panose="020F0502020204030204" pitchFamily="34" charset="0"/>
              </a:rPr>
              <a:t>Fleurion</a:t>
            </a:r>
            <a:r>
              <a:rPr lang="fr-BE" dirty="0">
                <a:solidFill>
                  <a:srgbClr val="303234"/>
                </a:solidFill>
                <a:latin typeface="Calibri" panose="020F0502020204030204" pitchFamily="34" charset="0"/>
              </a:rPr>
              <a:t> ; Giulia </a:t>
            </a:r>
            <a:r>
              <a:rPr lang="fr-BE" dirty="0" err="1">
                <a:solidFill>
                  <a:srgbClr val="303234"/>
                </a:solidFill>
                <a:latin typeface="Calibri" panose="020F0502020204030204" pitchFamily="34" charset="0"/>
              </a:rPr>
              <a:t>Dormal</a:t>
            </a:r>
            <a:r>
              <a:rPr lang="fr-BE" dirty="0">
                <a:solidFill>
                  <a:srgbClr val="303234"/>
                </a:solidFill>
                <a:latin typeface="Calibri" panose="020F0502020204030204" pitchFamily="34" charset="0"/>
              </a:rPr>
              <a:t> ; Valérie </a:t>
            </a:r>
            <a:r>
              <a:rPr lang="fr-BE" dirty="0" err="1">
                <a:solidFill>
                  <a:srgbClr val="303234"/>
                </a:solidFill>
                <a:latin typeface="Calibri" panose="020F0502020204030204" pitchFamily="34" charset="0"/>
              </a:rPr>
              <a:t>Vanderaspoilden</a:t>
            </a:r>
            <a:r>
              <a:rPr lang="fr-BE" dirty="0">
                <a:solidFill>
                  <a:srgbClr val="303234"/>
                </a:solidFill>
                <a:latin typeface="Calibri" panose="020F0502020204030204" pitchFamily="34" charset="0"/>
              </a:rPr>
              <a:t>; Catherine Belin ; Pascale </a:t>
            </a:r>
            <a:r>
              <a:rPr lang="fr-BE" dirty="0" err="1">
                <a:solidFill>
                  <a:srgbClr val="303234"/>
                </a:solidFill>
                <a:latin typeface="Calibri" panose="020F0502020204030204" pitchFamily="34" charset="0"/>
              </a:rPr>
              <a:t>Pradat</a:t>
            </a:r>
            <a:r>
              <a:rPr lang="fr-BE" dirty="0">
                <a:solidFill>
                  <a:srgbClr val="303234"/>
                </a:solidFill>
                <a:latin typeface="Calibri" panose="020F0502020204030204" pitchFamily="34" charset="0"/>
              </a:rPr>
              <a:t>-Diehl ; Olivier Godefroy ; Caroline Massot ; Cécile Donze  ; Audrey </a:t>
            </a:r>
            <a:r>
              <a:rPr lang="fr-BE" dirty="0" err="1">
                <a:solidFill>
                  <a:srgbClr val="303234"/>
                </a:solidFill>
                <a:latin typeface="Calibri" panose="020F0502020204030204" pitchFamily="34" charset="0"/>
              </a:rPr>
              <a:t>Prégaldien</a:t>
            </a:r>
            <a:r>
              <a:rPr lang="fr-BE" dirty="0">
                <a:solidFill>
                  <a:srgbClr val="303234"/>
                </a:solidFill>
                <a:latin typeface="Calibri" panose="020F0502020204030204" pitchFamily="34" charset="0"/>
              </a:rPr>
              <a:t> ; Estelle Gernez</a:t>
            </a:r>
            <a:endParaRPr lang="fr-FR" dirty="0">
              <a:solidFill>
                <a:srgbClr val="303234"/>
              </a:solidFill>
              <a:latin typeface="Calibri" panose="020F0502020204030204" pitchFamily="34" charset="0"/>
            </a:endParaRPr>
          </a:p>
          <a:p>
            <a:pPr>
              <a:lnSpc>
                <a:spcPct val="150000"/>
              </a:lnSpc>
            </a:pPr>
            <a:endParaRPr lang="fr-BE" sz="1400" dirty="0">
              <a:effectLst/>
              <a:latin typeface="Calibri" panose="020F0502020204030204" pitchFamily="34" charset="0"/>
              <a:ea typeface="Calibri" panose="020F0502020204030204" pitchFamily="34" charset="0"/>
            </a:endParaRPr>
          </a:p>
        </p:txBody>
      </p:sp>
      <p:pic>
        <p:nvPicPr>
          <p:cNvPr id="2" name="Image 1" descr="Société de Neuropsychologie de Langue Française">
            <a:extLst>
              <a:ext uri="{FF2B5EF4-FFF2-40B4-BE49-F238E27FC236}">
                <a16:creationId xmlns:a16="http://schemas.microsoft.com/office/drawing/2014/main" id="{1E6E68A5-84C6-20CC-7562-06DB5E9CD9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3600" y="16644"/>
            <a:ext cx="1625069" cy="1364808"/>
          </a:xfrm>
          <a:prstGeom prst="rect">
            <a:avLst/>
          </a:prstGeom>
          <a:noFill/>
          <a:ln>
            <a:noFill/>
          </a:ln>
        </p:spPr>
      </p:pic>
      <p:sp>
        <p:nvSpPr>
          <p:cNvPr id="4" name="ZoneTexte 3">
            <a:extLst>
              <a:ext uri="{FF2B5EF4-FFF2-40B4-BE49-F238E27FC236}">
                <a16:creationId xmlns:a16="http://schemas.microsoft.com/office/drawing/2014/main" id="{36F27B45-8F7F-4991-B2D9-5AF1ECA27DE9}"/>
              </a:ext>
            </a:extLst>
          </p:cNvPr>
          <p:cNvSpPr txBox="1"/>
          <p:nvPr/>
        </p:nvSpPr>
        <p:spPr>
          <a:xfrm>
            <a:off x="7425338" y="1381452"/>
            <a:ext cx="1613331" cy="261610"/>
          </a:xfrm>
          <a:prstGeom prst="rect">
            <a:avLst/>
          </a:prstGeom>
          <a:noFill/>
        </p:spPr>
        <p:txBody>
          <a:bodyPr wrap="square" rtlCol="0">
            <a:spAutoFit/>
          </a:bodyPr>
          <a:lstStyle/>
          <a:p>
            <a:r>
              <a:rPr lang="fr-FR" sz="1100" b="1" dirty="0">
                <a:solidFill>
                  <a:schemeClr val="bg1">
                    <a:lumMod val="50000"/>
                  </a:schemeClr>
                </a:solidFill>
              </a:rPr>
              <a:t>Journée d’hiver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2"/>
          <p:cNvSpPr txBox="1">
            <a:spLocks noGrp="1"/>
          </p:cNvSpPr>
          <p:nvPr>
            <p:ph type="title" idx="4294967295"/>
          </p:nvPr>
        </p:nvSpPr>
        <p:spPr>
          <a:xfrm>
            <a:off x="512956" y="344139"/>
            <a:ext cx="4359275" cy="1014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dirty="0"/>
              <a:t>Divergence entre neuropsychologues</a:t>
            </a:r>
            <a:br>
              <a:rPr lang="fr-BE" dirty="0"/>
            </a:br>
            <a:endParaRPr lang="fr-BE" dirty="0"/>
          </a:p>
        </p:txBody>
      </p:sp>
      <p:sp>
        <p:nvSpPr>
          <p:cNvPr id="885" name="Google Shape;885;p32"/>
          <p:cNvSpPr txBox="1">
            <a:spLocks noGrp="1"/>
          </p:cNvSpPr>
          <p:nvPr>
            <p:ph type="subTitle" idx="4294967295"/>
          </p:nvPr>
        </p:nvSpPr>
        <p:spPr>
          <a:xfrm>
            <a:off x="677218" y="1644457"/>
            <a:ext cx="4710113" cy="3251200"/>
          </a:xfrm>
          <a:prstGeom prst="rect">
            <a:avLst/>
          </a:prstGeom>
        </p:spPr>
        <p:txBody>
          <a:bodyPr spcFirstLastPara="1" wrap="square" lIns="91425" tIns="91425" rIns="91425" bIns="91425" anchor="t" anchorCtr="0">
            <a:noAutofit/>
          </a:bodyPr>
          <a:lstStyle/>
          <a:p>
            <a:pPr marL="0" indent="0">
              <a:buNone/>
            </a:pPr>
            <a:r>
              <a:rPr lang="fr-FR" dirty="0" err="1"/>
              <a:t>Leclef</a:t>
            </a:r>
            <a:r>
              <a:rPr lang="fr-FR" dirty="0"/>
              <a:t> et al. (2018) - </a:t>
            </a:r>
            <a:r>
              <a:rPr lang="fr-BE" dirty="0"/>
              <a:t>547 psychologues spécialisés en neuropsychologie </a:t>
            </a:r>
          </a:p>
          <a:p>
            <a:pPr marL="0" indent="0">
              <a:buNone/>
            </a:pPr>
            <a:endParaRPr dirty="0"/>
          </a:p>
          <a:p>
            <a:pPr marL="285750" indent="-285750"/>
            <a:r>
              <a:rPr lang="fr-BE" dirty="0"/>
              <a:t>La majorité des professionnels présentent les scores accompagnés de descripteurs dans leurs rapports. </a:t>
            </a:r>
          </a:p>
          <a:p>
            <a:pPr marL="285750" indent="-285750"/>
            <a:endParaRPr lang="fr-BE" dirty="0"/>
          </a:p>
          <a:p>
            <a:pPr marL="285750" indent="-285750"/>
            <a:r>
              <a:rPr lang="fr-BE" dirty="0"/>
              <a:t>Plus de la moitié ne fournissent pas la classification </a:t>
            </a:r>
            <a:r>
              <a:rPr lang="fr-BE" dirty="0" err="1"/>
              <a:t>utilisée</a:t>
            </a:r>
            <a:r>
              <a:rPr lang="fr-BE" dirty="0"/>
              <a:t> pour </a:t>
            </a:r>
            <a:r>
              <a:rPr lang="fr-BE" dirty="0" err="1"/>
              <a:t>décrire</a:t>
            </a:r>
            <a:r>
              <a:rPr lang="fr-BE" dirty="0"/>
              <a:t> les performances </a:t>
            </a:r>
            <a:r>
              <a:rPr lang="fr-BE" dirty="0" err="1"/>
              <a:t>mesurées</a:t>
            </a:r>
            <a:r>
              <a:rPr lang="fr-BE" dirty="0"/>
              <a:t> aux tests. </a:t>
            </a:r>
          </a:p>
          <a:p>
            <a:pPr marL="285750" indent="-285750"/>
            <a:endParaRPr lang="fr-BE" dirty="0"/>
          </a:p>
          <a:p>
            <a:pPr marL="285750" indent="-285750"/>
            <a:r>
              <a:rPr lang="fr-BE" dirty="0"/>
              <a:t>Grande variabilité dans les seuils utilisés.</a:t>
            </a:r>
          </a:p>
          <a:p>
            <a:pPr marL="0" indent="0">
              <a:buNone/>
            </a:pPr>
            <a:endParaRPr lang="fr-BE" dirty="0"/>
          </a:p>
          <a:p>
            <a:pPr marL="0" lvl="0" indent="0" algn="l" rtl="0">
              <a:spcBef>
                <a:spcPts val="0"/>
              </a:spcBef>
              <a:spcAft>
                <a:spcPts val="0"/>
              </a:spcAft>
              <a:buNone/>
            </a:pPr>
            <a:endParaRPr dirty="0"/>
          </a:p>
        </p:txBody>
      </p:sp>
      <p:pic>
        <p:nvPicPr>
          <p:cNvPr id="2" name="Image 1" descr="Une image contenant Visage humain, texte, personne, femme&#10;&#10;Description générée automatiquement">
            <a:extLst>
              <a:ext uri="{FF2B5EF4-FFF2-40B4-BE49-F238E27FC236}">
                <a16:creationId xmlns:a16="http://schemas.microsoft.com/office/drawing/2014/main" id="{7D0F7B20-3184-54F5-EE0B-9C1AF452E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431" y="524106"/>
            <a:ext cx="2906663" cy="403239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A98C267C-0F0E-25EA-5986-3DEA4FC821E8}"/>
            </a:ext>
          </a:extLst>
        </p:cNvPr>
        <p:cNvGrpSpPr/>
        <p:nvPr/>
      </p:nvGrpSpPr>
      <p:grpSpPr>
        <a:xfrm>
          <a:off x="0" y="0"/>
          <a:ext cx="0" cy="0"/>
          <a:chOff x="0" y="0"/>
          <a:chExt cx="0" cy="0"/>
        </a:xfrm>
      </p:grpSpPr>
      <p:sp>
        <p:nvSpPr>
          <p:cNvPr id="884" name="Google Shape;884;p32">
            <a:extLst>
              <a:ext uri="{FF2B5EF4-FFF2-40B4-BE49-F238E27FC236}">
                <a16:creationId xmlns:a16="http://schemas.microsoft.com/office/drawing/2014/main" id="{74BDCCA2-277D-198E-9D87-300B44BF3847}"/>
              </a:ext>
            </a:extLst>
          </p:cNvPr>
          <p:cNvSpPr txBox="1">
            <a:spLocks noGrp="1"/>
          </p:cNvSpPr>
          <p:nvPr>
            <p:ph type="title" idx="4294967295"/>
          </p:nvPr>
        </p:nvSpPr>
        <p:spPr>
          <a:xfrm>
            <a:off x="680224" y="524106"/>
            <a:ext cx="4359275" cy="1014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dirty="0"/>
              <a:t>Divergence au sein d’un rapport</a:t>
            </a:r>
            <a:br>
              <a:rPr lang="fr-BE" dirty="0"/>
            </a:br>
            <a:endParaRPr lang="fr-BE" dirty="0"/>
          </a:p>
        </p:txBody>
      </p:sp>
      <p:sp>
        <p:nvSpPr>
          <p:cNvPr id="885" name="Google Shape;885;p32">
            <a:extLst>
              <a:ext uri="{FF2B5EF4-FFF2-40B4-BE49-F238E27FC236}">
                <a16:creationId xmlns:a16="http://schemas.microsoft.com/office/drawing/2014/main" id="{3610799D-4753-B748-9099-9728982EEC59}"/>
              </a:ext>
            </a:extLst>
          </p:cNvPr>
          <p:cNvSpPr txBox="1">
            <a:spLocks noGrp="1"/>
          </p:cNvSpPr>
          <p:nvPr>
            <p:ph type="subTitle" idx="4294967295"/>
          </p:nvPr>
        </p:nvSpPr>
        <p:spPr>
          <a:xfrm>
            <a:off x="680223" y="1778583"/>
            <a:ext cx="4359275" cy="2903537"/>
          </a:xfrm>
          <a:prstGeom prst="rect">
            <a:avLst/>
          </a:prstGeom>
        </p:spPr>
        <p:txBody>
          <a:bodyPr spcFirstLastPara="1" wrap="square" lIns="91425" tIns="91425" rIns="91425" bIns="91425" anchor="t" anchorCtr="0">
            <a:noAutofit/>
          </a:bodyPr>
          <a:lstStyle/>
          <a:p>
            <a:pPr marL="0" indent="0">
              <a:buNone/>
            </a:pPr>
            <a:endParaRPr lang="fr-BE" dirty="0"/>
          </a:p>
          <a:p>
            <a:pPr marL="457200" lvl="0" indent="-330200" algn="l" rtl="0">
              <a:spcBef>
                <a:spcPts val="0"/>
              </a:spcBef>
              <a:spcAft>
                <a:spcPts val="0"/>
              </a:spcAft>
              <a:buSzPts val="1600"/>
              <a:buChar char="●"/>
            </a:pPr>
            <a:r>
              <a:rPr lang="fr-FR" dirty="0"/>
              <a:t>Changement de termes au fil du rapport (goût pour le synonyme).</a:t>
            </a:r>
          </a:p>
          <a:p>
            <a:pPr marL="127000" lvl="0" indent="0" algn="l" rtl="0">
              <a:spcBef>
                <a:spcPts val="0"/>
              </a:spcBef>
              <a:spcAft>
                <a:spcPts val="0"/>
              </a:spcAft>
              <a:buSzPts val="1600"/>
              <a:buNone/>
            </a:pPr>
            <a:endParaRPr dirty="0"/>
          </a:p>
          <a:p>
            <a:pPr indent="-330200"/>
            <a:r>
              <a:rPr lang="fr-FR" dirty="0"/>
              <a:t>Changements de seuil d’un test à l’autre (en fonction de l’étalonnage utilisé - </a:t>
            </a:r>
            <a:r>
              <a:rPr lang="fr-FR" sz="1400" dirty="0">
                <a:effectLst/>
                <a:latin typeface="Calibri" panose="020F0502020204030204" pitchFamily="34" charset="0"/>
                <a:ea typeface="Calibri" panose="020F0502020204030204" pitchFamily="34" charset="0"/>
              </a:rPr>
              <a:t>percentile, score Z, score </a:t>
            </a:r>
            <a:r>
              <a:rPr lang="fr-FR" sz="1400" dirty="0" err="1">
                <a:effectLst/>
                <a:latin typeface="Calibri" panose="020F0502020204030204" pitchFamily="34" charset="0"/>
                <a:ea typeface="Calibri" panose="020F0502020204030204" pitchFamily="34" charset="0"/>
              </a:rPr>
              <a:t>T</a:t>
            </a:r>
            <a:r>
              <a:rPr lang="fr-FR" sz="1400" dirty="0">
                <a:effectLst/>
                <a:latin typeface="Calibri" panose="020F0502020204030204" pitchFamily="34" charset="0"/>
                <a:ea typeface="Calibri" panose="020F0502020204030204" pitchFamily="34" charset="0"/>
              </a:rPr>
              <a:t>, …</a:t>
            </a:r>
            <a:r>
              <a:rPr lang="fr-FR" dirty="0"/>
              <a:t>).</a:t>
            </a:r>
            <a:endParaRPr dirty="0"/>
          </a:p>
        </p:txBody>
      </p:sp>
      <p:pic>
        <p:nvPicPr>
          <p:cNvPr id="2" name="Image 1" descr="Une image contenant Visage humain, texte, personne, femme&#10;&#10;Description générée automatiquement">
            <a:extLst>
              <a:ext uri="{FF2B5EF4-FFF2-40B4-BE49-F238E27FC236}">
                <a16:creationId xmlns:a16="http://schemas.microsoft.com/office/drawing/2014/main" id="{83730D00-EF3D-83BE-3F33-3BA77DCB7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431" y="524106"/>
            <a:ext cx="2906663" cy="4032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412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E2C6652-F8BD-18FB-80FB-C713CA2DF1A3}"/>
              </a:ext>
            </a:extLst>
          </p:cNvPr>
          <p:cNvSpPr>
            <a:spLocks noGrp="1"/>
          </p:cNvSpPr>
          <p:nvPr>
            <p:ph type="title"/>
          </p:nvPr>
        </p:nvSpPr>
        <p:spPr>
          <a:xfrm>
            <a:off x="361950" y="540328"/>
            <a:ext cx="7975854" cy="710531"/>
          </a:xfrm>
        </p:spPr>
        <p:txBody>
          <a:bodyPr/>
          <a:lstStyle/>
          <a:p>
            <a:r>
              <a:rPr lang="fr-FR" sz="2800" dirty="0"/>
              <a:t>L’interprétation et la communication des scores en neuropsychologie</a:t>
            </a:r>
          </a:p>
        </p:txBody>
      </p:sp>
      <p:sp>
        <p:nvSpPr>
          <p:cNvPr id="5" name="Espace réservé du contenu 4">
            <a:extLst>
              <a:ext uri="{FF2B5EF4-FFF2-40B4-BE49-F238E27FC236}">
                <a16:creationId xmlns:a16="http://schemas.microsoft.com/office/drawing/2014/main" id="{A2417B3E-0D21-31BB-4328-05ACDF5A609F}"/>
              </a:ext>
            </a:extLst>
          </p:cNvPr>
          <p:cNvSpPr>
            <a:spLocks noGrp="1"/>
          </p:cNvSpPr>
          <p:nvPr>
            <p:ph idx="1"/>
          </p:nvPr>
        </p:nvSpPr>
        <p:spPr>
          <a:xfrm>
            <a:off x="361950" y="1444336"/>
            <a:ext cx="8688532" cy="3158836"/>
          </a:xfrm>
        </p:spPr>
        <p:txBody>
          <a:bodyPr>
            <a:normAutofit fontScale="92500"/>
          </a:bodyPr>
          <a:lstStyle/>
          <a:p>
            <a:pPr>
              <a:spcBef>
                <a:spcPts val="450"/>
              </a:spcBef>
            </a:pPr>
            <a:r>
              <a:rPr lang="fr-FR" b="1" dirty="0"/>
              <a:t>Problématique : hétérogénéité dans les descripteurs utilisés pour définir un score</a:t>
            </a:r>
            <a:r>
              <a:rPr lang="fr-FR" dirty="0"/>
              <a:t> (Caplan, 1995)</a:t>
            </a:r>
          </a:p>
          <a:p>
            <a:pPr>
              <a:spcBef>
                <a:spcPts val="450"/>
              </a:spcBef>
            </a:pPr>
            <a:endParaRPr lang="fr-FR" dirty="0"/>
          </a:p>
          <a:p>
            <a:pPr lvl="1">
              <a:spcBef>
                <a:spcPts val="450"/>
              </a:spcBef>
            </a:pPr>
            <a:r>
              <a:rPr lang="fr-FR" dirty="0"/>
              <a:t>Hétérogénéité dans la </a:t>
            </a:r>
            <a:r>
              <a:rPr lang="fr-FR" b="1" dirty="0"/>
              <a:t>logique</a:t>
            </a:r>
            <a:r>
              <a:rPr lang="fr-FR" dirty="0"/>
              <a:t> d’interprétation </a:t>
            </a:r>
          </a:p>
          <a:p>
            <a:pPr marL="857250" lvl="3" indent="0">
              <a:spcBef>
                <a:spcPts val="450"/>
              </a:spcBef>
              <a:buNone/>
            </a:pPr>
            <a:r>
              <a:rPr lang="fr-FR" dirty="0"/>
              <a:t>    (</a:t>
            </a:r>
            <a:r>
              <a:rPr lang="fr-FR" i="1" dirty="0"/>
              <a:t>Performance peu fréquente dans l’échantillon normatif </a:t>
            </a:r>
            <a:r>
              <a:rPr lang="fr-FR" dirty="0"/>
              <a:t>versus </a:t>
            </a:r>
            <a:r>
              <a:rPr lang="fr-FR" i="1" dirty="0"/>
              <a:t>performance déficitaire</a:t>
            </a:r>
            <a:r>
              <a:rPr lang="fr-FR" dirty="0"/>
              <a:t>) </a:t>
            </a:r>
          </a:p>
          <a:p>
            <a:pPr marL="857250" lvl="3" indent="0">
              <a:spcBef>
                <a:spcPts val="450"/>
              </a:spcBef>
              <a:buNone/>
            </a:pPr>
            <a:endParaRPr lang="fr-FR" dirty="0"/>
          </a:p>
          <a:p>
            <a:pPr lvl="1">
              <a:spcBef>
                <a:spcPts val="450"/>
              </a:spcBef>
            </a:pPr>
            <a:r>
              <a:rPr lang="fr-FR" dirty="0"/>
              <a:t>Hétérogénéité dans le choix des scores </a:t>
            </a:r>
            <a:r>
              <a:rPr lang="fr-FR" b="1" dirty="0"/>
              <a:t>seuils</a:t>
            </a:r>
            <a:r>
              <a:rPr lang="fr-FR" dirty="0"/>
              <a:t> (</a:t>
            </a:r>
            <a:r>
              <a:rPr lang="fr-FR" dirty="0" err="1"/>
              <a:t>Hebben</a:t>
            </a:r>
            <a:r>
              <a:rPr lang="fr-FR" dirty="0"/>
              <a:t> &amp; </a:t>
            </a:r>
            <a:r>
              <a:rPr lang="fr-FR" dirty="0" err="1"/>
              <a:t>Milberg</a:t>
            </a:r>
            <a:r>
              <a:rPr lang="fr-FR" dirty="0"/>
              <a:t>, 2002)</a:t>
            </a:r>
          </a:p>
          <a:p>
            <a:pPr marL="1028700" lvl="3" indent="0">
              <a:spcBef>
                <a:spcPts val="450"/>
              </a:spcBef>
              <a:buNone/>
            </a:pPr>
            <a:endParaRPr lang="fr-FR" dirty="0"/>
          </a:p>
          <a:p>
            <a:pPr lvl="1">
              <a:spcBef>
                <a:spcPts val="450"/>
              </a:spcBef>
            </a:pPr>
            <a:r>
              <a:rPr lang="fr-FR" dirty="0"/>
              <a:t>Hétérogénéité dans le nombre de </a:t>
            </a:r>
            <a:r>
              <a:rPr lang="fr-FR" b="1" dirty="0"/>
              <a:t>catégories</a:t>
            </a:r>
            <a:r>
              <a:rPr lang="fr-FR" dirty="0"/>
              <a:t> </a:t>
            </a:r>
          </a:p>
          <a:p>
            <a:pPr marL="1028700" lvl="3" indent="0">
              <a:spcBef>
                <a:spcPts val="450"/>
              </a:spcBef>
              <a:buNone/>
            </a:pPr>
            <a:r>
              <a:rPr lang="fr-BE" sz="1275" dirty="0">
                <a:latin typeface="Cambria" panose="02040503050406030204" pitchFamily="18" charset="0"/>
              </a:rPr>
              <a:t>Brooks et al. (2011) : 3 catégories</a:t>
            </a:r>
          </a:p>
          <a:p>
            <a:pPr marL="1028700" lvl="3" indent="0">
              <a:spcBef>
                <a:spcPts val="450"/>
              </a:spcBef>
              <a:buNone/>
            </a:pPr>
            <a:r>
              <a:rPr lang="fr-BE" sz="1275" dirty="0" err="1">
                <a:latin typeface="Cambria" panose="02040503050406030204" pitchFamily="18" charset="0"/>
              </a:rPr>
              <a:t>Guilmette</a:t>
            </a:r>
            <a:r>
              <a:rPr lang="fr-BE" sz="1275" dirty="0">
                <a:latin typeface="Cambria" panose="02040503050406030204" pitchFamily="18" charset="0"/>
              </a:rPr>
              <a:t> et al. (2020) : 7 catégories</a:t>
            </a:r>
          </a:p>
          <a:p>
            <a:endParaRPr lang="fr-FR" dirty="0"/>
          </a:p>
          <a:p>
            <a:endParaRPr lang="fr-FR" dirty="0"/>
          </a:p>
          <a:p>
            <a:endParaRPr lang="fr-FR" dirty="0"/>
          </a:p>
        </p:txBody>
      </p:sp>
    </p:spTree>
    <p:extLst>
      <p:ext uri="{BB962C8B-B14F-4D97-AF65-F5344CB8AC3E}">
        <p14:creationId xmlns:p14="http://schemas.microsoft.com/office/powerpoint/2010/main" val="249599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1F96C6-0788-9065-D8A0-1F4D176CBDAA}"/>
              </a:ext>
            </a:extLst>
          </p:cNvPr>
          <p:cNvSpPr>
            <a:spLocks noGrp="1"/>
          </p:cNvSpPr>
          <p:nvPr>
            <p:ph type="title"/>
          </p:nvPr>
        </p:nvSpPr>
        <p:spPr/>
        <p:txBody>
          <a:bodyPr/>
          <a:lstStyle/>
          <a:p>
            <a:r>
              <a:rPr lang="fr-FR" dirty="0"/>
              <a:t>Des rapports plus pédagogiques</a:t>
            </a:r>
          </a:p>
        </p:txBody>
      </p:sp>
      <p:sp>
        <p:nvSpPr>
          <p:cNvPr id="3" name="Google Shape;1295;p44">
            <a:extLst>
              <a:ext uri="{FF2B5EF4-FFF2-40B4-BE49-F238E27FC236}">
                <a16:creationId xmlns:a16="http://schemas.microsoft.com/office/drawing/2014/main" id="{D2C30D83-3AD6-25C0-6C4A-C15588A44BE9}"/>
              </a:ext>
            </a:extLst>
          </p:cNvPr>
          <p:cNvSpPr txBox="1"/>
          <p:nvPr/>
        </p:nvSpPr>
        <p:spPr>
          <a:xfrm>
            <a:off x="713225" y="1372158"/>
            <a:ext cx="7296242" cy="2791800"/>
          </a:xfrm>
          <a:prstGeom prst="rect">
            <a:avLst/>
          </a:prstGeom>
          <a:noFill/>
          <a:ln>
            <a:noFill/>
          </a:ln>
        </p:spPr>
        <p:txBody>
          <a:bodyPr spcFirstLastPara="1" wrap="square" lIns="91425" tIns="91425" rIns="91425" bIns="91425" anchor="t" anchorCtr="0">
            <a:noAutofit/>
          </a:bodyPr>
          <a:lstStyle/>
          <a:p>
            <a:pPr marL="139700" lvl="0" algn="l" rtl="0">
              <a:lnSpc>
                <a:spcPct val="115000"/>
              </a:lnSpc>
              <a:spcBef>
                <a:spcPts val="0"/>
              </a:spcBef>
              <a:spcAft>
                <a:spcPts val="0"/>
              </a:spcAft>
              <a:buClr>
                <a:schemeClr val="lt2"/>
              </a:buClr>
              <a:buSzPts val="1400"/>
            </a:pPr>
            <a:r>
              <a:rPr lang="fr-FR" sz="1600" b="1" dirty="0">
                <a:solidFill>
                  <a:schemeClr val="dk1"/>
                </a:solidFill>
                <a:latin typeface="DM Sans"/>
                <a:ea typeface="DM Sans"/>
                <a:cs typeface="DM Sans"/>
                <a:sym typeface="DM Sans"/>
              </a:rPr>
              <a:t>Idéalement, nos rapports devraient être lisibles </a:t>
            </a:r>
          </a:p>
          <a:p>
            <a:pPr marL="3825875" lvl="0" indent="-355600" algn="l" rtl="0">
              <a:lnSpc>
                <a:spcPct val="115000"/>
              </a:lnSpc>
              <a:spcBef>
                <a:spcPts val="0"/>
              </a:spcBef>
              <a:spcAft>
                <a:spcPts val="0"/>
              </a:spcAft>
              <a:buClr>
                <a:schemeClr val="lt2"/>
              </a:buClr>
              <a:buSzPts val="1400"/>
              <a:buFont typeface="Arial" panose="020B0604020202020204" pitchFamily="34" charset="0"/>
              <a:buChar char="•"/>
            </a:pPr>
            <a:r>
              <a:rPr lang="fr-FR" sz="1600" b="1" dirty="0">
                <a:solidFill>
                  <a:schemeClr val="dk1"/>
                </a:solidFill>
                <a:latin typeface="DM Sans"/>
                <a:ea typeface="DM Sans"/>
                <a:cs typeface="DM Sans"/>
                <a:sym typeface="DM Sans"/>
              </a:rPr>
              <a:t>par les patients</a:t>
            </a:r>
          </a:p>
          <a:p>
            <a:pPr marL="3825875" lvl="0" indent="-355600" algn="l" rtl="0">
              <a:lnSpc>
                <a:spcPct val="115000"/>
              </a:lnSpc>
              <a:spcBef>
                <a:spcPts val="0"/>
              </a:spcBef>
              <a:spcAft>
                <a:spcPts val="0"/>
              </a:spcAft>
              <a:buClr>
                <a:schemeClr val="lt2"/>
              </a:buClr>
              <a:buSzPts val="1400"/>
              <a:buFont typeface="Arial" panose="020B0604020202020204" pitchFamily="34" charset="0"/>
              <a:buChar char="•"/>
            </a:pPr>
            <a:r>
              <a:rPr lang="fr-FR" sz="1600" b="1" dirty="0">
                <a:solidFill>
                  <a:schemeClr val="dk1"/>
                </a:solidFill>
                <a:latin typeface="DM Sans"/>
                <a:ea typeface="DM Sans"/>
                <a:cs typeface="DM Sans"/>
                <a:sym typeface="DM Sans"/>
              </a:rPr>
              <a:t>par des professionnels variés</a:t>
            </a:r>
          </a:p>
          <a:p>
            <a:pPr marL="139700" lvl="0" algn="l" rtl="0">
              <a:lnSpc>
                <a:spcPct val="115000"/>
              </a:lnSpc>
              <a:spcBef>
                <a:spcPts val="0"/>
              </a:spcBef>
              <a:spcAft>
                <a:spcPts val="0"/>
              </a:spcAft>
              <a:buClr>
                <a:schemeClr val="lt2"/>
              </a:buClr>
              <a:buSzPts val="1400"/>
            </a:pPr>
            <a:endParaRPr sz="1600" dirty="0">
              <a:solidFill>
                <a:schemeClr val="dk1"/>
              </a:solidFill>
              <a:latin typeface="DM Sans"/>
              <a:ea typeface="DM Sans"/>
              <a:cs typeface="DM Sans"/>
              <a:sym typeface="DM Sans"/>
            </a:endParaRPr>
          </a:p>
          <a:p>
            <a:pPr marL="139700" lvl="0" algn="l" rtl="0">
              <a:lnSpc>
                <a:spcPct val="115000"/>
              </a:lnSpc>
              <a:spcBef>
                <a:spcPts val="0"/>
              </a:spcBef>
              <a:spcAft>
                <a:spcPts val="0"/>
              </a:spcAft>
              <a:buClr>
                <a:schemeClr val="lt2"/>
              </a:buClr>
              <a:buSzPts val="1400"/>
            </a:pPr>
            <a:r>
              <a:rPr lang="fr-FR" sz="1600" dirty="0">
                <a:solidFill>
                  <a:srgbClr val="000000"/>
                </a:solidFill>
                <a:effectLst/>
                <a:latin typeface="Calibri" panose="020F0502020204030204" pitchFamily="34" charset="0"/>
                <a:ea typeface="Calibri" panose="020F0502020204030204" pitchFamily="34" charset="0"/>
              </a:rPr>
              <a:t>Mais, les équipes interdisciplinaires estiment nos rapports difficilement lisibles, bien que précieux pour la planification des soins (p. ex., Postal et al., 2018). </a:t>
            </a:r>
          </a:p>
          <a:p>
            <a:pPr marL="139700" lvl="0" algn="l" rtl="0">
              <a:lnSpc>
                <a:spcPct val="115000"/>
              </a:lnSpc>
              <a:spcBef>
                <a:spcPts val="0"/>
              </a:spcBef>
              <a:spcAft>
                <a:spcPts val="0"/>
              </a:spcAft>
              <a:buClr>
                <a:schemeClr val="lt2"/>
              </a:buClr>
              <a:buSzPts val="1400"/>
            </a:pPr>
            <a:endParaRPr lang="fr-FR" sz="16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04352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7A4BA-FA79-FDAD-31FB-D1EE68E591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5761F8-23E0-FE1A-ECA9-C4CA1AA938F8}"/>
              </a:ext>
            </a:extLst>
          </p:cNvPr>
          <p:cNvSpPr>
            <a:spLocks noGrp="1"/>
          </p:cNvSpPr>
          <p:nvPr>
            <p:ph type="title"/>
          </p:nvPr>
        </p:nvSpPr>
        <p:spPr/>
        <p:txBody>
          <a:bodyPr/>
          <a:lstStyle/>
          <a:p>
            <a:r>
              <a:rPr lang="fr-FR" dirty="0"/>
              <a:t>Des rapports plus pédagogiques</a:t>
            </a:r>
          </a:p>
        </p:txBody>
      </p:sp>
      <p:sp>
        <p:nvSpPr>
          <p:cNvPr id="3" name="Google Shape;1295;p44">
            <a:extLst>
              <a:ext uri="{FF2B5EF4-FFF2-40B4-BE49-F238E27FC236}">
                <a16:creationId xmlns:a16="http://schemas.microsoft.com/office/drawing/2014/main" id="{75C438AA-2460-5008-67ED-BDA9771B1F06}"/>
              </a:ext>
            </a:extLst>
          </p:cNvPr>
          <p:cNvSpPr txBox="1"/>
          <p:nvPr/>
        </p:nvSpPr>
        <p:spPr>
          <a:xfrm>
            <a:off x="713225" y="1372158"/>
            <a:ext cx="7296242" cy="2791800"/>
          </a:xfrm>
          <a:prstGeom prst="rect">
            <a:avLst/>
          </a:prstGeom>
          <a:noFill/>
          <a:ln>
            <a:noFill/>
          </a:ln>
        </p:spPr>
        <p:txBody>
          <a:bodyPr spcFirstLastPara="1" wrap="square" lIns="91425" tIns="91425" rIns="91425" bIns="91425" anchor="t" anchorCtr="0">
            <a:noAutofit/>
          </a:bodyPr>
          <a:lstStyle/>
          <a:p>
            <a:pPr marL="139700" lvl="0" algn="l" rtl="0">
              <a:lnSpc>
                <a:spcPct val="115000"/>
              </a:lnSpc>
              <a:spcBef>
                <a:spcPts val="0"/>
              </a:spcBef>
              <a:spcAft>
                <a:spcPts val="0"/>
              </a:spcAft>
              <a:buClr>
                <a:schemeClr val="lt2"/>
              </a:buClr>
              <a:buSzPts val="1400"/>
            </a:pPr>
            <a:r>
              <a:rPr lang="fr-FR" sz="1600" b="1" dirty="0">
                <a:solidFill>
                  <a:schemeClr val="dk1"/>
                </a:solidFill>
                <a:latin typeface="DM Sans"/>
                <a:ea typeface="DM Sans"/>
                <a:cs typeface="DM Sans"/>
                <a:sym typeface="DM Sans"/>
              </a:rPr>
              <a:t>Augmenter la lisibilité des résultats </a:t>
            </a:r>
          </a:p>
          <a:p>
            <a:pPr marL="3825875" lvl="0" indent="-355600" algn="l" rtl="0">
              <a:lnSpc>
                <a:spcPct val="115000"/>
              </a:lnSpc>
              <a:spcBef>
                <a:spcPts val="0"/>
              </a:spcBef>
              <a:spcAft>
                <a:spcPts val="0"/>
              </a:spcAft>
              <a:buClr>
                <a:schemeClr val="lt2"/>
              </a:buClr>
              <a:buSzPts val="1400"/>
              <a:buFont typeface="Arial" panose="020B0604020202020204" pitchFamily="34" charset="0"/>
              <a:buChar char="•"/>
            </a:pPr>
            <a:r>
              <a:rPr lang="fr-FR" sz="1600" dirty="0">
                <a:solidFill>
                  <a:schemeClr val="dk1"/>
                </a:solidFill>
                <a:latin typeface="DM Sans"/>
                <a:ea typeface="DM Sans"/>
                <a:cs typeface="DM Sans"/>
                <a:sym typeface="DM Sans"/>
              </a:rPr>
              <a:t>Avec plus de transparence ;</a:t>
            </a:r>
          </a:p>
          <a:p>
            <a:pPr marL="3825875" lvl="0" indent="-355600" algn="l" rtl="0">
              <a:lnSpc>
                <a:spcPct val="115000"/>
              </a:lnSpc>
              <a:spcBef>
                <a:spcPts val="0"/>
              </a:spcBef>
              <a:spcAft>
                <a:spcPts val="0"/>
              </a:spcAft>
              <a:buClr>
                <a:schemeClr val="lt2"/>
              </a:buClr>
              <a:buSzPts val="1400"/>
              <a:buFont typeface="Arial" panose="020B0604020202020204" pitchFamily="34" charset="0"/>
              <a:buChar char="•"/>
            </a:pPr>
            <a:r>
              <a:rPr lang="fr-FR" sz="1600" dirty="0">
                <a:solidFill>
                  <a:schemeClr val="dk1"/>
                </a:solidFill>
                <a:latin typeface="DM Sans"/>
                <a:ea typeface="DM Sans"/>
                <a:cs typeface="DM Sans"/>
                <a:sym typeface="DM Sans"/>
              </a:rPr>
              <a:t>Avec plus de cohérence au sein du rapport ;</a:t>
            </a:r>
          </a:p>
          <a:p>
            <a:pPr marL="3825875" lvl="0" indent="-355600" algn="l" rtl="0">
              <a:lnSpc>
                <a:spcPct val="115000"/>
              </a:lnSpc>
              <a:spcBef>
                <a:spcPts val="0"/>
              </a:spcBef>
              <a:spcAft>
                <a:spcPts val="0"/>
              </a:spcAft>
              <a:buClr>
                <a:schemeClr val="lt2"/>
              </a:buClr>
              <a:buSzPts val="1400"/>
              <a:buFont typeface="Arial" panose="020B0604020202020204" pitchFamily="34" charset="0"/>
              <a:buChar char="•"/>
            </a:pPr>
            <a:r>
              <a:rPr lang="fr-FR" sz="1600" dirty="0">
                <a:solidFill>
                  <a:schemeClr val="dk1"/>
                </a:solidFill>
                <a:latin typeface="DM Sans"/>
                <a:ea typeface="DM Sans"/>
                <a:cs typeface="DM Sans"/>
                <a:sym typeface="DM Sans"/>
              </a:rPr>
              <a:t>Avec plus de cohérence entre les différents rapports concernant un même patient.</a:t>
            </a:r>
          </a:p>
          <a:p>
            <a:pPr marL="139700" lvl="0" algn="l" rtl="0">
              <a:lnSpc>
                <a:spcPct val="115000"/>
              </a:lnSpc>
              <a:spcBef>
                <a:spcPts val="0"/>
              </a:spcBef>
              <a:spcAft>
                <a:spcPts val="0"/>
              </a:spcAft>
              <a:buClr>
                <a:schemeClr val="lt2"/>
              </a:buClr>
              <a:buSzPts val="1400"/>
            </a:pPr>
            <a:endParaRPr sz="1600" dirty="0">
              <a:solidFill>
                <a:schemeClr val="dk1"/>
              </a:solidFill>
              <a:latin typeface="DM Sans"/>
              <a:ea typeface="DM Sans"/>
              <a:cs typeface="DM Sans"/>
              <a:sym typeface="DM Sans"/>
            </a:endParaRPr>
          </a:p>
          <a:p>
            <a:pPr marL="139700" lvl="0" algn="l" rtl="0">
              <a:lnSpc>
                <a:spcPct val="115000"/>
              </a:lnSpc>
              <a:spcBef>
                <a:spcPts val="0"/>
              </a:spcBef>
              <a:spcAft>
                <a:spcPts val="0"/>
              </a:spcAft>
              <a:buClr>
                <a:schemeClr val="lt2"/>
              </a:buClr>
              <a:buSzPts val="1400"/>
            </a:pPr>
            <a:endParaRPr lang="fr-FR" sz="1600" dirty="0">
              <a:solidFill>
                <a:srgbClr val="000000"/>
              </a:solidFill>
              <a:effectLst/>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86199BC6-7C39-0240-EC0B-C57B02171166}"/>
              </a:ext>
            </a:extLst>
          </p:cNvPr>
          <p:cNvSpPr txBox="1"/>
          <p:nvPr/>
        </p:nvSpPr>
        <p:spPr>
          <a:xfrm>
            <a:off x="5457371" y="4835723"/>
            <a:ext cx="4093029" cy="307777"/>
          </a:xfrm>
          <a:prstGeom prst="rect">
            <a:avLst/>
          </a:prstGeom>
          <a:noFill/>
        </p:spPr>
        <p:txBody>
          <a:bodyPr wrap="square" rtlCol="0">
            <a:spAutoFit/>
          </a:bodyPr>
          <a:lstStyle/>
          <a:p>
            <a:r>
              <a:rPr lang="fr-FR" dirty="0"/>
              <a:t>(Brooks et al., 2011 ; </a:t>
            </a:r>
            <a:r>
              <a:rPr lang="fr-BE" dirty="0" err="1"/>
              <a:t>Guilmette</a:t>
            </a:r>
            <a:r>
              <a:rPr lang="fr-BE" dirty="0"/>
              <a:t> et al., 2020)</a:t>
            </a:r>
            <a:endParaRPr lang="fr-FR" dirty="0"/>
          </a:p>
        </p:txBody>
      </p:sp>
    </p:spTree>
    <p:extLst>
      <p:ext uri="{BB962C8B-B14F-4D97-AF65-F5344CB8AC3E}">
        <p14:creationId xmlns:p14="http://schemas.microsoft.com/office/powerpoint/2010/main" val="336324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9">
          <a:extLst>
            <a:ext uri="{FF2B5EF4-FFF2-40B4-BE49-F238E27FC236}">
              <a16:creationId xmlns:a16="http://schemas.microsoft.com/office/drawing/2014/main" id="{57C94D83-338E-F940-7CF4-15F553C7048B}"/>
            </a:ext>
          </a:extLst>
        </p:cNvPr>
        <p:cNvGrpSpPr/>
        <p:nvPr/>
      </p:nvGrpSpPr>
      <p:grpSpPr>
        <a:xfrm>
          <a:off x="0" y="0"/>
          <a:ext cx="0" cy="0"/>
          <a:chOff x="0" y="0"/>
          <a:chExt cx="0" cy="0"/>
        </a:xfrm>
      </p:grpSpPr>
      <p:sp>
        <p:nvSpPr>
          <p:cNvPr id="1270" name="Google Shape;1270;p43">
            <a:extLst>
              <a:ext uri="{FF2B5EF4-FFF2-40B4-BE49-F238E27FC236}">
                <a16:creationId xmlns:a16="http://schemas.microsoft.com/office/drawing/2014/main" id="{17B64F5A-C4C5-05CD-26EF-FEF07EE46D9B}"/>
              </a:ext>
            </a:extLst>
          </p:cNvPr>
          <p:cNvSpPr txBox="1"/>
          <p:nvPr/>
        </p:nvSpPr>
        <p:spPr>
          <a:xfrm>
            <a:off x="728738" y="1981076"/>
            <a:ext cx="2863500" cy="345600"/>
          </a:xfrm>
          <a:prstGeom prst="rect">
            <a:avLst/>
          </a:prstGeom>
          <a:noFill/>
          <a:ln>
            <a:noFill/>
          </a:ln>
        </p:spPr>
        <p:txBody>
          <a:bodyPr spcFirstLastPara="1" wrap="square" lIns="91425" tIns="91425" rIns="91425" bIns="91425" anchor="b" anchorCtr="0">
            <a:noAutofit/>
          </a:bodyPr>
          <a:lstStyle/>
          <a:p>
            <a:pPr marL="0" marR="0" lvl="0" indent="0" algn="r" rtl="0">
              <a:lnSpc>
                <a:spcPct val="115000"/>
              </a:lnSpc>
              <a:spcBef>
                <a:spcPts val="0"/>
              </a:spcBef>
              <a:spcAft>
                <a:spcPts val="0"/>
              </a:spcAft>
              <a:buNone/>
            </a:pPr>
            <a:endParaRPr sz="2000" dirty="0">
              <a:solidFill>
                <a:schemeClr val="dk1"/>
              </a:solidFill>
              <a:latin typeface="Baloo 2 ExtraBold"/>
              <a:ea typeface="Baloo 2 ExtraBold"/>
              <a:cs typeface="Baloo 2 ExtraBold"/>
              <a:sym typeface="Baloo 2 ExtraBold"/>
            </a:endParaRPr>
          </a:p>
        </p:txBody>
      </p:sp>
      <p:sp>
        <p:nvSpPr>
          <p:cNvPr id="1271" name="Google Shape;1271;p43">
            <a:extLst>
              <a:ext uri="{FF2B5EF4-FFF2-40B4-BE49-F238E27FC236}">
                <a16:creationId xmlns:a16="http://schemas.microsoft.com/office/drawing/2014/main" id="{9C7EFDF2-E8D0-E63B-15AB-52E1C82A9118}"/>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Procédure</a:t>
            </a:r>
            <a:endParaRPr dirty="0"/>
          </a:p>
        </p:txBody>
      </p:sp>
      <p:sp>
        <p:nvSpPr>
          <p:cNvPr id="1285" name="Google Shape;1285;p43">
            <a:extLst>
              <a:ext uri="{FF2B5EF4-FFF2-40B4-BE49-F238E27FC236}">
                <a16:creationId xmlns:a16="http://schemas.microsoft.com/office/drawing/2014/main" id="{B6FB3893-EBA6-08E9-4ED9-45E31CAB1411}"/>
              </a:ext>
            </a:extLst>
          </p:cNvPr>
          <p:cNvSpPr txBox="1"/>
          <p:nvPr/>
        </p:nvSpPr>
        <p:spPr>
          <a:xfrm>
            <a:off x="714352" y="2198905"/>
            <a:ext cx="2863500" cy="854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None/>
            </a:pPr>
            <a:r>
              <a:rPr lang="en" b="1" dirty="0">
                <a:solidFill>
                  <a:srgbClr val="3A559D"/>
                </a:solidFill>
                <a:latin typeface="DM Sans"/>
              </a:rPr>
              <a:t>Fin 2022</a:t>
            </a:r>
          </a:p>
          <a:p>
            <a:pPr marL="0" marR="0" lvl="0" indent="0" algn="r" rtl="0">
              <a:lnSpc>
                <a:spcPct val="115000"/>
              </a:lnSpc>
              <a:spcBef>
                <a:spcPts val="0"/>
              </a:spcBef>
              <a:spcAft>
                <a:spcPts val="0"/>
              </a:spcAft>
              <a:buNone/>
            </a:pPr>
            <a:r>
              <a:rPr lang="en" b="1" dirty="0">
                <a:solidFill>
                  <a:schemeClr val="bg1">
                    <a:lumMod val="75000"/>
                  </a:schemeClr>
                </a:solidFill>
                <a:latin typeface="DM Sans"/>
              </a:rPr>
              <a:t>Une n</a:t>
            </a:r>
            <a:r>
              <a:rPr lang="fr-BE" b="1" dirty="0" err="1">
                <a:solidFill>
                  <a:schemeClr val="bg1">
                    <a:lumMod val="75000"/>
                  </a:schemeClr>
                </a:solidFill>
                <a:latin typeface="DM Sans"/>
              </a:rPr>
              <a:t>éce</a:t>
            </a:r>
            <a:r>
              <a:rPr lang="en" b="1" dirty="0" err="1">
                <a:solidFill>
                  <a:schemeClr val="bg1">
                    <a:lumMod val="75000"/>
                  </a:schemeClr>
                </a:solidFill>
                <a:latin typeface="DM Sans"/>
              </a:rPr>
              <a:t>ssité</a:t>
            </a:r>
            <a:r>
              <a:rPr lang="en" b="1" dirty="0">
                <a:solidFill>
                  <a:schemeClr val="bg1">
                    <a:lumMod val="75000"/>
                  </a:schemeClr>
                </a:solidFill>
                <a:latin typeface="DM Sans"/>
              </a:rPr>
              <a:t> de consensus?</a:t>
            </a:r>
          </a:p>
          <a:p>
            <a:pPr algn="r">
              <a:lnSpc>
                <a:spcPct val="115000"/>
              </a:lnSpc>
            </a:pPr>
            <a:r>
              <a:rPr lang="fr-BE" sz="1200" dirty="0">
                <a:solidFill>
                  <a:schemeClr val="dk1"/>
                </a:solidFill>
                <a:latin typeface="DM Sans"/>
                <a:sym typeface="DM Sans"/>
              </a:rPr>
              <a:t>Xavier </a:t>
            </a:r>
            <a:r>
              <a:rPr lang="fr-BE" sz="1200" dirty="0" err="1">
                <a:solidFill>
                  <a:schemeClr val="dk1"/>
                </a:solidFill>
                <a:latin typeface="DM Sans"/>
                <a:sym typeface="DM Sans"/>
              </a:rPr>
              <a:t>Seron</a:t>
            </a:r>
            <a:endParaRPr lang="fr-BE" sz="1200" dirty="0">
              <a:solidFill>
                <a:schemeClr val="dk1"/>
              </a:solidFill>
              <a:latin typeface="DM Sans"/>
              <a:sym typeface="DM Sans"/>
            </a:endParaRPr>
          </a:p>
          <a:p>
            <a:pPr algn="r">
              <a:lnSpc>
                <a:spcPct val="115000"/>
              </a:lnSpc>
            </a:pPr>
            <a:r>
              <a:rPr lang="fr-BE" sz="1200" dirty="0">
                <a:solidFill>
                  <a:schemeClr val="dk1"/>
                </a:solidFill>
                <a:latin typeface="DM Sans"/>
                <a:sym typeface="DM Sans"/>
              </a:rPr>
              <a:t>Sylvie Willems </a:t>
            </a:r>
          </a:p>
          <a:p>
            <a:pPr algn="r">
              <a:lnSpc>
                <a:spcPct val="115000"/>
              </a:lnSpc>
            </a:pPr>
            <a:r>
              <a:rPr lang="fr-BE" sz="1200" dirty="0">
                <a:solidFill>
                  <a:schemeClr val="dk1"/>
                </a:solidFill>
                <a:latin typeface="DM Sans"/>
                <a:sym typeface="DM Sans"/>
              </a:rPr>
              <a:t>Catherine Belin (GRECO)</a:t>
            </a:r>
          </a:p>
          <a:p>
            <a:pPr algn="r">
              <a:lnSpc>
                <a:spcPct val="115000"/>
              </a:lnSpc>
            </a:pPr>
            <a:r>
              <a:rPr lang="fr-BE" sz="1200" dirty="0">
                <a:solidFill>
                  <a:schemeClr val="dk1"/>
                </a:solidFill>
                <a:latin typeface="DM Sans"/>
                <a:sym typeface="DM Sans"/>
              </a:rPr>
              <a:t>Hélène </a:t>
            </a:r>
            <a:r>
              <a:rPr lang="fr-BE" sz="1200" dirty="0" err="1">
                <a:solidFill>
                  <a:schemeClr val="dk1"/>
                </a:solidFill>
                <a:latin typeface="DM Sans"/>
                <a:sym typeface="DM Sans"/>
              </a:rPr>
              <a:t>Amieva</a:t>
            </a:r>
            <a:r>
              <a:rPr lang="fr-BE" sz="1200" dirty="0">
                <a:solidFill>
                  <a:schemeClr val="dk1"/>
                </a:solidFill>
                <a:latin typeface="DM Sans"/>
                <a:sym typeface="DM Sans"/>
              </a:rPr>
              <a:t> (SNLF)</a:t>
            </a:r>
          </a:p>
          <a:p>
            <a:pPr algn="r">
              <a:lnSpc>
                <a:spcPct val="115000"/>
              </a:lnSpc>
            </a:pPr>
            <a:r>
              <a:rPr lang="fr-BE" sz="1200" dirty="0">
                <a:solidFill>
                  <a:schemeClr val="dk1"/>
                </a:solidFill>
                <a:latin typeface="DM Sans"/>
                <a:sym typeface="DM Sans"/>
              </a:rPr>
              <a:t>Philippe </a:t>
            </a:r>
            <a:r>
              <a:rPr lang="fr-BE" sz="1200" dirty="0" err="1">
                <a:solidFill>
                  <a:schemeClr val="dk1"/>
                </a:solidFill>
                <a:latin typeface="DM Sans"/>
                <a:sym typeface="DM Sans"/>
              </a:rPr>
              <a:t>Azouvi</a:t>
            </a:r>
            <a:r>
              <a:rPr lang="fr-BE" sz="1200" dirty="0">
                <a:solidFill>
                  <a:schemeClr val="dk1"/>
                </a:solidFill>
                <a:latin typeface="DM Sans"/>
                <a:sym typeface="DM Sans"/>
              </a:rPr>
              <a:t> (SNLF)</a:t>
            </a:r>
          </a:p>
          <a:p>
            <a:pPr algn="r">
              <a:lnSpc>
                <a:spcPct val="115000"/>
              </a:lnSpc>
            </a:pPr>
            <a:endParaRPr dirty="0">
              <a:solidFill>
                <a:schemeClr val="dk1"/>
              </a:solidFill>
              <a:latin typeface="DM Sans"/>
              <a:sym typeface="DM Sans"/>
            </a:endParaRPr>
          </a:p>
        </p:txBody>
      </p:sp>
      <p:sp>
        <p:nvSpPr>
          <p:cNvPr id="2" name="Accolade fermante 1">
            <a:extLst>
              <a:ext uri="{FF2B5EF4-FFF2-40B4-BE49-F238E27FC236}">
                <a16:creationId xmlns:a16="http://schemas.microsoft.com/office/drawing/2014/main" id="{4EF8D42E-5F73-B7A0-72A5-F440E8AD9DB4}"/>
              </a:ext>
            </a:extLst>
          </p:cNvPr>
          <p:cNvSpPr/>
          <p:nvPr/>
        </p:nvSpPr>
        <p:spPr>
          <a:xfrm>
            <a:off x="4011038" y="2198905"/>
            <a:ext cx="560962" cy="16705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ZoneTexte 2">
            <a:extLst>
              <a:ext uri="{FF2B5EF4-FFF2-40B4-BE49-F238E27FC236}">
                <a16:creationId xmlns:a16="http://schemas.microsoft.com/office/drawing/2014/main" id="{B4AA305A-E44F-BBA3-17EF-05FAD32C2718}"/>
              </a:ext>
            </a:extLst>
          </p:cNvPr>
          <p:cNvSpPr txBox="1"/>
          <p:nvPr/>
        </p:nvSpPr>
        <p:spPr>
          <a:xfrm>
            <a:off x="4661209" y="2434024"/>
            <a:ext cx="3412273" cy="738664"/>
          </a:xfrm>
          <a:prstGeom prst="rect">
            <a:avLst/>
          </a:prstGeom>
          <a:noFill/>
        </p:spPr>
        <p:txBody>
          <a:bodyPr wrap="square" rtlCol="0">
            <a:spAutoFit/>
          </a:bodyPr>
          <a:lstStyle/>
          <a:p>
            <a:r>
              <a:rPr lang="fr-FR" b="1" dirty="0"/>
              <a:t>Identification des ‘Promoteurs’</a:t>
            </a:r>
          </a:p>
          <a:p>
            <a:r>
              <a:rPr lang="fr-FR" dirty="0">
                <a:latin typeface="Calibri" panose="020F0502020204030204" pitchFamily="34" charset="0"/>
                <a:ea typeface="Calibri" panose="020F0502020204030204" pitchFamily="34" charset="0"/>
              </a:rPr>
              <a:t>(SNLF, OFPN, GRECO)</a:t>
            </a:r>
          </a:p>
          <a:p>
            <a:endParaRPr lang="fr-FR" dirty="0">
              <a:latin typeface="Calibri" panose="020F0502020204030204" pitchFamily="34" charset="0"/>
              <a:ea typeface="Calibri" panose="020F0502020204030204" pitchFamily="34" charset="0"/>
            </a:endParaRPr>
          </a:p>
        </p:txBody>
      </p:sp>
      <p:pic>
        <p:nvPicPr>
          <p:cNvPr id="4" name="Image 3" descr="Une image contenant Police, texte, Graphique, logo&#10;&#10;Description générée automatiquement">
            <a:extLst>
              <a:ext uri="{FF2B5EF4-FFF2-40B4-BE49-F238E27FC236}">
                <a16:creationId xmlns:a16="http://schemas.microsoft.com/office/drawing/2014/main" id="{F1D36D51-1CF6-3181-91AE-065BEA9C2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783" y="3050594"/>
            <a:ext cx="565607" cy="710457"/>
          </a:xfrm>
          <a:prstGeom prst="rect">
            <a:avLst/>
          </a:prstGeom>
        </p:spPr>
      </p:pic>
      <p:pic>
        <p:nvPicPr>
          <p:cNvPr id="5" name="Image 4" descr="Une image contenant texte, Police, Graphique, graphisme&#10;&#10;Description générée automatiquement">
            <a:extLst>
              <a:ext uri="{FF2B5EF4-FFF2-40B4-BE49-F238E27FC236}">
                <a16:creationId xmlns:a16="http://schemas.microsoft.com/office/drawing/2014/main" id="{1557D478-739B-E598-B9FA-5822470DB457}"/>
              </a:ext>
            </a:extLst>
          </p:cNvPr>
          <p:cNvPicPr>
            <a:picLocks noChangeAspect="1"/>
          </p:cNvPicPr>
          <p:nvPr/>
        </p:nvPicPr>
        <p:blipFill>
          <a:blip r:embed="rId4">
            <a:extLst>
              <a:ext uri="{28A0092B-C50C-407E-A947-70E740481C1C}">
                <a14:useLocalDpi xmlns:a14="http://schemas.microsoft.com/office/drawing/2010/main" val="0"/>
              </a:ext>
            </a:extLst>
          </a:blip>
          <a:srcRect r="2850"/>
          <a:stretch/>
        </p:blipFill>
        <p:spPr>
          <a:xfrm>
            <a:off x="5597172" y="3098761"/>
            <a:ext cx="1248179" cy="624533"/>
          </a:xfrm>
          <a:prstGeom prst="rect">
            <a:avLst/>
          </a:prstGeom>
        </p:spPr>
      </p:pic>
      <p:pic>
        <p:nvPicPr>
          <p:cNvPr id="6" name="Image 5" descr="Société de Neuropsychologie de Langue Française">
            <a:extLst>
              <a:ext uri="{FF2B5EF4-FFF2-40B4-BE49-F238E27FC236}">
                <a16:creationId xmlns:a16="http://schemas.microsoft.com/office/drawing/2014/main" id="{61E24ECE-941F-2888-9E72-7551A04D59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33372" y="3050594"/>
            <a:ext cx="743628" cy="624533"/>
          </a:xfrm>
          <a:prstGeom prst="rect">
            <a:avLst/>
          </a:prstGeom>
          <a:noFill/>
          <a:ln>
            <a:noFill/>
          </a:ln>
        </p:spPr>
      </p:pic>
    </p:spTree>
    <p:extLst>
      <p:ext uri="{BB962C8B-B14F-4D97-AF65-F5344CB8AC3E}">
        <p14:creationId xmlns:p14="http://schemas.microsoft.com/office/powerpoint/2010/main" val="32567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D34A9C-3FCF-5B83-707A-BD527B11B2C1}"/>
              </a:ext>
            </a:extLst>
          </p:cNvPr>
          <p:cNvSpPr>
            <a:spLocks noGrp="1"/>
          </p:cNvSpPr>
          <p:nvPr>
            <p:ph type="title"/>
          </p:nvPr>
        </p:nvSpPr>
        <p:spPr/>
        <p:txBody>
          <a:bodyPr/>
          <a:lstStyle/>
          <a:p>
            <a:r>
              <a:rPr lang="fr-FR" dirty="0"/>
              <a:t>Objectifs d’une conférence de consensus </a:t>
            </a:r>
          </a:p>
        </p:txBody>
      </p:sp>
      <p:sp>
        <p:nvSpPr>
          <p:cNvPr id="3" name="Espace réservé du contenu 2">
            <a:extLst>
              <a:ext uri="{FF2B5EF4-FFF2-40B4-BE49-F238E27FC236}">
                <a16:creationId xmlns:a16="http://schemas.microsoft.com/office/drawing/2014/main" id="{A4134531-C1BB-4D97-C5BF-77C57C076877}"/>
              </a:ext>
            </a:extLst>
          </p:cNvPr>
          <p:cNvSpPr>
            <a:spLocks noGrp="1"/>
          </p:cNvSpPr>
          <p:nvPr>
            <p:ph idx="4294967295"/>
          </p:nvPr>
        </p:nvSpPr>
        <p:spPr>
          <a:xfrm>
            <a:off x="1225550" y="1727200"/>
            <a:ext cx="7918450" cy="2949575"/>
          </a:xfrm>
        </p:spPr>
        <p:txBody>
          <a:bodyPr>
            <a:normAutofit/>
          </a:bodyPr>
          <a:lstStyle/>
          <a:p>
            <a:r>
              <a:rPr lang="fr-FR" dirty="0"/>
              <a:t>Méthode permettant de déterminer des règles de </a:t>
            </a:r>
            <a:r>
              <a:rPr lang="fr-FR" b="1" dirty="0"/>
              <a:t>bonne pratique </a:t>
            </a:r>
            <a:r>
              <a:rPr lang="fr-FR" dirty="0"/>
              <a:t>dans un domaine précis d’une discipline donnée. </a:t>
            </a:r>
          </a:p>
          <a:p>
            <a:pPr marL="139700" indent="0">
              <a:buNone/>
            </a:pPr>
            <a:endParaRPr lang="fr-FR" dirty="0"/>
          </a:p>
          <a:p>
            <a:r>
              <a:rPr lang="fr-FR" dirty="0"/>
              <a:t>Elle est utilisée lorsque certaines </a:t>
            </a:r>
            <a:r>
              <a:rPr lang="fr-FR" b="1" dirty="0"/>
              <a:t>pratiques</a:t>
            </a:r>
            <a:r>
              <a:rPr lang="fr-FR" dirty="0"/>
              <a:t> professionnelles sont insatisfaisantes (</a:t>
            </a:r>
            <a:r>
              <a:rPr lang="fr-FR" b="1" dirty="0"/>
              <a:t>hétérogènes, floues ou controversées</a:t>
            </a:r>
            <a:r>
              <a:rPr lang="fr-FR" dirty="0"/>
              <a:t>). </a:t>
            </a:r>
          </a:p>
        </p:txBody>
      </p:sp>
    </p:spTree>
    <p:extLst>
      <p:ext uri="{BB962C8B-B14F-4D97-AF65-F5344CB8AC3E}">
        <p14:creationId xmlns:p14="http://schemas.microsoft.com/office/powerpoint/2010/main" val="4046838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4AA841-DDD6-D333-7C3C-59A6CDFF0D7A}"/>
              </a:ext>
            </a:extLst>
          </p:cNvPr>
          <p:cNvSpPr>
            <a:spLocks noGrp="1"/>
          </p:cNvSpPr>
          <p:nvPr>
            <p:ph type="title"/>
          </p:nvPr>
        </p:nvSpPr>
        <p:spPr>
          <a:xfrm>
            <a:off x="110158" y="179824"/>
            <a:ext cx="7975854" cy="554667"/>
          </a:xfrm>
        </p:spPr>
        <p:txBody>
          <a:bodyPr/>
          <a:lstStyle/>
          <a:p>
            <a:r>
              <a:rPr lang="fr-FR" sz="3000" dirty="0">
                <a:latin typeface="Trebuchet MS" panose="020B0703020202090204" pitchFamily="34" charset="0"/>
              </a:rPr>
              <a:t>Conférence de consensus</a:t>
            </a:r>
          </a:p>
        </p:txBody>
      </p:sp>
      <p:sp>
        <p:nvSpPr>
          <p:cNvPr id="4" name="ZoneTexte 3">
            <a:extLst>
              <a:ext uri="{FF2B5EF4-FFF2-40B4-BE49-F238E27FC236}">
                <a16:creationId xmlns:a16="http://schemas.microsoft.com/office/drawing/2014/main" id="{62801752-FFDD-CC0A-7B12-F181F6A4C918}"/>
              </a:ext>
            </a:extLst>
          </p:cNvPr>
          <p:cNvSpPr txBox="1"/>
          <p:nvPr/>
        </p:nvSpPr>
        <p:spPr>
          <a:xfrm>
            <a:off x="361950" y="4850176"/>
            <a:ext cx="7090961" cy="253916"/>
          </a:xfrm>
          <a:prstGeom prst="rect">
            <a:avLst/>
          </a:prstGeom>
          <a:noFill/>
        </p:spPr>
        <p:txBody>
          <a:bodyPr wrap="square" rtlCol="0">
            <a:spAutoFit/>
          </a:bodyPr>
          <a:lstStyle/>
          <a:p>
            <a:r>
              <a:rPr lang="fr-BE" sz="1050" dirty="0">
                <a:solidFill>
                  <a:srgbClr val="4D5156"/>
                </a:solidFill>
                <a:latin typeface="arial" panose="020B0604020202020204" pitchFamily="34" charset="0"/>
              </a:rPr>
              <a:t>*Source : </a:t>
            </a:r>
            <a:r>
              <a:rPr lang="fr-BE" sz="1050" dirty="0"/>
              <a:t>ANAES / Service Recommandations Professionnelles / 1999</a:t>
            </a:r>
            <a:endParaRPr lang="fr-FR" sz="1050" dirty="0"/>
          </a:p>
        </p:txBody>
      </p:sp>
      <p:pic>
        <p:nvPicPr>
          <p:cNvPr id="6" name="Image 5">
            <a:extLst>
              <a:ext uri="{FF2B5EF4-FFF2-40B4-BE49-F238E27FC236}">
                <a16:creationId xmlns:a16="http://schemas.microsoft.com/office/drawing/2014/main" id="{CA729C30-DA34-5208-B18C-21D34D6DDECF}"/>
              </a:ext>
            </a:extLst>
          </p:cNvPr>
          <p:cNvPicPr>
            <a:picLocks noChangeAspect="1"/>
          </p:cNvPicPr>
          <p:nvPr/>
        </p:nvPicPr>
        <p:blipFill>
          <a:blip r:embed="rId3"/>
          <a:stretch>
            <a:fillRect/>
          </a:stretch>
        </p:blipFill>
        <p:spPr>
          <a:xfrm>
            <a:off x="2676939" y="772401"/>
            <a:ext cx="3346738" cy="3995889"/>
          </a:xfrm>
          <a:prstGeom prst="rect">
            <a:avLst/>
          </a:prstGeom>
        </p:spPr>
      </p:pic>
    </p:spTree>
    <p:extLst>
      <p:ext uri="{BB962C8B-B14F-4D97-AF65-F5344CB8AC3E}">
        <p14:creationId xmlns:p14="http://schemas.microsoft.com/office/powerpoint/2010/main" val="387458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9">
          <a:extLst>
            <a:ext uri="{FF2B5EF4-FFF2-40B4-BE49-F238E27FC236}">
              <a16:creationId xmlns:a16="http://schemas.microsoft.com/office/drawing/2014/main" id="{044DDC10-88E5-36F0-7C49-EAB0368F1B20}"/>
            </a:ext>
          </a:extLst>
        </p:cNvPr>
        <p:cNvGrpSpPr/>
        <p:nvPr/>
      </p:nvGrpSpPr>
      <p:grpSpPr>
        <a:xfrm>
          <a:off x="0" y="0"/>
          <a:ext cx="0" cy="0"/>
          <a:chOff x="0" y="0"/>
          <a:chExt cx="0" cy="0"/>
        </a:xfrm>
      </p:grpSpPr>
      <p:sp>
        <p:nvSpPr>
          <p:cNvPr id="1271" name="Google Shape;1271;p43">
            <a:extLst>
              <a:ext uri="{FF2B5EF4-FFF2-40B4-BE49-F238E27FC236}">
                <a16:creationId xmlns:a16="http://schemas.microsoft.com/office/drawing/2014/main" id="{565C1A4E-F141-F2FB-9DE2-FFB3AFDC2206}"/>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Procédure</a:t>
            </a:r>
            <a:endParaRPr dirty="0"/>
          </a:p>
        </p:txBody>
      </p:sp>
      <p:sp>
        <p:nvSpPr>
          <p:cNvPr id="1285" name="Google Shape;1285;p43">
            <a:extLst>
              <a:ext uri="{FF2B5EF4-FFF2-40B4-BE49-F238E27FC236}">
                <a16:creationId xmlns:a16="http://schemas.microsoft.com/office/drawing/2014/main" id="{DB60C965-DC23-355B-2D7D-1966773CB93A}"/>
              </a:ext>
            </a:extLst>
          </p:cNvPr>
          <p:cNvSpPr txBox="1"/>
          <p:nvPr/>
        </p:nvSpPr>
        <p:spPr>
          <a:xfrm>
            <a:off x="5126755" y="2137993"/>
            <a:ext cx="3554789" cy="8541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None/>
            </a:pPr>
            <a:r>
              <a:rPr lang="en" dirty="0">
                <a:solidFill>
                  <a:srgbClr val="3A559D"/>
                </a:solidFill>
                <a:latin typeface="DM Sans"/>
              </a:rPr>
              <a:t>Mars 2023</a:t>
            </a:r>
          </a:p>
          <a:p>
            <a:pPr>
              <a:lnSpc>
                <a:spcPct val="115000"/>
              </a:lnSpc>
            </a:pPr>
            <a:r>
              <a:rPr lang="fr-FR" sz="1800" b="1" dirty="0">
                <a:solidFill>
                  <a:srgbClr val="3A559D"/>
                </a:solidFill>
                <a:latin typeface="Calibri" panose="020F0502020204030204" pitchFamily="34" charset="0"/>
              </a:rPr>
              <a:t>Les experts : « Groupe Label » </a:t>
            </a:r>
          </a:p>
          <a:p>
            <a:pPr>
              <a:lnSpc>
                <a:spcPct val="115000"/>
              </a:lnSpc>
            </a:pPr>
            <a:endParaRPr dirty="0">
              <a:solidFill>
                <a:schemeClr val="dk1"/>
              </a:solidFill>
              <a:latin typeface="DM Sans"/>
              <a:sym typeface="DM Sans"/>
            </a:endParaRPr>
          </a:p>
        </p:txBody>
      </p:sp>
      <p:sp>
        <p:nvSpPr>
          <p:cNvPr id="3" name="ZoneTexte 2">
            <a:extLst>
              <a:ext uri="{FF2B5EF4-FFF2-40B4-BE49-F238E27FC236}">
                <a16:creationId xmlns:a16="http://schemas.microsoft.com/office/drawing/2014/main" id="{5E3728A9-D403-63E8-AB29-A3E952F016FC}"/>
              </a:ext>
            </a:extLst>
          </p:cNvPr>
          <p:cNvSpPr txBox="1"/>
          <p:nvPr/>
        </p:nvSpPr>
        <p:spPr>
          <a:xfrm>
            <a:off x="5124391" y="2851816"/>
            <a:ext cx="3205569" cy="1938992"/>
          </a:xfrm>
          <a:prstGeom prst="rect">
            <a:avLst/>
          </a:prstGeom>
          <a:noFill/>
        </p:spPr>
        <p:txBody>
          <a:bodyPr wrap="square" numCol="2" rtlCol="0">
            <a:spAutoFit/>
          </a:bodyPr>
          <a:lstStyle/>
          <a:p>
            <a:r>
              <a:rPr lang="fr-BE" sz="1200" dirty="0">
                <a:latin typeface="DM Sans" pitchFamily="2" charset="77"/>
              </a:rPr>
              <a:t>George Michael Hélène</a:t>
            </a:r>
            <a:r>
              <a:rPr lang="fr-BE" sz="1200" baseline="30000" dirty="0">
                <a:latin typeface="DM Sans" pitchFamily="2" charset="77"/>
              </a:rPr>
              <a:t> </a:t>
            </a:r>
            <a:r>
              <a:rPr lang="fr-BE" sz="1200" dirty="0" err="1">
                <a:latin typeface="DM Sans" pitchFamily="2" charset="77"/>
              </a:rPr>
              <a:t>Amieva</a:t>
            </a:r>
            <a:r>
              <a:rPr lang="fr-BE" sz="1200" dirty="0">
                <a:latin typeface="DM Sans" pitchFamily="2" charset="77"/>
              </a:rPr>
              <a:t> François</a:t>
            </a:r>
            <a:r>
              <a:rPr lang="fr-BE" sz="1200" baseline="30000" dirty="0">
                <a:latin typeface="DM Sans" pitchFamily="2" charset="77"/>
              </a:rPr>
              <a:t> </a:t>
            </a:r>
            <a:r>
              <a:rPr lang="fr-BE" sz="1200" dirty="0" err="1">
                <a:latin typeface="DM Sans" pitchFamily="2" charset="77"/>
              </a:rPr>
              <a:t>Radiguer</a:t>
            </a:r>
            <a:r>
              <a:rPr lang="fr-BE" sz="1200" dirty="0">
                <a:latin typeface="DM Sans" pitchFamily="2" charset="77"/>
              </a:rPr>
              <a:t> Vincent</a:t>
            </a:r>
            <a:r>
              <a:rPr lang="fr-BE" sz="1200" baseline="30000" dirty="0">
                <a:latin typeface="DM Sans" pitchFamily="2" charset="77"/>
              </a:rPr>
              <a:t> </a:t>
            </a:r>
            <a:r>
              <a:rPr lang="fr-BE" sz="1200" dirty="0">
                <a:latin typeface="DM Sans" pitchFamily="2" charset="77"/>
              </a:rPr>
              <a:t>Verdon  Philippe</a:t>
            </a:r>
            <a:r>
              <a:rPr lang="fr-BE" sz="1200" baseline="30000" dirty="0">
                <a:latin typeface="DM Sans" pitchFamily="2" charset="77"/>
              </a:rPr>
              <a:t> </a:t>
            </a:r>
            <a:r>
              <a:rPr lang="fr-BE" sz="1200" dirty="0" err="1">
                <a:latin typeface="DM Sans" pitchFamily="2" charset="77"/>
              </a:rPr>
              <a:t>Azouvi</a:t>
            </a:r>
            <a:r>
              <a:rPr lang="fr-BE" sz="1200" dirty="0">
                <a:latin typeface="DM Sans" pitchFamily="2" charset="77"/>
              </a:rPr>
              <a:t> Christine</a:t>
            </a:r>
            <a:r>
              <a:rPr lang="fr-BE" sz="1200" baseline="30000" dirty="0">
                <a:latin typeface="DM Sans" pitchFamily="2" charset="77"/>
              </a:rPr>
              <a:t> </a:t>
            </a:r>
            <a:r>
              <a:rPr lang="fr-BE" sz="1200" dirty="0">
                <a:latin typeface="DM Sans" pitchFamily="2" charset="77"/>
              </a:rPr>
              <a:t>Moroni Martine</a:t>
            </a:r>
            <a:r>
              <a:rPr lang="fr-BE" sz="1200" baseline="30000" dirty="0">
                <a:latin typeface="DM Sans" pitchFamily="2" charset="77"/>
              </a:rPr>
              <a:t> </a:t>
            </a:r>
            <a:r>
              <a:rPr lang="fr-BE" sz="1200" dirty="0">
                <a:latin typeface="DM Sans" pitchFamily="2" charset="77"/>
              </a:rPr>
              <a:t>Roussel</a:t>
            </a:r>
          </a:p>
          <a:p>
            <a:endParaRPr lang="fr-BE" sz="1200" dirty="0">
              <a:latin typeface="DM Sans" pitchFamily="2" charset="77"/>
            </a:endParaRPr>
          </a:p>
          <a:p>
            <a:endParaRPr lang="fr-BE" sz="1200" dirty="0">
              <a:latin typeface="DM Sans" pitchFamily="2" charset="77"/>
            </a:endParaRPr>
          </a:p>
          <a:p>
            <a:endParaRPr lang="fr-BE" sz="1200" dirty="0">
              <a:latin typeface="DM Sans" pitchFamily="2" charset="77"/>
            </a:endParaRPr>
          </a:p>
          <a:p>
            <a:r>
              <a:rPr lang="fr-BE" sz="1200" dirty="0">
                <a:latin typeface="DM Sans" pitchFamily="2" charset="77"/>
              </a:rPr>
              <a:t>Amélie </a:t>
            </a:r>
            <a:r>
              <a:rPr lang="fr-BE" sz="1200" dirty="0" err="1">
                <a:latin typeface="DM Sans" pitchFamily="2" charset="77"/>
              </a:rPr>
              <a:t>Ponchel</a:t>
            </a:r>
            <a:r>
              <a:rPr lang="fr-BE" sz="1200" dirty="0">
                <a:latin typeface="DM Sans" pitchFamily="2" charset="77"/>
              </a:rPr>
              <a:t> Sylvie Willems Hichem Slama Béatrice </a:t>
            </a:r>
            <a:r>
              <a:rPr lang="fr-BE" sz="1200" dirty="0" err="1">
                <a:latin typeface="DM Sans" pitchFamily="2" charset="77"/>
              </a:rPr>
              <a:t>Degraeve</a:t>
            </a:r>
            <a:r>
              <a:rPr lang="fr-BE" sz="1200" dirty="0">
                <a:latin typeface="DM Sans" pitchFamily="2" charset="77"/>
              </a:rPr>
              <a:t> Patrick </a:t>
            </a:r>
            <a:r>
              <a:rPr lang="fr-BE" sz="1200" dirty="0" err="1">
                <a:latin typeface="DM Sans" pitchFamily="2" charset="77"/>
              </a:rPr>
              <a:t>Fery</a:t>
            </a:r>
            <a:endParaRPr lang="fr-BE" sz="1200" dirty="0">
              <a:latin typeface="DM Sans" pitchFamily="2" charset="77"/>
            </a:endParaRPr>
          </a:p>
        </p:txBody>
      </p:sp>
      <p:sp>
        <p:nvSpPr>
          <p:cNvPr id="9" name="Accolade fermante 8">
            <a:extLst>
              <a:ext uri="{FF2B5EF4-FFF2-40B4-BE49-F238E27FC236}">
                <a16:creationId xmlns:a16="http://schemas.microsoft.com/office/drawing/2014/main" id="{C209D113-D77F-EB67-2036-4A2779E2CFF8}"/>
              </a:ext>
            </a:extLst>
          </p:cNvPr>
          <p:cNvSpPr/>
          <p:nvPr/>
        </p:nvSpPr>
        <p:spPr>
          <a:xfrm flipH="1">
            <a:off x="4431431" y="2215401"/>
            <a:ext cx="509555" cy="2178180"/>
          </a:xfrm>
          <a:prstGeom prst="rightBrace">
            <a:avLst>
              <a:gd name="adj1" fmla="val 8333"/>
              <a:gd name="adj2" fmla="val 469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a:extLst>
              <a:ext uri="{FF2B5EF4-FFF2-40B4-BE49-F238E27FC236}">
                <a16:creationId xmlns:a16="http://schemas.microsoft.com/office/drawing/2014/main" id="{2E639C60-8620-2549-91FF-2B75D51BB842}"/>
              </a:ext>
            </a:extLst>
          </p:cNvPr>
          <p:cNvSpPr txBox="1"/>
          <p:nvPr/>
        </p:nvSpPr>
        <p:spPr>
          <a:xfrm>
            <a:off x="222999" y="2981583"/>
            <a:ext cx="4348976" cy="461665"/>
          </a:xfrm>
          <a:prstGeom prst="rect">
            <a:avLst/>
          </a:prstGeom>
          <a:noFill/>
        </p:spPr>
        <p:txBody>
          <a:bodyPr wrap="square" rtlCol="0">
            <a:spAutoFit/>
          </a:bodyPr>
          <a:lstStyle/>
          <a:p>
            <a:pPr marL="228600" indent="-228600">
              <a:buAutoNum type="arabicPeriod"/>
            </a:pPr>
            <a:r>
              <a:rPr lang="fr-BE" sz="1200" dirty="0">
                <a:latin typeface="DM Sans" pitchFamily="2" charset="77"/>
              </a:rPr>
              <a:t>Définition de la question</a:t>
            </a:r>
          </a:p>
          <a:p>
            <a:pPr marL="228600" indent="-228600">
              <a:buAutoNum type="arabicPeriod"/>
            </a:pPr>
            <a:r>
              <a:rPr lang="fr-FR" sz="1200" dirty="0">
                <a:latin typeface="DM Sans" pitchFamily="2" charset="77"/>
              </a:rPr>
              <a:t>Production d’un document de position</a:t>
            </a:r>
          </a:p>
        </p:txBody>
      </p:sp>
    </p:spTree>
    <p:extLst>
      <p:ext uri="{BB962C8B-B14F-4D97-AF65-F5344CB8AC3E}">
        <p14:creationId xmlns:p14="http://schemas.microsoft.com/office/powerpoint/2010/main" val="229367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69C3FC-0F1A-49D7-A507-827ADEBDCCA9}"/>
              </a:ext>
            </a:extLst>
          </p:cNvPr>
          <p:cNvSpPr>
            <a:spLocks noGrp="1"/>
          </p:cNvSpPr>
          <p:nvPr>
            <p:ph idx="1"/>
          </p:nvPr>
        </p:nvSpPr>
        <p:spPr>
          <a:xfrm>
            <a:off x="344727" y="1049077"/>
            <a:ext cx="3950276" cy="2840666"/>
          </a:xfrm>
        </p:spPr>
        <p:txBody>
          <a:bodyPr>
            <a:normAutofit fontScale="77500" lnSpcReduction="20000"/>
          </a:bodyPr>
          <a:lstStyle/>
          <a:p>
            <a:pPr marL="139700" indent="0">
              <a:buNone/>
            </a:pPr>
            <a:r>
              <a:rPr lang="fr-BE" sz="2100" b="1" dirty="0"/>
              <a:t>Inspiration</a:t>
            </a:r>
          </a:p>
          <a:p>
            <a:pPr marL="139700" indent="0">
              <a:buNone/>
            </a:pPr>
            <a:endParaRPr lang="fr-BE" dirty="0"/>
          </a:p>
          <a:p>
            <a:pPr marL="139700" indent="0">
              <a:buNone/>
            </a:pPr>
            <a:r>
              <a:rPr lang="fr-BE" dirty="0"/>
              <a:t>La </a:t>
            </a:r>
            <a:r>
              <a:rPr lang="fr-BE" b="1" dirty="0">
                <a:solidFill>
                  <a:schemeClr val="accent4">
                    <a:lumMod val="50000"/>
                  </a:schemeClr>
                </a:solidFill>
              </a:rPr>
              <a:t>méthode RAND/UCLA</a:t>
            </a:r>
          </a:p>
          <a:p>
            <a:pPr marL="342900" lvl="1" indent="0">
              <a:buNone/>
            </a:pPr>
            <a:r>
              <a:rPr lang="fr-BE" sz="1500" dirty="0"/>
              <a:t>Création d’un consensus et mise en avant des </a:t>
            </a:r>
            <a:r>
              <a:rPr lang="fr-BE" dirty="0"/>
              <a:t>divergences ou indécisions à l’aide d’experts :</a:t>
            </a:r>
          </a:p>
          <a:p>
            <a:pPr marL="685800" lvl="1" indent="-342900">
              <a:buAutoNum type="arabicParenR"/>
            </a:pPr>
            <a:r>
              <a:rPr lang="fr-BE" dirty="0"/>
              <a:t>Sous-groupe thématique propose un texte d’argumentaire et des propositions de recommandations. </a:t>
            </a:r>
          </a:p>
          <a:p>
            <a:pPr marL="685800" lvl="1" indent="-342900">
              <a:buAutoNum type="arabicParenR"/>
            </a:pPr>
            <a:r>
              <a:rPr lang="fr-BE" dirty="0"/>
              <a:t>L’ensemble est soumis ensuite à une évaluation individuelle</a:t>
            </a:r>
          </a:p>
          <a:p>
            <a:pPr marL="685800" lvl="1" indent="-342900">
              <a:buAutoNum type="arabicParenR"/>
            </a:pPr>
            <a:r>
              <a:rPr lang="fr-BE" dirty="0"/>
              <a:t>Une réunion permet la discussion des consensus et dissensus</a:t>
            </a:r>
          </a:p>
          <a:p>
            <a:pPr marL="685800" lvl="1" indent="-342900">
              <a:buAutoNum type="arabicParenR"/>
            </a:pPr>
            <a:r>
              <a:rPr lang="fr-BE" dirty="0"/>
              <a:t>un dernier round d’évaluation individuelle permet de dégager les consensus et dissensus communiqués ensuite dans le document.</a:t>
            </a:r>
            <a:endParaRPr lang="fr-FR" dirty="0"/>
          </a:p>
          <a:p>
            <a:pPr marL="342900" lvl="1" indent="0">
              <a:buNone/>
            </a:pPr>
            <a:endParaRPr lang="fr-BE" sz="1575" dirty="0"/>
          </a:p>
          <a:p>
            <a:pPr marL="342900" lvl="1" indent="0">
              <a:buNone/>
            </a:pPr>
            <a:endParaRPr lang="fr-BE" dirty="0"/>
          </a:p>
          <a:p>
            <a:endParaRPr lang="fr-FR" dirty="0"/>
          </a:p>
        </p:txBody>
      </p:sp>
      <p:pic>
        <p:nvPicPr>
          <p:cNvPr id="5" name="Picture 2" descr="An adaptation of the RAND/UCLA modified Delphi panel method | JHL">
            <a:extLst>
              <a:ext uri="{FF2B5EF4-FFF2-40B4-BE49-F238E27FC236}">
                <a16:creationId xmlns:a16="http://schemas.microsoft.com/office/drawing/2014/main" id="{DB16893C-D268-2624-636A-47B848E8A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542" y="734917"/>
            <a:ext cx="3473807" cy="346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87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2">
          <a:extLst>
            <a:ext uri="{FF2B5EF4-FFF2-40B4-BE49-F238E27FC236}">
              <a16:creationId xmlns:a16="http://schemas.microsoft.com/office/drawing/2014/main" id="{58A6B78E-DBC3-F85A-955B-BCDA44A2E4FD}"/>
            </a:ext>
          </a:extLst>
        </p:cNvPr>
        <p:cNvGrpSpPr/>
        <p:nvPr/>
      </p:nvGrpSpPr>
      <p:grpSpPr>
        <a:xfrm>
          <a:off x="0" y="0"/>
          <a:ext cx="0" cy="0"/>
          <a:chOff x="0" y="0"/>
          <a:chExt cx="0" cy="0"/>
        </a:xfrm>
      </p:grpSpPr>
      <p:sp>
        <p:nvSpPr>
          <p:cNvPr id="783" name="Google Shape;783;p31">
            <a:extLst>
              <a:ext uri="{FF2B5EF4-FFF2-40B4-BE49-F238E27FC236}">
                <a16:creationId xmlns:a16="http://schemas.microsoft.com/office/drawing/2014/main" id="{A693D8AB-3105-C30A-4635-A5E729353F91}"/>
              </a:ext>
            </a:extLst>
          </p:cNvPr>
          <p:cNvSpPr txBox="1">
            <a:spLocks noGrp="1"/>
          </p:cNvSpPr>
          <p:nvPr>
            <p:ph type="title"/>
          </p:nvPr>
        </p:nvSpPr>
        <p:spPr>
          <a:xfrm>
            <a:off x="3392608" y="2311671"/>
            <a:ext cx="4559700" cy="130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BE" sz="2400" dirty="0"/>
              <a:t>L’interprétation et la communication des scores en neuropsychologie : une tour de Babel </a:t>
            </a:r>
            <a:br>
              <a:rPr lang="fr-BE" sz="2000" dirty="0"/>
            </a:br>
            <a:endParaRPr lang="fr-BE" sz="2000" dirty="0"/>
          </a:p>
        </p:txBody>
      </p:sp>
      <p:pic>
        <p:nvPicPr>
          <p:cNvPr id="1032" name="Picture 8" descr="Tour de babel - Icônes les monuments gratuites">
            <a:extLst>
              <a:ext uri="{FF2B5EF4-FFF2-40B4-BE49-F238E27FC236}">
                <a16:creationId xmlns:a16="http://schemas.microsoft.com/office/drawing/2014/main" id="{B0277AD5-3B4C-C21E-2D77-9513222296E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6299" y="2490172"/>
            <a:ext cx="2653328" cy="265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574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9">
          <a:extLst>
            <a:ext uri="{FF2B5EF4-FFF2-40B4-BE49-F238E27FC236}">
              <a16:creationId xmlns:a16="http://schemas.microsoft.com/office/drawing/2014/main" id="{FFC839B6-64C1-CAFD-F3F9-0A06B9FF584D}"/>
            </a:ext>
          </a:extLst>
        </p:cNvPr>
        <p:cNvGrpSpPr/>
        <p:nvPr/>
      </p:nvGrpSpPr>
      <p:grpSpPr>
        <a:xfrm>
          <a:off x="0" y="0"/>
          <a:ext cx="0" cy="0"/>
          <a:chOff x="0" y="0"/>
          <a:chExt cx="0" cy="0"/>
        </a:xfrm>
      </p:grpSpPr>
      <p:sp>
        <p:nvSpPr>
          <p:cNvPr id="1271" name="Google Shape;1271;p43">
            <a:extLst>
              <a:ext uri="{FF2B5EF4-FFF2-40B4-BE49-F238E27FC236}">
                <a16:creationId xmlns:a16="http://schemas.microsoft.com/office/drawing/2014/main" id="{870100CA-6CFD-5207-6464-D0577AE78368}"/>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r>
              <a:rPr lang="en" dirty="0" err="1"/>
              <a:t>Procédure</a:t>
            </a:r>
            <a:r>
              <a:rPr lang="en" dirty="0"/>
              <a:t> - </a:t>
            </a:r>
            <a:r>
              <a:rPr lang="fr-BE" dirty="0"/>
              <a:t>Processus de </a:t>
            </a:r>
            <a:r>
              <a:rPr lang="fr-BE" dirty="0" err="1"/>
              <a:t>création</a:t>
            </a:r>
            <a:r>
              <a:rPr lang="fr-BE" dirty="0"/>
              <a:t> </a:t>
            </a:r>
            <a:br>
              <a:rPr lang="fr-BE" dirty="0"/>
            </a:br>
            <a:endParaRPr dirty="0"/>
          </a:p>
        </p:txBody>
      </p:sp>
      <p:sp>
        <p:nvSpPr>
          <p:cNvPr id="1285" name="Google Shape;1285;p43">
            <a:extLst>
              <a:ext uri="{FF2B5EF4-FFF2-40B4-BE49-F238E27FC236}">
                <a16:creationId xmlns:a16="http://schemas.microsoft.com/office/drawing/2014/main" id="{65F6D257-D6C2-FE94-4BE1-9B28ED8671F6}"/>
              </a:ext>
            </a:extLst>
          </p:cNvPr>
          <p:cNvSpPr txBox="1"/>
          <p:nvPr/>
        </p:nvSpPr>
        <p:spPr>
          <a:xfrm>
            <a:off x="5126756" y="1385663"/>
            <a:ext cx="2863500" cy="8541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None/>
            </a:pPr>
            <a:r>
              <a:rPr lang="en" dirty="0">
                <a:solidFill>
                  <a:srgbClr val="3A559D"/>
                </a:solidFill>
                <a:latin typeface="DM Sans"/>
              </a:rPr>
              <a:t>Novembre 2023 – Avril 2024</a:t>
            </a:r>
          </a:p>
          <a:p>
            <a:pPr>
              <a:lnSpc>
                <a:spcPct val="115000"/>
              </a:lnSpc>
            </a:pPr>
            <a:r>
              <a:rPr lang="fr-FR" sz="1800" b="1" dirty="0">
                <a:solidFill>
                  <a:srgbClr val="3A559D"/>
                </a:solidFill>
                <a:latin typeface="Calibri" panose="020F0502020204030204" pitchFamily="34" charset="0"/>
              </a:rPr>
              <a:t>« Groupe Label » élargi</a:t>
            </a:r>
            <a:endParaRPr dirty="0">
              <a:solidFill>
                <a:schemeClr val="dk1"/>
              </a:solidFill>
              <a:latin typeface="DM Sans"/>
              <a:sym typeface="DM Sans"/>
            </a:endParaRPr>
          </a:p>
        </p:txBody>
      </p:sp>
      <p:sp>
        <p:nvSpPr>
          <p:cNvPr id="9" name="Accolade fermante 8">
            <a:extLst>
              <a:ext uri="{FF2B5EF4-FFF2-40B4-BE49-F238E27FC236}">
                <a16:creationId xmlns:a16="http://schemas.microsoft.com/office/drawing/2014/main" id="{3CFCA302-3F43-3A88-56D1-2A5E9E62BC58}"/>
              </a:ext>
            </a:extLst>
          </p:cNvPr>
          <p:cNvSpPr/>
          <p:nvPr/>
        </p:nvSpPr>
        <p:spPr>
          <a:xfrm rot="16200000" flipH="1">
            <a:off x="4394986" y="3533647"/>
            <a:ext cx="509555" cy="2178180"/>
          </a:xfrm>
          <a:prstGeom prst="rightBrace">
            <a:avLst>
              <a:gd name="adj1" fmla="val 8333"/>
              <a:gd name="adj2" fmla="val 469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Google Shape;1285;p43">
            <a:extLst>
              <a:ext uri="{FF2B5EF4-FFF2-40B4-BE49-F238E27FC236}">
                <a16:creationId xmlns:a16="http://schemas.microsoft.com/office/drawing/2014/main" id="{E21DC152-01BE-BC90-8AD0-8AE95B5B20E8}"/>
              </a:ext>
            </a:extLst>
          </p:cNvPr>
          <p:cNvSpPr txBox="1"/>
          <p:nvPr/>
        </p:nvSpPr>
        <p:spPr>
          <a:xfrm>
            <a:off x="1333217" y="1431990"/>
            <a:ext cx="2863500" cy="8541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None/>
            </a:pPr>
            <a:r>
              <a:rPr lang="en" dirty="0">
                <a:solidFill>
                  <a:srgbClr val="3A559D"/>
                </a:solidFill>
                <a:latin typeface="DM Sans"/>
              </a:rPr>
              <a:t>Mars – Novembre 2023</a:t>
            </a:r>
          </a:p>
          <a:p>
            <a:pPr>
              <a:lnSpc>
                <a:spcPct val="115000"/>
              </a:lnSpc>
            </a:pPr>
            <a:r>
              <a:rPr lang="fr-FR" sz="1800" b="1" dirty="0">
                <a:solidFill>
                  <a:srgbClr val="3A559D"/>
                </a:solidFill>
                <a:latin typeface="Calibri" panose="020F0502020204030204" pitchFamily="34" charset="0"/>
              </a:rPr>
              <a:t>« Groupe Label » restreint</a:t>
            </a:r>
            <a:endParaRPr dirty="0">
              <a:solidFill>
                <a:schemeClr val="dk1"/>
              </a:solidFill>
              <a:latin typeface="DM Sans"/>
              <a:sym typeface="DM Sans"/>
            </a:endParaRPr>
          </a:p>
        </p:txBody>
      </p:sp>
      <p:grpSp>
        <p:nvGrpSpPr>
          <p:cNvPr id="8" name="Google Shape;1950;p54">
            <a:extLst>
              <a:ext uri="{FF2B5EF4-FFF2-40B4-BE49-F238E27FC236}">
                <a16:creationId xmlns:a16="http://schemas.microsoft.com/office/drawing/2014/main" id="{8992915E-2904-9D76-36D3-FFB8B819EE53}"/>
              </a:ext>
            </a:extLst>
          </p:cNvPr>
          <p:cNvGrpSpPr/>
          <p:nvPr/>
        </p:nvGrpSpPr>
        <p:grpSpPr>
          <a:xfrm>
            <a:off x="4331750" y="1485643"/>
            <a:ext cx="474294" cy="551291"/>
            <a:chOff x="4727025" y="1332775"/>
            <a:chExt cx="59900" cy="69625"/>
          </a:xfrm>
        </p:grpSpPr>
        <p:sp>
          <p:nvSpPr>
            <p:cNvPr id="11" name="Google Shape;1951;p54">
              <a:extLst>
                <a:ext uri="{FF2B5EF4-FFF2-40B4-BE49-F238E27FC236}">
                  <a16:creationId xmlns:a16="http://schemas.microsoft.com/office/drawing/2014/main" id="{503D111D-6D90-0FFA-CE91-C0EBCC78EEBC}"/>
                </a:ext>
              </a:extLst>
            </p:cNvPr>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3810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52;p54">
              <a:extLst>
                <a:ext uri="{FF2B5EF4-FFF2-40B4-BE49-F238E27FC236}">
                  <a16:creationId xmlns:a16="http://schemas.microsoft.com/office/drawing/2014/main" id="{275BFCEC-B6BC-D4B5-E3BD-98AE6C40B539}"/>
                </a:ext>
              </a:extLst>
            </p:cNvPr>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3810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ZoneTexte 13">
            <a:extLst>
              <a:ext uri="{FF2B5EF4-FFF2-40B4-BE49-F238E27FC236}">
                <a16:creationId xmlns:a16="http://schemas.microsoft.com/office/drawing/2014/main" id="{7441C0EE-C48B-5CDD-4DD8-A8258EF45A74}"/>
              </a:ext>
            </a:extLst>
          </p:cNvPr>
          <p:cNvSpPr txBox="1"/>
          <p:nvPr/>
        </p:nvSpPr>
        <p:spPr>
          <a:xfrm>
            <a:off x="1249222" y="4827330"/>
            <a:ext cx="6010506" cy="307777"/>
          </a:xfrm>
          <a:prstGeom prst="rect">
            <a:avLst/>
          </a:prstGeom>
          <a:noFill/>
        </p:spPr>
        <p:txBody>
          <a:bodyPr wrap="square">
            <a:spAutoFit/>
          </a:bodyPr>
          <a:lstStyle/>
          <a:p>
            <a:pPr marL="622300" algn="ctr"/>
            <a:r>
              <a:rPr lang="fr-FR" sz="1400" b="1" dirty="0">
                <a:solidFill>
                  <a:srgbClr val="3A559D"/>
                </a:solidFill>
                <a:latin typeface="DM Sans" pitchFamily="2" charset="77"/>
                <a:ea typeface="Calibri" panose="020F0502020204030204" pitchFamily="34" charset="0"/>
              </a:rPr>
              <a:t>Production du document de position des ‘experts’</a:t>
            </a:r>
            <a:endParaRPr lang="fr-FR" sz="1400" dirty="0">
              <a:latin typeface="DM Sans" pitchFamily="2" charset="77"/>
              <a:ea typeface="Calibri" panose="020F0502020204030204" pitchFamily="34" charset="0"/>
            </a:endParaRPr>
          </a:p>
        </p:txBody>
      </p:sp>
      <p:pic>
        <p:nvPicPr>
          <p:cNvPr id="10" name="Image 9" descr="Une image contenant texte, jaune, conception&#10;&#10;Description générée automatiquement">
            <a:extLst>
              <a:ext uri="{FF2B5EF4-FFF2-40B4-BE49-F238E27FC236}">
                <a16:creationId xmlns:a16="http://schemas.microsoft.com/office/drawing/2014/main" id="{EB612F56-5F76-BB5D-F7A4-BC5C4C0EA21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2510969" y="3028102"/>
            <a:ext cx="453183" cy="596293"/>
          </a:xfrm>
          <a:prstGeom prst="rect">
            <a:avLst/>
          </a:prstGeom>
        </p:spPr>
      </p:pic>
      <p:pic>
        <p:nvPicPr>
          <p:cNvPr id="15" name="Image 14" descr="Une image contenant texte, logo, conception&#10;&#10;Description générée automatiquement">
            <a:extLst>
              <a:ext uri="{FF2B5EF4-FFF2-40B4-BE49-F238E27FC236}">
                <a16:creationId xmlns:a16="http://schemas.microsoft.com/office/drawing/2014/main" id="{21FDFC86-2BD9-55D8-28CC-EA7EF4251A2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tretch>
            <a:fillRect/>
          </a:stretch>
        </p:blipFill>
        <p:spPr>
          <a:xfrm>
            <a:off x="5504438" y="2972167"/>
            <a:ext cx="1595338" cy="608747"/>
          </a:xfrm>
          <a:prstGeom prst="rect">
            <a:avLst/>
          </a:prstGeom>
        </p:spPr>
      </p:pic>
      <p:pic>
        <p:nvPicPr>
          <p:cNvPr id="17" name="Image 16">
            <a:extLst>
              <a:ext uri="{FF2B5EF4-FFF2-40B4-BE49-F238E27FC236}">
                <a16:creationId xmlns:a16="http://schemas.microsoft.com/office/drawing/2014/main" id="{F4B45E8C-D63D-E23C-FFCE-3D19B526161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Lst>
          </a:blip>
          <a:stretch>
            <a:fillRect/>
          </a:stretch>
        </p:blipFill>
        <p:spPr>
          <a:xfrm>
            <a:off x="4254475" y="3966112"/>
            <a:ext cx="635000" cy="635000"/>
          </a:xfrm>
          <a:prstGeom prst="rect">
            <a:avLst/>
          </a:prstGeom>
        </p:spPr>
      </p:pic>
      <p:pic>
        <p:nvPicPr>
          <p:cNvPr id="18" name="Image 17" descr="Une image contenant texte, jaune, conception&#10;&#10;Description générée automatiquement">
            <a:extLst>
              <a:ext uri="{FF2B5EF4-FFF2-40B4-BE49-F238E27FC236}">
                <a16:creationId xmlns:a16="http://schemas.microsoft.com/office/drawing/2014/main" id="{9FF82196-AAF0-DFEC-EFD7-48EE866B0A7B}"/>
              </a:ext>
            </a:extLst>
          </p:cNvPr>
          <p:cNvPicPr>
            <a:picLocks noChangeAspect="1"/>
          </p:cNvPicPr>
          <p:nvPr/>
        </p:nvPicPr>
        <p:blipFill>
          <a:blip r:embed="rId3">
            <a:extLst>
              <a:ext uri="{BEBA8EAE-BF5A-486C-A8C5-ECC9F3942E4B}">
                <a14:imgProps xmlns:a14="http://schemas.microsoft.com/office/drawing/2010/main">
                  <a14:imgLayer r:embed="rId9">
                    <a14:imgEffect>
                      <a14:sharpenSoften amount="50000"/>
                    </a14:imgEffect>
                    <a14:imgEffect>
                      <a14:brightnessContrast bright="20000" contrast="-40000"/>
                    </a14:imgEffect>
                  </a14:imgLayer>
                </a14:imgProps>
              </a:ext>
            </a:extLst>
          </a:blip>
          <a:stretch>
            <a:fillRect/>
          </a:stretch>
        </p:blipFill>
        <p:spPr>
          <a:xfrm>
            <a:off x="2510969" y="3586476"/>
            <a:ext cx="453183" cy="596293"/>
          </a:xfrm>
          <a:prstGeom prst="rect">
            <a:avLst/>
          </a:prstGeom>
        </p:spPr>
      </p:pic>
      <p:pic>
        <p:nvPicPr>
          <p:cNvPr id="19" name="Image 18" descr="Une image contenant texte, logo, conception&#10;&#10;Description générée automatiquement">
            <a:extLst>
              <a:ext uri="{FF2B5EF4-FFF2-40B4-BE49-F238E27FC236}">
                <a16:creationId xmlns:a16="http://schemas.microsoft.com/office/drawing/2014/main" id="{F7C965B6-CFE0-0D6E-1494-2BF11248D16F}"/>
              </a:ext>
            </a:extLst>
          </p:cNvPr>
          <p:cNvPicPr>
            <a:picLocks noChangeAspect="1"/>
          </p:cNvPicPr>
          <p:nvPr/>
        </p:nvPicPr>
        <p:blipFill>
          <a:blip r:embed="rId5">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Lst>
          </a:blip>
          <a:stretch>
            <a:fillRect/>
          </a:stretch>
        </p:blipFill>
        <p:spPr>
          <a:xfrm>
            <a:off x="5519730" y="3574022"/>
            <a:ext cx="1595338" cy="608747"/>
          </a:xfrm>
          <a:prstGeom prst="rect">
            <a:avLst/>
          </a:prstGeom>
        </p:spPr>
      </p:pic>
      <p:sp>
        <p:nvSpPr>
          <p:cNvPr id="21" name="ZoneTexte 20">
            <a:extLst>
              <a:ext uri="{FF2B5EF4-FFF2-40B4-BE49-F238E27FC236}">
                <a16:creationId xmlns:a16="http://schemas.microsoft.com/office/drawing/2014/main" id="{38882720-F51B-0B44-58B4-29CB863ECD3F}"/>
              </a:ext>
            </a:extLst>
          </p:cNvPr>
          <p:cNvSpPr txBox="1"/>
          <p:nvPr/>
        </p:nvSpPr>
        <p:spPr>
          <a:xfrm>
            <a:off x="1153744" y="2457274"/>
            <a:ext cx="6016170" cy="307777"/>
          </a:xfrm>
          <a:prstGeom prst="rect">
            <a:avLst/>
          </a:prstGeom>
          <a:noFill/>
        </p:spPr>
        <p:txBody>
          <a:bodyPr wrap="square">
            <a:spAutoFit/>
          </a:bodyPr>
          <a:lstStyle/>
          <a:p>
            <a:pPr marL="622300" algn="ctr"/>
            <a:r>
              <a:rPr lang="fr-FR" b="1" dirty="0">
                <a:solidFill>
                  <a:srgbClr val="3A559D"/>
                </a:solidFill>
                <a:latin typeface="DM Sans" pitchFamily="2" charset="77"/>
                <a:ea typeface="Calibri" panose="020F0502020204030204" pitchFamily="34" charset="0"/>
              </a:rPr>
              <a:t>Spécification de la question </a:t>
            </a:r>
          </a:p>
        </p:txBody>
      </p:sp>
      <p:sp>
        <p:nvSpPr>
          <p:cNvPr id="13" name="ZoneTexte 12">
            <a:extLst>
              <a:ext uri="{FF2B5EF4-FFF2-40B4-BE49-F238E27FC236}">
                <a16:creationId xmlns:a16="http://schemas.microsoft.com/office/drawing/2014/main" id="{A36B707E-D421-96E4-1CB3-66458BDE9B65}"/>
              </a:ext>
            </a:extLst>
          </p:cNvPr>
          <p:cNvSpPr txBox="1"/>
          <p:nvPr/>
        </p:nvSpPr>
        <p:spPr>
          <a:xfrm>
            <a:off x="-562537" y="2818412"/>
            <a:ext cx="2443251" cy="1169551"/>
          </a:xfrm>
          <a:prstGeom prst="rect">
            <a:avLst/>
          </a:prstGeom>
          <a:noFill/>
        </p:spPr>
        <p:txBody>
          <a:bodyPr wrap="square">
            <a:spAutoFit/>
          </a:bodyPr>
          <a:lstStyle/>
          <a:p>
            <a:pPr marL="622300" algn="ctr"/>
            <a:r>
              <a:rPr lang="fr-BE" sz="1400" dirty="0">
                <a:solidFill>
                  <a:schemeClr val="tx1"/>
                </a:solidFill>
                <a:latin typeface="DM Sans" pitchFamily="2" charset="77"/>
              </a:rPr>
              <a:t>Patrick </a:t>
            </a:r>
            <a:r>
              <a:rPr lang="fr-BE" sz="1400" dirty="0" err="1">
                <a:solidFill>
                  <a:schemeClr val="tx1"/>
                </a:solidFill>
                <a:latin typeface="DM Sans" pitchFamily="2" charset="77"/>
              </a:rPr>
              <a:t>Fery</a:t>
            </a:r>
            <a:r>
              <a:rPr lang="fr-BE" sz="1400" dirty="0">
                <a:solidFill>
                  <a:schemeClr val="tx1"/>
                </a:solidFill>
                <a:latin typeface="DM Sans" pitchFamily="2" charset="77"/>
              </a:rPr>
              <a:t> </a:t>
            </a:r>
          </a:p>
          <a:p>
            <a:pPr marL="622300" algn="ctr"/>
            <a:r>
              <a:rPr lang="fr-BE" sz="1400" dirty="0">
                <a:solidFill>
                  <a:schemeClr val="tx1"/>
                </a:solidFill>
                <a:latin typeface="DM Sans" pitchFamily="2" charset="77"/>
              </a:rPr>
              <a:t> Hichem Slama  Béatrice </a:t>
            </a:r>
            <a:r>
              <a:rPr lang="fr-BE" sz="1400" dirty="0" err="1">
                <a:solidFill>
                  <a:schemeClr val="tx1"/>
                </a:solidFill>
                <a:latin typeface="DM Sans" pitchFamily="2" charset="77"/>
              </a:rPr>
              <a:t>Degraeve</a:t>
            </a:r>
            <a:r>
              <a:rPr lang="fr-BE" sz="1400" dirty="0">
                <a:solidFill>
                  <a:schemeClr val="tx1"/>
                </a:solidFill>
                <a:latin typeface="DM Sans" pitchFamily="2" charset="77"/>
              </a:rPr>
              <a:t>  Sylvie Willems François </a:t>
            </a:r>
            <a:r>
              <a:rPr lang="fr-BE" sz="1400" dirty="0" err="1">
                <a:solidFill>
                  <a:schemeClr val="tx1"/>
                </a:solidFill>
                <a:latin typeface="DM Sans" pitchFamily="2" charset="77"/>
              </a:rPr>
              <a:t>Radiguer</a:t>
            </a:r>
            <a:endParaRPr lang="fr-BE" sz="1400" dirty="0">
              <a:solidFill>
                <a:schemeClr val="tx1"/>
              </a:solidFill>
              <a:latin typeface="DM Sans" pitchFamily="2" charset="77"/>
            </a:endParaRPr>
          </a:p>
        </p:txBody>
      </p:sp>
      <p:sp>
        <p:nvSpPr>
          <p:cNvPr id="16" name="ZoneTexte 15">
            <a:extLst>
              <a:ext uri="{FF2B5EF4-FFF2-40B4-BE49-F238E27FC236}">
                <a16:creationId xmlns:a16="http://schemas.microsoft.com/office/drawing/2014/main" id="{191135BD-6AA9-4066-878E-700AC29BCA80}"/>
              </a:ext>
            </a:extLst>
          </p:cNvPr>
          <p:cNvSpPr txBox="1"/>
          <p:nvPr/>
        </p:nvSpPr>
        <p:spPr>
          <a:xfrm>
            <a:off x="7490626" y="2646944"/>
            <a:ext cx="2443251" cy="1600438"/>
          </a:xfrm>
          <a:prstGeom prst="rect">
            <a:avLst/>
          </a:prstGeom>
          <a:noFill/>
        </p:spPr>
        <p:txBody>
          <a:bodyPr wrap="square">
            <a:spAutoFit/>
          </a:bodyPr>
          <a:lstStyle/>
          <a:p>
            <a:r>
              <a:rPr lang="fr-BE" sz="1400" dirty="0">
                <a:latin typeface="DM Sans" pitchFamily="2" charset="77"/>
              </a:rPr>
              <a:t>George Michael Hélène</a:t>
            </a:r>
            <a:r>
              <a:rPr lang="fr-BE" sz="1400" baseline="30000" dirty="0">
                <a:latin typeface="DM Sans" pitchFamily="2" charset="77"/>
              </a:rPr>
              <a:t> </a:t>
            </a:r>
            <a:r>
              <a:rPr lang="fr-BE" sz="1400" dirty="0" err="1">
                <a:latin typeface="DM Sans" pitchFamily="2" charset="77"/>
              </a:rPr>
              <a:t>Amieva</a:t>
            </a:r>
            <a:r>
              <a:rPr lang="fr-BE" sz="1400" dirty="0">
                <a:latin typeface="DM Sans" pitchFamily="2" charset="77"/>
              </a:rPr>
              <a:t>  Vincent</a:t>
            </a:r>
            <a:r>
              <a:rPr lang="fr-BE" sz="1400" baseline="30000" dirty="0">
                <a:latin typeface="DM Sans" pitchFamily="2" charset="77"/>
              </a:rPr>
              <a:t> </a:t>
            </a:r>
            <a:r>
              <a:rPr lang="fr-BE" sz="1400" dirty="0">
                <a:latin typeface="DM Sans" pitchFamily="2" charset="77"/>
              </a:rPr>
              <a:t>Verdon   Philippe</a:t>
            </a:r>
            <a:r>
              <a:rPr lang="fr-BE" sz="1400" baseline="30000" dirty="0">
                <a:latin typeface="DM Sans" pitchFamily="2" charset="77"/>
              </a:rPr>
              <a:t> </a:t>
            </a:r>
            <a:r>
              <a:rPr lang="fr-BE" sz="1400" dirty="0" err="1">
                <a:latin typeface="DM Sans" pitchFamily="2" charset="77"/>
              </a:rPr>
              <a:t>Azouvi</a:t>
            </a:r>
            <a:r>
              <a:rPr lang="fr-BE" sz="1400" dirty="0">
                <a:latin typeface="DM Sans" pitchFamily="2" charset="77"/>
              </a:rPr>
              <a:t>  Christine</a:t>
            </a:r>
            <a:r>
              <a:rPr lang="fr-BE" sz="1400" baseline="30000" dirty="0">
                <a:latin typeface="DM Sans" pitchFamily="2" charset="77"/>
              </a:rPr>
              <a:t> </a:t>
            </a:r>
            <a:r>
              <a:rPr lang="fr-BE" sz="1400" dirty="0">
                <a:latin typeface="DM Sans" pitchFamily="2" charset="77"/>
              </a:rPr>
              <a:t>Moroni  Martine</a:t>
            </a:r>
            <a:r>
              <a:rPr lang="fr-BE" sz="1400" baseline="30000" dirty="0">
                <a:latin typeface="DM Sans" pitchFamily="2" charset="77"/>
              </a:rPr>
              <a:t> </a:t>
            </a:r>
            <a:r>
              <a:rPr lang="fr-BE" sz="1400" dirty="0">
                <a:latin typeface="DM Sans" pitchFamily="2" charset="77"/>
              </a:rPr>
              <a:t>Roussel </a:t>
            </a:r>
          </a:p>
          <a:p>
            <a:r>
              <a:rPr lang="fr-BE" sz="1400" dirty="0">
                <a:latin typeface="DM Sans" pitchFamily="2" charset="77"/>
              </a:rPr>
              <a:t>Amélie </a:t>
            </a:r>
            <a:r>
              <a:rPr lang="fr-BE" sz="1400" dirty="0" err="1">
                <a:latin typeface="DM Sans" pitchFamily="2" charset="77"/>
              </a:rPr>
              <a:t>Ponchel</a:t>
            </a:r>
            <a:endParaRPr lang="fr-BE" sz="1400" dirty="0">
              <a:latin typeface="DM Sans" pitchFamily="2" charset="77"/>
            </a:endParaRPr>
          </a:p>
        </p:txBody>
      </p:sp>
    </p:spTree>
    <p:extLst>
      <p:ext uri="{BB962C8B-B14F-4D97-AF65-F5344CB8AC3E}">
        <p14:creationId xmlns:p14="http://schemas.microsoft.com/office/powerpoint/2010/main" val="30480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9">
          <a:extLst>
            <a:ext uri="{FF2B5EF4-FFF2-40B4-BE49-F238E27FC236}">
              <a16:creationId xmlns:a16="http://schemas.microsoft.com/office/drawing/2014/main" id="{1AE75C49-C7FD-3BBD-305B-2C08A6AA69CA}"/>
            </a:ext>
          </a:extLst>
        </p:cNvPr>
        <p:cNvGrpSpPr/>
        <p:nvPr/>
      </p:nvGrpSpPr>
      <p:grpSpPr>
        <a:xfrm>
          <a:off x="0" y="0"/>
          <a:ext cx="0" cy="0"/>
          <a:chOff x="0" y="0"/>
          <a:chExt cx="0" cy="0"/>
        </a:xfrm>
      </p:grpSpPr>
      <p:sp>
        <p:nvSpPr>
          <p:cNvPr id="1271" name="Google Shape;1271;p43">
            <a:extLst>
              <a:ext uri="{FF2B5EF4-FFF2-40B4-BE49-F238E27FC236}">
                <a16:creationId xmlns:a16="http://schemas.microsoft.com/office/drawing/2014/main" id="{C28D6BD1-685D-607B-E386-6989EA5C04DE}"/>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dirty="0"/>
              <a:t>Procédure</a:t>
            </a:r>
          </a:p>
        </p:txBody>
      </p:sp>
      <p:sp>
        <p:nvSpPr>
          <p:cNvPr id="2" name="Google Shape;1277;p43">
            <a:extLst>
              <a:ext uri="{FF2B5EF4-FFF2-40B4-BE49-F238E27FC236}">
                <a16:creationId xmlns:a16="http://schemas.microsoft.com/office/drawing/2014/main" id="{1ADD6F2D-3CAC-6CBB-8E28-BEC6C3A65A94}"/>
              </a:ext>
            </a:extLst>
          </p:cNvPr>
          <p:cNvSpPr txBox="1"/>
          <p:nvPr/>
        </p:nvSpPr>
        <p:spPr>
          <a:xfrm>
            <a:off x="492509" y="1896197"/>
            <a:ext cx="2861100" cy="345600"/>
          </a:xfrm>
          <a:prstGeom prst="rect">
            <a:avLst/>
          </a:prstGeom>
          <a:noFill/>
          <a:ln>
            <a:noFill/>
          </a:ln>
        </p:spPr>
        <p:txBody>
          <a:bodyPr spcFirstLastPara="1" wrap="square" lIns="91425" tIns="91425" rIns="91425" bIns="91425" anchor="b" anchorCtr="0">
            <a:noAutofit/>
          </a:bodyPr>
          <a:lstStyle/>
          <a:p>
            <a:pPr marL="0" marR="0" lvl="0" indent="0" algn="r" rtl="0">
              <a:lnSpc>
                <a:spcPct val="115000"/>
              </a:lnSpc>
              <a:spcBef>
                <a:spcPts val="0"/>
              </a:spcBef>
              <a:spcAft>
                <a:spcPts val="0"/>
              </a:spcAft>
              <a:buNone/>
            </a:pPr>
            <a:endParaRPr sz="2000" dirty="0">
              <a:solidFill>
                <a:schemeClr val="dk1"/>
              </a:solidFill>
              <a:latin typeface="Baloo 2 ExtraBold"/>
              <a:ea typeface="Baloo 2 ExtraBold"/>
              <a:cs typeface="Baloo 2 ExtraBold"/>
              <a:sym typeface="Baloo 2 ExtraBold"/>
            </a:endParaRPr>
          </a:p>
        </p:txBody>
      </p:sp>
      <p:sp>
        <p:nvSpPr>
          <p:cNvPr id="4" name="Google Shape;1283;p43">
            <a:extLst>
              <a:ext uri="{FF2B5EF4-FFF2-40B4-BE49-F238E27FC236}">
                <a16:creationId xmlns:a16="http://schemas.microsoft.com/office/drawing/2014/main" id="{FE4B5549-F8A1-EF35-4130-DCA5A5F7DF15}"/>
              </a:ext>
            </a:extLst>
          </p:cNvPr>
          <p:cNvSpPr/>
          <p:nvPr/>
        </p:nvSpPr>
        <p:spPr>
          <a:xfrm>
            <a:off x="3431014" y="1832762"/>
            <a:ext cx="356700" cy="449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endParaRPr sz="3000" dirty="0">
              <a:solidFill>
                <a:schemeClr val="lt1"/>
              </a:solidFill>
              <a:latin typeface="Baloo 2 ExtraBold"/>
              <a:ea typeface="Baloo 2 ExtraBold"/>
              <a:cs typeface="Baloo 2 ExtraBold"/>
              <a:sym typeface="Baloo 2 ExtraBold"/>
            </a:endParaRPr>
          </a:p>
        </p:txBody>
      </p:sp>
      <p:sp>
        <p:nvSpPr>
          <p:cNvPr id="22" name="ZoneTexte 21">
            <a:extLst>
              <a:ext uri="{FF2B5EF4-FFF2-40B4-BE49-F238E27FC236}">
                <a16:creationId xmlns:a16="http://schemas.microsoft.com/office/drawing/2014/main" id="{1524EEBB-F113-CDE8-A877-53C50175F174}"/>
              </a:ext>
            </a:extLst>
          </p:cNvPr>
          <p:cNvSpPr txBox="1"/>
          <p:nvPr/>
        </p:nvSpPr>
        <p:spPr>
          <a:xfrm>
            <a:off x="1076093" y="2102448"/>
            <a:ext cx="6010506" cy="523220"/>
          </a:xfrm>
          <a:prstGeom prst="rect">
            <a:avLst/>
          </a:prstGeom>
          <a:noFill/>
        </p:spPr>
        <p:txBody>
          <a:bodyPr wrap="square">
            <a:spAutoFit/>
          </a:bodyPr>
          <a:lstStyle/>
          <a:p>
            <a:pPr marL="622300"/>
            <a:endParaRPr lang="fr-BE" sz="1400" b="1" dirty="0">
              <a:solidFill>
                <a:srgbClr val="3A559D"/>
              </a:solidFill>
              <a:latin typeface="DM Sans" pitchFamily="2" charset="77"/>
            </a:endParaRPr>
          </a:p>
          <a:p>
            <a:pPr marL="622300"/>
            <a:r>
              <a:rPr lang="fr-FR" sz="1400" b="1" dirty="0">
                <a:solidFill>
                  <a:srgbClr val="3A559D"/>
                </a:solidFill>
                <a:latin typeface="DM Sans" pitchFamily="2" charset="77"/>
                <a:ea typeface="Calibri" panose="020F0502020204030204" pitchFamily="34" charset="0"/>
              </a:rPr>
              <a:t> </a:t>
            </a:r>
            <a:endParaRPr lang="fr-FR" dirty="0"/>
          </a:p>
        </p:txBody>
      </p:sp>
      <p:sp>
        <p:nvSpPr>
          <p:cNvPr id="24" name="ZoneTexte 23">
            <a:extLst>
              <a:ext uri="{FF2B5EF4-FFF2-40B4-BE49-F238E27FC236}">
                <a16:creationId xmlns:a16="http://schemas.microsoft.com/office/drawing/2014/main" id="{3B9162AF-47E7-9879-3D77-BADE7D1E7649}"/>
              </a:ext>
            </a:extLst>
          </p:cNvPr>
          <p:cNvSpPr txBox="1"/>
          <p:nvPr/>
        </p:nvSpPr>
        <p:spPr>
          <a:xfrm>
            <a:off x="-65177" y="1382536"/>
            <a:ext cx="5773708" cy="3785652"/>
          </a:xfrm>
          <a:prstGeom prst="rect">
            <a:avLst/>
          </a:prstGeom>
          <a:noFill/>
        </p:spPr>
        <p:txBody>
          <a:bodyPr wrap="square">
            <a:spAutoFit/>
          </a:bodyPr>
          <a:lstStyle/>
          <a:p>
            <a:pPr marL="622300"/>
            <a:r>
              <a:rPr lang="fr-FR" sz="1400" b="1" dirty="0">
                <a:solidFill>
                  <a:srgbClr val="3A559D"/>
                </a:solidFill>
                <a:latin typeface="DM Sans" pitchFamily="2" charset="77"/>
                <a:ea typeface="Calibri" panose="020F0502020204030204" pitchFamily="34" charset="0"/>
              </a:rPr>
              <a:t>Production du document de position</a:t>
            </a:r>
          </a:p>
          <a:p>
            <a:pPr marL="622300"/>
            <a:endParaRPr lang="fr-FR" sz="2800" dirty="0">
              <a:solidFill>
                <a:schemeClr val="accent6">
                  <a:lumMod val="10000"/>
                </a:schemeClr>
              </a:solidFill>
              <a:latin typeface="DM Sans" pitchFamily="2" charset="77"/>
              <a:ea typeface="Calibri" panose="020F0502020204030204" pitchFamily="34" charset="0"/>
            </a:endParaRPr>
          </a:p>
          <a:p>
            <a:pPr marL="850900" indent="-228600">
              <a:buFont typeface="+mj-lt"/>
              <a:buAutoNum type="arabicPeriod"/>
            </a:pPr>
            <a:r>
              <a:rPr lang="fr-BE" sz="1600" b="1" dirty="0" err="1"/>
              <a:t>État</a:t>
            </a:r>
            <a:r>
              <a:rPr lang="fr-BE" sz="1600" b="1" dirty="0"/>
              <a:t> du </a:t>
            </a:r>
            <a:r>
              <a:rPr lang="fr-BE" sz="1600" b="1" dirty="0" err="1"/>
              <a:t>problème</a:t>
            </a:r>
            <a:endParaRPr lang="fr-BE" sz="1600" b="1" dirty="0"/>
          </a:p>
          <a:p>
            <a:pPr marL="850900" indent="-228600">
              <a:buFont typeface="+mj-lt"/>
              <a:buAutoNum type="arabicPeriod"/>
            </a:pPr>
            <a:r>
              <a:rPr lang="fr-BE" sz="1600" b="1" dirty="0"/>
              <a:t>Définition de la question</a:t>
            </a:r>
          </a:p>
          <a:p>
            <a:pPr marL="850900" indent="-228600">
              <a:buFont typeface="+mj-lt"/>
              <a:buAutoNum type="arabicPeriod"/>
            </a:pPr>
            <a:r>
              <a:rPr lang="fr-BE" sz="1600" b="1" dirty="0"/>
              <a:t>Rappel de la logique de la comparaison normative</a:t>
            </a:r>
          </a:p>
          <a:p>
            <a:pPr marL="850900" indent="-228600">
              <a:buFont typeface="+mj-lt"/>
              <a:buAutoNum type="arabicPeriod"/>
            </a:pPr>
            <a:r>
              <a:rPr lang="fr-BE" sz="1600" b="1" dirty="0"/>
              <a:t>Quel seuil de </a:t>
            </a:r>
            <a:r>
              <a:rPr lang="fr-BE" sz="1600" b="1" dirty="0" err="1"/>
              <a:t>décision</a:t>
            </a:r>
            <a:r>
              <a:rPr lang="fr-BE" sz="1600" b="1" dirty="0"/>
              <a:t> fixer ? </a:t>
            </a:r>
          </a:p>
          <a:p>
            <a:pPr marL="850900" indent="-228600">
              <a:buFont typeface="+mj-lt"/>
              <a:buAutoNum type="arabicPeriod"/>
            </a:pPr>
            <a:r>
              <a:rPr lang="fr-BE" sz="1600" b="1" dirty="0"/>
              <a:t>Au-delà du score seuil : </a:t>
            </a:r>
            <a:r>
              <a:rPr lang="fr-BE" sz="1600" b="1" dirty="0" err="1"/>
              <a:t>considérations</a:t>
            </a:r>
            <a:r>
              <a:rPr lang="fr-BE" sz="1600" b="1" dirty="0"/>
              <a:t> lors de l’</a:t>
            </a:r>
            <a:r>
              <a:rPr lang="fr-BE" sz="1600" b="1" dirty="0" err="1"/>
              <a:t>interprétation</a:t>
            </a:r>
            <a:r>
              <a:rPr lang="fr-BE" sz="1600" b="1" dirty="0"/>
              <a:t> </a:t>
            </a:r>
          </a:p>
          <a:p>
            <a:pPr marL="850900" indent="-228600">
              <a:buFont typeface="+mj-lt"/>
              <a:buAutoNum type="arabicPeriod"/>
            </a:pPr>
            <a:r>
              <a:rPr lang="fr-BE" sz="1600" b="1" dirty="0"/>
              <a:t>Choix du vocable pour communiquer les scores </a:t>
            </a:r>
            <a:endParaRPr lang="fr-BE" sz="1600" dirty="0"/>
          </a:p>
          <a:p>
            <a:pPr marL="622300"/>
            <a:endParaRPr lang="fr-BE" dirty="0"/>
          </a:p>
          <a:p>
            <a:pPr marL="622300"/>
            <a:endParaRPr lang="fr-BE" dirty="0"/>
          </a:p>
          <a:p>
            <a:pPr marL="622300"/>
            <a:endParaRPr lang="fr-BE" dirty="0"/>
          </a:p>
          <a:p>
            <a:pPr marL="622300"/>
            <a:r>
              <a:rPr lang="fr-BE" b="1" dirty="0"/>
              <a:t> </a:t>
            </a:r>
            <a:endParaRPr lang="fr-BE" dirty="0"/>
          </a:p>
          <a:p>
            <a:pPr marL="622300"/>
            <a:endParaRPr lang="fr-FR" sz="1400" dirty="0">
              <a:solidFill>
                <a:schemeClr val="accent6">
                  <a:lumMod val="10000"/>
                </a:schemeClr>
              </a:solidFill>
              <a:latin typeface="DM Sans" pitchFamily="2" charset="77"/>
              <a:ea typeface="Calibri" panose="020F0502020204030204" pitchFamily="34" charset="0"/>
            </a:endParaRPr>
          </a:p>
        </p:txBody>
      </p:sp>
      <p:pic>
        <p:nvPicPr>
          <p:cNvPr id="5" name="Image 4" descr="Une image contenant texte, Police, lettre, capture d’écran&#10;&#10;Description générée automatiquement">
            <a:extLst>
              <a:ext uri="{FF2B5EF4-FFF2-40B4-BE49-F238E27FC236}">
                <a16:creationId xmlns:a16="http://schemas.microsoft.com/office/drawing/2014/main" id="{76B1328B-C7D6-76E6-9936-9EEE444159EB}"/>
              </a:ext>
            </a:extLst>
          </p:cNvPr>
          <p:cNvPicPr>
            <a:picLocks noChangeAspect="1"/>
          </p:cNvPicPr>
          <p:nvPr/>
        </p:nvPicPr>
        <p:blipFill>
          <a:blip r:embed="rId3"/>
          <a:stretch>
            <a:fillRect/>
          </a:stretch>
        </p:blipFill>
        <p:spPr>
          <a:xfrm>
            <a:off x="5708530" y="664666"/>
            <a:ext cx="2435161" cy="3398783"/>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1995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7">
          <a:extLst>
            <a:ext uri="{FF2B5EF4-FFF2-40B4-BE49-F238E27FC236}">
              <a16:creationId xmlns:a16="http://schemas.microsoft.com/office/drawing/2014/main" id="{8B44C65F-CA41-B139-B987-311B4D9ECCFA}"/>
            </a:ext>
          </a:extLst>
        </p:cNvPr>
        <p:cNvGrpSpPr/>
        <p:nvPr/>
      </p:nvGrpSpPr>
      <p:grpSpPr>
        <a:xfrm>
          <a:off x="0" y="0"/>
          <a:ext cx="0" cy="0"/>
          <a:chOff x="0" y="0"/>
          <a:chExt cx="0" cy="0"/>
        </a:xfrm>
      </p:grpSpPr>
      <p:sp>
        <p:nvSpPr>
          <p:cNvPr id="1258" name="Google Shape;1258;p42">
            <a:extLst>
              <a:ext uri="{FF2B5EF4-FFF2-40B4-BE49-F238E27FC236}">
                <a16:creationId xmlns:a16="http://schemas.microsoft.com/office/drawing/2014/main" id="{24B561E6-63C8-8AC8-EFB2-8612B4B650DF}"/>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Définition</a:t>
            </a:r>
            <a:r>
              <a:rPr lang="en" dirty="0"/>
              <a:t> de la question</a:t>
            </a:r>
            <a:endParaRPr dirty="0"/>
          </a:p>
        </p:txBody>
      </p:sp>
      <p:sp>
        <p:nvSpPr>
          <p:cNvPr id="1259" name="Google Shape;1259;p42">
            <a:extLst>
              <a:ext uri="{FF2B5EF4-FFF2-40B4-BE49-F238E27FC236}">
                <a16:creationId xmlns:a16="http://schemas.microsoft.com/office/drawing/2014/main" id="{DE80BDC6-6960-9BC4-0D7A-1CBF2C7B21CB}"/>
              </a:ext>
            </a:extLst>
          </p:cNvPr>
          <p:cNvSpPr txBox="1"/>
          <p:nvPr/>
        </p:nvSpPr>
        <p:spPr>
          <a:xfrm>
            <a:off x="726450" y="1128250"/>
            <a:ext cx="7704000" cy="901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2000" b="1" dirty="0">
                <a:solidFill>
                  <a:schemeClr val="bg1">
                    <a:lumMod val="75000"/>
                  </a:schemeClr>
                </a:solidFill>
                <a:effectLst/>
                <a:latin typeface="Calibri" panose="020F0502020204030204" pitchFamily="34" charset="0"/>
                <a:ea typeface="Calibri" panose="020F0502020204030204" pitchFamily="34" charset="0"/>
              </a:rPr>
              <a:t>Question principale = </a:t>
            </a:r>
          </a:p>
          <a:p>
            <a:pPr marL="0" lvl="0" indent="0" algn="l" rtl="0">
              <a:lnSpc>
                <a:spcPct val="115000"/>
              </a:lnSpc>
              <a:spcBef>
                <a:spcPts val="0"/>
              </a:spcBef>
              <a:spcAft>
                <a:spcPts val="0"/>
              </a:spcAft>
              <a:buNone/>
            </a:pPr>
            <a:r>
              <a:rPr lang="fr-FR" sz="1600" dirty="0">
                <a:solidFill>
                  <a:schemeClr val="tx1"/>
                </a:solidFill>
                <a:latin typeface="DM Sans" pitchFamily="2" charset="77"/>
              </a:rPr>
              <a:t>Quels qualificatifs employer pour définir un score ?</a:t>
            </a:r>
          </a:p>
          <a:p>
            <a:pPr marL="0" lvl="0" indent="0" algn="l" rtl="0">
              <a:lnSpc>
                <a:spcPct val="115000"/>
              </a:lnSpc>
              <a:spcBef>
                <a:spcPts val="0"/>
              </a:spcBef>
              <a:spcAft>
                <a:spcPts val="0"/>
              </a:spcAft>
              <a:buNone/>
            </a:pPr>
            <a:endParaRPr lang="fr-FR" sz="2000" b="1" dirty="0">
              <a:solidFill>
                <a:schemeClr val="bg1">
                  <a:lumMod val="75000"/>
                </a:schemeClr>
              </a:solidFill>
              <a:latin typeface="Calibri" panose="020F0502020204030204" pitchFamily="34" charset="0"/>
              <a:ea typeface="Calibri" panose="020F0502020204030204" pitchFamily="34" charset="0"/>
            </a:endParaRPr>
          </a:p>
          <a:p>
            <a:pPr marL="0" lvl="0" indent="0" algn="l" rtl="0">
              <a:lnSpc>
                <a:spcPct val="115000"/>
              </a:lnSpc>
              <a:spcBef>
                <a:spcPts val="0"/>
              </a:spcBef>
              <a:spcAft>
                <a:spcPts val="0"/>
              </a:spcAft>
              <a:buNone/>
            </a:pPr>
            <a:r>
              <a:rPr lang="fr-FR" sz="2000" b="1" dirty="0">
                <a:solidFill>
                  <a:schemeClr val="bg1">
                    <a:lumMod val="75000"/>
                  </a:schemeClr>
                </a:solidFill>
                <a:effectLst/>
                <a:latin typeface="Calibri" panose="020F0502020204030204" pitchFamily="34" charset="0"/>
                <a:ea typeface="Calibri" panose="020F0502020204030204" pitchFamily="34" charset="0"/>
              </a:rPr>
              <a:t>Question associée = </a:t>
            </a:r>
          </a:p>
          <a:p>
            <a:pPr marL="0" lvl="0" indent="0" algn="l" rtl="0">
              <a:lnSpc>
                <a:spcPct val="115000"/>
              </a:lnSpc>
              <a:spcBef>
                <a:spcPts val="0"/>
              </a:spcBef>
              <a:spcAft>
                <a:spcPts val="0"/>
              </a:spcAft>
              <a:buNone/>
            </a:pPr>
            <a:r>
              <a:rPr lang="fr-FR" sz="1600" dirty="0">
                <a:solidFill>
                  <a:schemeClr val="tx1"/>
                </a:solidFill>
                <a:latin typeface="DM Sans" pitchFamily="2" charset="77"/>
                <a:ea typeface="Calibri" panose="020F0502020204030204" pitchFamily="34" charset="0"/>
              </a:rPr>
              <a:t>Quel</a:t>
            </a:r>
            <a:r>
              <a:rPr lang="fr-FR" sz="1600" dirty="0">
                <a:solidFill>
                  <a:schemeClr val="tx1"/>
                </a:solidFill>
                <a:effectLst/>
                <a:latin typeface="DM Sans" pitchFamily="2" charset="77"/>
                <a:ea typeface="Calibri" panose="020F0502020204030204" pitchFamily="34" charset="0"/>
              </a:rPr>
              <a:t> seuil pour qualifier un score de « hors norme » ? </a:t>
            </a:r>
            <a:endParaRPr lang="fr-FR" sz="1600" dirty="0">
              <a:solidFill>
                <a:schemeClr val="tx1"/>
              </a:solidFill>
              <a:latin typeface="DM Sans" pitchFamily="2" charset="77"/>
            </a:endParaRPr>
          </a:p>
          <a:p>
            <a:pPr marL="0" lvl="0" indent="0" algn="l" rtl="0">
              <a:lnSpc>
                <a:spcPct val="115000"/>
              </a:lnSpc>
              <a:spcBef>
                <a:spcPts val="0"/>
              </a:spcBef>
              <a:spcAft>
                <a:spcPts val="0"/>
              </a:spcAft>
              <a:buNone/>
            </a:pPr>
            <a:endParaRPr lang="fr-FR" sz="2000" b="1" dirty="0">
              <a:solidFill>
                <a:schemeClr val="bg1">
                  <a:lumMod val="75000"/>
                </a:schemeClr>
              </a:solidFill>
              <a:effectLst/>
              <a:latin typeface="Calibri" panose="020F0502020204030204" pitchFamily="34" charset="0"/>
              <a:ea typeface="Calibri" panose="020F0502020204030204" pitchFamily="34" charset="0"/>
            </a:endParaRPr>
          </a:p>
          <a:p>
            <a:pPr marL="0" lvl="0" indent="0" algn="l" rtl="0">
              <a:lnSpc>
                <a:spcPct val="115000"/>
              </a:lnSpc>
              <a:spcBef>
                <a:spcPts val="0"/>
              </a:spcBef>
              <a:spcAft>
                <a:spcPts val="0"/>
              </a:spcAft>
              <a:buNone/>
            </a:pPr>
            <a:r>
              <a:rPr lang="fr-BE" sz="1600" b="1" dirty="0">
                <a:solidFill>
                  <a:schemeClr val="bg1">
                    <a:lumMod val="75000"/>
                  </a:schemeClr>
                </a:solidFill>
                <a:effectLst/>
              </a:rPr>
              <a:t> </a:t>
            </a:r>
            <a:endParaRPr sz="1600" b="1" dirty="0">
              <a:solidFill>
                <a:schemeClr val="bg1">
                  <a:lumMod val="75000"/>
                </a:schemeClr>
              </a:solidFill>
              <a:latin typeface="DM Sans"/>
              <a:ea typeface="DM Sans"/>
              <a:cs typeface="DM Sans"/>
              <a:sym typeface="DM Sans"/>
            </a:endParaRPr>
          </a:p>
        </p:txBody>
      </p:sp>
      <p:sp>
        <p:nvSpPr>
          <p:cNvPr id="1261" name="Google Shape;1261;p42">
            <a:extLst>
              <a:ext uri="{FF2B5EF4-FFF2-40B4-BE49-F238E27FC236}">
                <a16:creationId xmlns:a16="http://schemas.microsoft.com/office/drawing/2014/main" id="{DFE775D2-055B-3331-3A1D-9CA3EE1E9A18}"/>
              </a:ext>
            </a:extLst>
          </p:cNvPr>
          <p:cNvSpPr/>
          <p:nvPr/>
        </p:nvSpPr>
        <p:spPr>
          <a:xfrm>
            <a:off x="268881" y="1456000"/>
            <a:ext cx="457800" cy="457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3000" dirty="0">
                <a:solidFill>
                  <a:schemeClr val="lt1"/>
                </a:solidFill>
                <a:latin typeface="Baloo 2 ExtraBold"/>
                <a:ea typeface="Baloo 2 ExtraBold"/>
                <a:cs typeface="Baloo 2 ExtraBold"/>
                <a:sym typeface="Baloo 2 ExtraBold"/>
              </a:rPr>
              <a:t>1</a:t>
            </a:r>
            <a:endParaRPr sz="3000" dirty="0">
              <a:solidFill>
                <a:schemeClr val="lt1"/>
              </a:solidFill>
              <a:latin typeface="Baloo 2 ExtraBold"/>
              <a:ea typeface="Baloo 2 ExtraBold"/>
              <a:cs typeface="Baloo 2 ExtraBold"/>
              <a:sym typeface="Baloo 2 ExtraBold"/>
            </a:endParaRPr>
          </a:p>
        </p:txBody>
      </p:sp>
      <p:sp>
        <p:nvSpPr>
          <p:cNvPr id="1263" name="Google Shape;1263;p42">
            <a:extLst>
              <a:ext uri="{FF2B5EF4-FFF2-40B4-BE49-F238E27FC236}">
                <a16:creationId xmlns:a16="http://schemas.microsoft.com/office/drawing/2014/main" id="{CCE14617-F7C4-94E3-50E3-B78097AADC4E}"/>
              </a:ext>
            </a:extLst>
          </p:cNvPr>
          <p:cNvSpPr/>
          <p:nvPr/>
        </p:nvSpPr>
        <p:spPr>
          <a:xfrm>
            <a:off x="255425" y="2433242"/>
            <a:ext cx="457800" cy="457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3000" dirty="0">
                <a:solidFill>
                  <a:schemeClr val="lt1"/>
                </a:solidFill>
                <a:latin typeface="Baloo 2 ExtraBold"/>
                <a:ea typeface="Baloo 2 ExtraBold"/>
                <a:cs typeface="Baloo 2 ExtraBold"/>
                <a:sym typeface="Baloo 2 ExtraBold"/>
              </a:rPr>
              <a:t>2</a:t>
            </a:r>
            <a:endParaRPr sz="3000" dirty="0">
              <a:solidFill>
                <a:schemeClr val="lt1"/>
              </a:solidFill>
              <a:latin typeface="Baloo 2 ExtraBold"/>
              <a:ea typeface="Baloo 2 ExtraBold"/>
              <a:cs typeface="Baloo 2 ExtraBold"/>
              <a:sym typeface="Baloo 2 ExtraBold"/>
            </a:endParaRPr>
          </a:p>
        </p:txBody>
      </p:sp>
      <p:sp>
        <p:nvSpPr>
          <p:cNvPr id="2" name="Flèche à angle droit 1">
            <a:extLst>
              <a:ext uri="{FF2B5EF4-FFF2-40B4-BE49-F238E27FC236}">
                <a16:creationId xmlns:a16="http://schemas.microsoft.com/office/drawing/2014/main" id="{03194879-7B8C-05D8-12EE-FFD547DE725D}"/>
              </a:ext>
            </a:extLst>
          </p:cNvPr>
          <p:cNvSpPr/>
          <p:nvPr/>
        </p:nvSpPr>
        <p:spPr>
          <a:xfrm rot="5400000">
            <a:off x="4817327" y="3021980"/>
            <a:ext cx="591015" cy="579863"/>
          </a:xfrm>
          <a:prstGeom prst="bentUpArrow">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0AD75C30-0FD5-B4F3-5115-6DB264119051}"/>
              </a:ext>
            </a:extLst>
          </p:cNvPr>
          <p:cNvSpPr txBox="1"/>
          <p:nvPr/>
        </p:nvSpPr>
        <p:spPr>
          <a:xfrm>
            <a:off x="5575610" y="3205975"/>
            <a:ext cx="3378819" cy="738664"/>
          </a:xfrm>
          <a:prstGeom prst="rect">
            <a:avLst/>
          </a:prstGeom>
          <a:solidFill>
            <a:schemeClr val="bg1">
              <a:lumMod val="20000"/>
              <a:lumOff val="80000"/>
            </a:schemeClr>
          </a:solidFill>
        </p:spPr>
        <p:txBody>
          <a:bodyPr wrap="square" rtlCol="0">
            <a:spAutoFit/>
          </a:bodyPr>
          <a:lstStyle/>
          <a:p>
            <a:r>
              <a:rPr lang="fr-FR" dirty="0">
                <a:solidFill>
                  <a:schemeClr val="tx1"/>
                </a:solidFill>
                <a:latin typeface="DM Sans" pitchFamily="2" charset="77"/>
              </a:rPr>
              <a:t>Outils statistiques (Score Z, percentile….) et certaines propriétés des normes</a:t>
            </a:r>
          </a:p>
        </p:txBody>
      </p:sp>
    </p:spTree>
    <p:extLst>
      <p:ext uri="{BB962C8B-B14F-4D97-AF65-F5344CB8AC3E}">
        <p14:creationId xmlns:p14="http://schemas.microsoft.com/office/powerpoint/2010/main" val="428490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7">
          <a:extLst>
            <a:ext uri="{FF2B5EF4-FFF2-40B4-BE49-F238E27FC236}">
              <a16:creationId xmlns:a16="http://schemas.microsoft.com/office/drawing/2014/main" id="{9522EACC-A909-2A2C-3C7A-540251533BD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4B97EAB-510E-19B1-6681-CCC3EA68631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45" name="Image 2" descr="Une image contenant texte, capture d’écran, Police, conception&#10;&#10;Description générée automatiquement">
            <a:extLst>
              <a:ext uri="{FF2B5EF4-FFF2-40B4-BE49-F238E27FC236}">
                <a16:creationId xmlns:a16="http://schemas.microsoft.com/office/drawing/2014/main" id="{CA6AEDDE-F78D-01B0-A1D2-5440F53D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7" y="100396"/>
            <a:ext cx="4876800" cy="504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4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2">
          <a:extLst>
            <a:ext uri="{FF2B5EF4-FFF2-40B4-BE49-F238E27FC236}">
              <a16:creationId xmlns:a16="http://schemas.microsoft.com/office/drawing/2014/main" id="{4B487001-F88B-3B1E-59DC-2ED2B14ACA86}"/>
            </a:ext>
          </a:extLst>
        </p:cNvPr>
        <p:cNvGrpSpPr/>
        <p:nvPr/>
      </p:nvGrpSpPr>
      <p:grpSpPr>
        <a:xfrm>
          <a:off x="0" y="0"/>
          <a:ext cx="0" cy="0"/>
          <a:chOff x="0" y="0"/>
          <a:chExt cx="0" cy="0"/>
        </a:xfrm>
      </p:grpSpPr>
      <p:sp>
        <p:nvSpPr>
          <p:cNvPr id="783" name="Google Shape;783;p31">
            <a:extLst>
              <a:ext uri="{FF2B5EF4-FFF2-40B4-BE49-F238E27FC236}">
                <a16:creationId xmlns:a16="http://schemas.microsoft.com/office/drawing/2014/main" id="{3D29833C-C529-B23C-1367-6AE8C31D03A4}"/>
              </a:ext>
            </a:extLst>
          </p:cNvPr>
          <p:cNvSpPr txBox="1">
            <a:spLocks noGrp="1"/>
          </p:cNvSpPr>
          <p:nvPr>
            <p:ph type="title"/>
          </p:nvPr>
        </p:nvSpPr>
        <p:spPr>
          <a:xfrm>
            <a:off x="3893377" y="2110756"/>
            <a:ext cx="4559700" cy="1303500"/>
          </a:xfrm>
          <a:prstGeom prst="rect">
            <a:avLst/>
          </a:prstGeom>
        </p:spPr>
        <p:txBody>
          <a:bodyPr spcFirstLastPara="1" wrap="square" lIns="91425" tIns="91425" rIns="91425" bIns="91425" anchor="b" anchorCtr="0">
            <a:noAutofit/>
          </a:bodyPr>
          <a:lstStyle/>
          <a:p>
            <a:pPr marL="0" indent="0"/>
            <a:r>
              <a:rPr lang="fr-BE" sz="2400" dirty="0"/>
              <a:t>Réflexion sur la logique de la comparaison normative et les seuil de décision</a:t>
            </a:r>
          </a:p>
        </p:txBody>
      </p:sp>
      <p:sp>
        <p:nvSpPr>
          <p:cNvPr id="785" name="Google Shape;785;p31">
            <a:extLst>
              <a:ext uri="{FF2B5EF4-FFF2-40B4-BE49-F238E27FC236}">
                <a16:creationId xmlns:a16="http://schemas.microsoft.com/office/drawing/2014/main" id="{F2A9E3A1-74E4-4514-A718-AB995CC66595}"/>
              </a:ext>
            </a:extLst>
          </p:cNvPr>
          <p:cNvSpPr txBox="1">
            <a:spLocks noGrp="1"/>
          </p:cNvSpPr>
          <p:nvPr>
            <p:ph type="subTitle" idx="1"/>
          </p:nvPr>
        </p:nvSpPr>
        <p:spPr>
          <a:xfrm>
            <a:off x="3893377" y="3370356"/>
            <a:ext cx="4559700" cy="375000"/>
          </a:xfrm>
          <a:prstGeom prst="rect">
            <a:avLst/>
          </a:prstGeom>
        </p:spPr>
        <p:txBody>
          <a:bodyPr spcFirstLastPara="1" wrap="square" lIns="91425" tIns="91425" rIns="91425" bIns="91425" anchor="t" anchorCtr="0">
            <a:noAutofit/>
          </a:bodyPr>
          <a:lstStyle/>
          <a:p>
            <a:endParaRPr lang="fr-FR" dirty="0"/>
          </a:p>
        </p:txBody>
      </p:sp>
      <p:pic>
        <p:nvPicPr>
          <p:cNvPr id="2" name="Image 1">
            <a:extLst>
              <a:ext uri="{FF2B5EF4-FFF2-40B4-BE49-F238E27FC236}">
                <a16:creationId xmlns:a16="http://schemas.microsoft.com/office/drawing/2014/main" id="{083B68DA-2439-BD30-1E20-967EEF9819C3}"/>
              </a:ext>
            </a:extLst>
          </p:cNvPr>
          <p:cNvPicPr>
            <a:picLocks noChangeAspect="1"/>
          </p:cNvPicPr>
          <p:nvPr/>
        </p:nvPicPr>
        <p:blipFill rotWithShape="1">
          <a:blip r:embed="rId3">
            <a:duotone>
              <a:srgbClr val="CBDDFA">
                <a:shade val="45000"/>
                <a:satMod val="135000"/>
              </a:srgbClr>
              <a:prstClr val="white"/>
            </a:duotone>
            <a:extLst>
              <a:ext uri="{BEBA8EAE-BF5A-486C-A8C5-ECC9F3942E4B}">
                <a14:imgProps xmlns:a14="http://schemas.microsoft.com/office/drawing/2010/main">
                  <a14:imgLayer r:embed="rId4">
                    <a14:imgEffect>
                      <a14:saturation sat="0"/>
                    </a14:imgEffect>
                  </a14:imgLayer>
                </a14:imgProps>
              </a:ext>
            </a:extLst>
          </a:blip>
          <a:srcRect/>
          <a:stretch/>
        </p:blipFill>
        <p:spPr>
          <a:xfrm>
            <a:off x="7192785" y="3510886"/>
            <a:ext cx="1670363" cy="1632614"/>
          </a:xfrm>
          <a:prstGeom prst="rect">
            <a:avLst/>
          </a:prstGeom>
        </p:spPr>
      </p:pic>
    </p:spTree>
    <p:extLst>
      <p:ext uri="{BB962C8B-B14F-4D97-AF65-F5344CB8AC3E}">
        <p14:creationId xmlns:p14="http://schemas.microsoft.com/office/powerpoint/2010/main" val="340029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Espace réservé du numéro de diapositive 56"/>
          <p:cNvSpPr>
            <a:spLocks noGrp="1"/>
          </p:cNvSpPr>
          <p:nvPr>
            <p:ph type="sldNum" sz="quarter" idx="4294967295"/>
          </p:nvPr>
        </p:nvSpPr>
        <p:spPr>
          <a:xfrm>
            <a:off x="0" y="0"/>
            <a:ext cx="0" cy="0"/>
          </a:xfrm>
        </p:spPr>
        <p:txBody>
          <a:bodyPr/>
          <a:lstStyle/>
          <a:p>
            <a:pPr defTabSz="342900"/>
            <a:fld id="{DD630C33-910A-4333-8D24-295B86F2FDCF}" type="slidenum">
              <a:rPr lang="fr-BE">
                <a:solidFill>
                  <a:srgbClr val="FFFFFF"/>
                </a:solidFill>
                <a:latin typeface="Calibri" panose="020F0502020204030204" pitchFamily="34" charset="0"/>
                <a:cs typeface="Calibri" panose="020F0502020204030204" pitchFamily="34" charset="0"/>
              </a:rPr>
              <a:pPr defTabSz="342900"/>
              <a:t>25</a:t>
            </a:fld>
            <a:endParaRPr lang="fr-BE">
              <a:solidFill>
                <a:srgbClr val="FFFFFF"/>
              </a:solidFill>
              <a:latin typeface="Calibri" panose="020F0502020204030204" pitchFamily="34" charset="0"/>
              <a:cs typeface="Calibri" panose="020F0502020204030204" pitchFamily="34" charset="0"/>
            </a:endParaRPr>
          </a:p>
        </p:txBody>
      </p:sp>
      <p:sp>
        <p:nvSpPr>
          <p:cNvPr id="16" name="Forme libre 15"/>
          <p:cNvSpPr/>
          <p:nvPr/>
        </p:nvSpPr>
        <p:spPr>
          <a:xfrm>
            <a:off x="3491880" y="1707655"/>
            <a:ext cx="4320480" cy="2538281"/>
          </a:xfrm>
          <a:custGeom>
            <a:avLst/>
            <a:gdLst>
              <a:gd name="connsiteX0" fmla="*/ 0 w 5590988"/>
              <a:gd name="connsiteY0" fmla="*/ 3424518 h 3593353"/>
              <a:gd name="connsiteX1" fmla="*/ 1344706 w 5590988"/>
              <a:gd name="connsiteY1" fmla="*/ 3101788 h 3593353"/>
              <a:gd name="connsiteX2" fmla="*/ 2420471 w 5590988"/>
              <a:gd name="connsiteY2" fmla="*/ 475129 h 3593353"/>
              <a:gd name="connsiteX3" fmla="*/ 2949389 w 5590988"/>
              <a:gd name="connsiteY3" fmla="*/ 251012 h 3593353"/>
              <a:gd name="connsiteX4" fmla="*/ 3603812 w 5590988"/>
              <a:gd name="connsiteY4" fmla="*/ 1873624 h 3593353"/>
              <a:gd name="connsiteX5" fmla="*/ 4105836 w 5590988"/>
              <a:gd name="connsiteY5" fmla="*/ 2958353 h 3593353"/>
              <a:gd name="connsiteX6" fmla="*/ 4742330 w 5590988"/>
              <a:gd name="connsiteY6" fmla="*/ 3370729 h 3593353"/>
              <a:gd name="connsiteX7" fmla="*/ 5459506 w 5590988"/>
              <a:gd name="connsiteY7" fmla="*/ 3415553 h 3593353"/>
              <a:gd name="connsiteX8" fmla="*/ 5531224 w 5590988"/>
              <a:gd name="connsiteY8" fmla="*/ 3415553 h 3593353"/>
              <a:gd name="connsiteX0" fmla="*/ 0 w 5590988"/>
              <a:gd name="connsiteY0" fmla="*/ 3410088 h 3494505"/>
              <a:gd name="connsiteX1" fmla="*/ 1298431 w 5590988"/>
              <a:gd name="connsiteY1" fmla="*/ 3000778 h 3494505"/>
              <a:gd name="connsiteX2" fmla="*/ 2420471 w 5590988"/>
              <a:gd name="connsiteY2" fmla="*/ 460699 h 3494505"/>
              <a:gd name="connsiteX3" fmla="*/ 2949389 w 5590988"/>
              <a:gd name="connsiteY3" fmla="*/ 236582 h 3494505"/>
              <a:gd name="connsiteX4" fmla="*/ 3603812 w 5590988"/>
              <a:gd name="connsiteY4" fmla="*/ 1859194 h 3494505"/>
              <a:gd name="connsiteX5" fmla="*/ 4105836 w 5590988"/>
              <a:gd name="connsiteY5" fmla="*/ 2943923 h 3494505"/>
              <a:gd name="connsiteX6" fmla="*/ 4742330 w 5590988"/>
              <a:gd name="connsiteY6" fmla="*/ 3356299 h 3494505"/>
              <a:gd name="connsiteX7" fmla="*/ 5459506 w 5590988"/>
              <a:gd name="connsiteY7" fmla="*/ 3401123 h 3494505"/>
              <a:gd name="connsiteX8" fmla="*/ 5531224 w 5590988"/>
              <a:gd name="connsiteY8" fmla="*/ 3401123 h 3494505"/>
              <a:gd name="connsiteX0" fmla="*/ 0 w 5804725"/>
              <a:gd name="connsiteY0" fmla="*/ 3504834 h 3589251"/>
              <a:gd name="connsiteX1" fmla="*/ 1512168 w 5804725"/>
              <a:gd name="connsiteY1" fmla="*/ 3000778 h 3589251"/>
              <a:gd name="connsiteX2" fmla="*/ 2634208 w 5804725"/>
              <a:gd name="connsiteY2" fmla="*/ 460699 h 3589251"/>
              <a:gd name="connsiteX3" fmla="*/ 3163126 w 5804725"/>
              <a:gd name="connsiteY3" fmla="*/ 236582 h 3589251"/>
              <a:gd name="connsiteX4" fmla="*/ 3817549 w 5804725"/>
              <a:gd name="connsiteY4" fmla="*/ 1859194 h 3589251"/>
              <a:gd name="connsiteX5" fmla="*/ 4319573 w 5804725"/>
              <a:gd name="connsiteY5" fmla="*/ 2943923 h 3589251"/>
              <a:gd name="connsiteX6" fmla="*/ 4956067 w 5804725"/>
              <a:gd name="connsiteY6" fmla="*/ 3356299 h 3589251"/>
              <a:gd name="connsiteX7" fmla="*/ 5673243 w 5804725"/>
              <a:gd name="connsiteY7" fmla="*/ 3401123 h 3589251"/>
              <a:gd name="connsiteX8" fmla="*/ 5744961 w 5804725"/>
              <a:gd name="connsiteY8" fmla="*/ 3401123 h 3589251"/>
              <a:gd name="connsiteX0" fmla="*/ 0 w 5804725"/>
              <a:gd name="connsiteY0" fmla="*/ 3504834 h 3508134"/>
              <a:gd name="connsiteX1" fmla="*/ 1512168 w 5804725"/>
              <a:gd name="connsiteY1" fmla="*/ 3000778 h 3508134"/>
              <a:gd name="connsiteX2" fmla="*/ 2634208 w 5804725"/>
              <a:gd name="connsiteY2" fmla="*/ 460699 h 3508134"/>
              <a:gd name="connsiteX3" fmla="*/ 3163126 w 5804725"/>
              <a:gd name="connsiteY3" fmla="*/ 236582 h 3508134"/>
              <a:gd name="connsiteX4" fmla="*/ 3817549 w 5804725"/>
              <a:gd name="connsiteY4" fmla="*/ 1859194 h 3508134"/>
              <a:gd name="connsiteX5" fmla="*/ 4319573 w 5804725"/>
              <a:gd name="connsiteY5" fmla="*/ 2943923 h 3508134"/>
              <a:gd name="connsiteX6" fmla="*/ 4956067 w 5804725"/>
              <a:gd name="connsiteY6" fmla="*/ 3356299 h 3508134"/>
              <a:gd name="connsiteX7" fmla="*/ 5673243 w 5804725"/>
              <a:gd name="connsiteY7" fmla="*/ 3401123 h 3508134"/>
              <a:gd name="connsiteX8" fmla="*/ 5744961 w 5804725"/>
              <a:gd name="connsiteY8" fmla="*/ 3401123 h 3508134"/>
              <a:gd name="connsiteX0" fmla="*/ 0 w 5588700"/>
              <a:gd name="connsiteY0" fmla="*/ 3432826 h 3496133"/>
              <a:gd name="connsiteX1" fmla="*/ 1296143 w 5588700"/>
              <a:gd name="connsiteY1" fmla="*/ 3000778 h 3496133"/>
              <a:gd name="connsiteX2" fmla="*/ 2418183 w 5588700"/>
              <a:gd name="connsiteY2" fmla="*/ 460699 h 3496133"/>
              <a:gd name="connsiteX3" fmla="*/ 2947101 w 5588700"/>
              <a:gd name="connsiteY3" fmla="*/ 236582 h 3496133"/>
              <a:gd name="connsiteX4" fmla="*/ 3601524 w 5588700"/>
              <a:gd name="connsiteY4" fmla="*/ 1859194 h 3496133"/>
              <a:gd name="connsiteX5" fmla="*/ 4103548 w 5588700"/>
              <a:gd name="connsiteY5" fmla="*/ 2943923 h 3496133"/>
              <a:gd name="connsiteX6" fmla="*/ 4740042 w 5588700"/>
              <a:gd name="connsiteY6" fmla="*/ 3356299 h 3496133"/>
              <a:gd name="connsiteX7" fmla="*/ 5457218 w 5588700"/>
              <a:gd name="connsiteY7" fmla="*/ 3401123 h 3496133"/>
              <a:gd name="connsiteX8" fmla="*/ 5528936 w 5588700"/>
              <a:gd name="connsiteY8" fmla="*/ 3401123 h 3496133"/>
              <a:gd name="connsiteX0" fmla="*/ 0 w 5588700"/>
              <a:gd name="connsiteY0" fmla="*/ 3432826 h 3496133"/>
              <a:gd name="connsiteX1" fmla="*/ 1296143 w 5588700"/>
              <a:gd name="connsiteY1" fmla="*/ 3000778 h 3496133"/>
              <a:gd name="connsiteX2" fmla="*/ 2418183 w 5588700"/>
              <a:gd name="connsiteY2" fmla="*/ 460699 h 3496133"/>
              <a:gd name="connsiteX3" fmla="*/ 2947101 w 5588700"/>
              <a:gd name="connsiteY3" fmla="*/ 236582 h 3496133"/>
              <a:gd name="connsiteX4" fmla="*/ 3601524 w 5588700"/>
              <a:gd name="connsiteY4" fmla="*/ 1859194 h 3496133"/>
              <a:gd name="connsiteX5" fmla="*/ 4103548 w 5588700"/>
              <a:gd name="connsiteY5" fmla="*/ 2943923 h 3496133"/>
              <a:gd name="connsiteX6" fmla="*/ 4740042 w 5588700"/>
              <a:gd name="connsiteY6" fmla="*/ 3356299 h 3496133"/>
              <a:gd name="connsiteX7" fmla="*/ 5457218 w 5588700"/>
              <a:gd name="connsiteY7" fmla="*/ 3401123 h 3496133"/>
              <a:gd name="connsiteX8" fmla="*/ 5528936 w 5588700"/>
              <a:gd name="connsiteY8" fmla="*/ 3401123 h 3496133"/>
              <a:gd name="connsiteX0" fmla="*/ 0 w 5591314"/>
              <a:gd name="connsiteY0" fmla="*/ 3432826 h 3496133"/>
              <a:gd name="connsiteX1" fmla="*/ 1296143 w 5591314"/>
              <a:gd name="connsiteY1" fmla="*/ 3000778 h 3496133"/>
              <a:gd name="connsiteX2" fmla="*/ 2418183 w 5591314"/>
              <a:gd name="connsiteY2" fmla="*/ 460699 h 3496133"/>
              <a:gd name="connsiteX3" fmla="*/ 2947101 w 5591314"/>
              <a:gd name="connsiteY3" fmla="*/ 236582 h 3496133"/>
              <a:gd name="connsiteX4" fmla="*/ 3601524 w 5591314"/>
              <a:gd name="connsiteY4" fmla="*/ 1859194 h 3496133"/>
              <a:gd name="connsiteX5" fmla="*/ 4103548 w 5591314"/>
              <a:gd name="connsiteY5" fmla="*/ 2943923 h 3496133"/>
              <a:gd name="connsiteX6" fmla="*/ 4740042 w 5591314"/>
              <a:gd name="connsiteY6" fmla="*/ 3356299 h 3496133"/>
              <a:gd name="connsiteX7" fmla="*/ 5457218 w 5591314"/>
              <a:gd name="connsiteY7" fmla="*/ 3401123 h 3496133"/>
              <a:gd name="connsiteX8" fmla="*/ 5544616 w 5591314"/>
              <a:gd name="connsiteY8" fmla="*/ 3456384 h 3496133"/>
              <a:gd name="connsiteX0" fmla="*/ 0 w 5619322"/>
              <a:gd name="connsiteY0" fmla="*/ 3432826 h 3496133"/>
              <a:gd name="connsiteX1" fmla="*/ 1296143 w 5619322"/>
              <a:gd name="connsiteY1" fmla="*/ 3000778 h 3496133"/>
              <a:gd name="connsiteX2" fmla="*/ 2418183 w 5619322"/>
              <a:gd name="connsiteY2" fmla="*/ 460699 h 3496133"/>
              <a:gd name="connsiteX3" fmla="*/ 2947101 w 5619322"/>
              <a:gd name="connsiteY3" fmla="*/ 236582 h 3496133"/>
              <a:gd name="connsiteX4" fmla="*/ 3601524 w 5619322"/>
              <a:gd name="connsiteY4" fmla="*/ 1859194 h 3496133"/>
              <a:gd name="connsiteX5" fmla="*/ 4103548 w 5619322"/>
              <a:gd name="connsiteY5" fmla="*/ 2943923 h 3496133"/>
              <a:gd name="connsiteX6" fmla="*/ 4740042 w 5619322"/>
              <a:gd name="connsiteY6" fmla="*/ 3356299 h 3496133"/>
              <a:gd name="connsiteX7" fmla="*/ 5457218 w 5619322"/>
              <a:gd name="connsiteY7" fmla="*/ 3401123 h 3496133"/>
              <a:gd name="connsiteX8" fmla="*/ 5589440 w 5619322"/>
              <a:gd name="connsiteY8" fmla="*/ 2972290 h 3496133"/>
              <a:gd name="connsiteX0" fmla="*/ 0 w 5457218"/>
              <a:gd name="connsiteY0" fmla="*/ 3432826 h 3496133"/>
              <a:gd name="connsiteX1" fmla="*/ 1296143 w 5457218"/>
              <a:gd name="connsiteY1" fmla="*/ 3000778 h 3496133"/>
              <a:gd name="connsiteX2" fmla="*/ 2418183 w 5457218"/>
              <a:gd name="connsiteY2" fmla="*/ 460699 h 3496133"/>
              <a:gd name="connsiteX3" fmla="*/ 2947101 w 5457218"/>
              <a:gd name="connsiteY3" fmla="*/ 236582 h 3496133"/>
              <a:gd name="connsiteX4" fmla="*/ 3601524 w 5457218"/>
              <a:gd name="connsiteY4" fmla="*/ 1859194 h 3496133"/>
              <a:gd name="connsiteX5" fmla="*/ 4103548 w 5457218"/>
              <a:gd name="connsiteY5" fmla="*/ 2943923 h 3496133"/>
              <a:gd name="connsiteX6" fmla="*/ 4740042 w 5457218"/>
              <a:gd name="connsiteY6" fmla="*/ 3356299 h 3496133"/>
              <a:gd name="connsiteX7" fmla="*/ 5457218 w 5457218"/>
              <a:gd name="connsiteY7" fmla="*/ 3401123 h 3496133"/>
              <a:gd name="connsiteX0" fmla="*/ 0 w 5472608"/>
              <a:gd name="connsiteY0" fmla="*/ 3432826 h 3520386"/>
              <a:gd name="connsiteX1" fmla="*/ 1296143 w 5472608"/>
              <a:gd name="connsiteY1" fmla="*/ 3000778 h 3520386"/>
              <a:gd name="connsiteX2" fmla="*/ 2418183 w 5472608"/>
              <a:gd name="connsiteY2" fmla="*/ 460699 h 3520386"/>
              <a:gd name="connsiteX3" fmla="*/ 2947101 w 5472608"/>
              <a:gd name="connsiteY3" fmla="*/ 236582 h 3520386"/>
              <a:gd name="connsiteX4" fmla="*/ 3601524 w 5472608"/>
              <a:gd name="connsiteY4" fmla="*/ 1859194 h 3520386"/>
              <a:gd name="connsiteX5" fmla="*/ 4103548 w 5472608"/>
              <a:gd name="connsiteY5" fmla="*/ 2943923 h 3520386"/>
              <a:gd name="connsiteX6" fmla="*/ 4740042 w 5472608"/>
              <a:gd name="connsiteY6" fmla="*/ 3356299 h 3520386"/>
              <a:gd name="connsiteX7" fmla="*/ 5472608 w 5472608"/>
              <a:gd name="connsiteY7" fmla="*/ 3456384 h 3520386"/>
              <a:gd name="connsiteX0" fmla="*/ 0 w 5472608"/>
              <a:gd name="connsiteY0" fmla="*/ 3432826 h 3496133"/>
              <a:gd name="connsiteX1" fmla="*/ 1296143 w 5472608"/>
              <a:gd name="connsiteY1" fmla="*/ 3000778 h 3496133"/>
              <a:gd name="connsiteX2" fmla="*/ 2418183 w 5472608"/>
              <a:gd name="connsiteY2" fmla="*/ 460699 h 3496133"/>
              <a:gd name="connsiteX3" fmla="*/ 2947101 w 5472608"/>
              <a:gd name="connsiteY3" fmla="*/ 236582 h 3496133"/>
              <a:gd name="connsiteX4" fmla="*/ 3601524 w 5472608"/>
              <a:gd name="connsiteY4" fmla="*/ 1859194 h 3496133"/>
              <a:gd name="connsiteX5" fmla="*/ 4103548 w 5472608"/>
              <a:gd name="connsiteY5" fmla="*/ 2943923 h 3496133"/>
              <a:gd name="connsiteX6" fmla="*/ 4740042 w 5472608"/>
              <a:gd name="connsiteY6" fmla="*/ 3356299 h 3496133"/>
              <a:gd name="connsiteX7" fmla="*/ 5472608 w 5472608"/>
              <a:gd name="connsiteY7" fmla="*/ 3456384 h 3496133"/>
              <a:gd name="connsiteX0" fmla="*/ 0 w 5688632"/>
              <a:gd name="connsiteY0" fmla="*/ 3432826 h 3496133"/>
              <a:gd name="connsiteX1" fmla="*/ 1296143 w 5688632"/>
              <a:gd name="connsiteY1" fmla="*/ 3000778 h 3496133"/>
              <a:gd name="connsiteX2" fmla="*/ 2418183 w 5688632"/>
              <a:gd name="connsiteY2" fmla="*/ 460699 h 3496133"/>
              <a:gd name="connsiteX3" fmla="*/ 2947101 w 5688632"/>
              <a:gd name="connsiteY3" fmla="*/ 236582 h 3496133"/>
              <a:gd name="connsiteX4" fmla="*/ 3601524 w 5688632"/>
              <a:gd name="connsiteY4" fmla="*/ 1859194 h 3496133"/>
              <a:gd name="connsiteX5" fmla="*/ 4103548 w 5688632"/>
              <a:gd name="connsiteY5" fmla="*/ 2943923 h 3496133"/>
              <a:gd name="connsiteX6" fmla="*/ 4740042 w 5688632"/>
              <a:gd name="connsiteY6" fmla="*/ 3356299 h 3496133"/>
              <a:gd name="connsiteX7" fmla="*/ 5688632 w 5688632"/>
              <a:gd name="connsiteY7" fmla="*/ 3456384 h 3496133"/>
              <a:gd name="connsiteX0" fmla="*/ 0 w 5760640"/>
              <a:gd name="connsiteY0" fmla="*/ 3456384 h 3500059"/>
              <a:gd name="connsiteX1" fmla="*/ 1368151 w 5760640"/>
              <a:gd name="connsiteY1" fmla="*/ 3000778 h 3500059"/>
              <a:gd name="connsiteX2" fmla="*/ 2490191 w 5760640"/>
              <a:gd name="connsiteY2" fmla="*/ 460699 h 3500059"/>
              <a:gd name="connsiteX3" fmla="*/ 3019109 w 5760640"/>
              <a:gd name="connsiteY3" fmla="*/ 236582 h 3500059"/>
              <a:gd name="connsiteX4" fmla="*/ 3673532 w 5760640"/>
              <a:gd name="connsiteY4" fmla="*/ 1859194 h 3500059"/>
              <a:gd name="connsiteX5" fmla="*/ 4175556 w 5760640"/>
              <a:gd name="connsiteY5" fmla="*/ 2943923 h 3500059"/>
              <a:gd name="connsiteX6" fmla="*/ 4812050 w 5760640"/>
              <a:gd name="connsiteY6" fmla="*/ 3356299 h 3500059"/>
              <a:gd name="connsiteX7" fmla="*/ 5760640 w 5760640"/>
              <a:gd name="connsiteY7" fmla="*/ 3456384 h 3500059"/>
              <a:gd name="connsiteX0" fmla="*/ 0 w 5760640"/>
              <a:gd name="connsiteY0" fmla="*/ 3447809 h 3491484"/>
              <a:gd name="connsiteX1" fmla="*/ 1368151 w 5760640"/>
              <a:gd name="connsiteY1" fmla="*/ 2992203 h 3491484"/>
              <a:gd name="connsiteX2" fmla="*/ 2490191 w 5760640"/>
              <a:gd name="connsiteY2" fmla="*/ 452124 h 3491484"/>
              <a:gd name="connsiteX3" fmla="*/ 3024336 w 5760640"/>
              <a:gd name="connsiteY3" fmla="*/ 279457 h 3491484"/>
              <a:gd name="connsiteX4" fmla="*/ 3673532 w 5760640"/>
              <a:gd name="connsiteY4" fmla="*/ 1850619 h 3491484"/>
              <a:gd name="connsiteX5" fmla="*/ 4175556 w 5760640"/>
              <a:gd name="connsiteY5" fmla="*/ 2935348 h 3491484"/>
              <a:gd name="connsiteX6" fmla="*/ 4812050 w 5760640"/>
              <a:gd name="connsiteY6" fmla="*/ 3347724 h 3491484"/>
              <a:gd name="connsiteX7" fmla="*/ 5760640 w 5760640"/>
              <a:gd name="connsiteY7" fmla="*/ 3447809 h 3491484"/>
              <a:gd name="connsiteX0" fmla="*/ 0 w 5760640"/>
              <a:gd name="connsiteY0" fmla="*/ 3447809 h 3491484"/>
              <a:gd name="connsiteX1" fmla="*/ 1368151 w 5760640"/>
              <a:gd name="connsiteY1" fmla="*/ 2992203 h 3491484"/>
              <a:gd name="connsiteX2" fmla="*/ 2490191 w 5760640"/>
              <a:gd name="connsiteY2" fmla="*/ 452124 h 3491484"/>
              <a:gd name="connsiteX3" fmla="*/ 3024336 w 5760640"/>
              <a:gd name="connsiteY3" fmla="*/ 279457 h 3491484"/>
              <a:gd name="connsiteX4" fmla="*/ 3673532 w 5760640"/>
              <a:gd name="connsiteY4" fmla="*/ 1850619 h 3491484"/>
              <a:gd name="connsiteX5" fmla="*/ 4175556 w 5760640"/>
              <a:gd name="connsiteY5" fmla="*/ 2935348 h 3491484"/>
              <a:gd name="connsiteX6" fmla="*/ 4812050 w 5760640"/>
              <a:gd name="connsiteY6" fmla="*/ 3347724 h 3491484"/>
              <a:gd name="connsiteX7" fmla="*/ 5760640 w 5760640"/>
              <a:gd name="connsiteY7" fmla="*/ 3447809 h 3491484"/>
              <a:gd name="connsiteX0" fmla="*/ 0 w 5760640"/>
              <a:gd name="connsiteY0" fmla="*/ 3447809 h 3491484"/>
              <a:gd name="connsiteX1" fmla="*/ 1368151 w 5760640"/>
              <a:gd name="connsiteY1" fmla="*/ 2992203 h 3491484"/>
              <a:gd name="connsiteX2" fmla="*/ 2490191 w 5760640"/>
              <a:gd name="connsiteY2" fmla="*/ 452124 h 3491484"/>
              <a:gd name="connsiteX3" fmla="*/ 3024336 w 5760640"/>
              <a:gd name="connsiteY3" fmla="*/ 279457 h 3491484"/>
              <a:gd name="connsiteX4" fmla="*/ 3673532 w 5760640"/>
              <a:gd name="connsiteY4" fmla="*/ 1850619 h 3491484"/>
              <a:gd name="connsiteX5" fmla="*/ 4175556 w 5760640"/>
              <a:gd name="connsiteY5" fmla="*/ 2935348 h 3491484"/>
              <a:gd name="connsiteX6" fmla="*/ 4812050 w 5760640"/>
              <a:gd name="connsiteY6" fmla="*/ 3347724 h 3491484"/>
              <a:gd name="connsiteX7" fmla="*/ 5760640 w 5760640"/>
              <a:gd name="connsiteY7" fmla="*/ 3447809 h 3491484"/>
              <a:gd name="connsiteX0" fmla="*/ 0 w 5760640"/>
              <a:gd name="connsiteY0" fmla="*/ 3447809 h 3491484"/>
              <a:gd name="connsiteX1" fmla="*/ 1368151 w 5760640"/>
              <a:gd name="connsiteY1" fmla="*/ 2992203 h 3491484"/>
              <a:gd name="connsiteX2" fmla="*/ 2490191 w 5760640"/>
              <a:gd name="connsiteY2" fmla="*/ 452124 h 3491484"/>
              <a:gd name="connsiteX3" fmla="*/ 3024336 w 5760640"/>
              <a:gd name="connsiteY3" fmla="*/ 279457 h 3491484"/>
              <a:gd name="connsiteX4" fmla="*/ 3673532 w 5760640"/>
              <a:gd name="connsiteY4" fmla="*/ 1850619 h 3491484"/>
              <a:gd name="connsiteX5" fmla="*/ 4175556 w 5760640"/>
              <a:gd name="connsiteY5" fmla="*/ 2935348 h 3491484"/>
              <a:gd name="connsiteX6" fmla="*/ 4812050 w 5760640"/>
              <a:gd name="connsiteY6" fmla="*/ 3347724 h 3491484"/>
              <a:gd name="connsiteX7" fmla="*/ 5760640 w 5760640"/>
              <a:gd name="connsiteY7" fmla="*/ 3447809 h 3491484"/>
              <a:gd name="connsiteX0" fmla="*/ 0 w 5760640"/>
              <a:gd name="connsiteY0" fmla="*/ 3411805 h 3455480"/>
              <a:gd name="connsiteX1" fmla="*/ 1368151 w 5760640"/>
              <a:gd name="connsiteY1" fmla="*/ 2956199 h 3455480"/>
              <a:gd name="connsiteX2" fmla="*/ 2490191 w 5760640"/>
              <a:gd name="connsiteY2" fmla="*/ 416120 h 3455480"/>
              <a:gd name="connsiteX3" fmla="*/ 3096344 w 5760640"/>
              <a:gd name="connsiteY3" fmla="*/ 459476 h 3455480"/>
              <a:gd name="connsiteX4" fmla="*/ 3673532 w 5760640"/>
              <a:gd name="connsiteY4" fmla="*/ 1814615 h 3455480"/>
              <a:gd name="connsiteX5" fmla="*/ 4175556 w 5760640"/>
              <a:gd name="connsiteY5" fmla="*/ 2899344 h 3455480"/>
              <a:gd name="connsiteX6" fmla="*/ 4812050 w 5760640"/>
              <a:gd name="connsiteY6" fmla="*/ 3311720 h 3455480"/>
              <a:gd name="connsiteX7" fmla="*/ 5760640 w 5760640"/>
              <a:gd name="connsiteY7" fmla="*/ 3411805 h 3455480"/>
              <a:gd name="connsiteX0" fmla="*/ 0 w 5760640"/>
              <a:gd name="connsiteY0" fmla="*/ 3427839 h 3471514"/>
              <a:gd name="connsiteX1" fmla="*/ 1368151 w 5760640"/>
              <a:gd name="connsiteY1" fmla="*/ 2972233 h 3471514"/>
              <a:gd name="connsiteX2" fmla="*/ 2490191 w 5760640"/>
              <a:gd name="connsiteY2" fmla="*/ 432154 h 3471514"/>
              <a:gd name="connsiteX3" fmla="*/ 3096344 w 5760640"/>
              <a:gd name="connsiteY3" fmla="*/ 475510 h 3471514"/>
              <a:gd name="connsiteX4" fmla="*/ 3673532 w 5760640"/>
              <a:gd name="connsiteY4" fmla="*/ 1830649 h 3471514"/>
              <a:gd name="connsiteX5" fmla="*/ 4175556 w 5760640"/>
              <a:gd name="connsiteY5" fmla="*/ 2915378 h 3471514"/>
              <a:gd name="connsiteX6" fmla="*/ 4812050 w 5760640"/>
              <a:gd name="connsiteY6" fmla="*/ 3327754 h 3471514"/>
              <a:gd name="connsiteX7" fmla="*/ 5760640 w 5760640"/>
              <a:gd name="connsiteY7" fmla="*/ 3427839 h 3471514"/>
              <a:gd name="connsiteX0" fmla="*/ 0 w 5760640"/>
              <a:gd name="connsiteY0" fmla="*/ 3465430 h 3509105"/>
              <a:gd name="connsiteX1" fmla="*/ 1368151 w 5760640"/>
              <a:gd name="connsiteY1" fmla="*/ 3009824 h 3509105"/>
              <a:gd name="connsiteX2" fmla="*/ 2490191 w 5760640"/>
              <a:gd name="connsiteY2" fmla="*/ 469745 h 3509105"/>
              <a:gd name="connsiteX3" fmla="*/ 3096344 w 5760640"/>
              <a:gd name="connsiteY3" fmla="*/ 513101 h 3509105"/>
              <a:gd name="connsiteX4" fmla="*/ 3673532 w 5760640"/>
              <a:gd name="connsiteY4" fmla="*/ 1868240 h 3509105"/>
              <a:gd name="connsiteX5" fmla="*/ 4175556 w 5760640"/>
              <a:gd name="connsiteY5" fmla="*/ 2952969 h 3509105"/>
              <a:gd name="connsiteX6" fmla="*/ 4812050 w 5760640"/>
              <a:gd name="connsiteY6" fmla="*/ 3365345 h 3509105"/>
              <a:gd name="connsiteX7" fmla="*/ 5760640 w 5760640"/>
              <a:gd name="connsiteY7" fmla="*/ 3465430 h 3509105"/>
              <a:gd name="connsiteX0" fmla="*/ 0 w 5760640"/>
              <a:gd name="connsiteY0" fmla="*/ 3467351 h 3511026"/>
              <a:gd name="connsiteX1" fmla="*/ 1368151 w 5760640"/>
              <a:gd name="connsiteY1" fmla="*/ 3011745 h 3511026"/>
              <a:gd name="connsiteX2" fmla="*/ 2490191 w 5760640"/>
              <a:gd name="connsiteY2" fmla="*/ 471666 h 3511026"/>
              <a:gd name="connsiteX3" fmla="*/ 2732239 w 5760640"/>
              <a:gd name="connsiteY3" fmla="*/ 181750 h 3511026"/>
              <a:gd name="connsiteX4" fmla="*/ 3096344 w 5760640"/>
              <a:gd name="connsiteY4" fmla="*/ 515022 h 3511026"/>
              <a:gd name="connsiteX5" fmla="*/ 3673532 w 5760640"/>
              <a:gd name="connsiteY5" fmla="*/ 1870161 h 3511026"/>
              <a:gd name="connsiteX6" fmla="*/ 4175556 w 5760640"/>
              <a:gd name="connsiteY6" fmla="*/ 2954890 h 3511026"/>
              <a:gd name="connsiteX7" fmla="*/ 4812050 w 5760640"/>
              <a:gd name="connsiteY7" fmla="*/ 3367266 h 3511026"/>
              <a:gd name="connsiteX8" fmla="*/ 5760640 w 5760640"/>
              <a:gd name="connsiteY8" fmla="*/ 3467351 h 3511026"/>
              <a:gd name="connsiteX0" fmla="*/ 0 w 5760640"/>
              <a:gd name="connsiteY0" fmla="*/ 3471812 h 3515487"/>
              <a:gd name="connsiteX1" fmla="*/ 1368151 w 5760640"/>
              <a:gd name="connsiteY1" fmla="*/ 3016206 h 3515487"/>
              <a:gd name="connsiteX2" fmla="*/ 2490191 w 5760640"/>
              <a:gd name="connsiteY2" fmla="*/ 476127 h 3515487"/>
              <a:gd name="connsiteX3" fmla="*/ 2808312 w 5760640"/>
              <a:gd name="connsiteY3" fmla="*/ 159444 h 3515487"/>
              <a:gd name="connsiteX4" fmla="*/ 3096344 w 5760640"/>
              <a:gd name="connsiteY4" fmla="*/ 519483 h 3515487"/>
              <a:gd name="connsiteX5" fmla="*/ 3673532 w 5760640"/>
              <a:gd name="connsiteY5" fmla="*/ 1874622 h 3515487"/>
              <a:gd name="connsiteX6" fmla="*/ 4175556 w 5760640"/>
              <a:gd name="connsiteY6" fmla="*/ 2959351 h 3515487"/>
              <a:gd name="connsiteX7" fmla="*/ 4812050 w 5760640"/>
              <a:gd name="connsiteY7" fmla="*/ 3371727 h 3515487"/>
              <a:gd name="connsiteX8" fmla="*/ 5760640 w 5760640"/>
              <a:gd name="connsiteY8" fmla="*/ 3471812 h 3515487"/>
              <a:gd name="connsiteX0" fmla="*/ 0 w 5760640"/>
              <a:gd name="connsiteY0" fmla="*/ 3471812 h 3515487"/>
              <a:gd name="connsiteX1" fmla="*/ 1368151 w 5760640"/>
              <a:gd name="connsiteY1" fmla="*/ 3016206 h 3515487"/>
              <a:gd name="connsiteX2" fmla="*/ 2490191 w 5760640"/>
              <a:gd name="connsiteY2" fmla="*/ 476127 h 3515487"/>
              <a:gd name="connsiteX3" fmla="*/ 2808312 w 5760640"/>
              <a:gd name="connsiteY3" fmla="*/ 159444 h 3515487"/>
              <a:gd name="connsiteX4" fmla="*/ 3096344 w 5760640"/>
              <a:gd name="connsiteY4" fmla="*/ 519483 h 3515487"/>
              <a:gd name="connsiteX5" fmla="*/ 3673532 w 5760640"/>
              <a:gd name="connsiteY5" fmla="*/ 1874622 h 3515487"/>
              <a:gd name="connsiteX6" fmla="*/ 4175556 w 5760640"/>
              <a:gd name="connsiteY6" fmla="*/ 2959351 h 3515487"/>
              <a:gd name="connsiteX7" fmla="*/ 4812050 w 5760640"/>
              <a:gd name="connsiteY7" fmla="*/ 3371727 h 3515487"/>
              <a:gd name="connsiteX8" fmla="*/ 5760640 w 5760640"/>
              <a:gd name="connsiteY8" fmla="*/ 3471812 h 3515487"/>
              <a:gd name="connsiteX0" fmla="*/ 0 w 5760640"/>
              <a:gd name="connsiteY0" fmla="*/ 3471812 h 3515487"/>
              <a:gd name="connsiteX1" fmla="*/ 1368151 w 5760640"/>
              <a:gd name="connsiteY1" fmla="*/ 3016206 h 3515487"/>
              <a:gd name="connsiteX2" fmla="*/ 2490191 w 5760640"/>
              <a:gd name="connsiteY2" fmla="*/ 476127 h 3515487"/>
              <a:gd name="connsiteX3" fmla="*/ 2808312 w 5760640"/>
              <a:gd name="connsiteY3" fmla="*/ 159444 h 3515487"/>
              <a:gd name="connsiteX4" fmla="*/ 3096344 w 5760640"/>
              <a:gd name="connsiteY4" fmla="*/ 519483 h 3515487"/>
              <a:gd name="connsiteX5" fmla="*/ 3673532 w 5760640"/>
              <a:gd name="connsiteY5" fmla="*/ 1874622 h 3515487"/>
              <a:gd name="connsiteX6" fmla="*/ 4175556 w 5760640"/>
              <a:gd name="connsiteY6" fmla="*/ 2959351 h 3515487"/>
              <a:gd name="connsiteX7" fmla="*/ 4812050 w 5760640"/>
              <a:gd name="connsiteY7" fmla="*/ 3371727 h 3515487"/>
              <a:gd name="connsiteX8" fmla="*/ 5760640 w 5760640"/>
              <a:gd name="connsiteY8" fmla="*/ 3471812 h 3515487"/>
              <a:gd name="connsiteX0" fmla="*/ 0 w 5760640"/>
              <a:gd name="connsiteY0" fmla="*/ 3483813 h 3527488"/>
              <a:gd name="connsiteX1" fmla="*/ 1368151 w 5760640"/>
              <a:gd name="connsiteY1" fmla="*/ 3028207 h 3527488"/>
              <a:gd name="connsiteX2" fmla="*/ 2490191 w 5760640"/>
              <a:gd name="connsiteY2" fmla="*/ 488128 h 3527488"/>
              <a:gd name="connsiteX3" fmla="*/ 2808312 w 5760640"/>
              <a:gd name="connsiteY3" fmla="*/ 99438 h 3527488"/>
              <a:gd name="connsiteX4" fmla="*/ 3096344 w 5760640"/>
              <a:gd name="connsiteY4" fmla="*/ 531484 h 3527488"/>
              <a:gd name="connsiteX5" fmla="*/ 3673532 w 5760640"/>
              <a:gd name="connsiteY5" fmla="*/ 1886623 h 3527488"/>
              <a:gd name="connsiteX6" fmla="*/ 4175556 w 5760640"/>
              <a:gd name="connsiteY6" fmla="*/ 2971352 h 3527488"/>
              <a:gd name="connsiteX7" fmla="*/ 4812050 w 5760640"/>
              <a:gd name="connsiteY7" fmla="*/ 3383728 h 3527488"/>
              <a:gd name="connsiteX8" fmla="*/ 5760640 w 5760640"/>
              <a:gd name="connsiteY8" fmla="*/ 3483813 h 3527488"/>
              <a:gd name="connsiteX0" fmla="*/ 0 w 5760640"/>
              <a:gd name="connsiteY0" fmla="*/ 3483813 h 3527488"/>
              <a:gd name="connsiteX1" fmla="*/ 1368151 w 5760640"/>
              <a:gd name="connsiteY1" fmla="*/ 3028207 h 3527488"/>
              <a:gd name="connsiteX2" fmla="*/ 2490191 w 5760640"/>
              <a:gd name="connsiteY2" fmla="*/ 488128 h 3527488"/>
              <a:gd name="connsiteX3" fmla="*/ 2808312 w 5760640"/>
              <a:gd name="connsiteY3" fmla="*/ 99438 h 3527488"/>
              <a:gd name="connsiteX4" fmla="*/ 3096344 w 5760640"/>
              <a:gd name="connsiteY4" fmla="*/ 531484 h 3527488"/>
              <a:gd name="connsiteX5" fmla="*/ 3673532 w 5760640"/>
              <a:gd name="connsiteY5" fmla="*/ 1886623 h 3527488"/>
              <a:gd name="connsiteX6" fmla="*/ 4175556 w 5760640"/>
              <a:gd name="connsiteY6" fmla="*/ 2971352 h 3527488"/>
              <a:gd name="connsiteX7" fmla="*/ 4812050 w 5760640"/>
              <a:gd name="connsiteY7" fmla="*/ 3383728 h 3527488"/>
              <a:gd name="connsiteX8" fmla="*/ 5760640 w 5760640"/>
              <a:gd name="connsiteY8" fmla="*/ 3483813 h 3527488"/>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744416 w 5760640"/>
              <a:gd name="connsiteY5" fmla="*/ 2088232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2408 w 5760640"/>
              <a:gd name="connsiteY5" fmla="*/ 2088232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2408 w 5760640"/>
              <a:gd name="connsiteY5" fmla="*/ 2088232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2408 w 5760640"/>
              <a:gd name="connsiteY5" fmla="*/ 2088232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1889557 w 5760640"/>
              <a:gd name="connsiteY2" fmla="*/ 1918610 h 3428050"/>
              <a:gd name="connsiteX3" fmla="*/ 2490191 w 5760640"/>
              <a:gd name="connsiteY3" fmla="*/ 388690 h 3428050"/>
              <a:gd name="connsiteX4" fmla="*/ 2808312 w 5760640"/>
              <a:gd name="connsiteY4" fmla="*/ 0 h 3428050"/>
              <a:gd name="connsiteX5" fmla="*/ 3096344 w 5760640"/>
              <a:gd name="connsiteY5" fmla="*/ 432046 h 3428050"/>
              <a:gd name="connsiteX6" fmla="*/ 3672408 w 5760640"/>
              <a:gd name="connsiteY6" fmla="*/ 2088232 h 3428050"/>
              <a:gd name="connsiteX7" fmla="*/ 4175556 w 5760640"/>
              <a:gd name="connsiteY7" fmla="*/ 2871914 h 3428050"/>
              <a:gd name="connsiteX8" fmla="*/ 4812050 w 5760640"/>
              <a:gd name="connsiteY8" fmla="*/ 3284290 h 3428050"/>
              <a:gd name="connsiteX9" fmla="*/ 5760640 w 5760640"/>
              <a:gd name="connsiteY9" fmla="*/ 3384375 h 3428050"/>
              <a:gd name="connsiteX0" fmla="*/ 0 w 5760640"/>
              <a:gd name="connsiteY0" fmla="*/ 3384375 h 3428050"/>
              <a:gd name="connsiteX1" fmla="*/ 1368151 w 5760640"/>
              <a:gd name="connsiteY1" fmla="*/ 2928769 h 3428050"/>
              <a:gd name="connsiteX2" fmla="*/ 1872208 w 5760640"/>
              <a:gd name="connsiteY2" fmla="*/ 2088232 h 3428050"/>
              <a:gd name="connsiteX3" fmla="*/ 2490191 w 5760640"/>
              <a:gd name="connsiteY3" fmla="*/ 388690 h 3428050"/>
              <a:gd name="connsiteX4" fmla="*/ 2808312 w 5760640"/>
              <a:gd name="connsiteY4" fmla="*/ 0 h 3428050"/>
              <a:gd name="connsiteX5" fmla="*/ 3096344 w 5760640"/>
              <a:gd name="connsiteY5" fmla="*/ 432046 h 3428050"/>
              <a:gd name="connsiteX6" fmla="*/ 3672408 w 5760640"/>
              <a:gd name="connsiteY6" fmla="*/ 2088232 h 3428050"/>
              <a:gd name="connsiteX7" fmla="*/ 4175556 w 5760640"/>
              <a:gd name="connsiteY7" fmla="*/ 2871914 h 3428050"/>
              <a:gd name="connsiteX8" fmla="*/ 4812050 w 5760640"/>
              <a:gd name="connsiteY8" fmla="*/ 3284290 h 3428050"/>
              <a:gd name="connsiteX9" fmla="*/ 5760640 w 5760640"/>
              <a:gd name="connsiteY9" fmla="*/ 3384375 h 3428050"/>
              <a:gd name="connsiteX0" fmla="*/ 0 w 5760640"/>
              <a:gd name="connsiteY0" fmla="*/ 3384375 h 3428050"/>
              <a:gd name="connsiteX1" fmla="*/ 1368151 w 5760640"/>
              <a:gd name="connsiteY1" fmla="*/ 2928769 h 3428050"/>
              <a:gd name="connsiteX2" fmla="*/ 1872208 w 5760640"/>
              <a:gd name="connsiteY2" fmla="*/ 2088232 h 3428050"/>
              <a:gd name="connsiteX3" fmla="*/ 2490191 w 5760640"/>
              <a:gd name="connsiteY3" fmla="*/ 388690 h 3428050"/>
              <a:gd name="connsiteX4" fmla="*/ 2808312 w 5760640"/>
              <a:gd name="connsiteY4" fmla="*/ 0 h 3428050"/>
              <a:gd name="connsiteX5" fmla="*/ 3096344 w 5760640"/>
              <a:gd name="connsiteY5" fmla="*/ 432046 h 3428050"/>
              <a:gd name="connsiteX6" fmla="*/ 3672408 w 5760640"/>
              <a:gd name="connsiteY6" fmla="*/ 2088232 h 3428050"/>
              <a:gd name="connsiteX7" fmla="*/ 4175556 w 5760640"/>
              <a:gd name="connsiteY7" fmla="*/ 2871914 h 3428050"/>
              <a:gd name="connsiteX8" fmla="*/ 4812050 w 5760640"/>
              <a:gd name="connsiteY8" fmla="*/ 3284290 h 3428050"/>
              <a:gd name="connsiteX9" fmla="*/ 5760640 w 5760640"/>
              <a:gd name="connsiteY9" fmla="*/ 3384375 h 3428050"/>
              <a:gd name="connsiteX0" fmla="*/ 0 w 5760640"/>
              <a:gd name="connsiteY0" fmla="*/ 3384375 h 3428050"/>
              <a:gd name="connsiteX1" fmla="*/ 1368151 w 5760640"/>
              <a:gd name="connsiteY1" fmla="*/ 2928769 h 3428050"/>
              <a:gd name="connsiteX2" fmla="*/ 1872208 w 5760640"/>
              <a:gd name="connsiteY2" fmla="*/ 2088232 h 3428050"/>
              <a:gd name="connsiteX3" fmla="*/ 2490191 w 5760640"/>
              <a:gd name="connsiteY3" fmla="*/ 388690 h 3428050"/>
              <a:gd name="connsiteX4" fmla="*/ 2808312 w 5760640"/>
              <a:gd name="connsiteY4" fmla="*/ 0 h 3428050"/>
              <a:gd name="connsiteX5" fmla="*/ 3096344 w 5760640"/>
              <a:gd name="connsiteY5" fmla="*/ 432046 h 3428050"/>
              <a:gd name="connsiteX6" fmla="*/ 3672408 w 5760640"/>
              <a:gd name="connsiteY6" fmla="*/ 2088232 h 3428050"/>
              <a:gd name="connsiteX7" fmla="*/ 4175556 w 5760640"/>
              <a:gd name="connsiteY7" fmla="*/ 2871914 h 3428050"/>
              <a:gd name="connsiteX8" fmla="*/ 4812050 w 5760640"/>
              <a:gd name="connsiteY8" fmla="*/ 3284290 h 3428050"/>
              <a:gd name="connsiteX9" fmla="*/ 5760640 w 5760640"/>
              <a:gd name="connsiteY9" fmla="*/ 3384375 h 3428050"/>
              <a:gd name="connsiteX0" fmla="*/ 0 w 5760640"/>
              <a:gd name="connsiteY0" fmla="*/ 3384375 h 3384375"/>
              <a:gd name="connsiteX1" fmla="*/ 1440160 w 5760640"/>
              <a:gd name="connsiteY1" fmla="*/ 2880320 h 3384375"/>
              <a:gd name="connsiteX2" fmla="*/ 1872208 w 5760640"/>
              <a:gd name="connsiteY2" fmla="*/ 2088232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872208 w 5760640"/>
              <a:gd name="connsiteY2" fmla="*/ 2088232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872208 w 5760640"/>
              <a:gd name="connsiteY2" fmla="*/ 2088232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872208 w 5760640"/>
              <a:gd name="connsiteY2" fmla="*/ 2088232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872208 w 5760640"/>
              <a:gd name="connsiteY2" fmla="*/ 2088232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944216 w 5760640"/>
              <a:gd name="connsiteY2" fmla="*/ 2088233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944216 w 5760640"/>
              <a:gd name="connsiteY2" fmla="*/ 2088233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944216 w 5760640"/>
              <a:gd name="connsiteY2" fmla="*/ 2088233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944216 w 5760640"/>
              <a:gd name="connsiteY2" fmla="*/ 2088233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640" h="3384375">
                <a:moveTo>
                  <a:pt x="0" y="3384375"/>
                </a:moveTo>
                <a:cubicBezTo>
                  <a:pt x="498158" y="3377911"/>
                  <a:pt x="1025128" y="3379601"/>
                  <a:pt x="1440160" y="2880320"/>
                </a:cubicBezTo>
                <a:cubicBezTo>
                  <a:pt x="1737447" y="2551660"/>
                  <a:pt x="1712095" y="2545369"/>
                  <a:pt x="1944216" y="2088233"/>
                </a:cubicBezTo>
                <a:cubicBezTo>
                  <a:pt x="2110100" y="1669787"/>
                  <a:pt x="2337065" y="708458"/>
                  <a:pt x="2490191" y="388690"/>
                </a:cubicBezTo>
                <a:cubicBezTo>
                  <a:pt x="2537894" y="268569"/>
                  <a:pt x="2674550" y="27545"/>
                  <a:pt x="2808312" y="0"/>
                </a:cubicBezTo>
                <a:cubicBezTo>
                  <a:pt x="2931586" y="51922"/>
                  <a:pt x="2988314" y="150227"/>
                  <a:pt x="3096344" y="432046"/>
                </a:cubicBezTo>
                <a:cubicBezTo>
                  <a:pt x="3233681" y="726302"/>
                  <a:pt x="3471923" y="1682004"/>
                  <a:pt x="3672408" y="2088232"/>
                </a:cubicBezTo>
                <a:cubicBezTo>
                  <a:pt x="3834892" y="2529992"/>
                  <a:pt x="3985616" y="2672571"/>
                  <a:pt x="4175556" y="2871914"/>
                </a:cubicBezTo>
                <a:cubicBezTo>
                  <a:pt x="4423821" y="3109076"/>
                  <a:pt x="4547869" y="3198880"/>
                  <a:pt x="4812050" y="3284290"/>
                </a:cubicBezTo>
                <a:cubicBezTo>
                  <a:pt x="5076231" y="3369700"/>
                  <a:pt x="5514619" y="3380815"/>
                  <a:pt x="5760640" y="3384375"/>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fr-BE" sz="1050">
              <a:solidFill>
                <a:srgbClr val="292934"/>
              </a:solidFill>
              <a:latin typeface="Calibri" panose="020F0502020204030204" pitchFamily="34" charset="0"/>
              <a:cs typeface="Calibri" panose="020F0502020204030204" pitchFamily="34" charset="0"/>
            </a:endParaRPr>
          </a:p>
        </p:txBody>
      </p:sp>
      <p:cxnSp>
        <p:nvCxnSpPr>
          <p:cNvPr id="18" name="Connecteur droit 17"/>
          <p:cNvCxnSpPr/>
          <p:nvPr/>
        </p:nvCxnSpPr>
        <p:spPr>
          <a:xfrm>
            <a:off x="1277634" y="4245936"/>
            <a:ext cx="653472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409982" y="1434793"/>
            <a:ext cx="2585567"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Sujets sans trouble cognitif connu</a:t>
            </a:r>
          </a:p>
        </p:txBody>
      </p:sp>
      <p:sp>
        <p:nvSpPr>
          <p:cNvPr id="10" name="Forme libre 9"/>
          <p:cNvSpPr/>
          <p:nvPr/>
        </p:nvSpPr>
        <p:spPr>
          <a:xfrm>
            <a:off x="1413030" y="1707655"/>
            <a:ext cx="4320480" cy="2538281"/>
          </a:xfrm>
          <a:custGeom>
            <a:avLst/>
            <a:gdLst>
              <a:gd name="connsiteX0" fmla="*/ 0 w 5590988"/>
              <a:gd name="connsiteY0" fmla="*/ 3424518 h 3593353"/>
              <a:gd name="connsiteX1" fmla="*/ 1344706 w 5590988"/>
              <a:gd name="connsiteY1" fmla="*/ 3101788 h 3593353"/>
              <a:gd name="connsiteX2" fmla="*/ 2420471 w 5590988"/>
              <a:gd name="connsiteY2" fmla="*/ 475129 h 3593353"/>
              <a:gd name="connsiteX3" fmla="*/ 2949389 w 5590988"/>
              <a:gd name="connsiteY3" fmla="*/ 251012 h 3593353"/>
              <a:gd name="connsiteX4" fmla="*/ 3603812 w 5590988"/>
              <a:gd name="connsiteY4" fmla="*/ 1873624 h 3593353"/>
              <a:gd name="connsiteX5" fmla="*/ 4105836 w 5590988"/>
              <a:gd name="connsiteY5" fmla="*/ 2958353 h 3593353"/>
              <a:gd name="connsiteX6" fmla="*/ 4742330 w 5590988"/>
              <a:gd name="connsiteY6" fmla="*/ 3370729 h 3593353"/>
              <a:gd name="connsiteX7" fmla="*/ 5459506 w 5590988"/>
              <a:gd name="connsiteY7" fmla="*/ 3415553 h 3593353"/>
              <a:gd name="connsiteX8" fmla="*/ 5531224 w 5590988"/>
              <a:gd name="connsiteY8" fmla="*/ 3415553 h 3593353"/>
              <a:gd name="connsiteX0" fmla="*/ 0 w 5590988"/>
              <a:gd name="connsiteY0" fmla="*/ 3410088 h 3494505"/>
              <a:gd name="connsiteX1" fmla="*/ 1298431 w 5590988"/>
              <a:gd name="connsiteY1" fmla="*/ 3000778 h 3494505"/>
              <a:gd name="connsiteX2" fmla="*/ 2420471 w 5590988"/>
              <a:gd name="connsiteY2" fmla="*/ 460699 h 3494505"/>
              <a:gd name="connsiteX3" fmla="*/ 2949389 w 5590988"/>
              <a:gd name="connsiteY3" fmla="*/ 236582 h 3494505"/>
              <a:gd name="connsiteX4" fmla="*/ 3603812 w 5590988"/>
              <a:gd name="connsiteY4" fmla="*/ 1859194 h 3494505"/>
              <a:gd name="connsiteX5" fmla="*/ 4105836 w 5590988"/>
              <a:gd name="connsiteY5" fmla="*/ 2943923 h 3494505"/>
              <a:gd name="connsiteX6" fmla="*/ 4742330 w 5590988"/>
              <a:gd name="connsiteY6" fmla="*/ 3356299 h 3494505"/>
              <a:gd name="connsiteX7" fmla="*/ 5459506 w 5590988"/>
              <a:gd name="connsiteY7" fmla="*/ 3401123 h 3494505"/>
              <a:gd name="connsiteX8" fmla="*/ 5531224 w 5590988"/>
              <a:gd name="connsiteY8" fmla="*/ 3401123 h 3494505"/>
              <a:gd name="connsiteX0" fmla="*/ 0 w 5804725"/>
              <a:gd name="connsiteY0" fmla="*/ 3504834 h 3589251"/>
              <a:gd name="connsiteX1" fmla="*/ 1512168 w 5804725"/>
              <a:gd name="connsiteY1" fmla="*/ 3000778 h 3589251"/>
              <a:gd name="connsiteX2" fmla="*/ 2634208 w 5804725"/>
              <a:gd name="connsiteY2" fmla="*/ 460699 h 3589251"/>
              <a:gd name="connsiteX3" fmla="*/ 3163126 w 5804725"/>
              <a:gd name="connsiteY3" fmla="*/ 236582 h 3589251"/>
              <a:gd name="connsiteX4" fmla="*/ 3817549 w 5804725"/>
              <a:gd name="connsiteY4" fmla="*/ 1859194 h 3589251"/>
              <a:gd name="connsiteX5" fmla="*/ 4319573 w 5804725"/>
              <a:gd name="connsiteY5" fmla="*/ 2943923 h 3589251"/>
              <a:gd name="connsiteX6" fmla="*/ 4956067 w 5804725"/>
              <a:gd name="connsiteY6" fmla="*/ 3356299 h 3589251"/>
              <a:gd name="connsiteX7" fmla="*/ 5673243 w 5804725"/>
              <a:gd name="connsiteY7" fmla="*/ 3401123 h 3589251"/>
              <a:gd name="connsiteX8" fmla="*/ 5744961 w 5804725"/>
              <a:gd name="connsiteY8" fmla="*/ 3401123 h 3589251"/>
              <a:gd name="connsiteX0" fmla="*/ 0 w 5804725"/>
              <a:gd name="connsiteY0" fmla="*/ 3504834 h 3508134"/>
              <a:gd name="connsiteX1" fmla="*/ 1512168 w 5804725"/>
              <a:gd name="connsiteY1" fmla="*/ 3000778 h 3508134"/>
              <a:gd name="connsiteX2" fmla="*/ 2634208 w 5804725"/>
              <a:gd name="connsiteY2" fmla="*/ 460699 h 3508134"/>
              <a:gd name="connsiteX3" fmla="*/ 3163126 w 5804725"/>
              <a:gd name="connsiteY3" fmla="*/ 236582 h 3508134"/>
              <a:gd name="connsiteX4" fmla="*/ 3817549 w 5804725"/>
              <a:gd name="connsiteY4" fmla="*/ 1859194 h 3508134"/>
              <a:gd name="connsiteX5" fmla="*/ 4319573 w 5804725"/>
              <a:gd name="connsiteY5" fmla="*/ 2943923 h 3508134"/>
              <a:gd name="connsiteX6" fmla="*/ 4956067 w 5804725"/>
              <a:gd name="connsiteY6" fmla="*/ 3356299 h 3508134"/>
              <a:gd name="connsiteX7" fmla="*/ 5673243 w 5804725"/>
              <a:gd name="connsiteY7" fmla="*/ 3401123 h 3508134"/>
              <a:gd name="connsiteX8" fmla="*/ 5744961 w 5804725"/>
              <a:gd name="connsiteY8" fmla="*/ 3401123 h 3508134"/>
              <a:gd name="connsiteX0" fmla="*/ 0 w 5588700"/>
              <a:gd name="connsiteY0" fmla="*/ 3432826 h 3496133"/>
              <a:gd name="connsiteX1" fmla="*/ 1296143 w 5588700"/>
              <a:gd name="connsiteY1" fmla="*/ 3000778 h 3496133"/>
              <a:gd name="connsiteX2" fmla="*/ 2418183 w 5588700"/>
              <a:gd name="connsiteY2" fmla="*/ 460699 h 3496133"/>
              <a:gd name="connsiteX3" fmla="*/ 2947101 w 5588700"/>
              <a:gd name="connsiteY3" fmla="*/ 236582 h 3496133"/>
              <a:gd name="connsiteX4" fmla="*/ 3601524 w 5588700"/>
              <a:gd name="connsiteY4" fmla="*/ 1859194 h 3496133"/>
              <a:gd name="connsiteX5" fmla="*/ 4103548 w 5588700"/>
              <a:gd name="connsiteY5" fmla="*/ 2943923 h 3496133"/>
              <a:gd name="connsiteX6" fmla="*/ 4740042 w 5588700"/>
              <a:gd name="connsiteY6" fmla="*/ 3356299 h 3496133"/>
              <a:gd name="connsiteX7" fmla="*/ 5457218 w 5588700"/>
              <a:gd name="connsiteY7" fmla="*/ 3401123 h 3496133"/>
              <a:gd name="connsiteX8" fmla="*/ 5528936 w 5588700"/>
              <a:gd name="connsiteY8" fmla="*/ 3401123 h 3496133"/>
              <a:gd name="connsiteX0" fmla="*/ 0 w 5588700"/>
              <a:gd name="connsiteY0" fmla="*/ 3432826 h 3496133"/>
              <a:gd name="connsiteX1" fmla="*/ 1296143 w 5588700"/>
              <a:gd name="connsiteY1" fmla="*/ 3000778 h 3496133"/>
              <a:gd name="connsiteX2" fmla="*/ 2418183 w 5588700"/>
              <a:gd name="connsiteY2" fmla="*/ 460699 h 3496133"/>
              <a:gd name="connsiteX3" fmla="*/ 2947101 w 5588700"/>
              <a:gd name="connsiteY3" fmla="*/ 236582 h 3496133"/>
              <a:gd name="connsiteX4" fmla="*/ 3601524 w 5588700"/>
              <a:gd name="connsiteY4" fmla="*/ 1859194 h 3496133"/>
              <a:gd name="connsiteX5" fmla="*/ 4103548 w 5588700"/>
              <a:gd name="connsiteY5" fmla="*/ 2943923 h 3496133"/>
              <a:gd name="connsiteX6" fmla="*/ 4740042 w 5588700"/>
              <a:gd name="connsiteY6" fmla="*/ 3356299 h 3496133"/>
              <a:gd name="connsiteX7" fmla="*/ 5457218 w 5588700"/>
              <a:gd name="connsiteY7" fmla="*/ 3401123 h 3496133"/>
              <a:gd name="connsiteX8" fmla="*/ 5528936 w 5588700"/>
              <a:gd name="connsiteY8" fmla="*/ 3401123 h 3496133"/>
              <a:gd name="connsiteX0" fmla="*/ 0 w 5591314"/>
              <a:gd name="connsiteY0" fmla="*/ 3432826 h 3496133"/>
              <a:gd name="connsiteX1" fmla="*/ 1296143 w 5591314"/>
              <a:gd name="connsiteY1" fmla="*/ 3000778 h 3496133"/>
              <a:gd name="connsiteX2" fmla="*/ 2418183 w 5591314"/>
              <a:gd name="connsiteY2" fmla="*/ 460699 h 3496133"/>
              <a:gd name="connsiteX3" fmla="*/ 2947101 w 5591314"/>
              <a:gd name="connsiteY3" fmla="*/ 236582 h 3496133"/>
              <a:gd name="connsiteX4" fmla="*/ 3601524 w 5591314"/>
              <a:gd name="connsiteY4" fmla="*/ 1859194 h 3496133"/>
              <a:gd name="connsiteX5" fmla="*/ 4103548 w 5591314"/>
              <a:gd name="connsiteY5" fmla="*/ 2943923 h 3496133"/>
              <a:gd name="connsiteX6" fmla="*/ 4740042 w 5591314"/>
              <a:gd name="connsiteY6" fmla="*/ 3356299 h 3496133"/>
              <a:gd name="connsiteX7" fmla="*/ 5457218 w 5591314"/>
              <a:gd name="connsiteY7" fmla="*/ 3401123 h 3496133"/>
              <a:gd name="connsiteX8" fmla="*/ 5544616 w 5591314"/>
              <a:gd name="connsiteY8" fmla="*/ 3456384 h 3496133"/>
              <a:gd name="connsiteX0" fmla="*/ 0 w 5619322"/>
              <a:gd name="connsiteY0" fmla="*/ 3432826 h 3496133"/>
              <a:gd name="connsiteX1" fmla="*/ 1296143 w 5619322"/>
              <a:gd name="connsiteY1" fmla="*/ 3000778 h 3496133"/>
              <a:gd name="connsiteX2" fmla="*/ 2418183 w 5619322"/>
              <a:gd name="connsiteY2" fmla="*/ 460699 h 3496133"/>
              <a:gd name="connsiteX3" fmla="*/ 2947101 w 5619322"/>
              <a:gd name="connsiteY3" fmla="*/ 236582 h 3496133"/>
              <a:gd name="connsiteX4" fmla="*/ 3601524 w 5619322"/>
              <a:gd name="connsiteY4" fmla="*/ 1859194 h 3496133"/>
              <a:gd name="connsiteX5" fmla="*/ 4103548 w 5619322"/>
              <a:gd name="connsiteY5" fmla="*/ 2943923 h 3496133"/>
              <a:gd name="connsiteX6" fmla="*/ 4740042 w 5619322"/>
              <a:gd name="connsiteY6" fmla="*/ 3356299 h 3496133"/>
              <a:gd name="connsiteX7" fmla="*/ 5457218 w 5619322"/>
              <a:gd name="connsiteY7" fmla="*/ 3401123 h 3496133"/>
              <a:gd name="connsiteX8" fmla="*/ 5589440 w 5619322"/>
              <a:gd name="connsiteY8" fmla="*/ 2972290 h 3496133"/>
              <a:gd name="connsiteX0" fmla="*/ 0 w 5457218"/>
              <a:gd name="connsiteY0" fmla="*/ 3432826 h 3496133"/>
              <a:gd name="connsiteX1" fmla="*/ 1296143 w 5457218"/>
              <a:gd name="connsiteY1" fmla="*/ 3000778 h 3496133"/>
              <a:gd name="connsiteX2" fmla="*/ 2418183 w 5457218"/>
              <a:gd name="connsiteY2" fmla="*/ 460699 h 3496133"/>
              <a:gd name="connsiteX3" fmla="*/ 2947101 w 5457218"/>
              <a:gd name="connsiteY3" fmla="*/ 236582 h 3496133"/>
              <a:gd name="connsiteX4" fmla="*/ 3601524 w 5457218"/>
              <a:gd name="connsiteY4" fmla="*/ 1859194 h 3496133"/>
              <a:gd name="connsiteX5" fmla="*/ 4103548 w 5457218"/>
              <a:gd name="connsiteY5" fmla="*/ 2943923 h 3496133"/>
              <a:gd name="connsiteX6" fmla="*/ 4740042 w 5457218"/>
              <a:gd name="connsiteY6" fmla="*/ 3356299 h 3496133"/>
              <a:gd name="connsiteX7" fmla="*/ 5457218 w 5457218"/>
              <a:gd name="connsiteY7" fmla="*/ 3401123 h 3496133"/>
              <a:gd name="connsiteX0" fmla="*/ 0 w 5472608"/>
              <a:gd name="connsiteY0" fmla="*/ 3432826 h 3520386"/>
              <a:gd name="connsiteX1" fmla="*/ 1296143 w 5472608"/>
              <a:gd name="connsiteY1" fmla="*/ 3000778 h 3520386"/>
              <a:gd name="connsiteX2" fmla="*/ 2418183 w 5472608"/>
              <a:gd name="connsiteY2" fmla="*/ 460699 h 3520386"/>
              <a:gd name="connsiteX3" fmla="*/ 2947101 w 5472608"/>
              <a:gd name="connsiteY3" fmla="*/ 236582 h 3520386"/>
              <a:gd name="connsiteX4" fmla="*/ 3601524 w 5472608"/>
              <a:gd name="connsiteY4" fmla="*/ 1859194 h 3520386"/>
              <a:gd name="connsiteX5" fmla="*/ 4103548 w 5472608"/>
              <a:gd name="connsiteY5" fmla="*/ 2943923 h 3520386"/>
              <a:gd name="connsiteX6" fmla="*/ 4740042 w 5472608"/>
              <a:gd name="connsiteY6" fmla="*/ 3356299 h 3520386"/>
              <a:gd name="connsiteX7" fmla="*/ 5472608 w 5472608"/>
              <a:gd name="connsiteY7" fmla="*/ 3456384 h 3520386"/>
              <a:gd name="connsiteX0" fmla="*/ 0 w 5472608"/>
              <a:gd name="connsiteY0" fmla="*/ 3432826 h 3496133"/>
              <a:gd name="connsiteX1" fmla="*/ 1296143 w 5472608"/>
              <a:gd name="connsiteY1" fmla="*/ 3000778 h 3496133"/>
              <a:gd name="connsiteX2" fmla="*/ 2418183 w 5472608"/>
              <a:gd name="connsiteY2" fmla="*/ 460699 h 3496133"/>
              <a:gd name="connsiteX3" fmla="*/ 2947101 w 5472608"/>
              <a:gd name="connsiteY3" fmla="*/ 236582 h 3496133"/>
              <a:gd name="connsiteX4" fmla="*/ 3601524 w 5472608"/>
              <a:gd name="connsiteY4" fmla="*/ 1859194 h 3496133"/>
              <a:gd name="connsiteX5" fmla="*/ 4103548 w 5472608"/>
              <a:gd name="connsiteY5" fmla="*/ 2943923 h 3496133"/>
              <a:gd name="connsiteX6" fmla="*/ 4740042 w 5472608"/>
              <a:gd name="connsiteY6" fmla="*/ 3356299 h 3496133"/>
              <a:gd name="connsiteX7" fmla="*/ 5472608 w 5472608"/>
              <a:gd name="connsiteY7" fmla="*/ 3456384 h 3496133"/>
              <a:gd name="connsiteX0" fmla="*/ 0 w 5688632"/>
              <a:gd name="connsiteY0" fmla="*/ 3432826 h 3496133"/>
              <a:gd name="connsiteX1" fmla="*/ 1296143 w 5688632"/>
              <a:gd name="connsiteY1" fmla="*/ 3000778 h 3496133"/>
              <a:gd name="connsiteX2" fmla="*/ 2418183 w 5688632"/>
              <a:gd name="connsiteY2" fmla="*/ 460699 h 3496133"/>
              <a:gd name="connsiteX3" fmla="*/ 2947101 w 5688632"/>
              <a:gd name="connsiteY3" fmla="*/ 236582 h 3496133"/>
              <a:gd name="connsiteX4" fmla="*/ 3601524 w 5688632"/>
              <a:gd name="connsiteY4" fmla="*/ 1859194 h 3496133"/>
              <a:gd name="connsiteX5" fmla="*/ 4103548 w 5688632"/>
              <a:gd name="connsiteY5" fmla="*/ 2943923 h 3496133"/>
              <a:gd name="connsiteX6" fmla="*/ 4740042 w 5688632"/>
              <a:gd name="connsiteY6" fmla="*/ 3356299 h 3496133"/>
              <a:gd name="connsiteX7" fmla="*/ 5688632 w 5688632"/>
              <a:gd name="connsiteY7" fmla="*/ 3456384 h 3496133"/>
              <a:gd name="connsiteX0" fmla="*/ 0 w 5760640"/>
              <a:gd name="connsiteY0" fmla="*/ 3456384 h 3500059"/>
              <a:gd name="connsiteX1" fmla="*/ 1368151 w 5760640"/>
              <a:gd name="connsiteY1" fmla="*/ 3000778 h 3500059"/>
              <a:gd name="connsiteX2" fmla="*/ 2490191 w 5760640"/>
              <a:gd name="connsiteY2" fmla="*/ 460699 h 3500059"/>
              <a:gd name="connsiteX3" fmla="*/ 3019109 w 5760640"/>
              <a:gd name="connsiteY3" fmla="*/ 236582 h 3500059"/>
              <a:gd name="connsiteX4" fmla="*/ 3673532 w 5760640"/>
              <a:gd name="connsiteY4" fmla="*/ 1859194 h 3500059"/>
              <a:gd name="connsiteX5" fmla="*/ 4175556 w 5760640"/>
              <a:gd name="connsiteY5" fmla="*/ 2943923 h 3500059"/>
              <a:gd name="connsiteX6" fmla="*/ 4812050 w 5760640"/>
              <a:gd name="connsiteY6" fmla="*/ 3356299 h 3500059"/>
              <a:gd name="connsiteX7" fmla="*/ 5760640 w 5760640"/>
              <a:gd name="connsiteY7" fmla="*/ 3456384 h 3500059"/>
              <a:gd name="connsiteX0" fmla="*/ 0 w 5760640"/>
              <a:gd name="connsiteY0" fmla="*/ 3447809 h 3491484"/>
              <a:gd name="connsiteX1" fmla="*/ 1368151 w 5760640"/>
              <a:gd name="connsiteY1" fmla="*/ 2992203 h 3491484"/>
              <a:gd name="connsiteX2" fmla="*/ 2490191 w 5760640"/>
              <a:gd name="connsiteY2" fmla="*/ 452124 h 3491484"/>
              <a:gd name="connsiteX3" fmla="*/ 3024336 w 5760640"/>
              <a:gd name="connsiteY3" fmla="*/ 279457 h 3491484"/>
              <a:gd name="connsiteX4" fmla="*/ 3673532 w 5760640"/>
              <a:gd name="connsiteY4" fmla="*/ 1850619 h 3491484"/>
              <a:gd name="connsiteX5" fmla="*/ 4175556 w 5760640"/>
              <a:gd name="connsiteY5" fmla="*/ 2935348 h 3491484"/>
              <a:gd name="connsiteX6" fmla="*/ 4812050 w 5760640"/>
              <a:gd name="connsiteY6" fmla="*/ 3347724 h 3491484"/>
              <a:gd name="connsiteX7" fmla="*/ 5760640 w 5760640"/>
              <a:gd name="connsiteY7" fmla="*/ 3447809 h 3491484"/>
              <a:gd name="connsiteX0" fmla="*/ 0 w 5760640"/>
              <a:gd name="connsiteY0" fmla="*/ 3447809 h 3491484"/>
              <a:gd name="connsiteX1" fmla="*/ 1368151 w 5760640"/>
              <a:gd name="connsiteY1" fmla="*/ 2992203 h 3491484"/>
              <a:gd name="connsiteX2" fmla="*/ 2490191 w 5760640"/>
              <a:gd name="connsiteY2" fmla="*/ 452124 h 3491484"/>
              <a:gd name="connsiteX3" fmla="*/ 3024336 w 5760640"/>
              <a:gd name="connsiteY3" fmla="*/ 279457 h 3491484"/>
              <a:gd name="connsiteX4" fmla="*/ 3673532 w 5760640"/>
              <a:gd name="connsiteY4" fmla="*/ 1850619 h 3491484"/>
              <a:gd name="connsiteX5" fmla="*/ 4175556 w 5760640"/>
              <a:gd name="connsiteY5" fmla="*/ 2935348 h 3491484"/>
              <a:gd name="connsiteX6" fmla="*/ 4812050 w 5760640"/>
              <a:gd name="connsiteY6" fmla="*/ 3347724 h 3491484"/>
              <a:gd name="connsiteX7" fmla="*/ 5760640 w 5760640"/>
              <a:gd name="connsiteY7" fmla="*/ 3447809 h 3491484"/>
              <a:gd name="connsiteX0" fmla="*/ 0 w 5760640"/>
              <a:gd name="connsiteY0" fmla="*/ 3447809 h 3491484"/>
              <a:gd name="connsiteX1" fmla="*/ 1368151 w 5760640"/>
              <a:gd name="connsiteY1" fmla="*/ 2992203 h 3491484"/>
              <a:gd name="connsiteX2" fmla="*/ 2490191 w 5760640"/>
              <a:gd name="connsiteY2" fmla="*/ 452124 h 3491484"/>
              <a:gd name="connsiteX3" fmla="*/ 3024336 w 5760640"/>
              <a:gd name="connsiteY3" fmla="*/ 279457 h 3491484"/>
              <a:gd name="connsiteX4" fmla="*/ 3673532 w 5760640"/>
              <a:gd name="connsiteY4" fmla="*/ 1850619 h 3491484"/>
              <a:gd name="connsiteX5" fmla="*/ 4175556 w 5760640"/>
              <a:gd name="connsiteY5" fmla="*/ 2935348 h 3491484"/>
              <a:gd name="connsiteX6" fmla="*/ 4812050 w 5760640"/>
              <a:gd name="connsiteY6" fmla="*/ 3347724 h 3491484"/>
              <a:gd name="connsiteX7" fmla="*/ 5760640 w 5760640"/>
              <a:gd name="connsiteY7" fmla="*/ 3447809 h 3491484"/>
              <a:gd name="connsiteX0" fmla="*/ 0 w 5760640"/>
              <a:gd name="connsiteY0" fmla="*/ 3447809 h 3491484"/>
              <a:gd name="connsiteX1" fmla="*/ 1368151 w 5760640"/>
              <a:gd name="connsiteY1" fmla="*/ 2992203 h 3491484"/>
              <a:gd name="connsiteX2" fmla="*/ 2490191 w 5760640"/>
              <a:gd name="connsiteY2" fmla="*/ 452124 h 3491484"/>
              <a:gd name="connsiteX3" fmla="*/ 3024336 w 5760640"/>
              <a:gd name="connsiteY3" fmla="*/ 279457 h 3491484"/>
              <a:gd name="connsiteX4" fmla="*/ 3673532 w 5760640"/>
              <a:gd name="connsiteY4" fmla="*/ 1850619 h 3491484"/>
              <a:gd name="connsiteX5" fmla="*/ 4175556 w 5760640"/>
              <a:gd name="connsiteY5" fmla="*/ 2935348 h 3491484"/>
              <a:gd name="connsiteX6" fmla="*/ 4812050 w 5760640"/>
              <a:gd name="connsiteY6" fmla="*/ 3347724 h 3491484"/>
              <a:gd name="connsiteX7" fmla="*/ 5760640 w 5760640"/>
              <a:gd name="connsiteY7" fmla="*/ 3447809 h 3491484"/>
              <a:gd name="connsiteX0" fmla="*/ 0 w 5760640"/>
              <a:gd name="connsiteY0" fmla="*/ 3411805 h 3455480"/>
              <a:gd name="connsiteX1" fmla="*/ 1368151 w 5760640"/>
              <a:gd name="connsiteY1" fmla="*/ 2956199 h 3455480"/>
              <a:gd name="connsiteX2" fmla="*/ 2490191 w 5760640"/>
              <a:gd name="connsiteY2" fmla="*/ 416120 h 3455480"/>
              <a:gd name="connsiteX3" fmla="*/ 3096344 w 5760640"/>
              <a:gd name="connsiteY3" fmla="*/ 459476 h 3455480"/>
              <a:gd name="connsiteX4" fmla="*/ 3673532 w 5760640"/>
              <a:gd name="connsiteY4" fmla="*/ 1814615 h 3455480"/>
              <a:gd name="connsiteX5" fmla="*/ 4175556 w 5760640"/>
              <a:gd name="connsiteY5" fmla="*/ 2899344 h 3455480"/>
              <a:gd name="connsiteX6" fmla="*/ 4812050 w 5760640"/>
              <a:gd name="connsiteY6" fmla="*/ 3311720 h 3455480"/>
              <a:gd name="connsiteX7" fmla="*/ 5760640 w 5760640"/>
              <a:gd name="connsiteY7" fmla="*/ 3411805 h 3455480"/>
              <a:gd name="connsiteX0" fmla="*/ 0 w 5760640"/>
              <a:gd name="connsiteY0" fmla="*/ 3427839 h 3471514"/>
              <a:gd name="connsiteX1" fmla="*/ 1368151 w 5760640"/>
              <a:gd name="connsiteY1" fmla="*/ 2972233 h 3471514"/>
              <a:gd name="connsiteX2" fmla="*/ 2490191 w 5760640"/>
              <a:gd name="connsiteY2" fmla="*/ 432154 h 3471514"/>
              <a:gd name="connsiteX3" fmla="*/ 3096344 w 5760640"/>
              <a:gd name="connsiteY3" fmla="*/ 475510 h 3471514"/>
              <a:gd name="connsiteX4" fmla="*/ 3673532 w 5760640"/>
              <a:gd name="connsiteY4" fmla="*/ 1830649 h 3471514"/>
              <a:gd name="connsiteX5" fmla="*/ 4175556 w 5760640"/>
              <a:gd name="connsiteY5" fmla="*/ 2915378 h 3471514"/>
              <a:gd name="connsiteX6" fmla="*/ 4812050 w 5760640"/>
              <a:gd name="connsiteY6" fmla="*/ 3327754 h 3471514"/>
              <a:gd name="connsiteX7" fmla="*/ 5760640 w 5760640"/>
              <a:gd name="connsiteY7" fmla="*/ 3427839 h 3471514"/>
              <a:gd name="connsiteX0" fmla="*/ 0 w 5760640"/>
              <a:gd name="connsiteY0" fmla="*/ 3465430 h 3509105"/>
              <a:gd name="connsiteX1" fmla="*/ 1368151 w 5760640"/>
              <a:gd name="connsiteY1" fmla="*/ 3009824 h 3509105"/>
              <a:gd name="connsiteX2" fmla="*/ 2490191 w 5760640"/>
              <a:gd name="connsiteY2" fmla="*/ 469745 h 3509105"/>
              <a:gd name="connsiteX3" fmla="*/ 3096344 w 5760640"/>
              <a:gd name="connsiteY3" fmla="*/ 513101 h 3509105"/>
              <a:gd name="connsiteX4" fmla="*/ 3673532 w 5760640"/>
              <a:gd name="connsiteY4" fmla="*/ 1868240 h 3509105"/>
              <a:gd name="connsiteX5" fmla="*/ 4175556 w 5760640"/>
              <a:gd name="connsiteY5" fmla="*/ 2952969 h 3509105"/>
              <a:gd name="connsiteX6" fmla="*/ 4812050 w 5760640"/>
              <a:gd name="connsiteY6" fmla="*/ 3365345 h 3509105"/>
              <a:gd name="connsiteX7" fmla="*/ 5760640 w 5760640"/>
              <a:gd name="connsiteY7" fmla="*/ 3465430 h 3509105"/>
              <a:gd name="connsiteX0" fmla="*/ 0 w 5760640"/>
              <a:gd name="connsiteY0" fmla="*/ 3467351 h 3511026"/>
              <a:gd name="connsiteX1" fmla="*/ 1368151 w 5760640"/>
              <a:gd name="connsiteY1" fmla="*/ 3011745 h 3511026"/>
              <a:gd name="connsiteX2" fmla="*/ 2490191 w 5760640"/>
              <a:gd name="connsiteY2" fmla="*/ 471666 h 3511026"/>
              <a:gd name="connsiteX3" fmla="*/ 2732239 w 5760640"/>
              <a:gd name="connsiteY3" fmla="*/ 181750 h 3511026"/>
              <a:gd name="connsiteX4" fmla="*/ 3096344 w 5760640"/>
              <a:gd name="connsiteY4" fmla="*/ 515022 h 3511026"/>
              <a:gd name="connsiteX5" fmla="*/ 3673532 w 5760640"/>
              <a:gd name="connsiteY5" fmla="*/ 1870161 h 3511026"/>
              <a:gd name="connsiteX6" fmla="*/ 4175556 w 5760640"/>
              <a:gd name="connsiteY6" fmla="*/ 2954890 h 3511026"/>
              <a:gd name="connsiteX7" fmla="*/ 4812050 w 5760640"/>
              <a:gd name="connsiteY7" fmla="*/ 3367266 h 3511026"/>
              <a:gd name="connsiteX8" fmla="*/ 5760640 w 5760640"/>
              <a:gd name="connsiteY8" fmla="*/ 3467351 h 3511026"/>
              <a:gd name="connsiteX0" fmla="*/ 0 w 5760640"/>
              <a:gd name="connsiteY0" fmla="*/ 3471812 h 3515487"/>
              <a:gd name="connsiteX1" fmla="*/ 1368151 w 5760640"/>
              <a:gd name="connsiteY1" fmla="*/ 3016206 h 3515487"/>
              <a:gd name="connsiteX2" fmla="*/ 2490191 w 5760640"/>
              <a:gd name="connsiteY2" fmla="*/ 476127 h 3515487"/>
              <a:gd name="connsiteX3" fmla="*/ 2808312 w 5760640"/>
              <a:gd name="connsiteY3" fmla="*/ 159444 h 3515487"/>
              <a:gd name="connsiteX4" fmla="*/ 3096344 w 5760640"/>
              <a:gd name="connsiteY4" fmla="*/ 519483 h 3515487"/>
              <a:gd name="connsiteX5" fmla="*/ 3673532 w 5760640"/>
              <a:gd name="connsiteY5" fmla="*/ 1874622 h 3515487"/>
              <a:gd name="connsiteX6" fmla="*/ 4175556 w 5760640"/>
              <a:gd name="connsiteY6" fmla="*/ 2959351 h 3515487"/>
              <a:gd name="connsiteX7" fmla="*/ 4812050 w 5760640"/>
              <a:gd name="connsiteY7" fmla="*/ 3371727 h 3515487"/>
              <a:gd name="connsiteX8" fmla="*/ 5760640 w 5760640"/>
              <a:gd name="connsiteY8" fmla="*/ 3471812 h 3515487"/>
              <a:gd name="connsiteX0" fmla="*/ 0 w 5760640"/>
              <a:gd name="connsiteY0" fmla="*/ 3471812 h 3515487"/>
              <a:gd name="connsiteX1" fmla="*/ 1368151 w 5760640"/>
              <a:gd name="connsiteY1" fmla="*/ 3016206 h 3515487"/>
              <a:gd name="connsiteX2" fmla="*/ 2490191 w 5760640"/>
              <a:gd name="connsiteY2" fmla="*/ 476127 h 3515487"/>
              <a:gd name="connsiteX3" fmla="*/ 2808312 w 5760640"/>
              <a:gd name="connsiteY3" fmla="*/ 159444 h 3515487"/>
              <a:gd name="connsiteX4" fmla="*/ 3096344 w 5760640"/>
              <a:gd name="connsiteY4" fmla="*/ 519483 h 3515487"/>
              <a:gd name="connsiteX5" fmla="*/ 3673532 w 5760640"/>
              <a:gd name="connsiteY5" fmla="*/ 1874622 h 3515487"/>
              <a:gd name="connsiteX6" fmla="*/ 4175556 w 5760640"/>
              <a:gd name="connsiteY6" fmla="*/ 2959351 h 3515487"/>
              <a:gd name="connsiteX7" fmla="*/ 4812050 w 5760640"/>
              <a:gd name="connsiteY7" fmla="*/ 3371727 h 3515487"/>
              <a:gd name="connsiteX8" fmla="*/ 5760640 w 5760640"/>
              <a:gd name="connsiteY8" fmla="*/ 3471812 h 3515487"/>
              <a:gd name="connsiteX0" fmla="*/ 0 w 5760640"/>
              <a:gd name="connsiteY0" fmla="*/ 3471812 h 3515487"/>
              <a:gd name="connsiteX1" fmla="*/ 1368151 w 5760640"/>
              <a:gd name="connsiteY1" fmla="*/ 3016206 h 3515487"/>
              <a:gd name="connsiteX2" fmla="*/ 2490191 w 5760640"/>
              <a:gd name="connsiteY2" fmla="*/ 476127 h 3515487"/>
              <a:gd name="connsiteX3" fmla="*/ 2808312 w 5760640"/>
              <a:gd name="connsiteY3" fmla="*/ 159444 h 3515487"/>
              <a:gd name="connsiteX4" fmla="*/ 3096344 w 5760640"/>
              <a:gd name="connsiteY4" fmla="*/ 519483 h 3515487"/>
              <a:gd name="connsiteX5" fmla="*/ 3673532 w 5760640"/>
              <a:gd name="connsiteY5" fmla="*/ 1874622 h 3515487"/>
              <a:gd name="connsiteX6" fmla="*/ 4175556 w 5760640"/>
              <a:gd name="connsiteY6" fmla="*/ 2959351 h 3515487"/>
              <a:gd name="connsiteX7" fmla="*/ 4812050 w 5760640"/>
              <a:gd name="connsiteY7" fmla="*/ 3371727 h 3515487"/>
              <a:gd name="connsiteX8" fmla="*/ 5760640 w 5760640"/>
              <a:gd name="connsiteY8" fmla="*/ 3471812 h 3515487"/>
              <a:gd name="connsiteX0" fmla="*/ 0 w 5760640"/>
              <a:gd name="connsiteY0" fmla="*/ 3483813 h 3527488"/>
              <a:gd name="connsiteX1" fmla="*/ 1368151 w 5760640"/>
              <a:gd name="connsiteY1" fmla="*/ 3028207 h 3527488"/>
              <a:gd name="connsiteX2" fmla="*/ 2490191 w 5760640"/>
              <a:gd name="connsiteY2" fmla="*/ 488128 h 3527488"/>
              <a:gd name="connsiteX3" fmla="*/ 2808312 w 5760640"/>
              <a:gd name="connsiteY3" fmla="*/ 99438 h 3527488"/>
              <a:gd name="connsiteX4" fmla="*/ 3096344 w 5760640"/>
              <a:gd name="connsiteY4" fmla="*/ 531484 h 3527488"/>
              <a:gd name="connsiteX5" fmla="*/ 3673532 w 5760640"/>
              <a:gd name="connsiteY5" fmla="*/ 1886623 h 3527488"/>
              <a:gd name="connsiteX6" fmla="*/ 4175556 w 5760640"/>
              <a:gd name="connsiteY6" fmla="*/ 2971352 h 3527488"/>
              <a:gd name="connsiteX7" fmla="*/ 4812050 w 5760640"/>
              <a:gd name="connsiteY7" fmla="*/ 3383728 h 3527488"/>
              <a:gd name="connsiteX8" fmla="*/ 5760640 w 5760640"/>
              <a:gd name="connsiteY8" fmla="*/ 3483813 h 3527488"/>
              <a:gd name="connsiteX0" fmla="*/ 0 w 5760640"/>
              <a:gd name="connsiteY0" fmla="*/ 3483813 h 3527488"/>
              <a:gd name="connsiteX1" fmla="*/ 1368151 w 5760640"/>
              <a:gd name="connsiteY1" fmla="*/ 3028207 h 3527488"/>
              <a:gd name="connsiteX2" fmla="*/ 2490191 w 5760640"/>
              <a:gd name="connsiteY2" fmla="*/ 488128 h 3527488"/>
              <a:gd name="connsiteX3" fmla="*/ 2808312 w 5760640"/>
              <a:gd name="connsiteY3" fmla="*/ 99438 h 3527488"/>
              <a:gd name="connsiteX4" fmla="*/ 3096344 w 5760640"/>
              <a:gd name="connsiteY4" fmla="*/ 531484 h 3527488"/>
              <a:gd name="connsiteX5" fmla="*/ 3673532 w 5760640"/>
              <a:gd name="connsiteY5" fmla="*/ 1886623 h 3527488"/>
              <a:gd name="connsiteX6" fmla="*/ 4175556 w 5760640"/>
              <a:gd name="connsiteY6" fmla="*/ 2971352 h 3527488"/>
              <a:gd name="connsiteX7" fmla="*/ 4812050 w 5760640"/>
              <a:gd name="connsiteY7" fmla="*/ 3383728 h 3527488"/>
              <a:gd name="connsiteX8" fmla="*/ 5760640 w 5760640"/>
              <a:gd name="connsiteY8" fmla="*/ 3483813 h 3527488"/>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3532 w 5760640"/>
              <a:gd name="connsiteY5" fmla="*/ 1787185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744416 w 5760640"/>
              <a:gd name="connsiteY5" fmla="*/ 2088232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2408 w 5760640"/>
              <a:gd name="connsiteY5" fmla="*/ 2088232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2408 w 5760640"/>
              <a:gd name="connsiteY5" fmla="*/ 2088232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2490191 w 5760640"/>
              <a:gd name="connsiteY2" fmla="*/ 388690 h 3428050"/>
              <a:gd name="connsiteX3" fmla="*/ 2808312 w 5760640"/>
              <a:gd name="connsiteY3" fmla="*/ 0 h 3428050"/>
              <a:gd name="connsiteX4" fmla="*/ 3096344 w 5760640"/>
              <a:gd name="connsiteY4" fmla="*/ 432046 h 3428050"/>
              <a:gd name="connsiteX5" fmla="*/ 3672408 w 5760640"/>
              <a:gd name="connsiteY5" fmla="*/ 2088232 h 3428050"/>
              <a:gd name="connsiteX6" fmla="*/ 4175556 w 5760640"/>
              <a:gd name="connsiteY6" fmla="*/ 2871914 h 3428050"/>
              <a:gd name="connsiteX7" fmla="*/ 4812050 w 5760640"/>
              <a:gd name="connsiteY7" fmla="*/ 3284290 h 3428050"/>
              <a:gd name="connsiteX8" fmla="*/ 5760640 w 5760640"/>
              <a:gd name="connsiteY8" fmla="*/ 3384375 h 3428050"/>
              <a:gd name="connsiteX0" fmla="*/ 0 w 5760640"/>
              <a:gd name="connsiteY0" fmla="*/ 3384375 h 3428050"/>
              <a:gd name="connsiteX1" fmla="*/ 1368151 w 5760640"/>
              <a:gd name="connsiteY1" fmla="*/ 2928769 h 3428050"/>
              <a:gd name="connsiteX2" fmla="*/ 1889557 w 5760640"/>
              <a:gd name="connsiteY2" fmla="*/ 1918610 h 3428050"/>
              <a:gd name="connsiteX3" fmla="*/ 2490191 w 5760640"/>
              <a:gd name="connsiteY3" fmla="*/ 388690 h 3428050"/>
              <a:gd name="connsiteX4" fmla="*/ 2808312 w 5760640"/>
              <a:gd name="connsiteY4" fmla="*/ 0 h 3428050"/>
              <a:gd name="connsiteX5" fmla="*/ 3096344 w 5760640"/>
              <a:gd name="connsiteY5" fmla="*/ 432046 h 3428050"/>
              <a:gd name="connsiteX6" fmla="*/ 3672408 w 5760640"/>
              <a:gd name="connsiteY6" fmla="*/ 2088232 h 3428050"/>
              <a:gd name="connsiteX7" fmla="*/ 4175556 w 5760640"/>
              <a:gd name="connsiteY7" fmla="*/ 2871914 h 3428050"/>
              <a:gd name="connsiteX8" fmla="*/ 4812050 w 5760640"/>
              <a:gd name="connsiteY8" fmla="*/ 3284290 h 3428050"/>
              <a:gd name="connsiteX9" fmla="*/ 5760640 w 5760640"/>
              <a:gd name="connsiteY9" fmla="*/ 3384375 h 3428050"/>
              <a:gd name="connsiteX0" fmla="*/ 0 w 5760640"/>
              <a:gd name="connsiteY0" fmla="*/ 3384375 h 3428050"/>
              <a:gd name="connsiteX1" fmla="*/ 1368151 w 5760640"/>
              <a:gd name="connsiteY1" fmla="*/ 2928769 h 3428050"/>
              <a:gd name="connsiteX2" fmla="*/ 1872208 w 5760640"/>
              <a:gd name="connsiteY2" fmla="*/ 2088232 h 3428050"/>
              <a:gd name="connsiteX3" fmla="*/ 2490191 w 5760640"/>
              <a:gd name="connsiteY3" fmla="*/ 388690 h 3428050"/>
              <a:gd name="connsiteX4" fmla="*/ 2808312 w 5760640"/>
              <a:gd name="connsiteY4" fmla="*/ 0 h 3428050"/>
              <a:gd name="connsiteX5" fmla="*/ 3096344 w 5760640"/>
              <a:gd name="connsiteY5" fmla="*/ 432046 h 3428050"/>
              <a:gd name="connsiteX6" fmla="*/ 3672408 w 5760640"/>
              <a:gd name="connsiteY6" fmla="*/ 2088232 h 3428050"/>
              <a:gd name="connsiteX7" fmla="*/ 4175556 w 5760640"/>
              <a:gd name="connsiteY7" fmla="*/ 2871914 h 3428050"/>
              <a:gd name="connsiteX8" fmla="*/ 4812050 w 5760640"/>
              <a:gd name="connsiteY8" fmla="*/ 3284290 h 3428050"/>
              <a:gd name="connsiteX9" fmla="*/ 5760640 w 5760640"/>
              <a:gd name="connsiteY9" fmla="*/ 3384375 h 3428050"/>
              <a:gd name="connsiteX0" fmla="*/ 0 w 5760640"/>
              <a:gd name="connsiteY0" fmla="*/ 3384375 h 3428050"/>
              <a:gd name="connsiteX1" fmla="*/ 1368151 w 5760640"/>
              <a:gd name="connsiteY1" fmla="*/ 2928769 h 3428050"/>
              <a:gd name="connsiteX2" fmla="*/ 1872208 w 5760640"/>
              <a:gd name="connsiteY2" fmla="*/ 2088232 h 3428050"/>
              <a:gd name="connsiteX3" fmla="*/ 2490191 w 5760640"/>
              <a:gd name="connsiteY3" fmla="*/ 388690 h 3428050"/>
              <a:gd name="connsiteX4" fmla="*/ 2808312 w 5760640"/>
              <a:gd name="connsiteY4" fmla="*/ 0 h 3428050"/>
              <a:gd name="connsiteX5" fmla="*/ 3096344 w 5760640"/>
              <a:gd name="connsiteY5" fmla="*/ 432046 h 3428050"/>
              <a:gd name="connsiteX6" fmla="*/ 3672408 w 5760640"/>
              <a:gd name="connsiteY6" fmla="*/ 2088232 h 3428050"/>
              <a:gd name="connsiteX7" fmla="*/ 4175556 w 5760640"/>
              <a:gd name="connsiteY7" fmla="*/ 2871914 h 3428050"/>
              <a:gd name="connsiteX8" fmla="*/ 4812050 w 5760640"/>
              <a:gd name="connsiteY8" fmla="*/ 3284290 h 3428050"/>
              <a:gd name="connsiteX9" fmla="*/ 5760640 w 5760640"/>
              <a:gd name="connsiteY9" fmla="*/ 3384375 h 3428050"/>
              <a:gd name="connsiteX0" fmla="*/ 0 w 5760640"/>
              <a:gd name="connsiteY0" fmla="*/ 3384375 h 3428050"/>
              <a:gd name="connsiteX1" fmla="*/ 1368151 w 5760640"/>
              <a:gd name="connsiteY1" fmla="*/ 2928769 h 3428050"/>
              <a:gd name="connsiteX2" fmla="*/ 1872208 w 5760640"/>
              <a:gd name="connsiteY2" fmla="*/ 2088232 h 3428050"/>
              <a:gd name="connsiteX3" fmla="*/ 2490191 w 5760640"/>
              <a:gd name="connsiteY3" fmla="*/ 388690 h 3428050"/>
              <a:gd name="connsiteX4" fmla="*/ 2808312 w 5760640"/>
              <a:gd name="connsiteY4" fmla="*/ 0 h 3428050"/>
              <a:gd name="connsiteX5" fmla="*/ 3096344 w 5760640"/>
              <a:gd name="connsiteY5" fmla="*/ 432046 h 3428050"/>
              <a:gd name="connsiteX6" fmla="*/ 3672408 w 5760640"/>
              <a:gd name="connsiteY6" fmla="*/ 2088232 h 3428050"/>
              <a:gd name="connsiteX7" fmla="*/ 4175556 w 5760640"/>
              <a:gd name="connsiteY7" fmla="*/ 2871914 h 3428050"/>
              <a:gd name="connsiteX8" fmla="*/ 4812050 w 5760640"/>
              <a:gd name="connsiteY8" fmla="*/ 3284290 h 3428050"/>
              <a:gd name="connsiteX9" fmla="*/ 5760640 w 5760640"/>
              <a:gd name="connsiteY9" fmla="*/ 3384375 h 3428050"/>
              <a:gd name="connsiteX0" fmla="*/ 0 w 5760640"/>
              <a:gd name="connsiteY0" fmla="*/ 3384375 h 3384375"/>
              <a:gd name="connsiteX1" fmla="*/ 1440160 w 5760640"/>
              <a:gd name="connsiteY1" fmla="*/ 2880320 h 3384375"/>
              <a:gd name="connsiteX2" fmla="*/ 1872208 w 5760640"/>
              <a:gd name="connsiteY2" fmla="*/ 2088232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872208 w 5760640"/>
              <a:gd name="connsiteY2" fmla="*/ 2088232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872208 w 5760640"/>
              <a:gd name="connsiteY2" fmla="*/ 2088232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872208 w 5760640"/>
              <a:gd name="connsiteY2" fmla="*/ 2088232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872208 w 5760640"/>
              <a:gd name="connsiteY2" fmla="*/ 2088232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944216 w 5760640"/>
              <a:gd name="connsiteY2" fmla="*/ 2088233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944216 w 5760640"/>
              <a:gd name="connsiteY2" fmla="*/ 2088233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944216 w 5760640"/>
              <a:gd name="connsiteY2" fmla="*/ 2088233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 name="connsiteX0" fmla="*/ 0 w 5760640"/>
              <a:gd name="connsiteY0" fmla="*/ 3384375 h 3384375"/>
              <a:gd name="connsiteX1" fmla="*/ 1440160 w 5760640"/>
              <a:gd name="connsiteY1" fmla="*/ 2880320 h 3384375"/>
              <a:gd name="connsiteX2" fmla="*/ 1944216 w 5760640"/>
              <a:gd name="connsiteY2" fmla="*/ 2088233 h 3384375"/>
              <a:gd name="connsiteX3" fmla="*/ 2490191 w 5760640"/>
              <a:gd name="connsiteY3" fmla="*/ 388690 h 3384375"/>
              <a:gd name="connsiteX4" fmla="*/ 2808312 w 5760640"/>
              <a:gd name="connsiteY4" fmla="*/ 0 h 3384375"/>
              <a:gd name="connsiteX5" fmla="*/ 3096344 w 5760640"/>
              <a:gd name="connsiteY5" fmla="*/ 432046 h 3384375"/>
              <a:gd name="connsiteX6" fmla="*/ 3672408 w 5760640"/>
              <a:gd name="connsiteY6" fmla="*/ 2088232 h 3384375"/>
              <a:gd name="connsiteX7" fmla="*/ 4175556 w 5760640"/>
              <a:gd name="connsiteY7" fmla="*/ 2871914 h 3384375"/>
              <a:gd name="connsiteX8" fmla="*/ 4812050 w 5760640"/>
              <a:gd name="connsiteY8" fmla="*/ 3284290 h 3384375"/>
              <a:gd name="connsiteX9" fmla="*/ 5760640 w 5760640"/>
              <a:gd name="connsiteY9" fmla="*/ 3384375 h 338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640" h="3384375">
                <a:moveTo>
                  <a:pt x="0" y="3384375"/>
                </a:moveTo>
                <a:cubicBezTo>
                  <a:pt x="498158" y="3377911"/>
                  <a:pt x="1025128" y="3379601"/>
                  <a:pt x="1440160" y="2880320"/>
                </a:cubicBezTo>
                <a:cubicBezTo>
                  <a:pt x="1737447" y="2551660"/>
                  <a:pt x="1712095" y="2545369"/>
                  <a:pt x="1944216" y="2088233"/>
                </a:cubicBezTo>
                <a:cubicBezTo>
                  <a:pt x="2110100" y="1669787"/>
                  <a:pt x="2337065" y="708458"/>
                  <a:pt x="2490191" y="388690"/>
                </a:cubicBezTo>
                <a:cubicBezTo>
                  <a:pt x="2537894" y="268569"/>
                  <a:pt x="2674550" y="27545"/>
                  <a:pt x="2808312" y="0"/>
                </a:cubicBezTo>
                <a:cubicBezTo>
                  <a:pt x="2931586" y="51922"/>
                  <a:pt x="2988314" y="150227"/>
                  <a:pt x="3096344" y="432046"/>
                </a:cubicBezTo>
                <a:cubicBezTo>
                  <a:pt x="3233681" y="726302"/>
                  <a:pt x="3471923" y="1682004"/>
                  <a:pt x="3672408" y="2088232"/>
                </a:cubicBezTo>
                <a:cubicBezTo>
                  <a:pt x="3834892" y="2529992"/>
                  <a:pt x="3985616" y="2672571"/>
                  <a:pt x="4175556" y="2871914"/>
                </a:cubicBezTo>
                <a:cubicBezTo>
                  <a:pt x="4423821" y="3109076"/>
                  <a:pt x="4547869" y="3198880"/>
                  <a:pt x="4812050" y="3284290"/>
                </a:cubicBezTo>
                <a:cubicBezTo>
                  <a:pt x="5076231" y="3369700"/>
                  <a:pt x="5514619" y="3380815"/>
                  <a:pt x="5760640" y="3384375"/>
                </a:cubicBezTo>
              </a:path>
            </a:pathLst>
          </a:custGeom>
          <a:noFill/>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fr-BE" sz="1050">
              <a:solidFill>
                <a:srgbClr val="292934"/>
              </a:solidFill>
              <a:latin typeface="Calibri" panose="020F0502020204030204" pitchFamily="34" charset="0"/>
              <a:cs typeface="Calibri" panose="020F0502020204030204" pitchFamily="34" charset="0"/>
            </a:endParaRPr>
          </a:p>
        </p:txBody>
      </p:sp>
      <p:sp>
        <p:nvSpPr>
          <p:cNvPr id="11" name="ZoneTexte 10"/>
          <p:cNvSpPr txBox="1"/>
          <p:nvPr/>
        </p:nvSpPr>
        <p:spPr>
          <a:xfrm>
            <a:off x="2443561" y="1434793"/>
            <a:ext cx="2160240"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Sujets avec une pathologie</a:t>
            </a:r>
          </a:p>
        </p:txBody>
      </p:sp>
      <p:cxnSp>
        <p:nvCxnSpPr>
          <p:cNvPr id="14" name="Connecteur droit 13"/>
          <p:cNvCxnSpPr/>
          <p:nvPr/>
        </p:nvCxnSpPr>
        <p:spPr>
          <a:xfrm>
            <a:off x="4517994" y="424593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4896036" y="424593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220072" y="424593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6030162" y="424593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408204" y="424593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5598114" y="4245936"/>
            <a:ext cx="0" cy="108012"/>
          </a:xfrm>
          <a:prstGeom prst="line">
            <a:avLst/>
          </a:prstGeom>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138174"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29</a:t>
            </a:r>
          </a:p>
        </p:txBody>
      </p:sp>
      <p:sp>
        <p:nvSpPr>
          <p:cNvPr id="24" name="ZoneTexte 23"/>
          <p:cNvSpPr txBox="1"/>
          <p:nvPr/>
        </p:nvSpPr>
        <p:spPr>
          <a:xfrm>
            <a:off x="5760132"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28</a:t>
            </a:r>
          </a:p>
        </p:txBody>
      </p:sp>
      <p:sp>
        <p:nvSpPr>
          <p:cNvPr id="25" name="ZoneTexte 24"/>
          <p:cNvSpPr txBox="1"/>
          <p:nvPr/>
        </p:nvSpPr>
        <p:spPr>
          <a:xfrm>
            <a:off x="5328084"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27</a:t>
            </a:r>
          </a:p>
        </p:txBody>
      </p:sp>
      <p:sp>
        <p:nvSpPr>
          <p:cNvPr id="26" name="ZoneTexte 25"/>
          <p:cNvSpPr txBox="1"/>
          <p:nvPr/>
        </p:nvSpPr>
        <p:spPr>
          <a:xfrm>
            <a:off x="4950042"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26</a:t>
            </a:r>
          </a:p>
        </p:txBody>
      </p:sp>
      <p:sp>
        <p:nvSpPr>
          <p:cNvPr id="27" name="ZoneTexte 26"/>
          <p:cNvSpPr txBox="1"/>
          <p:nvPr/>
        </p:nvSpPr>
        <p:spPr>
          <a:xfrm>
            <a:off x="4680012"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25</a:t>
            </a:r>
          </a:p>
        </p:txBody>
      </p:sp>
      <p:sp>
        <p:nvSpPr>
          <p:cNvPr id="28" name="ZoneTexte 27"/>
          <p:cNvSpPr txBox="1"/>
          <p:nvPr/>
        </p:nvSpPr>
        <p:spPr>
          <a:xfrm>
            <a:off x="4355976"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24</a:t>
            </a:r>
          </a:p>
        </p:txBody>
      </p:sp>
      <p:cxnSp>
        <p:nvCxnSpPr>
          <p:cNvPr id="29" name="Connecteur droit 28"/>
          <p:cNvCxnSpPr/>
          <p:nvPr/>
        </p:nvCxnSpPr>
        <p:spPr>
          <a:xfrm>
            <a:off x="6840252" y="4245936"/>
            <a:ext cx="0" cy="108012"/>
          </a:xfrm>
          <a:prstGeom prst="line">
            <a:avLst/>
          </a:prstGeom>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6624228"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30</a:t>
            </a:r>
          </a:p>
        </p:txBody>
      </p:sp>
      <p:cxnSp>
        <p:nvCxnSpPr>
          <p:cNvPr id="31" name="Connecteur droit 30"/>
          <p:cNvCxnSpPr/>
          <p:nvPr/>
        </p:nvCxnSpPr>
        <p:spPr>
          <a:xfrm>
            <a:off x="4139952" y="4245936"/>
            <a:ext cx="0" cy="108012"/>
          </a:xfrm>
          <a:prstGeom prst="line">
            <a:avLst/>
          </a:prstGeom>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3923928"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23</a:t>
            </a:r>
          </a:p>
        </p:txBody>
      </p:sp>
      <p:cxnSp>
        <p:nvCxnSpPr>
          <p:cNvPr id="41" name="Connecteur droit 40"/>
          <p:cNvCxnSpPr/>
          <p:nvPr/>
        </p:nvCxnSpPr>
        <p:spPr>
          <a:xfrm>
            <a:off x="1494039" y="424593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1871700" y="424593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2249742" y="424593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3005826" y="424593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3383868" y="4245936"/>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2627784" y="4245936"/>
            <a:ext cx="0" cy="108012"/>
          </a:xfrm>
          <a:prstGeom prst="line">
            <a:avLst/>
          </a:prstGeom>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3167844"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21</a:t>
            </a:r>
          </a:p>
        </p:txBody>
      </p:sp>
      <p:sp>
        <p:nvSpPr>
          <p:cNvPr id="48" name="ZoneTexte 47"/>
          <p:cNvSpPr txBox="1"/>
          <p:nvPr/>
        </p:nvSpPr>
        <p:spPr>
          <a:xfrm>
            <a:off x="2735796"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20</a:t>
            </a:r>
          </a:p>
        </p:txBody>
      </p:sp>
      <p:sp>
        <p:nvSpPr>
          <p:cNvPr id="49" name="ZoneTexte 48"/>
          <p:cNvSpPr txBox="1"/>
          <p:nvPr/>
        </p:nvSpPr>
        <p:spPr>
          <a:xfrm>
            <a:off x="2357754"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19</a:t>
            </a:r>
          </a:p>
        </p:txBody>
      </p:sp>
      <p:sp>
        <p:nvSpPr>
          <p:cNvPr id="50" name="ZoneTexte 49"/>
          <p:cNvSpPr txBox="1"/>
          <p:nvPr/>
        </p:nvSpPr>
        <p:spPr>
          <a:xfrm>
            <a:off x="1979712"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18</a:t>
            </a:r>
          </a:p>
        </p:txBody>
      </p:sp>
      <p:sp>
        <p:nvSpPr>
          <p:cNvPr id="51" name="ZoneTexte 50"/>
          <p:cNvSpPr txBox="1"/>
          <p:nvPr/>
        </p:nvSpPr>
        <p:spPr>
          <a:xfrm>
            <a:off x="1602051"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17</a:t>
            </a:r>
          </a:p>
        </p:txBody>
      </p:sp>
      <p:sp>
        <p:nvSpPr>
          <p:cNvPr id="52" name="ZoneTexte 51"/>
          <p:cNvSpPr txBox="1"/>
          <p:nvPr/>
        </p:nvSpPr>
        <p:spPr>
          <a:xfrm>
            <a:off x="1278015"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16</a:t>
            </a:r>
          </a:p>
        </p:txBody>
      </p:sp>
      <p:cxnSp>
        <p:nvCxnSpPr>
          <p:cNvPr id="53" name="Connecteur droit 52"/>
          <p:cNvCxnSpPr/>
          <p:nvPr/>
        </p:nvCxnSpPr>
        <p:spPr>
          <a:xfrm>
            <a:off x="3761910" y="4245936"/>
            <a:ext cx="0" cy="108012"/>
          </a:xfrm>
          <a:prstGeom prst="line">
            <a:avLst/>
          </a:prstGeom>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3599892" y="4353948"/>
            <a:ext cx="486054" cy="253916"/>
          </a:xfrm>
          <a:prstGeom prst="rect">
            <a:avLst/>
          </a:prstGeom>
          <a:noFill/>
        </p:spPr>
        <p:txBody>
          <a:bodyPr wrap="square" rtlCol="0">
            <a:spAutoFit/>
          </a:bodyPr>
          <a:lstStyle/>
          <a:p>
            <a:pPr algn="ctr" defTabSz="342900"/>
            <a:r>
              <a:rPr lang="fr-BE" sz="1050" dirty="0">
                <a:solidFill>
                  <a:srgbClr val="292934"/>
                </a:solidFill>
                <a:latin typeface="Calibri" panose="020F0502020204030204" pitchFamily="34" charset="0"/>
                <a:cs typeface="Calibri" panose="020F0502020204030204" pitchFamily="34" charset="0"/>
              </a:rPr>
              <a:t>22</a:t>
            </a:r>
          </a:p>
        </p:txBody>
      </p:sp>
      <p:cxnSp>
        <p:nvCxnSpPr>
          <p:cNvPr id="56" name="Connecteur droit 55"/>
          <p:cNvCxnSpPr/>
          <p:nvPr/>
        </p:nvCxnSpPr>
        <p:spPr>
          <a:xfrm>
            <a:off x="4572000" y="2085696"/>
            <a:ext cx="0" cy="237626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0" name="ZoneTexte 39"/>
          <p:cNvSpPr txBox="1"/>
          <p:nvPr/>
        </p:nvSpPr>
        <p:spPr>
          <a:xfrm>
            <a:off x="4200241" y="4029218"/>
            <a:ext cx="648072" cy="253916"/>
          </a:xfrm>
          <a:prstGeom prst="rect">
            <a:avLst/>
          </a:prstGeom>
          <a:noFill/>
        </p:spPr>
        <p:txBody>
          <a:bodyPr wrap="square" rtlCol="0">
            <a:spAutoFit/>
          </a:bodyPr>
          <a:lstStyle/>
          <a:p>
            <a:pPr defTabSz="342900"/>
            <a:r>
              <a:rPr lang="fr-BE" sz="1050" dirty="0">
                <a:solidFill>
                  <a:srgbClr val="292934"/>
                </a:solidFill>
                <a:latin typeface="Calibri" panose="020F0502020204030204" pitchFamily="34" charset="0"/>
                <a:cs typeface="Calibri" panose="020F0502020204030204" pitchFamily="34" charset="0"/>
              </a:rPr>
              <a:t>5%</a:t>
            </a:r>
          </a:p>
        </p:txBody>
      </p:sp>
      <p:sp>
        <p:nvSpPr>
          <p:cNvPr id="2" name="ZoneTexte 1"/>
          <p:cNvSpPr txBox="1"/>
          <p:nvPr/>
        </p:nvSpPr>
        <p:spPr>
          <a:xfrm>
            <a:off x="1494040" y="581026"/>
            <a:ext cx="1758815" cy="415498"/>
          </a:xfrm>
          <a:prstGeom prst="rect">
            <a:avLst/>
          </a:prstGeom>
          <a:noFill/>
        </p:spPr>
        <p:txBody>
          <a:bodyPr wrap="none" rtlCol="0">
            <a:spAutoFit/>
          </a:bodyPr>
          <a:lstStyle/>
          <a:p>
            <a:pPr lvl="1" defTabSz="342900"/>
            <a:r>
              <a:rPr lang="fr-BE" sz="1050" dirty="0">
                <a:solidFill>
                  <a:srgbClr val="292934"/>
                </a:solidFill>
                <a:latin typeface="Calibri" panose="020F0502020204030204" pitchFamily="34" charset="0"/>
                <a:cs typeface="Calibri" panose="020F0502020204030204" pitchFamily="34" charset="0"/>
              </a:rPr>
              <a:t>Je rejette l’hypothèse nulle ?</a:t>
            </a:r>
          </a:p>
          <a:p>
            <a:pPr defTabSz="342900"/>
            <a:endParaRPr lang="fr-FR" sz="1050" dirty="0">
              <a:solidFill>
                <a:srgbClr val="292934"/>
              </a:solidFill>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D4352E4F-20B3-2AAA-783E-D39E049EA65D}"/>
              </a:ext>
            </a:extLst>
          </p:cNvPr>
          <p:cNvSpPr txBox="1"/>
          <p:nvPr/>
        </p:nvSpPr>
        <p:spPr>
          <a:xfrm>
            <a:off x="22718" y="1829117"/>
            <a:ext cx="2617844" cy="1072730"/>
          </a:xfrm>
          <a:prstGeom prst="rect">
            <a:avLst/>
          </a:prstGeom>
          <a:noFill/>
        </p:spPr>
        <p:txBody>
          <a:bodyPr wrap="square">
            <a:spAutoFit/>
          </a:bodyPr>
          <a:lstStyle/>
          <a:p>
            <a:pPr marL="139700" marR="0" lvl="0" algn="l" defTabSz="914400" rtl="0" eaLnBrk="1" fontAlgn="auto" latinLnBrk="0" hangingPunct="1">
              <a:lnSpc>
                <a:spcPct val="115000"/>
              </a:lnSpc>
              <a:spcBef>
                <a:spcPts val="0"/>
              </a:spcBef>
              <a:spcAft>
                <a:spcPts val="0"/>
              </a:spcAft>
              <a:buClr>
                <a:srgbClr val="6389EB"/>
              </a:buClr>
              <a:buSzPts val="1400"/>
              <a:tabLst/>
              <a:defRPr/>
            </a:pPr>
            <a:r>
              <a:rPr kumimoji="0" lang="fr-FR" sz="1400" b="0" i="0" u="none" strike="noStrike" kern="0" cap="none" spc="0" normalizeH="0" baseline="0" noProof="0" dirty="0">
                <a:ln>
                  <a:noFill/>
                </a:ln>
                <a:solidFill>
                  <a:srgbClr val="334157"/>
                </a:solidFill>
                <a:effectLst/>
                <a:uLnTx/>
                <a:uFillTx/>
                <a:latin typeface="DM Sans"/>
                <a:cs typeface="Arial"/>
                <a:sym typeface="DM Sans"/>
              </a:rPr>
              <a:t>Erreur de type I: risque de rejeter </a:t>
            </a:r>
            <a:r>
              <a:rPr kumimoji="0" lang="fr-FR" sz="1400" b="0" i="1" u="none" strike="noStrike" kern="0" cap="none" spc="0" normalizeH="0" baseline="0" noProof="0" dirty="0">
                <a:ln>
                  <a:noFill/>
                </a:ln>
                <a:solidFill>
                  <a:srgbClr val="334157"/>
                </a:solidFill>
                <a:effectLst/>
                <a:uLnTx/>
                <a:uFillTx/>
                <a:latin typeface="DM Sans"/>
                <a:cs typeface="Arial"/>
                <a:sym typeface="DM Sans"/>
              </a:rPr>
              <a:t>H</a:t>
            </a:r>
            <a:r>
              <a:rPr kumimoji="0" lang="fr-FR" sz="1400" b="0" i="0" u="none" strike="noStrike" kern="0" cap="none" spc="0" normalizeH="0" baseline="-25000" noProof="0" dirty="0">
                <a:ln>
                  <a:noFill/>
                </a:ln>
                <a:solidFill>
                  <a:srgbClr val="334157"/>
                </a:solidFill>
                <a:effectLst/>
                <a:uLnTx/>
                <a:uFillTx/>
                <a:latin typeface="DM Sans"/>
                <a:cs typeface="Arial"/>
                <a:sym typeface="DM Sans"/>
              </a:rPr>
              <a:t>0</a:t>
            </a:r>
            <a:r>
              <a:rPr kumimoji="0" lang="fr-FR" sz="1400" b="0" i="0" u="none" strike="noStrike" kern="0" cap="none" spc="0" normalizeH="0" baseline="0" noProof="0" dirty="0">
                <a:ln>
                  <a:noFill/>
                </a:ln>
                <a:solidFill>
                  <a:srgbClr val="334157"/>
                </a:solidFill>
                <a:effectLst/>
                <a:uLnTx/>
                <a:uFillTx/>
                <a:latin typeface="DM Sans"/>
                <a:cs typeface="Arial"/>
                <a:sym typeface="DM Sans"/>
              </a:rPr>
              <a:t> alors qu’elle est vraie = probabilité </a:t>
            </a:r>
            <a:r>
              <a:rPr kumimoji="0" lang="el-GR" sz="1400" b="0" i="0" u="none" strike="noStrike" kern="0" cap="none" spc="0" normalizeH="0" baseline="0" noProof="0" dirty="0">
                <a:ln>
                  <a:noFill/>
                </a:ln>
                <a:solidFill>
                  <a:srgbClr val="334157"/>
                </a:solidFill>
                <a:effectLst/>
                <a:uLnTx/>
                <a:uFillTx/>
                <a:latin typeface="Arial"/>
                <a:cs typeface="Arial"/>
                <a:sym typeface="DM Sans"/>
              </a:rPr>
              <a:t>α </a:t>
            </a:r>
            <a:r>
              <a:rPr kumimoji="0" lang="fr-FR" sz="1400" b="0" i="0" u="none" strike="noStrike" kern="0" cap="none" spc="0" normalizeH="0" baseline="0" noProof="0" dirty="0">
                <a:ln>
                  <a:noFill/>
                </a:ln>
                <a:solidFill>
                  <a:srgbClr val="334157"/>
                </a:solidFill>
                <a:effectLst/>
                <a:uLnTx/>
                <a:uFillTx/>
                <a:latin typeface="DM Sans"/>
                <a:cs typeface="Arial"/>
                <a:sym typeface="DM Sans"/>
              </a:rPr>
              <a:t>(faux positif)</a:t>
            </a:r>
          </a:p>
        </p:txBody>
      </p:sp>
      <p:sp>
        <p:nvSpPr>
          <p:cNvPr id="7" name="Ellipse 6">
            <a:extLst>
              <a:ext uri="{FF2B5EF4-FFF2-40B4-BE49-F238E27FC236}">
                <a16:creationId xmlns:a16="http://schemas.microsoft.com/office/drawing/2014/main" id="{8174A704-B9AF-A902-ABA7-F99EBFAE69A9}"/>
              </a:ext>
            </a:extLst>
          </p:cNvPr>
          <p:cNvSpPr/>
          <p:nvPr/>
        </p:nvSpPr>
        <p:spPr>
          <a:xfrm>
            <a:off x="3923928" y="3913865"/>
            <a:ext cx="810091" cy="54809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E947D076-28CF-332D-7450-D2E6882C323E}"/>
              </a:ext>
            </a:extLst>
          </p:cNvPr>
          <p:cNvCxnSpPr>
            <a:stCxn id="5" idx="3"/>
            <a:endCxn id="7" idx="1"/>
          </p:cNvCxnSpPr>
          <p:nvPr/>
        </p:nvCxnSpPr>
        <p:spPr>
          <a:xfrm>
            <a:off x="2640562" y="2365482"/>
            <a:ext cx="1402001" cy="16286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37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5"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endParaRPr lang="fr-BE">
              <a:solidFill>
                <a:srgbClr val="FFFFFF"/>
              </a:solidFill>
            </a:endParaRPr>
          </a:p>
        </p:txBody>
      </p:sp>
      <p:sp>
        <p:nvSpPr>
          <p:cNvPr id="5" name="Rectangle 4"/>
          <p:cNvSpPr/>
          <p:nvPr/>
        </p:nvSpPr>
        <p:spPr>
          <a:xfrm>
            <a:off x="1493658" y="3543858"/>
            <a:ext cx="6264696" cy="54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BE" sz="1050">
              <a:solidFill>
                <a:srgbClr val="FFFFFF"/>
              </a:solidFill>
              <a:latin typeface="Rockwell"/>
            </a:endParaRPr>
          </a:p>
        </p:txBody>
      </p:sp>
      <p:pic>
        <p:nvPicPr>
          <p:cNvPr id="2" name="Image 1"/>
          <p:cNvPicPr>
            <a:picLocks noChangeAspect="1"/>
          </p:cNvPicPr>
          <p:nvPr/>
        </p:nvPicPr>
        <p:blipFill>
          <a:blip r:embed="rId2"/>
          <a:stretch>
            <a:fillRect/>
          </a:stretch>
        </p:blipFill>
        <p:spPr>
          <a:xfrm>
            <a:off x="1143000" y="476250"/>
            <a:ext cx="6858000" cy="4185825"/>
          </a:xfrm>
          <a:prstGeom prst="rect">
            <a:avLst/>
          </a:prstGeom>
        </p:spPr>
      </p:pic>
      <p:sp>
        <p:nvSpPr>
          <p:cNvPr id="3" name="ZoneTexte 2">
            <a:extLst>
              <a:ext uri="{FF2B5EF4-FFF2-40B4-BE49-F238E27FC236}">
                <a16:creationId xmlns:a16="http://schemas.microsoft.com/office/drawing/2014/main" id="{7DE75EC7-C076-316E-8EFB-E0CA87B73BA9}"/>
              </a:ext>
            </a:extLst>
          </p:cNvPr>
          <p:cNvSpPr txBox="1"/>
          <p:nvPr/>
        </p:nvSpPr>
        <p:spPr>
          <a:xfrm>
            <a:off x="1493658" y="4623978"/>
            <a:ext cx="6480720" cy="253916"/>
          </a:xfrm>
          <a:prstGeom prst="rect">
            <a:avLst/>
          </a:prstGeom>
          <a:noFill/>
        </p:spPr>
        <p:txBody>
          <a:bodyPr wrap="square" rtlCol="0">
            <a:spAutoFit/>
          </a:bodyPr>
          <a:lstStyle/>
          <a:p>
            <a:r>
              <a:rPr lang="fr-FR" sz="1050" b="1" dirty="0"/>
              <a:t>Note standard (n)         </a:t>
            </a:r>
            <a:r>
              <a:rPr lang="fr-FR" sz="1050" dirty="0"/>
              <a:t>1             4               7             10           13           16             19              </a:t>
            </a:r>
          </a:p>
        </p:txBody>
      </p:sp>
      <p:cxnSp>
        <p:nvCxnSpPr>
          <p:cNvPr id="7" name="Connecteur droit 6">
            <a:extLst>
              <a:ext uri="{FF2B5EF4-FFF2-40B4-BE49-F238E27FC236}">
                <a16:creationId xmlns:a16="http://schemas.microsoft.com/office/drawing/2014/main" id="{1791BE85-5CBE-911E-C575-C91BF0FB6BAD}"/>
              </a:ext>
            </a:extLst>
          </p:cNvPr>
          <p:cNvCxnSpPr/>
          <p:nvPr/>
        </p:nvCxnSpPr>
        <p:spPr>
          <a:xfrm>
            <a:off x="2627784" y="4900977"/>
            <a:ext cx="50225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 coins arrondis 5">
            <a:extLst>
              <a:ext uri="{FF2B5EF4-FFF2-40B4-BE49-F238E27FC236}">
                <a16:creationId xmlns:a16="http://schemas.microsoft.com/office/drawing/2014/main" id="{0458A177-51B1-B1ED-C4BF-98C047D8FC83}"/>
              </a:ext>
            </a:extLst>
          </p:cNvPr>
          <p:cNvSpPr/>
          <p:nvPr/>
        </p:nvSpPr>
        <p:spPr>
          <a:xfrm>
            <a:off x="2469931" y="3132083"/>
            <a:ext cx="5288423" cy="54006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Tree>
    <p:extLst>
      <p:ext uri="{BB962C8B-B14F-4D97-AF65-F5344CB8AC3E}">
        <p14:creationId xmlns:p14="http://schemas.microsoft.com/office/powerpoint/2010/main" val="1171822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66A96-3C8F-D701-EEC0-A32B39052EC5}"/>
              </a:ext>
            </a:extLst>
          </p:cNvPr>
          <p:cNvSpPr>
            <a:spLocks noGrp="1"/>
          </p:cNvSpPr>
          <p:nvPr>
            <p:ph type="title"/>
          </p:nvPr>
        </p:nvSpPr>
        <p:spPr/>
        <p:txBody>
          <a:bodyPr/>
          <a:lstStyle/>
          <a:p>
            <a:endParaRPr lang="fr-FR"/>
          </a:p>
        </p:txBody>
      </p:sp>
      <p:pic>
        <p:nvPicPr>
          <p:cNvPr id="3" name="Image 2">
            <a:extLst>
              <a:ext uri="{FF2B5EF4-FFF2-40B4-BE49-F238E27FC236}">
                <a16:creationId xmlns:a16="http://schemas.microsoft.com/office/drawing/2014/main" id="{3B700D71-1EDB-0BA8-2DEA-E1878E083BFE}"/>
              </a:ext>
            </a:extLst>
          </p:cNvPr>
          <p:cNvPicPr/>
          <p:nvPr/>
        </p:nvPicPr>
        <p:blipFill>
          <a:blip r:embed="rId2" cstate="print"/>
          <a:srcRect/>
          <a:stretch>
            <a:fillRect/>
          </a:stretch>
        </p:blipFill>
        <p:spPr bwMode="auto">
          <a:xfrm>
            <a:off x="1858099" y="192995"/>
            <a:ext cx="5924550" cy="6445885"/>
          </a:xfrm>
          <a:prstGeom prst="rect">
            <a:avLst/>
          </a:prstGeom>
          <a:noFill/>
          <a:ln w="9525">
            <a:noFill/>
            <a:miter lim="800000"/>
            <a:headEnd/>
            <a:tailEnd/>
          </a:ln>
        </p:spPr>
      </p:pic>
      <p:sp>
        <p:nvSpPr>
          <p:cNvPr id="4" name="Flèche vers le bas 3">
            <a:extLst>
              <a:ext uri="{FF2B5EF4-FFF2-40B4-BE49-F238E27FC236}">
                <a16:creationId xmlns:a16="http://schemas.microsoft.com/office/drawing/2014/main" id="{4EAAD1AD-7569-DEBF-17C3-C35F554489A5}"/>
              </a:ext>
            </a:extLst>
          </p:cNvPr>
          <p:cNvSpPr/>
          <p:nvPr/>
        </p:nvSpPr>
        <p:spPr>
          <a:xfrm>
            <a:off x="5171991" y="948772"/>
            <a:ext cx="288032" cy="28803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srgbClr val="FFFFFF"/>
              </a:solidFill>
              <a:latin typeface="Rockwell"/>
            </a:endParaRPr>
          </a:p>
        </p:txBody>
      </p:sp>
      <p:sp>
        <p:nvSpPr>
          <p:cNvPr id="5" name="Flèche vers la droite 4">
            <a:extLst>
              <a:ext uri="{FF2B5EF4-FFF2-40B4-BE49-F238E27FC236}">
                <a16:creationId xmlns:a16="http://schemas.microsoft.com/office/drawing/2014/main" id="{CCE8EA05-E8E3-DD47-5B90-2401C156B548}"/>
              </a:ext>
            </a:extLst>
          </p:cNvPr>
          <p:cNvSpPr/>
          <p:nvPr/>
        </p:nvSpPr>
        <p:spPr>
          <a:xfrm>
            <a:off x="1858099" y="3611531"/>
            <a:ext cx="432048" cy="21602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srgbClr val="FFFFFF"/>
              </a:solidFill>
              <a:latin typeface="Rockwell"/>
            </a:endParaRPr>
          </a:p>
        </p:txBody>
      </p:sp>
      <p:cxnSp>
        <p:nvCxnSpPr>
          <p:cNvPr id="6" name="Connecteur droit 5">
            <a:extLst>
              <a:ext uri="{FF2B5EF4-FFF2-40B4-BE49-F238E27FC236}">
                <a16:creationId xmlns:a16="http://schemas.microsoft.com/office/drawing/2014/main" id="{F2019BC8-D238-9F6D-44FC-1DA8D0E74437}"/>
              </a:ext>
            </a:extLst>
          </p:cNvPr>
          <p:cNvCxnSpPr>
            <a:cxnSpLocks/>
          </p:cNvCxnSpPr>
          <p:nvPr/>
        </p:nvCxnSpPr>
        <p:spPr>
          <a:xfrm>
            <a:off x="2444110" y="3827555"/>
            <a:ext cx="31218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Connecteur droit 6">
            <a:extLst>
              <a:ext uri="{FF2B5EF4-FFF2-40B4-BE49-F238E27FC236}">
                <a16:creationId xmlns:a16="http://schemas.microsoft.com/office/drawing/2014/main" id="{0D8DBC9B-7C4F-E1A1-E0EE-A42FD8F7845A}"/>
              </a:ext>
            </a:extLst>
          </p:cNvPr>
          <p:cNvCxnSpPr>
            <a:cxnSpLocks/>
          </p:cNvCxnSpPr>
          <p:nvPr/>
        </p:nvCxnSpPr>
        <p:spPr>
          <a:xfrm>
            <a:off x="5565913" y="1428350"/>
            <a:ext cx="0" cy="23992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ZoneTexte 7">
            <a:extLst>
              <a:ext uri="{FF2B5EF4-FFF2-40B4-BE49-F238E27FC236}">
                <a16:creationId xmlns:a16="http://schemas.microsoft.com/office/drawing/2014/main" id="{DB208EC7-055B-07A6-5E56-E39585038C7D}"/>
              </a:ext>
            </a:extLst>
          </p:cNvPr>
          <p:cNvSpPr txBox="1"/>
          <p:nvPr/>
        </p:nvSpPr>
        <p:spPr>
          <a:xfrm>
            <a:off x="1645375" y="6289312"/>
            <a:ext cx="6778625" cy="369332"/>
          </a:xfrm>
          <a:prstGeom prst="rect">
            <a:avLst/>
          </a:prstGeom>
          <a:noFill/>
        </p:spPr>
        <p:txBody>
          <a:bodyPr wrap="square" rtlCol="0">
            <a:spAutoFit/>
          </a:bodyPr>
          <a:lstStyle/>
          <a:p>
            <a:pPr algn="ctr" defTabSz="457200"/>
            <a:r>
              <a:rPr lang="fr-BE" dirty="0">
                <a:solidFill>
                  <a:srgbClr val="FF0000"/>
                </a:solidFill>
                <a:latin typeface="Rockwell"/>
              </a:rPr>
              <a:t>Table de répartition de la distribution normale réduite </a:t>
            </a:r>
            <a:endParaRPr lang="fr-FR" dirty="0">
              <a:solidFill>
                <a:srgbClr val="FF0000"/>
              </a:solidFill>
              <a:latin typeface="Rockwell"/>
            </a:endParaRPr>
          </a:p>
        </p:txBody>
      </p:sp>
      <p:sp>
        <p:nvSpPr>
          <p:cNvPr id="9" name="Google Shape;783;p31">
            <a:extLst>
              <a:ext uri="{FF2B5EF4-FFF2-40B4-BE49-F238E27FC236}">
                <a16:creationId xmlns:a16="http://schemas.microsoft.com/office/drawing/2014/main" id="{546069F3-F073-D909-0310-B1CAC078E5D1}"/>
              </a:ext>
            </a:extLst>
          </p:cNvPr>
          <p:cNvSpPr txBox="1">
            <a:spLocks/>
          </p:cNvSpPr>
          <p:nvPr/>
        </p:nvSpPr>
        <p:spPr>
          <a:xfrm>
            <a:off x="56069" y="1334987"/>
            <a:ext cx="1815088" cy="169705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Baloo 2 ExtraBold"/>
              <a:buNone/>
              <a:defRPr sz="3200" b="0" i="0" u="none" strike="noStrike" cap="none">
                <a:solidFill>
                  <a:schemeClr val="dk1"/>
                </a:solidFill>
                <a:latin typeface="Baloo 2 ExtraBold"/>
                <a:ea typeface="Baloo 2 ExtraBold"/>
                <a:cs typeface="Baloo 2 ExtraBold"/>
                <a:sym typeface="Baloo 2 ExtraBold"/>
              </a:defRPr>
            </a:lvl1pPr>
            <a:lvl2pPr marR="0" lvl="1"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2pPr>
            <a:lvl3pPr marR="0" lvl="2"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3pPr>
            <a:lvl4pPr marR="0" lvl="3"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4pPr>
            <a:lvl5pPr marR="0" lvl="4"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5pPr>
            <a:lvl6pPr marR="0" lvl="5"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6pPr>
            <a:lvl7pPr marR="0" lvl="6"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7pPr>
            <a:lvl8pPr marR="0" lvl="7"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8pPr>
            <a:lvl9pPr marR="0" lvl="8"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9pPr>
          </a:lstStyle>
          <a:p>
            <a:r>
              <a:rPr lang="fr-BE" sz="2400" dirty="0"/>
              <a:t>L’exemple du score Z</a:t>
            </a:r>
          </a:p>
        </p:txBody>
      </p:sp>
    </p:spTree>
    <p:extLst>
      <p:ext uri="{BB962C8B-B14F-4D97-AF65-F5344CB8AC3E}">
        <p14:creationId xmlns:p14="http://schemas.microsoft.com/office/powerpoint/2010/main" val="2223402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7E5F0C55-79DC-F352-1C66-412712B1E30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0CE9D36-1727-9A1F-6441-9C50BB5E3217}"/>
              </a:ext>
            </a:extLst>
          </p:cNvPr>
          <p:cNvSpPr txBox="1"/>
          <p:nvPr/>
        </p:nvSpPr>
        <p:spPr>
          <a:xfrm>
            <a:off x="3313195" y="518548"/>
            <a:ext cx="37160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B050"/>
                </a:solidFill>
                <a:effectLst/>
                <a:uLnTx/>
                <a:uFillTx/>
                <a:latin typeface="DM Sans" pitchFamily="2" charset="77"/>
                <a:cs typeface="Arial"/>
                <a:sym typeface="Arial"/>
              </a:rPr>
              <a:t>La question de l’effectif</a:t>
            </a:r>
          </a:p>
        </p:txBody>
      </p:sp>
      <p:pic>
        <p:nvPicPr>
          <p:cNvPr id="3" name="Image 2">
            <a:extLst>
              <a:ext uri="{FF2B5EF4-FFF2-40B4-BE49-F238E27FC236}">
                <a16:creationId xmlns:a16="http://schemas.microsoft.com/office/drawing/2014/main" id="{5E4E73BD-09C7-77FE-2D65-F12A899AE5DF}"/>
              </a:ext>
            </a:extLst>
          </p:cNvPr>
          <p:cNvPicPr>
            <a:picLocks noChangeAspect="1"/>
          </p:cNvPicPr>
          <p:nvPr/>
        </p:nvPicPr>
        <p:blipFill>
          <a:blip r:embed="rId3"/>
          <a:stretch>
            <a:fillRect/>
          </a:stretch>
        </p:blipFill>
        <p:spPr>
          <a:xfrm>
            <a:off x="3582155" y="1193075"/>
            <a:ext cx="5188001" cy="3307092"/>
          </a:xfrm>
          <a:prstGeom prst="rect">
            <a:avLst/>
          </a:prstGeom>
        </p:spPr>
      </p:pic>
      <p:pic>
        <p:nvPicPr>
          <p:cNvPr id="4" name="Image 3">
            <a:extLst>
              <a:ext uri="{FF2B5EF4-FFF2-40B4-BE49-F238E27FC236}">
                <a16:creationId xmlns:a16="http://schemas.microsoft.com/office/drawing/2014/main" id="{4AE83D14-6111-3389-FB5F-BD3EED076319}"/>
              </a:ext>
            </a:extLst>
          </p:cNvPr>
          <p:cNvPicPr>
            <a:picLocks noChangeAspect="1"/>
          </p:cNvPicPr>
          <p:nvPr/>
        </p:nvPicPr>
        <p:blipFill>
          <a:blip r:embed="rId4"/>
          <a:stretch>
            <a:fillRect/>
          </a:stretch>
        </p:blipFill>
        <p:spPr>
          <a:xfrm>
            <a:off x="7318173" y="4692927"/>
            <a:ext cx="1786698" cy="399748"/>
          </a:xfrm>
          <a:prstGeom prst="rect">
            <a:avLst/>
          </a:prstGeom>
        </p:spPr>
      </p:pic>
      <p:sp>
        <p:nvSpPr>
          <p:cNvPr id="5" name="Rectangle 4">
            <a:extLst>
              <a:ext uri="{FF2B5EF4-FFF2-40B4-BE49-F238E27FC236}">
                <a16:creationId xmlns:a16="http://schemas.microsoft.com/office/drawing/2014/main" id="{73FF1E8D-0605-73AE-01E0-C15B7193F81A}"/>
              </a:ext>
            </a:extLst>
          </p:cNvPr>
          <p:cNvSpPr/>
          <p:nvPr/>
        </p:nvSpPr>
        <p:spPr>
          <a:xfrm>
            <a:off x="6300035" y="2987040"/>
            <a:ext cx="1175657" cy="152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4C69B2"/>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239FBC3B-DA7D-0945-6CF2-FC6C881E0925}"/>
              </a:ext>
            </a:extLst>
          </p:cNvPr>
          <p:cNvSpPr/>
          <p:nvPr/>
        </p:nvSpPr>
        <p:spPr>
          <a:xfrm>
            <a:off x="7479105" y="2987040"/>
            <a:ext cx="1175657" cy="152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4C69B2"/>
              </a:solidFill>
              <a:effectLst/>
              <a:uLnTx/>
              <a:uFillTx/>
              <a:latin typeface="Arial"/>
              <a:ea typeface="+mn-ea"/>
              <a:cs typeface="+mn-cs"/>
              <a:sym typeface="Arial"/>
            </a:endParaRPr>
          </a:p>
        </p:txBody>
      </p:sp>
      <p:pic>
        <p:nvPicPr>
          <p:cNvPr id="7" name="Image 6">
            <a:extLst>
              <a:ext uri="{FF2B5EF4-FFF2-40B4-BE49-F238E27FC236}">
                <a16:creationId xmlns:a16="http://schemas.microsoft.com/office/drawing/2014/main" id="{8775DA1C-7A0D-19C2-70E4-37231C19BE39}"/>
              </a:ext>
            </a:extLst>
          </p:cNvPr>
          <p:cNvPicPr>
            <a:picLocks noChangeAspect="1"/>
          </p:cNvPicPr>
          <p:nvPr/>
        </p:nvPicPr>
        <p:blipFill>
          <a:blip r:embed="rId5"/>
          <a:stretch>
            <a:fillRect/>
          </a:stretch>
        </p:blipFill>
        <p:spPr>
          <a:xfrm>
            <a:off x="5431054" y="4659793"/>
            <a:ext cx="1786698" cy="432882"/>
          </a:xfrm>
          <a:prstGeom prst="rect">
            <a:avLst/>
          </a:prstGeom>
        </p:spPr>
      </p:pic>
      <p:sp>
        <p:nvSpPr>
          <p:cNvPr id="8" name="ZoneTexte 7">
            <a:extLst>
              <a:ext uri="{FF2B5EF4-FFF2-40B4-BE49-F238E27FC236}">
                <a16:creationId xmlns:a16="http://schemas.microsoft.com/office/drawing/2014/main" id="{9481E149-CA02-E854-F939-DB8FC3DC50EC}"/>
              </a:ext>
            </a:extLst>
          </p:cNvPr>
          <p:cNvSpPr txBox="1"/>
          <p:nvPr/>
        </p:nvSpPr>
        <p:spPr>
          <a:xfrm>
            <a:off x="61606" y="3084460"/>
            <a:ext cx="3466761" cy="954107"/>
          </a:xfrm>
          <a:prstGeom prst="rect">
            <a:avLst/>
          </a:prstGeom>
          <a:noFill/>
          <a:ln w="3492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FF0000"/>
                </a:solidFill>
                <a:effectLst/>
                <a:uLnTx/>
                <a:uFillTx/>
                <a:latin typeface="DM Sans" pitchFamily="2" charset="77"/>
                <a:cs typeface="Arial"/>
                <a:sym typeface="Arial"/>
              </a:rPr>
              <a:t>LE TAUX DE FAUX POSITIFS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FF0000"/>
                </a:solidFill>
                <a:effectLst/>
                <a:uLnTx/>
                <a:uFillTx/>
                <a:latin typeface="DM Sans" pitchFamily="2" charset="77"/>
                <a:cs typeface="Arial"/>
                <a:sym typeface="Arial"/>
              </a:rPr>
              <a:t>EST INVERSEMENT PROPORTIONNEL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FF0000"/>
                </a:solidFill>
                <a:effectLst/>
                <a:uLnTx/>
                <a:uFillTx/>
                <a:latin typeface="DM Sans" pitchFamily="2" charset="77"/>
                <a:cs typeface="Arial"/>
                <a:sym typeface="Arial"/>
              </a:rPr>
              <a:t>A LA TAILLE DU SOUS-GROUPE DE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FF0000"/>
                </a:solidFill>
                <a:effectLst/>
                <a:uLnTx/>
                <a:uFillTx/>
                <a:latin typeface="DM Sans" pitchFamily="2" charset="77"/>
                <a:cs typeface="Arial"/>
                <a:sym typeface="Arial"/>
              </a:rPr>
              <a:t>REFERENCE.</a:t>
            </a:r>
          </a:p>
        </p:txBody>
      </p:sp>
      <p:sp>
        <p:nvSpPr>
          <p:cNvPr id="9" name="ZoneTexte 8">
            <a:extLst>
              <a:ext uri="{FF2B5EF4-FFF2-40B4-BE49-F238E27FC236}">
                <a16:creationId xmlns:a16="http://schemas.microsoft.com/office/drawing/2014/main" id="{936DAE2A-8B09-C753-E246-01E2E6806B7F}"/>
              </a:ext>
            </a:extLst>
          </p:cNvPr>
          <p:cNvSpPr txBox="1"/>
          <p:nvPr/>
        </p:nvSpPr>
        <p:spPr>
          <a:xfrm>
            <a:off x="620249" y="2660067"/>
            <a:ext cx="2220480" cy="307777"/>
          </a:xfrm>
          <a:prstGeom prst="rect">
            <a:avLst/>
          </a:prstGeom>
          <a:noFill/>
          <a:ln>
            <a:solidFill>
              <a:schemeClr val="tx1">
                <a:lumMod val="5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DM Sans" pitchFamily="2" charset="77"/>
                <a:cs typeface="Arial"/>
                <a:sym typeface="Arial"/>
              </a:rPr>
              <a:t>DISTRIBUTION NORMALE</a:t>
            </a:r>
          </a:p>
        </p:txBody>
      </p:sp>
      <p:sp>
        <p:nvSpPr>
          <p:cNvPr id="10" name="Rectangle 9">
            <a:extLst>
              <a:ext uri="{FF2B5EF4-FFF2-40B4-BE49-F238E27FC236}">
                <a16:creationId xmlns:a16="http://schemas.microsoft.com/office/drawing/2014/main" id="{7C325B0A-0FE4-79B4-21A5-CBE77937A516}"/>
              </a:ext>
            </a:extLst>
          </p:cNvPr>
          <p:cNvSpPr/>
          <p:nvPr/>
        </p:nvSpPr>
        <p:spPr>
          <a:xfrm>
            <a:off x="5591503" y="3342290"/>
            <a:ext cx="557049" cy="107205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781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8F1431-FDB6-5EA1-1631-D7200DFF62DF}"/>
              </a:ext>
            </a:extLst>
          </p:cNvPr>
          <p:cNvSpPr>
            <a:spLocks noGrp="1"/>
          </p:cNvSpPr>
          <p:nvPr>
            <p:ph type="title"/>
          </p:nvPr>
        </p:nvSpPr>
        <p:spPr/>
        <p:txBody>
          <a:bodyPr/>
          <a:lstStyle/>
          <a:p>
            <a:endParaRPr lang="fr-FR"/>
          </a:p>
        </p:txBody>
      </p:sp>
      <p:sp>
        <p:nvSpPr>
          <p:cNvPr id="3" name="Sous-titre 2">
            <a:extLst>
              <a:ext uri="{FF2B5EF4-FFF2-40B4-BE49-F238E27FC236}">
                <a16:creationId xmlns:a16="http://schemas.microsoft.com/office/drawing/2014/main" id="{8AAFA336-E4A7-B757-B62B-38F39FC01064}"/>
              </a:ext>
            </a:extLst>
          </p:cNvPr>
          <p:cNvSpPr>
            <a:spLocks noGrp="1"/>
          </p:cNvSpPr>
          <p:nvPr>
            <p:ph type="subTitle" idx="1"/>
          </p:nvPr>
        </p:nvSpPr>
        <p:spPr/>
        <p:txBody>
          <a:bodyPr/>
          <a:lstStyle/>
          <a:p>
            <a:endParaRPr lang="fr-FR"/>
          </a:p>
        </p:txBody>
      </p:sp>
      <p:sp>
        <p:nvSpPr>
          <p:cNvPr id="4" name="Espace réservé pour une image  3">
            <a:extLst>
              <a:ext uri="{FF2B5EF4-FFF2-40B4-BE49-F238E27FC236}">
                <a16:creationId xmlns:a16="http://schemas.microsoft.com/office/drawing/2014/main" id="{C078CAFE-1BD4-0D34-7548-6DD4AD023689}"/>
              </a:ext>
            </a:extLst>
          </p:cNvPr>
          <p:cNvSpPr>
            <a:spLocks noGrp="1"/>
          </p:cNvSpPr>
          <p:nvPr>
            <p:ph type="pic" idx="2"/>
          </p:nvPr>
        </p:nvSpPr>
        <p:spPr/>
        <p:txBody>
          <a:bodyPr/>
          <a:lstStyle/>
          <a:p>
            <a:endParaRPr lang="fr-FR"/>
          </a:p>
        </p:txBody>
      </p:sp>
      <p:pic>
        <p:nvPicPr>
          <p:cNvPr id="5" name="Image 4">
            <a:extLst>
              <a:ext uri="{FF2B5EF4-FFF2-40B4-BE49-F238E27FC236}">
                <a16:creationId xmlns:a16="http://schemas.microsoft.com/office/drawing/2014/main" id="{9AACEA88-F4D7-447B-EDEA-1393F5D9227B}"/>
              </a:ext>
            </a:extLst>
          </p:cNvPr>
          <p:cNvPicPr>
            <a:picLocks noChangeAspect="1"/>
          </p:cNvPicPr>
          <p:nvPr/>
        </p:nvPicPr>
        <p:blipFill>
          <a:blip r:embed="rId2"/>
          <a:stretch>
            <a:fillRect/>
          </a:stretch>
        </p:blipFill>
        <p:spPr>
          <a:xfrm>
            <a:off x="1584959" y="47415"/>
            <a:ext cx="5902178" cy="2397760"/>
          </a:xfrm>
          <a:prstGeom prst="rect">
            <a:avLst/>
          </a:prstGeom>
        </p:spPr>
      </p:pic>
      <p:pic>
        <p:nvPicPr>
          <p:cNvPr id="6" name="Image 5">
            <a:extLst>
              <a:ext uri="{FF2B5EF4-FFF2-40B4-BE49-F238E27FC236}">
                <a16:creationId xmlns:a16="http://schemas.microsoft.com/office/drawing/2014/main" id="{65A8CBE0-02E8-30FE-64DD-80850D4884A2}"/>
              </a:ext>
            </a:extLst>
          </p:cNvPr>
          <p:cNvPicPr>
            <a:picLocks noChangeAspect="1"/>
          </p:cNvPicPr>
          <p:nvPr/>
        </p:nvPicPr>
        <p:blipFill>
          <a:blip r:embed="rId3"/>
          <a:stretch>
            <a:fillRect/>
          </a:stretch>
        </p:blipFill>
        <p:spPr>
          <a:xfrm>
            <a:off x="1584959" y="2337405"/>
            <a:ext cx="5679690" cy="2806095"/>
          </a:xfrm>
          <a:prstGeom prst="rect">
            <a:avLst/>
          </a:prstGeom>
        </p:spPr>
      </p:pic>
    </p:spTree>
    <p:extLst>
      <p:ext uri="{BB962C8B-B14F-4D97-AF65-F5344CB8AC3E}">
        <p14:creationId xmlns:p14="http://schemas.microsoft.com/office/powerpoint/2010/main" val="34756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3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Interpréter</a:t>
            </a:r>
            <a:r>
              <a:rPr lang="en" dirty="0"/>
              <a:t> et </a:t>
            </a:r>
            <a:r>
              <a:rPr lang="en" dirty="0" err="1"/>
              <a:t>communiquer</a:t>
            </a:r>
            <a:r>
              <a:rPr lang="en" dirty="0"/>
              <a:t> </a:t>
            </a:r>
            <a:r>
              <a:rPr lang="en" dirty="0" err="1"/>
              <a:t>nos</a:t>
            </a:r>
            <a:r>
              <a:rPr lang="en" dirty="0"/>
              <a:t> </a:t>
            </a:r>
            <a:r>
              <a:rPr lang="en" dirty="0" err="1"/>
              <a:t>résultats</a:t>
            </a:r>
            <a:endParaRPr dirty="0"/>
          </a:p>
        </p:txBody>
      </p:sp>
      <p:sp>
        <p:nvSpPr>
          <p:cNvPr id="1205" name="Google Shape;1205;p39"/>
          <p:cNvSpPr txBox="1"/>
          <p:nvPr/>
        </p:nvSpPr>
        <p:spPr>
          <a:xfrm flipH="1">
            <a:off x="2315277" y="4125203"/>
            <a:ext cx="2923800" cy="402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None/>
            </a:pPr>
            <a:r>
              <a:rPr lang="en" sz="2100" dirty="0" err="1">
                <a:solidFill>
                  <a:schemeClr val="dk1"/>
                </a:solidFill>
                <a:latin typeface="Baloo 2 ExtraBold"/>
                <a:ea typeface="Baloo 2 ExtraBold"/>
                <a:cs typeface="Baloo 2 ExtraBold"/>
                <a:sym typeface="Baloo 2 ExtraBold"/>
              </a:rPr>
              <a:t>Normes</a:t>
            </a:r>
            <a:endParaRPr sz="2100" dirty="0">
              <a:solidFill>
                <a:schemeClr val="dk1"/>
              </a:solidFill>
              <a:latin typeface="Baloo 2 ExtraBold"/>
              <a:ea typeface="Baloo 2 ExtraBold"/>
              <a:cs typeface="Baloo 2 ExtraBold"/>
              <a:sym typeface="Baloo 2 ExtraBold"/>
            </a:endParaRPr>
          </a:p>
        </p:txBody>
      </p:sp>
      <p:sp>
        <p:nvSpPr>
          <p:cNvPr id="1206" name="Google Shape;1206;p39"/>
          <p:cNvSpPr txBox="1"/>
          <p:nvPr/>
        </p:nvSpPr>
        <p:spPr>
          <a:xfrm flipH="1">
            <a:off x="2313847" y="4396116"/>
            <a:ext cx="2926200" cy="402300"/>
          </a:xfrm>
          <a:prstGeom prst="rect">
            <a:avLst/>
          </a:prstGeom>
          <a:noFill/>
          <a:ln>
            <a:noFill/>
          </a:ln>
        </p:spPr>
        <p:txBody>
          <a:bodyPr spcFirstLastPara="1" wrap="square" lIns="91425" tIns="91425" rIns="91425" bIns="91425" anchor="t" anchorCtr="0">
            <a:noAutofit/>
          </a:bodyPr>
          <a:lstStyle/>
          <a:p>
            <a:pPr marL="0" lvl="0" indent="0" algn="ctr">
              <a:lnSpc>
                <a:spcPct val="115000"/>
              </a:lnSpc>
              <a:buFont typeface="Arial"/>
              <a:buNone/>
            </a:pPr>
            <a:r>
              <a:rPr lang="en" dirty="0">
                <a:solidFill>
                  <a:schemeClr val="dk1"/>
                </a:solidFill>
                <a:latin typeface="DM Sans"/>
                <a:sym typeface="DM Sans"/>
              </a:rPr>
              <a:t>Choix d’un </a:t>
            </a:r>
            <a:r>
              <a:rPr lang="en" dirty="0" err="1">
                <a:solidFill>
                  <a:schemeClr val="dk1"/>
                </a:solidFill>
                <a:latin typeface="DM Sans"/>
                <a:sym typeface="DM Sans"/>
              </a:rPr>
              <a:t>seuil</a:t>
            </a:r>
            <a:endParaRPr lang="fr-FR" dirty="0">
              <a:solidFill>
                <a:schemeClr val="dk1"/>
              </a:solidFill>
              <a:latin typeface="DM Sans"/>
            </a:endParaRPr>
          </a:p>
          <a:p>
            <a:pPr marL="0" lvl="0" indent="0" algn="ctr">
              <a:lnSpc>
                <a:spcPct val="115000"/>
              </a:lnSpc>
              <a:buFont typeface="Arial"/>
              <a:buNone/>
            </a:pPr>
            <a:r>
              <a:rPr lang="fr-FR" dirty="0">
                <a:solidFill>
                  <a:schemeClr val="dk1"/>
                </a:solidFill>
                <a:latin typeface="DM Sans"/>
              </a:rPr>
              <a:t>de « normalité » </a:t>
            </a:r>
            <a:endParaRPr dirty="0">
              <a:solidFill>
                <a:schemeClr val="dk1"/>
              </a:solidFill>
              <a:latin typeface="DM Sans"/>
              <a:sym typeface="DM Sans"/>
            </a:endParaRPr>
          </a:p>
        </p:txBody>
      </p:sp>
      <p:sp>
        <p:nvSpPr>
          <p:cNvPr id="1207" name="Google Shape;1207;p39"/>
          <p:cNvSpPr txBox="1"/>
          <p:nvPr/>
        </p:nvSpPr>
        <p:spPr>
          <a:xfrm flipH="1">
            <a:off x="4424321" y="3766868"/>
            <a:ext cx="2926200" cy="405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None/>
            </a:pPr>
            <a:r>
              <a:rPr lang="en" sz="2100" dirty="0">
                <a:solidFill>
                  <a:schemeClr val="dk1"/>
                </a:solidFill>
                <a:latin typeface="Baloo 2 ExtraBold"/>
                <a:ea typeface="Baloo 2 ExtraBold"/>
                <a:cs typeface="Baloo 2 ExtraBold"/>
                <a:sym typeface="Baloo 2 ExtraBold"/>
              </a:rPr>
              <a:t>Restitution</a:t>
            </a:r>
            <a:endParaRPr sz="2100" dirty="0">
              <a:solidFill>
                <a:schemeClr val="dk1"/>
              </a:solidFill>
              <a:latin typeface="Baloo 2 ExtraBold"/>
              <a:ea typeface="Baloo 2 ExtraBold"/>
              <a:cs typeface="Baloo 2 ExtraBold"/>
              <a:sym typeface="Baloo 2 ExtraBold"/>
            </a:endParaRPr>
          </a:p>
        </p:txBody>
      </p:sp>
      <p:sp>
        <p:nvSpPr>
          <p:cNvPr id="1208" name="Google Shape;1208;p39"/>
          <p:cNvSpPr txBox="1"/>
          <p:nvPr/>
        </p:nvSpPr>
        <p:spPr>
          <a:xfrm flipH="1">
            <a:off x="4526482" y="4045643"/>
            <a:ext cx="2926200" cy="805236"/>
          </a:xfrm>
          <a:prstGeom prst="rect">
            <a:avLst/>
          </a:prstGeom>
          <a:noFill/>
          <a:ln>
            <a:noFill/>
          </a:ln>
        </p:spPr>
        <p:txBody>
          <a:bodyPr spcFirstLastPara="1" wrap="square" lIns="91425" tIns="91425" rIns="91425" bIns="91425" anchor="t" anchorCtr="0">
            <a:noAutofit/>
          </a:bodyPr>
          <a:lstStyle/>
          <a:p>
            <a:pPr algn="ctr">
              <a:lnSpc>
                <a:spcPct val="115000"/>
              </a:lnSpc>
            </a:pPr>
            <a:r>
              <a:rPr lang="en" dirty="0">
                <a:solidFill>
                  <a:schemeClr val="dk1"/>
                </a:solidFill>
                <a:latin typeface="DM Sans"/>
                <a:sym typeface="DM Sans"/>
              </a:rPr>
              <a:t>Choix des mots</a:t>
            </a:r>
          </a:p>
          <a:p>
            <a:pPr algn="ctr">
              <a:lnSpc>
                <a:spcPct val="115000"/>
              </a:lnSpc>
            </a:pPr>
            <a:r>
              <a:rPr lang="fr-FR" dirty="0">
                <a:solidFill>
                  <a:schemeClr val="dk1"/>
                </a:solidFill>
                <a:latin typeface="DM Sans"/>
              </a:rPr>
              <a:t>« </a:t>
            </a:r>
            <a:r>
              <a:rPr lang="en" dirty="0" err="1">
                <a:solidFill>
                  <a:schemeClr val="dk1"/>
                </a:solidFill>
                <a:latin typeface="DM Sans"/>
                <a:sym typeface="DM Sans"/>
              </a:rPr>
              <a:t>descripteurs</a:t>
            </a:r>
            <a:r>
              <a:rPr lang="fr-FR" dirty="0">
                <a:solidFill>
                  <a:schemeClr val="dk1"/>
                </a:solidFill>
                <a:latin typeface="DM Sans"/>
              </a:rPr>
              <a:t> » </a:t>
            </a:r>
            <a:endParaRPr dirty="0">
              <a:solidFill>
                <a:schemeClr val="dk1"/>
              </a:solidFill>
              <a:latin typeface="DM Sans"/>
              <a:sym typeface="DM Sans"/>
            </a:endParaRPr>
          </a:p>
        </p:txBody>
      </p:sp>
      <p:sp>
        <p:nvSpPr>
          <p:cNvPr id="1209" name="Google Shape;1209;p39"/>
          <p:cNvSpPr/>
          <p:nvPr/>
        </p:nvSpPr>
        <p:spPr>
          <a:xfrm>
            <a:off x="1835255" y="1921989"/>
            <a:ext cx="692700" cy="6927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3430599" y="1921989"/>
            <a:ext cx="692700" cy="6927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a:off x="5025942" y="1921989"/>
            <a:ext cx="692700" cy="6927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6621286" y="1921989"/>
            <a:ext cx="692700" cy="6927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4" name="Google Shape;1214;p39"/>
          <p:cNvCxnSpPr>
            <a:cxnSpLocks/>
          </p:cNvCxnSpPr>
          <p:nvPr/>
        </p:nvCxnSpPr>
        <p:spPr>
          <a:xfrm>
            <a:off x="3775862" y="2923709"/>
            <a:ext cx="0" cy="1034159"/>
          </a:xfrm>
          <a:prstGeom prst="straightConnector1">
            <a:avLst/>
          </a:prstGeom>
          <a:noFill/>
          <a:ln w="9525" cap="flat" cmpd="sng">
            <a:solidFill>
              <a:schemeClr val="lt1"/>
            </a:solidFill>
            <a:prstDash val="solid"/>
            <a:round/>
            <a:headEnd type="none" w="med" len="med"/>
            <a:tailEnd type="none" w="med" len="med"/>
          </a:ln>
        </p:spPr>
      </p:cxnSp>
      <p:cxnSp>
        <p:nvCxnSpPr>
          <p:cNvPr id="1217" name="Google Shape;1217;p39"/>
          <p:cNvCxnSpPr>
            <a:cxnSpLocks/>
          </p:cNvCxnSpPr>
          <p:nvPr/>
        </p:nvCxnSpPr>
        <p:spPr>
          <a:xfrm>
            <a:off x="2181605" y="2409713"/>
            <a:ext cx="902700" cy="0"/>
          </a:xfrm>
          <a:prstGeom prst="straightConnector1">
            <a:avLst/>
          </a:prstGeom>
          <a:noFill/>
          <a:ln w="9525" cap="flat" cmpd="sng">
            <a:solidFill>
              <a:schemeClr val="lt1"/>
            </a:solidFill>
            <a:prstDash val="solid"/>
            <a:round/>
            <a:headEnd type="none" w="med" len="med"/>
            <a:tailEnd type="oval" w="med" len="med"/>
          </a:ln>
        </p:spPr>
      </p:cxnSp>
      <p:cxnSp>
        <p:nvCxnSpPr>
          <p:cNvPr id="1218" name="Google Shape;1218;p39"/>
          <p:cNvCxnSpPr>
            <a:cxnSpLocks/>
          </p:cNvCxnSpPr>
          <p:nvPr/>
        </p:nvCxnSpPr>
        <p:spPr>
          <a:xfrm>
            <a:off x="4327516" y="2406242"/>
            <a:ext cx="902700" cy="0"/>
          </a:xfrm>
          <a:prstGeom prst="straightConnector1">
            <a:avLst/>
          </a:prstGeom>
          <a:noFill/>
          <a:ln w="9525" cap="flat" cmpd="sng">
            <a:solidFill>
              <a:schemeClr val="lt1"/>
            </a:solidFill>
            <a:prstDash val="solid"/>
            <a:round/>
            <a:headEnd type="none" w="med" len="med"/>
            <a:tailEnd type="oval" w="med" len="med"/>
          </a:ln>
        </p:spPr>
      </p:cxnSp>
      <p:grpSp>
        <p:nvGrpSpPr>
          <p:cNvPr id="2" name="Google Shape;11477;p66">
            <a:extLst>
              <a:ext uri="{FF2B5EF4-FFF2-40B4-BE49-F238E27FC236}">
                <a16:creationId xmlns:a16="http://schemas.microsoft.com/office/drawing/2014/main" id="{53D539C7-866E-E95E-4C34-5DF46110CAC9}"/>
              </a:ext>
            </a:extLst>
          </p:cNvPr>
          <p:cNvGrpSpPr/>
          <p:nvPr/>
        </p:nvGrpSpPr>
        <p:grpSpPr>
          <a:xfrm>
            <a:off x="5636027" y="1976569"/>
            <a:ext cx="707111" cy="805455"/>
            <a:chOff x="-6713450" y="2397900"/>
            <a:chExt cx="295375" cy="291450"/>
          </a:xfrm>
        </p:grpSpPr>
        <p:sp>
          <p:nvSpPr>
            <p:cNvPr id="3" name="Google Shape;11478;p66">
              <a:extLst>
                <a:ext uri="{FF2B5EF4-FFF2-40B4-BE49-F238E27FC236}">
                  <a16:creationId xmlns:a16="http://schemas.microsoft.com/office/drawing/2014/main" id="{1CCF86EF-82B8-A8E8-DE26-B2464F7FC4CA}"/>
                </a:ext>
              </a:extLst>
            </p:cNvPr>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dk2"/>
            </a:solid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479;p66">
              <a:extLst>
                <a:ext uri="{FF2B5EF4-FFF2-40B4-BE49-F238E27FC236}">
                  <a16:creationId xmlns:a16="http://schemas.microsoft.com/office/drawing/2014/main" id="{E958E8B7-6FA2-2262-B2C4-A69B6E158328}"/>
                </a:ext>
              </a:extLst>
            </p:cNvPr>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dk2"/>
            </a:solid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0366;p62">
            <a:extLst>
              <a:ext uri="{FF2B5EF4-FFF2-40B4-BE49-F238E27FC236}">
                <a16:creationId xmlns:a16="http://schemas.microsoft.com/office/drawing/2014/main" id="{736B6011-9583-2449-D72D-B1742E8F3D10}"/>
              </a:ext>
            </a:extLst>
          </p:cNvPr>
          <p:cNvGrpSpPr/>
          <p:nvPr/>
        </p:nvGrpSpPr>
        <p:grpSpPr>
          <a:xfrm>
            <a:off x="756953" y="1849829"/>
            <a:ext cx="1211571" cy="983260"/>
            <a:chOff x="685475" y="2318350"/>
            <a:chExt cx="297750" cy="296200"/>
          </a:xfrm>
          <a:solidFill>
            <a:srgbClr val="3A559D"/>
          </a:solidFill>
        </p:grpSpPr>
        <p:sp>
          <p:nvSpPr>
            <p:cNvPr id="6" name="Google Shape;10367;p62">
              <a:extLst>
                <a:ext uri="{FF2B5EF4-FFF2-40B4-BE49-F238E27FC236}">
                  <a16:creationId xmlns:a16="http://schemas.microsoft.com/office/drawing/2014/main" id="{814BF1A0-2182-7DE6-10C8-B38852A5FC48}"/>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368;p62">
              <a:extLst>
                <a:ext uri="{FF2B5EF4-FFF2-40B4-BE49-F238E27FC236}">
                  <a16:creationId xmlns:a16="http://schemas.microsoft.com/office/drawing/2014/main" id="{A5BB853E-755D-DE02-588A-E3D3C978CFC7}"/>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69;p62">
              <a:extLst>
                <a:ext uri="{FF2B5EF4-FFF2-40B4-BE49-F238E27FC236}">
                  <a16:creationId xmlns:a16="http://schemas.microsoft.com/office/drawing/2014/main" id="{9DED5666-81B7-C544-A538-EE1DA811B5AC}"/>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689;p60">
            <a:extLst>
              <a:ext uri="{FF2B5EF4-FFF2-40B4-BE49-F238E27FC236}">
                <a16:creationId xmlns:a16="http://schemas.microsoft.com/office/drawing/2014/main" id="{ED0EFD07-C677-CA9F-6EF2-01EC582D8CC0}"/>
              </a:ext>
            </a:extLst>
          </p:cNvPr>
          <p:cNvGrpSpPr/>
          <p:nvPr/>
        </p:nvGrpSpPr>
        <p:grpSpPr>
          <a:xfrm>
            <a:off x="3284251" y="1976566"/>
            <a:ext cx="1043265" cy="805458"/>
            <a:chOff x="3282325" y="2035675"/>
            <a:chExt cx="459575" cy="454825"/>
          </a:xfrm>
          <a:solidFill>
            <a:srgbClr val="3A559D"/>
          </a:solidFill>
        </p:grpSpPr>
        <p:sp>
          <p:nvSpPr>
            <p:cNvPr id="10" name="Google Shape;9690;p60">
              <a:extLst>
                <a:ext uri="{FF2B5EF4-FFF2-40B4-BE49-F238E27FC236}">
                  <a16:creationId xmlns:a16="http://schemas.microsoft.com/office/drawing/2014/main" id="{9DA9506F-B08E-FA69-2B74-650CD4B4D867}"/>
                </a:ext>
              </a:extLst>
            </p:cNvPr>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9691;p60">
              <a:extLst>
                <a:ext uri="{FF2B5EF4-FFF2-40B4-BE49-F238E27FC236}">
                  <a16:creationId xmlns:a16="http://schemas.microsoft.com/office/drawing/2014/main" id="{BF4AE03D-E0B3-7814-F755-CAD52B3E3A7C}"/>
                </a:ext>
              </a:extLst>
            </p:cNvPr>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9692;p60">
              <a:extLst>
                <a:ext uri="{FF2B5EF4-FFF2-40B4-BE49-F238E27FC236}">
                  <a16:creationId xmlns:a16="http://schemas.microsoft.com/office/drawing/2014/main" id="{EAFB7723-7FBA-295E-A296-B76DB127E35A}"/>
                </a:ext>
              </a:extLst>
            </p:cNvPr>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9693;p60">
              <a:extLst>
                <a:ext uri="{FF2B5EF4-FFF2-40B4-BE49-F238E27FC236}">
                  <a16:creationId xmlns:a16="http://schemas.microsoft.com/office/drawing/2014/main" id="{04FD8CBE-C470-AAC0-EE34-2AD96B8517B5}"/>
                </a:ext>
              </a:extLst>
            </p:cNvPr>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5" name="Google Shape;1214;p39">
            <a:extLst>
              <a:ext uri="{FF2B5EF4-FFF2-40B4-BE49-F238E27FC236}">
                <a16:creationId xmlns:a16="http://schemas.microsoft.com/office/drawing/2014/main" id="{17CDF0B3-1804-0290-C8E8-766B5E827563}"/>
              </a:ext>
            </a:extLst>
          </p:cNvPr>
          <p:cNvCxnSpPr>
            <a:cxnSpLocks/>
          </p:cNvCxnSpPr>
          <p:nvPr/>
        </p:nvCxnSpPr>
        <p:spPr>
          <a:xfrm>
            <a:off x="5887421" y="2923709"/>
            <a:ext cx="0" cy="622376"/>
          </a:xfrm>
          <a:prstGeom prst="straightConnector1">
            <a:avLst/>
          </a:prstGeom>
          <a:noFill/>
          <a:ln w="9525" cap="flat" cmpd="sng">
            <a:solidFill>
              <a:schemeClr val="lt1"/>
            </a:solidFill>
            <a:prstDash val="solid"/>
            <a:round/>
            <a:headEnd type="none" w="med" len="med"/>
            <a:tailEnd type="none" w="med" len="med"/>
          </a:ln>
        </p:spPr>
      </p:cxnSp>
      <p:sp>
        <p:nvSpPr>
          <p:cNvPr id="14" name="ZoneTexte 13">
            <a:extLst>
              <a:ext uri="{FF2B5EF4-FFF2-40B4-BE49-F238E27FC236}">
                <a16:creationId xmlns:a16="http://schemas.microsoft.com/office/drawing/2014/main" id="{12ADCA11-C38D-C4A4-72E6-A7F29E9017B4}"/>
              </a:ext>
            </a:extLst>
          </p:cNvPr>
          <p:cNvSpPr txBox="1"/>
          <p:nvPr/>
        </p:nvSpPr>
        <p:spPr>
          <a:xfrm>
            <a:off x="2251705" y="2479924"/>
            <a:ext cx="770458" cy="523220"/>
          </a:xfrm>
          <a:prstGeom prst="rect">
            <a:avLst/>
          </a:prstGeom>
          <a:noFill/>
        </p:spPr>
        <p:txBody>
          <a:bodyPr wrap="square" rtlCol="0">
            <a:spAutoFit/>
          </a:bodyPr>
          <a:lstStyle/>
          <a:p>
            <a:pPr algn="ctr"/>
            <a:r>
              <a:rPr lang="fr-FR" dirty="0">
                <a:solidFill>
                  <a:srgbClr val="3A559D"/>
                </a:solidFill>
              </a:rPr>
              <a:t>Score Brut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DD1B1623-E996-4573-252C-1D1181333C1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5E7BEAA-30A7-7CB6-587D-96726C54C38C}"/>
              </a:ext>
            </a:extLst>
          </p:cNvPr>
          <p:cNvSpPr txBox="1"/>
          <p:nvPr/>
        </p:nvSpPr>
        <p:spPr>
          <a:xfrm>
            <a:off x="3127841" y="518548"/>
            <a:ext cx="45400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B050"/>
                </a:solidFill>
                <a:effectLst/>
                <a:uLnTx/>
                <a:uFillTx/>
                <a:latin typeface="DM Sans" pitchFamily="2" charset="77"/>
                <a:cs typeface="Arial"/>
                <a:sym typeface="Arial"/>
              </a:rPr>
              <a:t>La question de la distribution</a:t>
            </a:r>
          </a:p>
        </p:txBody>
      </p:sp>
      <p:sp>
        <p:nvSpPr>
          <p:cNvPr id="19" name="ZoneTexte 18">
            <a:extLst>
              <a:ext uri="{FF2B5EF4-FFF2-40B4-BE49-F238E27FC236}">
                <a16:creationId xmlns:a16="http://schemas.microsoft.com/office/drawing/2014/main" id="{F54B1960-8EE2-FD91-65D0-AE16B396B70B}"/>
              </a:ext>
            </a:extLst>
          </p:cNvPr>
          <p:cNvSpPr txBox="1"/>
          <p:nvPr/>
        </p:nvSpPr>
        <p:spPr>
          <a:xfrm>
            <a:off x="5193116" y="1227775"/>
            <a:ext cx="1114408" cy="307777"/>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DM Sans" pitchFamily="2" charset="77"/>
                <a:cs typeface="Arial"/>
                <a:sym typeface="Arial"/>
              </a:rPr>
              <a:t>ASYMETRIE</a:t>
            </a:r>
          </a:p>
        </p:txBody>
      </p:sp>
      <p:grpSp>
        <p:nvGrpSpPr>
          <p:cNvPr id="52" name="Groupe 51">
            <a:extLst>
              <a:ext uri="{FF2B5EF4-FFF2-40B4-BE49-F238E27FC236}">
                <a16:creationId xmlns:a16="http://schemas.microsoft.com/office/drawing/2014/main" id="{F786ECB0-ED04-3F8F-6FF3-C5CDD5889A67}"/>
              </a:ext>
            </a:extLst>
          </p:cNvPr>
          <p:cNvGrpSpPr/>
          <p:nvPr/>
        </p:nvGrpSpPr>
        <p:grpSpPr>
          <a:xfrm>
            <a:off x="3096966" y="2030809"/>
            <a:ext cx="5995860" cy="2467092"/>
            <a:chOff x="3010467" y="2030809"/>
            <a:chExt cx="5995860" cy="2467092"/>
          </a:xfrm>
        </p:grpSpPr>
        <p:pic>
          <p:nvPicPr>
            <p:cNvPr id="47" name="Image 46">
              <a:extLst>
                <a:ext uri="{FF2B5EF4-FFF2-40B4-BE49-F238E27FC236}">
                  <a16:creationId xmlns:a16="http://schemas.microsoft.com/office/drawing/2014/main" id="{B2D75B05-D9F5-8DB5-5731-772D6D424EC5}"/>
                </a:ext>
              </a:extLst>
            </p:cNvPr>
            <p:cNvPicPr>
              <a:picLocks noChangeAspect="1"/>
            </p:cNvPicPr>
            <p:nvPr/>
          </p:nvPicPr>
          <p:blipFill>
            <a:blip r:embed="rId3"/>
            <a:stretch>
              <a:fillRect/>
            </a:stretch>
          </p:blipFill>
          <p:spPr>
            <a:xfrm>
              <a:off x="3010467" y="2030809"/>
              <a:ext cx="5995860" cy="2467092"/>
            </a:xfrm>
            <a:prstGeom prst="rect">
              <a:avLst/>
            </a:prstGeom>
            <a:noFill/>
            <a:ln>
              <a:noFill/>
            </a:ln>
          </p:spPr>
        </p:pic>
        <p:sp>
          <p:nvSpPr>
            <p:cNvPr id="48" name="Rectangle 47">
              <a:extLst>
                <a:ext uri="{FF2B5EF4-FFF2-40B4-BE49-F238E27FC236}">
                  <a16:creationId xmlns:a16="http://schemas.microsoft.com/office/drawing/2014/main" id="{AA65946D-DA17-BF80-5032-818EEAF4F047}"/>
                </a:ext>
              </a:extLst>
            </p:cNvPr>
            <p:cNvSpPr/>
            <p:nvPr/>
          </p:nvSpPr>
          <p:spPr>
            <a:xfrm>
              <a:off x="4313768" y="3380367"/>
              <a:ext cx="487620" cy="974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4C69B2"/>
                </a:solidFill>
                <a:effectLst/>
                <a:uLnTx/>
                <a:uFillTx/>
                <a:latin typeface="Arial"/>
                <a:ea typeface="+mn-ea"/>
                <a:cs typeface="+mn-cs"/>
                <a:sym typeface="Arial"/>
              </a:endParaRPr>
            </a:p>
          </p:txBody>
        </p:sp>
        <p:sp>
          <p:nvSpPr>
            <p:cNvPr id="49" name="Rectangle 48">
              <a:extLst>
                <a:ext uri="{FF2B5EF4-FFF2-40B4-BE49-F238E27FC236}">
                  <a16:creationId xmlns:a16="http://schemas.microsoft.com/office/drawing/2014/main" id="{873454AE-AA40-76B0-FEF9-DB625354492D}"/>
                </a:ext>
              </a:extLst>
            </p:cNvPr>
            <p:cNvSpPr/>
            <p:nvPr/>
          </p:nvSpPr>
          <p:spPr>
            <a:xfrm>
              <a:off x="5731628" y="3380367"/>
              <a:ext cx="487620" cy="974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4C69B2"/>
                </a:solidFill>
                <a:effectLst/>
                <a:uLnTx/>
                <a:uFillTx/>
                <a:latin typeface="Arial"/>
                <a:ea typeface="+mn-ea"/>
                <a:cs typeface="+mn-cs"/>
                <a:sym typeface="Arial"/>
              </a:endParaRPr>
            </a:p>
          </p:txBody>
        </p:sp>
        <p:sp>
          <p:nvSpPr>
            <p:cNvPr id="50" name="Rectangle 49">
              <a:extLst>
                <a:ext uri="{FF2B5EF4-FFF2-40B4-BE49-F238E27FC236}">
                  <a16:creationId xmlns:a16="http://schemas.microsoft.com/office/drawing/2014/main" id="{5A3A2A6B-07D1-FADD-2F8E-5107AC437707}"/>
                </a:ext>
              </a:extLst>
            </p:cNvPr>
            <p:cNvSpPr/>
            <p:nvPr/>
          </p:nvSpPr>
          <p:spPr>
            <a:xfrm>
              <a:off x="7170425" y="3380367"/>
              <a:ext cx="487620" cy="974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4C69B2"/>
                </a:solidFill>
                <a:effectLst/>
                <a:uLnTx/>
                <a:uFillTx/>
                <a:latin typeface="Arial"/>
                <a:ea typeface="+mn-ea"/>
                <a:cs typeface="+mn-cs"/>
                <a:sym typeface="Arial"/>
              </a:endParaRPr>
            </a:p>
          </p:txBody>
        </p:sp>
        <p:sp>
          <p:nvSpPr>
            <p:cNvPr id="51" name="Rectangle 50">
              <a:extLst>
                <a:ext uri="{FF2B5EF4-FFF2-40B4-BE49-F238E27FC236}">
                  <a16:creationId xmlns:a16="http://schemas.microsoft.com/office/drawing/2014/main" id="{594581D6-23D4-57C2-84F1-F3F4F7B7B181}"/>
                </a:ext>
              </a:extLst>
            </p:cNvPr>
            <p:cNvSpPr/>
            <p:nvPr/>
          </p:nvSpPr>
          <p:spPr>
            <a:xfrm>
              <a:off x="8496950" y="3380367"/>
              <a:ext cx="487620" cy="974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4C69B2"/>
                </a:solidFill>
                <a:effectLst/>
                <a:uLnTx/>
                <a:uFillTx/>
                <a:latin typeface="Arial"/>
                <a:ea typeface="+mn-ea"/>
                <a:cs typeface="+mn-cs"/>
                <a:sym typeface="Arial"/>
              </a:endParaRPr>
            </a:p>
          </p:txBody>
        </p:sp>
      </p:grpSp>
      <p:pic>
        <p:nvPicPr>
          <p:cNvPr id="53" name="Image 52">
            <a:extLst>
              <a:ext uri="{FF2B5EF4-FFF2-40B4-BE49-F238E27FC236}">
                <a16:creationId xmlns:a16="http://schemas.microsoft.com/office/drawing/2014/main" id="{5EC00E11-52B7-C290-2C07-5EC8A633A3FE}"/>
              </a:ext>
            </a:extLst>
          </p:cNvPr>
          <p:cNvPicPr>
            <a:picLocks noChangeAspect="1"/>
          </p:cNvPicPr>
          <p:nvPr/>
        </p:nvPicPr>
        <p:blipFill>
          <a:blip r:embed="rId4"/>
          <a:stretch>
            <a:fillRect/>
          </a:stretch>
        </p:blipFill>
        <p:spPr>
          <a:xfrm>
            <a:off x="2691752" y="3710856"/>
            <a:ext cx="266796" cy="697926"/>
          </a:xfrm>
          <a:prstGeom prst="rect">
            <a:avLst/>
          </a:prstGeom>
        </p:spPr>
      </p:pic>
      <p:sp>
        <p:nvSpPr>
          <p:cNvPr id="55" name="ZoneTexte 54">
            <a:extLst>
              <a:ext uri="{FF2B5EF4-FFF2-40B4-BE49-F238E27FC236}">
                <a16:creationId xmlns:a16="http://schemas.microsoft.com/office/drawing/2014/main" id="{ACC28705-0584-3A52-849D-20F61E603364}"/>
              </a:ext>
            </a:extLst>
          </p:cNvPr>
          <p:cNvSpPr txBox="1"/>
          <p:nvPr/>
        </p:nvSpPr>
        <p:spPr>
          <a:xfrm>
            <a:off x="2347785" y="3392724"/>
            <a:ext cx="78098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000000"/>
                </a:solidFill>
                <a:effectLst/>
                <a:uLnTx/>
                <a:uFillTx/>
                <a:latin typeface="DM Sans" pitchFamily="2" charset="77"/>
                <a:cs typeface="Arial"/>
                <a:sym typeface="Arial"/>
              </a:rPr>
              <a:t>Normale</a:t>
            </a:r>
          </a:p>
        </p:txBody>
      </p:sp>
      <p:pic>
        <p:nvPicPr>
          <p:cNvPr id="57" name="Image 56">
            <a:extLst>
              <a:ext uri="{FF2B5EF4-FFF2-40B4-BE49-F238E27FC236}">
                <a16:creationId xmlns:a16="http://schemas.microsoft.com/office/drawing/2014/main" id="{2224C9CF-F99C-7B24-06BC-1052C5697CE1}"/>
              </a:ext>
            </a:extLst>
          </p:cNvPr>
          <p:cNvPicPr>
            <a:picLocks noChangeAspect="1"/>
          </p:cNvPicPr>
          <p:nvPr/>
        </p:nvPicPr>
        <p:blipFill>
          <a:blip r:embed="rId5"/>
          <a:stretch>
            <a:fillRect/>
          </a:stretch>
        </p:blipFill>
        <p:spPr>
          <a:xfrm>
            <a:off x="6922451" y="4613903"/>
            <a:ext cx="2167631" cy="484976"/>
          </a:xfrm>
          <a:prstGeom prst="rect">
            <a:avLst/>
          </a:prstGeom>
        </p:spPr>
      </p:pic>
      <p:sp>
        <p:nvSpPr>
          <p:cNvPr id="3" name="ZoneTexte 2">
            <a:extLst>
              <a:ext uri="{FF2B5EF4-FFF2-40B4-BE49-F238E27FC236}">
                <a16:creationId xmlns:a16="http://schemas.microsoft.com/office/drawing/2014/main" id="{0EBE0737-32BD-F42F-4DD7-6C4633005883}"/>
              </a:ext>
            </a:extLst>
          </p:cNvPr>
          <p:cNvSpPr txBox="1"/>
          <p:nvPr/>
        </p:nvSpPr>
        <p:spPr>
          <a:xfrm>
            <a:off x="25011" y="3016952"/>
            <a:ext cx="2322774" cy="954107"/>
          </a:xfrm>
          <a:prstGeom prst="rect">
            <a:avLst/>
          </a:prstGeom>
          <a:noFill/>
          <a:ln w="3492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FF0000"/>
                </a:solidFill>
                <a:effectLst/>
                <a:uLnTx/>
                <a:uFillTx/>
                <a:latin typeface="DM Sans" pitchFamily="2" charset="77"/>
                <a:cs typeface="Arial"/>
                <a:sym typeface="Arial"/>
              </a:rPr>
              <a:t>LE TAUX DE FAUX POSITIFS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FF0000"/>
                </a:solidFill>
                <a:effectLst/>
                <a:uLnTx/>
                <a:uFillTx/>
                <a:latin typeface="DM Sans" pitchFamily="2" charset="77"/>
                <a:cs typeface="Arial"/>
                <a:sym typeface="Arial"/>
              </a:rPr>
              <a:t>AUGMENTE AVEC LE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FF0000"/>
                </a:solidFill>
                <a:effectLst/>
                <a:uLnTx/>
                <a:uFillTx/>
                <a:latin typeface="DM Sans" pitchFamily="2" charset="77"/>
                <a:cs typeface="Arial"/>
                <a:sym typeface="Arial"/>
              </a:rPr>
              <a:t>DEGRE D’ASYMETRIE</a:t>
            </a:r>
          </a:p>
        </p:txBody>
      </p:sp>
      <p:sp>
        <p:nvSpPr>
          <p:cNvPr id="4" name="Rectangle 3">
            <a:extLst>
              <a:ext uri="{FF2B5EF4-FFF2-40B4-BE49-F238E27FC236}">
                <a16:creationId xmlns:a16="http://schemas.microsoft.com/office/drawing/2014/main" id="{C444E056-041B-5FA8-80E2-AFC7037C0BB1}"/>
              </a:ext>
            </a:extLst>
          </p:cNvPr>
          <p:cNvSpPr/>
          <p:nvPr/>
        </p:nvSpPr>
        <p:spPr>
          <a:xfrm>
            <a:off x="3190787" y="4202971"/>
            <a:ext cx="5190055" cy="20581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35B4EF0-285E-56D3-5286-9D8B21CB798D}"/>
              </a:ext>
            </a:extLst>
          </p:cNvPr>
          <p:cNvPicPr>
            <a:picLocks noChangeAspect="1"/>
          </p:cNvPicPr>
          <p:nvPr/>
        </p:nvPicPr>
        <p:blipFill>
          <a:blip r:embed="rId6"/>
          <a:stretch>
            <a:fillRect/>
          </a:stretch>
        </p:blipFill>
        <p:spPr>
          <a:xfrm>
            <a:off x="188622" y="1355737"/>
            <a:ext cx="2322775" cy="745073"/>
          </a:xfrm>
          <a:prstGeom prst="rect">
            <a:avLst/>
          </a:prstGeom>
        </p:spPr>
      </p:pic>
    </p:spTree>
    <p:extLst>
      <p:ext uri="{BB962C8B-B14F-4D97-AF65-F5344CB8AC3E}">
        <p14:creationId xmlns:p14="http://schemas.microsoft.com/office/powerpoint/2010/main" val="3241927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AE37FF32-1155-6DCD-B142-B4434B95369D}"/>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280EC2D2-7E38-F8F6-48F7-6EED3E93DED0}"/>
              </a:ext>
            </a:extLst>
          </p:cNvPr>
          <p:cNvPicPr>
            <a:picLocks noChangeAspect="1"/>
          </p:cNvPicPr>
          <p:nvPr/>
        </p:nvPicPr>
        <p:blipFill>
          <a:blip r:embed="rId3"/>
          <a:stretch>
            <a:fillRect/>
          </a:stretch>
        </p:blipFill>
        <p:spPr>
          <a:xfrm>
            <a:off x="938744" y="977900"/>
            <a:ext cx="7460148" cy="3618558"/>
          </a:xfrm>
          <a:prstGeom prst="rect">
            <a:avLst/>
          </a:prstGeom>
        </p:spPr>
      </p:pic>
    </p:spTree>
    <p:extLst>
      <p:ext uri="{BB962C8B-B14F-4D97-AF65-F5344CB8AC3E}">
        <p14:creationId xmlns:p14="http://schemas.microsoft.com/office/powerpoint/2010/main" val="2426880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7489E0D4-0222-333C-3A87-D4EDA035A79F}"/>
            </a:ext>
          </a:extLst>
        </p:cNvPr>
        <p:cNvGrpSpPr/>
        <p:nvPr/>
      </p:nvGrpSpPr>
      <p:grpSpPr>
        <a:xfrm>
          <a:off x="0" y="0"/>
          <a:ext cx="0" cy="0"/>
          <a:chOff x="0" y="0"/>
          <a:chExt cx="0" cy="0"/>
        </a:xfrm>
      </p:grpSpPr>
      <p:sp>
        <p:nvSpPr>
          <p:cNvPr id="885" name="Google Shape;885;p32">
            <a:extLst>
              <a:ext uri="{FF2B5EF4-FFF2-40B4-BE49-F238E27FC236}">
                <a16:creationId xmlns:a16="http://schemas.microsoft.com/office/drawing/2014/main" id="{FC562EB2-3CC3-931B-2841-D4D9A5AC007A}"/>
              </a:ext>
            </a:extLst>
          </p:cNvPr>
          <p:cNvSpPr txBox="1">
            <a:spLocks noGrp="1"/>
          </p:cNvSpPr>
          <p:nvPr>
            <p:ph type="subTitle" idx="1"/>
          </p:nvPr>
        </p:nvSpPr>
        <p:spPr>
          <a:xfrm>
            <a:off x="364532" y="480850"/>
            <a:ext cx="3116391" cy="3712290"/>
          </a:xfrm>
          <a:prstGeom prst="rect">
            <a:avLst/>
          </a:prstGeom>
        </p:spPr>
        <p:txBody>
          <a:bodyPr spcFirstLastPara="1" wrap="square" lIns="91425" tIns="91425" rIns="91425" bIns="91425" anchor="t" anchorCtr="0">
            <a:noAutofit/>
          </a:bodyPr>
          <a:lstStyle/>
          <a:p>
            <a:pPr marL="139700" indent="0">
              <a:buNone/>
            </a:pPr>
            <a:r>
              <a:rPr lang="fr-FR" b="1" dirty="0" err="1">
                <a:solidFill>
                  <a:srgbClr val="000000"/>
                </a:solidFill>
                <a:effectLst/>
                <a:latin typeface="Helvetica" pitchFamily="2" charset="0"/>
              </a:rPr>
              <a:t>Oltra-Cucarella</a:t>
            </a:r>
            <a:r>
              <a:rPr lang="fr-FR" b="1" dirty="0">
                <a:solidFill>
                  <a:srgbClr val="000000"/>
                </a:solidFill>
                <a:effectLst/>
                <a:latin typeface="Helvetica" pitchFamily="2" charset="0"/>
              </a:rPr>
              <a:t> et al. </a:t>
            </a:r>
            <a:r>
              <a:rPr lang="fr-FR" b="1" dirty="0">
                <a:solidFill>
                  <a:srgbClr val="000000"/>
                </a:solidFill>
                <a:latin typeface="Helvetica" pitchFamily="2" charset="0"/>
              </a:rPr>
              <a:t>(2021)</a:t>
            </a:r>
            <a:endParaRPr lang="fr-FR" dirty="0">
              <a:solidFill>
                <a:srgbClr val="000000"/>
              </a:solidFill>
              <a:effectLst/>
              <a:latin typeface="Helvetica" pitchFamily="2" charset="0"/>
            </a:endParaRPr>
          </a:p>
          <a:p>
            <a:pPr marL="0" lvl="0" indent="0" algn="l" rtl="0">
              <a:spcBef>
                <a:spcPts val="0"/>
              </a:spcBef>
              <a:spcAft>
                <a:spcPts val="0"/>
              </a:spcAft>
              <a:buNone/>
            </a:pPr>
            <a:endParaRPr dirty="0">
              <a:latin typeface="DM Sans" pitchFamily="2" charset="77"/>
            </a:endParaRPr>
          </a:p>
          <a:p>
            <a:pPr marL="285750" indent="-285750"/>
            <a:r>
              <a:rPr lang="fr-FR" dirty="0">
                <a:solidFill>
                  <a:srgbClr val="000000"/>
                </a:solidFill>
                <a:latin typeface="DM Sans" pitchFamily="2" charset="77"/>
              </a:rPr>
              <a:t>L</a:t>
            </a:r>
            <a:r>
              <a:rPr lang="fr-FR" b="0" i="0" u="none" strike="noStrike" dirty="0">
                <a:solidFill>
                  <a:srgbClr val="000000"/>
                </a:solidFill>
                <a:effectLst/>
                <a:latin typeface="DM Sans" pitchFamily="2" charset="77"/>
              </a:rPr>
              <a:t>ien entre le nombre de mesures administrées et la probabilité d'obtenir des scores peu fréquents de bas niveau.</a:t>
            </a:r>
          </a:p>
        </p:txBody>
      </p:sp>
      <p:pic>
        <p:nvPicPr>
          <p:cNvPr id="3" name="Image 2">
            <a:extLst>
              <a:ext uri="{FF2B5EF4-FFF2-40B4-BE49-F238E27FC236}">
                <a16:creationId xmlns:a16="http://schemas.microsoft.com/office/drawing/2014/main" id="{C37B75B7-A3F0-D158-7E37-7D492C28C508}"/>
              </a:ext>
            </a:extLst>
          </p:cNvPr>
          <p:cNvPicPr>
            <a:picLocks noChangeAspect="1"/>
          </p:cNvPicPr>
          <p:nvPr/>
        </p:nvPicPr>
        <p:blipFill>
          <a:blip r:embed="rId3"/>
          <a:stretch>
            <a:fillRect/>
          </a:stretch>
        </p:blipFill>
        <p:spPr>
          <a:xfrm>
            <a:off x="3698019" y="1547509"/>
            <a:ext cx="5245486" cy="3275942"/>
          </a:xfrm>
          <a:prstGeom prst="rect">
            <a:avLst/>
          </a:prstGeom>
        </p:spPr>
      </p:pic>
      <p:pic>
        <p:nvPicPr>
          <p:cNvPr id="4" name="Image 3">
            <a:extLst>
              <a:ext uri="{FF2B5EF4-FFF2-40B4-BE49-F238E27FC236}">
                <a16:creationId xmlns:a16="http://schemas.microsoft.com/office/drawing/2014/main" id="{CD0942E6-0417-A7F3-D45B-D9354B68B6D9}"/>
              </a:ext>
            </a:extLst>
          </p:cNvPr>
          <p:cNvPicPr>
            <a:picLocks noChangeAspect="1"/>
          </p:cNvPicPr>
          <p:nvPr/>
        </p:nvPicPr>
        <p:blipFill>
          <a:blip r:embed="rId4"/>
          <a:stretch>
            <a:fillRect/>
          </a:stretch>
        </p:blipFill>
        <p:spPr>
          <a:xfrm>
            <a:off x="3589937" y="539500"/>
            <a:ext cx="3979263" cy="1008009"/>
          </a:xfrm>
          <a:prstGeom prst="rect">
            <a:avLst/>
          </a:prstGeom>
        </p:spPr>
      </p:pic>
      <p:sp>
        <p:nvSpPr>
          <p:cNvPr id="2" name="Google Shape;885;p32">
            <a:extLst>
              <a:ext uri="{FF2B5EF4-FFF2-40B4-BE49-F238E27FC236}">
                <a16:creationId xmlns:a16="http://schemas.microsoft.com/office/drawing/2014/main" id="{DA476910-EF1C-87E8-DDC8-1AFEF55F74CB}"/>
              </a:ext>
            </a:extLst>
          </p:cNvPr>
          <p:cNvSpPr txBox="1">
            <a:spLocks/>
          </p:cNvSpPr>
          <p:nvPr/>
        </p:nvSpPr>
        <p:spPr>
          <a:xfrm>
            <a:off x="353037" y="1897284"/>
            <a:ext cx="2978019" cy="37122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600"/>
              <a:buFont typeface="Nunito Light"/>
              <a:buChar char="●"/>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15000"/>
              </a:lnSpc>
              <a:spcBef>
                <a:spcPts val="0"/>
              </a:spcBef>
              <a:spcAft>
                <a:spcPts val="0"/>
              </a:spcAft>
              <a:buClr>
                <a:srgbClr val="6389EB"/>
              </a:buClr>
              <a:buSzPts val="1600"/>
              <a:buFont typeface="Nunito Light"/>
              <a:buNone/>
              <a:tabLst/>
              <a:defRPr/>
            </a:pPr>
            <a:endParaRPr kumimoji="0" lang="fr-FR" sz="1400" b="0" i="0" u="none" strike="noStrike" kern="0" cap="none" spc="0" normalizeH="0" baseline="0" noProof="0" dirty="0">
              <a:ln>
                <a:noFill/>
              </a:ln>
              <a:solidFill>
                <a:srgbClr val="000000"/>
              </a:solidFill>
              <a:effectLst/>
              <a:uLnTx/>
              <a:uFillTx/>
              <a:latin typeface="DM Sans" pitchFamily="2" charset="77"/>
              <a:sym typeface="DM Sans"/>
            </a:endParaRPr>
          </a:p>
          <a:p>
            <a:pPr marL="0" marR="0" lvl="0" indent="0" algn="l" defTabSz="914400" rtl="0" eaLnBrk="1" fontAlgn="auto" latinLnBrk="0" hangingPunct="1">
              <a:lnSpc>
                <a:spcPct val="115000"/>
              </a:lnSpc>
              <a:spcBef>
                <a:spcPts val="0"/>
              </a:spcBef>
              <a:spcAft>
                <a:spcPts val="0"/>
              </a:spcAft>
              <a:buClr>
                <a:srgbClr val="6389EB"/>
              </a:buClr>
              <a:buSzPts val="1600"/>
              <a:buFont typeface="Nunito Light"/>
              <a:buNone/>
              <a:tabLst/>
              <a:defRPr/>
            </a:pPr>
            <a:endParaRPr kumimoji="0" lang="fr-FR" sz="1400" b="0" i="0" u="none" strike="noStrike" kern="0" cap="none" spc="0" normalizeH="0" baseline="0" noProof="0" dirty="0">
              <a:ln>
                <a:noFill/>
              </a:ln>
              <a:solidFill>
                <a:srgbClr val="000000"/>
              </a:solidFill>
              <a:effectLst/>
              <a:uLnTx/>
              <a:uFillTx/>
              <a:latin typeface="DM Sans" pitchFamily="2" charset="77"/>
              <a:sym typeface="DM Sans"/>
            </a:endParaRPr>
          </a:p>
          <a:p>
            <a:pPr marL="285750" marR="0" lvl="0" indent="-285750" algn="l" defTabSz="914400" rtl="0" eaLnBrk="1" fontAlgn="auto" latinLnBrk="0" hangingPunct="1">
              <a:lnSpc>
                <a:spcPct val="115000"/>
              </a:lnSpc>
              <a:spcBef>
                <a:spcPts val="0"/>
              </a:spcBef>
              <a:spcAft>
                <a:spcPts val="0"/>
              </a:spcAft>
              <a:buClr>
                <a:srgbClr val="6389EB"/>
              </a:buClr>
              <a:buSzPts val="1600"/>
              <a:buFont typeface="Nunito Light"/>
              <a:buChar char="●"/>
              <a:tabLst/>
              <a:defRPr/>
            </a:pPr>
            <a:r>
              <a:rPr kumimoji="0" lang="fr-FR" sz="1400" b="1" i="0" u="none" strike="noStrike" kern="0" cap="none" spc="0" normalizeH="0" baseline="0" noProof="0" dirty="0">
                <a:ln>
                  <a:noFill/>
                </a:ln>
                <a:solidFill>
                  <a:srgbClr val="000000"/>
                </a:solidFill>
                <a:effectLst/>
                <a:uLnTx/>
                <a:uFillTx/>
                <a:latin typeface="DM Sans"/>
                <a:sym typeface="DM Sans"/>
              </a:rPr>
              <a:t>Plus les mesures neuropsychologiques sont corrélées</a:t>
            </a:r>
            <a:r>
              <a:rPr kumimoji="0" lang="fr-FR" sz="1400" b="0" i="0" u="none" strike="noStrike" kern="0" cap="none" spc="0" normalizeH="0" baseline="0" noProof="0" dirty="0">
                <a:ln>
                  <a:noFill/>
                </a:ln>
                <a:solidFill>
                  <a:srgbClr val="000000"/>
                </a:solidFill>
                <a:effectLst/>
                <a:uLnTx/>
                <a:uFillTx/>
                <a:latin typeface="DM Sans"/>
                <a:sym typeface="DM Sans"/>
              </a:rPr>
              <a:t>, plus la probabilité d'obtenir un ou plusieurs scores faibles augmente</a:t>
            </a:r>
            <a:endParaRPr kumimoji="0" lang="fr-FR" sz="1400" b="0" i="0" u="none" strike="noStrike" kern="0" cap="none" spc="0" normalizeH="0" baseline="0" noProof="0" dirty="0">
              <a:ln>
                <a:noFill/>
              </a:ln>
              <a:solidFill>
                <a:srgbClr val="334157"/>
              </a:solidFill>
              <a:effectLst/>
              <a:uLnTx/>
              <a:uFillTx/>
              <a:latin typeface="DM Sans" pitchFamily="2" charset="77"/>
              <a:sym typeface="DM Sans"/>
            </a:endParaRPr>
          </a:p>
        </p:txBody>
      </p:sp>
      <p:grpSp>
        <p:nvGrpSpPr>
          <p:cNvPr id="5" name="Google Shape;1785;p48">
            <a:extLst>
              <a:ext uri="{FF2B5EF4-FFF2-40B4-BE49-F238E27FC236}">
                <a16:creationId xmlns:a16="http://schemas.microsoft.com/office/drawing/2014/main" id="{431E753C-F0B9-ADA7-8DEE-2458F1825A99}"/>
              </a:ext>
            </a:extLst>
          </p:cNvPr>
          <p:cNvGrpSpPr/>
          <p:nvPr/>
        </p:nvGrpSpPr>
        <p:grpSpPr>
          <a:xfrm flipH="1">
            <a:off x="2681060" y="3042299"/>
            <a:ext cx="1322715" cy="2144997"/>
            <a:chOff x="2597950" y="316701"/>
            <a:chExt cx="2781150" cy="4510087"/>
          </a:xfrm>
        </p:grpSpPr>
        <p:sp>
          <p:nvSpPr>
            <p:cNvPr id="6" name="Google Shape;1786;p48">
              <a:extLst>
                <a:ext uri="{FF2B5EF4-FFF2-40B4-BE49-F238E27FC236}">
                  <a16:creationId xmlns:a16="http://schemas.microsoft.com/office/drawing/2014/main" id="{53032D23-E7A9-0B5A-3DE1-A9DE2426057D}"/>
                </a:ext>
              </a:extLst>
            </p:cNvPr>
            <p:cNvSpPr/>
            <p:nvPr/>
          </p:nvSpPr>
          <p:spPr>
            <a:xfrm>
              <a:off x="3891763" y="1007263"/>
              <a:ext cx="854075" cy="895350"/>
            </a:xfrm>
            <a:custGeom>
              <a:avLst/>
              <a:gdLst/>
              <a:ahLst/>
              <a:cxnLst/>
              <a:rect l="l" t="t" r="r" b="b"/>
              <a:pathLst>
                <a:path w="233" h="244" extrusionOk="0">
                  <a:moveTo>
                    <a:pt x="155" y="106"/>
                  </a:moveTo>
                  <a:cubicBezTo>
                    <a:pt x="155" y="106"/>
                    <a:pt x="23" y="244"/>
                    <a:pt x="0" y="222"/>
                  </a:cubicBezTo>
                  <a:cubicBezTo>
                    <a:pt x="43" y="141"/>
                    <a:pt x="43" y="141"/>
                    <a:pt x="43" y="141"/>
                  </a:cubicBezTo>
                  <a:cubicBezTo>
                    <a:pt x="43" y="143"/>
                    <a:pt x="135" y="71"/>
                    <a:pt x="135" y="71"/>
                  </a:cubicBezTo>
                  <a:cubicBezTo>
                    <a:pt x="135" y="71"/>
                    <a:pt x="154" y="23"/>
                    <a:pt x="162" y="23"/>
                  </a:cubicBezTo>
                  <a:cubicBezTo>
                    <a:pt x="169" y="23"/>
                    <a:pt x="154" y="50"/>
                    <a:pt x="156" y="54"/>
                  </a:cubicBezTo>
                  <a:cubicBezTo>
                    <a:pt x="159" y="57"/>
                    <a:pt x="204" y="0"/>
                    <a:pt x="209" y="7"/>
                  </a:cubicBezTo>
                  <a:cubicBezTo>
                    <a:pt x="212" y="11"/>
                    <a:pt x="181" y="41"/>
                    <a:pt x="183" y="46"/>
                  </a:cubicBezTo>
                  <a:cubicBezTo>
                    <a:pt x="185" y="48"/>
                    <a:pt x="219" y="27"/>
                    <a:pt x="223" y="28"/>
                  </a:cubicBezTo>
                  <a:cubicBezTo>
                    <a:pt x="233" y="31"/>
                    <a:pt x="185" y="54"/>
                    <a:pt x="187" y="55"/>
                  </a:cubicBezTo>
                  <a:cubicBezTo>
                    <a:pt x="190" y="57"/>
                    <a:pt x="226" y="34"/>
                    <a:pt x="227" y="42"/>
                  </a:cubicBezTo>
                  <a:cubicBezTo>
                    <a:pt x="227" y="47"/>
                    <a:pt x="194" y="63"/>
                    <a:pt x="194" y="66"/>
                  </a:cubicBezTo>
                  <a:cubicBezTo>
                    <a:pt x="195" y="69"/>
                    <a:pt x="213" y="57"/>
                    <a:pt x="219" y="59"/>
                  </a:cubicBezTo>
                  <a:cubicBezTo>
                    <a:pt x="225" y="61"/>
                    <a:pt x="194" y="77"/>
                    <a:pt x="192" y="79"/>
                  </a:cubicBezTo>
                  <a:cubicBezTo>
                    <a:pt x="190" y="82"/>
                    <a:pt x="173" y="98"/>
                    <a:pt x="155" y="106"/>
                  </a:cubicBezTo>
                  <a:close/>
                </a:path>
              </a:pathLst>
            </a:custGeom>
            <a:solidFill>
              <a:srgbClr val="B7736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 name="Google Shape;1787;p48">
              <a:extLst>
                <a:ext uri="{FF2B5EF4-FFF2-40B4-BE49-F238E27FC236}">
                  <a16:creationId xmlns:a16="http://schemas.microsoft.com/office/drawing/2014/main" id="{BB6571D1-0ED9-95F1-CF8F-6649EF0F20B4}"/>
                </a:ext>
              </a:extLst>
            </p:cNvPr>
            <p:cNvSpPr/>
            <p:nvPr/>
          </p:nvSpPr>
          <p:spPr>
            <a:xfrm>
              <a:off x="3404400" y="1021551"/>
              <a:ext cx="658813" cy="800100"/>
            </a:xfrm>
            <a:custGeom>
              <a:avLst/>
              <a:gdLst/>
              <a:ahLst/>
              <a:cxnLst/>
              <a:rect l="l" t="t" r="r" b="b"/>
              <a:pathLst>
                <a:path w="180" h="218" extrusionOk="0">
                  <a:moveTo>
                    <a:pt x="98" y="0"/>
                  </a:moveTo>
                  <a:cubicBezTo>
                    <a:pt x="98" y="0"/>
                    <a:pt x="130" y="11"/>
                    <a:pt x="138" y="36"/>
                  </a:cubicBezTo>
                  <a:cubicBezTo>
                    <a:pt x="146" y="60"/>
                    <a:pt x="180" y="133"/>
                    <a:pt x="180" y="133"/>
                  </a:cubicBezTo>
                  <a:cubicBezTo>
                    <a:pt x="134" y="218"/>
                    <a:pt x="134" y="218"/>
                    <a:pt x="134" y="218"/>
                  </a:cubicBezTo>
                  <a:cubicBezTo>
                    <a:pt x="134" y="218"/>
                    <a:pt x="0" y="48"/>
                    <a:pt x="98" y="0"/>
                  </a:cubicBezTo>
                  <a:close/>
                </a:path>
              </a:pathLst>
            </a:custGeom>
            <a:solidFill>
              <a:srgbClr val="B7736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1788;p48">
              <a:extLst>
                <a:ext uri="{FF2B5EF4-FFF2-40B4-BE49-F238E27FC236}">
                  <a16:creationId xmlns:a16="http://schemas.microsoft.com/office/drawing/2014/main" id="{9492729C-D75B-E3E2-4EB6-99B3FA345F7A}"/>
                </a:ext>
              </a:extLst>
            </p:cNvPr>
            <p:cNvSpPr/>
            <p:nvPr/>
          </p:nvSpPr>
          <p:spPr>
            <a:xfrm>
              <a:off x="3359950" y="973925"/>
              <a:ext cx="703263" cy="654050"/>
            </a:xfrm>
            <a:custGeom>
              <a:avLst/>
              <a:gdLst/>
              <a:ahLst/>
              <a:cxnLst/>
              <a:rect l="l" t="t" r="r" b="b"/>
              <a:pathLst>
                <a:path w="192" h="178" extrusionOk="0">
                  <a:moveTo>
                    <a:pt x="107" y="5"/>
                  </a:moveTo>
                  <a:cubicBezTo>
                    <a:pt x="142" y="0"/>
                    <a:pt x="161" y="40"/>
                    <a:pt x="192" y="115"/>
                  </a:cubicBezTo>
                  <a:cubicBezTo>
                    <a:pt x="113" y="178"/>
                    <a:pt x="113" y="178"/>
                    <a:pt x="113" y="178"/>
                  </a:cubicBezTo>
                  <a:cubicBezTo>
                    <a:pt x="113" y="178"/>
                    <a:pt x="0" y="22"/>
                    <a:pt x="107" y="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789;p48">
              <a:extLst>
                <a:ext uri="{FF2B5EF4-FFF2-40B4-BE49-F238E27FC236}">
                  <a16:creationId xmlns:a16="http://schemas.microsoft.com/office/drawing/2014/main" id="{CD89D379-8036-4116-0F85-64CC15156B59}"/>
                </a:ext>
              </a:extLst>
            </p:cNvPr>
            <p:cNvSpPr/>
            <p:nvPr/>
          </p:nvSpPr>
          <p:spPr>
            <a:xfrm>
              <a:off x="3312325" y="316701"/>
              <a:ext cx="476250" cy="506413"/>
            </a:xfrm>
            <a:custGeom>
              <a:avLst/>
              <a:gdLst/>
              <a:ahLst/>
              <a:cxnLst/>
              <a:rect l="l" t="t" r="r" b="b"/>
              <a:pathLst>
                <a:path w="130" h="138" extrusionOk="0">
                  <a:moveTo>
                    <a:pt x="121" y="35"/>
                  </a:moveTo>
                  <a:cubicBezTo>
                    <a:pt x="104" y="14"/>
                    <a:pt x="66" y="0"/>
                    <a:pt x="35" y="13"/>
                  </a:cubicBezTo>
                  <a:cubicBezTo>
                    <a:pt x="34" y="13"/>
                    <a:pt x="34" y="13"/>
                    <a:pt x="34" y="13"/>
                  </a:cubicBezTo>
                  <a:cubicBezTo>
                    <a:pt x="14" y="20"/>
                    <a:pt x="0" y="39"/>
                    <a:pt x="1" y="60"/>
                  </a:cubicBezTo>
                  <a:cubicBezTo>
                    <a:pt x="1" y="74"/>
                    <a:pt x="5" y="88"/>
                    <a:pt x="11" y="99"/>
                  </a:cubicBezTo>
                  <a:cubicBezTo>
                    <a:pt x="25" y="124"/>
                    <a:pt x="52" y="135"/>
                    <a:pt x="80" y="133"/>
                  </a:cubicBezTo>
                  <a:cubicBezTo>
                    <a:pt x="85" y="133"/>
                    <a:pt x="90" y="134"/>
                    <a:pt x="93" y="138"/>
                  </a:cubicBezTo>
                  <a:cubicBezTo>
                    <a:pt x="126" y="82"/>
                    <a:pt x="126" y="82"/>
                    <a:pt x="126" y="82"/>
                  </a:cubicBezTo>
                  <a:cubicBezTo>
                    <a:pt x="130" y="74"/>
                    <a:pt x="130" y="47"/>
                    <a:pt x="121" y="3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790;p48">
              <a:extLst>
                <a:ext uri="{FF2B5EF4-FFF2-40B4-BE49-F238E27FC236}">
                  <a16:creationId xmlns:a16="http://schemas.microsoft.com/office/drawing/2014/main" id="{4AD416EA-0E33-A001-96D9-205D9E877309}"/>
                </a:ext>
              </a:extLst>
            </p:cNvPr>
            <p:cNvSpPr/>
            <p:nvPr/>
          </p:nvSpPr>
          <p:spPr>
            <a:xfrm>
              <a:off x="3129763" y="529426"/>
              <a:ext cx="222300" cy="2238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791;p48">
              <a:extLst>
                <a:ext uri="{FF2B5EF4-FFF2-40B4-BE49-F238E27FC236}">
                  <a16:creationId xmlns:a16="http://schemas.microsoft.com/office/drawing/2014/main" id="{D1EA367F-605B-C1F2-6FFA-181E423620BC}"/>
                </a:ext>
              </a:extLst>
            </p:cNvPr>
            <p:cNvSpPr/>
            <p:nvPr/>
          </p:nvSpPr>
          <p:spPr>
            <a:xfrm>
              <a:off x="3334550" y="445288"/>
              <a:ext cx="447675" cy="766763"/>
            </a:xfrm>
            <a:custGeom>
              <a:avLst/>
              <a:gdLst/>
              <a:ahLst/>
              <a:cxnLst/>
              <a:rect l="l" t="t" r="r" b="b"/>
              <a:pathLst>
                <a:path w="122" h="209" extrusionOk="0">
                  <a:moveTo>
                    <a:pt x="37" y="55"/>
                  </a:moveTo>
                  <a:cubicBezTo>
                    <a:pt x="37" y="56"/>
                    <a:pt x="33" y="48"/>
                    <a:pt x="32" y="47"/>
                  </a:cubicBezTo>
                  <a:cubicBezTo>
                    <a:pt x="27" y="46"/>
                    <a:pt x="17" y="41"/>
                    <a:pt x="11" y="52"/>
                  </a:cubicBezTo>
                  <a:cubicBezTo>
                    <a:pt x="6" y="64"/>
                    <a:pt x="15" y="74"/>
                    <a:pt x="21" y="77"/>
                  </a:cubicBezTo>
                  <a:cubicBezTo>
                    <a:pt x="23" y="78"/>
                    <a:pt x="30" y="82"/>
                    <a:pt x="31" y="84"/>
                  </a:cubicBezTo>
                  <a:cubicBezTo>
                    <a:pt x="39" y="101"/>
                    <a:pt x="28" y="135"/>
                    <a:pt x="27" y="149"/>
                  </a:cubicBezTo>
                  <a:cubicBezTo>
                    <a:pt x="24" y="178"/>
                    <a:pt x="0" y="146"/>
                    <a:pt x="0" y="146"/>
                  </a:cubicBezTo>
                  <a:cubicBezTo>
                    <a:pt x="0" y="146"/>
                    <a:pt x="80" y="209"/>
                    <a:pt x="92" y="174"/>
                  </a:cubicBezTo>
                  <a:cubicBezTo>
                    <a:pt x="82" y="157"/>
                    <a:pt x="76" y="104"/>
                    <a:pt x="84" y="107"/>
                  </a:cubicBezTo>
                  <a:cubicBezTo>
                    <a:pt x="95" y="111"/>
                    <a:pt x="119" y="97"/>
                    <a:pt x="122" y="47"/>
                  </a:cubicBezTo>
                  <a:cubicBezTo>
                    <a:pt x="109" y="9"/>
                    <a:pt x="93" y="3"/>
                    <a:pt x="92" y="0"/>
                  </a:cubicBezTo>
                  <a:cubicBezTo>
                    <a:pt x="91" y="27"/>
                    <a:pt x="76" y="44"/>
                    <a:pt x="37" y="55"/>
                  </a:cubicBezTo>
                  <a:close/>
                </a:path>
              </a:pathLst>
            </a:custGeom>
            <a:solidFill>
              <a:srgbClr val="B7736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792;p48">
              <a:extLst>
                <a:ext uri="{FF2B5EF4-FFF2-40B4-BE49-F238E27FC236}">
                  <a16:creationId xmlns:a16="http://schemas.microsoft.com/office/drawing/2014/main" id="{E7A03DA9-B2DF-BE01-F86E-299842A6A001}"/>
                </a:ext>
              </a:extLst>
            </p:cNvPr>
            <p:cNvSpPr/>
            <p:nvPr/>
          </p:nvSpPr>
          <p:spPr>
            <a:xfrm>
              <a:off x="3390113" y="610388"/>
              <a:ext cx="53975" cy="84138"/>
            </a:xfrm>
            <a:custGeom>
              <a:avLst/>
              <a:gdLst/>
              <a:ahLst/>
              <a:cxnLst/>
              <a:rect l="l" t="t" r="r" b="b"/>
              <a:pathLst>
                <a:path w="15" h="23" extrusionOk="0">
                  <a:moveTo>
                    <a:pt x="0" y="12"/>
                  </a:moveTo>
                  <a:cubicBezTo>
                    <a:pt x="0" y="12"/>
                    <a:pt x="13" y="0"/>
                    <a:pt x="15" y="23"/>
                  </a:cubicBezTo>
                </a:path>
              </a:pathLst>
            </a:custGeom>
            <a:solidFill>
              <a:srgbClr val="894C3B"/>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793;p48">
              <a:extLst>
                <a:ext uri="{FF2B5EF4-FFF2-40B4-BE49-F238E27FC236}">
                  <a16:creationId xmlns:a16="http://schemas.microsoft.com/office/drawing/2014/main" id="{2CA9EF45-62D9-173E-E53B-75220AC265BC}"/>
                </a:ext>
              </a:extLst>
            </p:cNvPr>
            <p:cNvSpPr/>
            <p:nvPr/>
          </p:nvSpPr>
          <p:spPr>
            <a:xfrm>
              <a:off x="3543316" y="683352"/>
              <a:ext cx="95248" cy="30278"/>
            </a:xfrm>
            <a:custGeom>
              <a:avLst/>
              <a:gdLst/>
              <a:ahLst/>
              <a:cxnLst/>
              <a:rect l="l" t="t" r="r" b="b"/>
              <a:pathLst>
                <a:path w="26" h="25" extrusionOk="0">
                  <a:moveTo>
                    <a:pt x="17" y="2"/>
                  </a:moveTo>
                  <a:cubicBezTo>
                    <a:pt x="22" y="4"/>
                    <a:pt x="26" y="10"/>
                    <a:pt x="24" y="16"/>
                  </a:cubicBezTo>
                  <a:cubicBezTo>
                    <a:pt x="22" y="22"/>
                    <a:pt x="15" y="25"/>
                    <a:pt x="9" y="23"/>
                  </a:cubicBezTo>
                  <a:cubicBezTo>
                    <a:pt x="4" y="21"/>
                    <a:pt x="0" y="15"/>
                    <a:pt x="2" y="9"/>
                  </a:cubicBezTo>
                  <a:cubicBezTo>
                    <a:pt x="4" y="3"/>
                    <a:pt x="11" y="0"/>
                    <a:pt x="17" y="2"/>
                  </a:cubicBezTo>
                  <a:close/>
                </a:path>
              </a:pathLst>
            </a:custGeom>
            <a:solidFill>
              <a:srgbClr val="894C3B"/>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794;p48">
              <a:extLst>
                <a:ext uri="{FF2B5EF4-FFF2-40B4-BE49-F238E27FC236}">
                  <a16:creationId xmlns:a16="http://schemas.microsoft.com/office/drawing/2014/main" id="{444EDE8A-E244-964E-BDB0-04E4404AF8B6}"/>
                </a:ext>
              </a:extLst>
            </p:cNvPr>
            <p:cNvSpPr/>
            <p:nvPr/>
          </p:nvSpPr>
          <p:spPr>
            <a:xfrm>
              <a:off x="3628238" y="581813"/>
              <a:ext cx="42863" cy="28575"/>
            </a:xfrm>
            <a:custGeom>
              <a:avLst/>
              <a:gdLst/>
              <a:ahLst/>
              <a:cxnLst/>
              <a:rect l="l" t="t" r="r" b="b"/>
              <a:pathLst>
                <a:path w="12" h="8" extrusionOk="0">
                  <a:moveTo>
                    <a:pt x="2" y="6"/>
                  </a:moveTo>
                  <a:cubicBezTo>
                    <a:pt x="0" y="8"/>
                    <a:pt x="3" y="1"/>
                    <a:pt x="6" y="0"/>
                  </a:cubicBezTo>
                  <a:cubicBezTo>
                    <a:pt x="9" y="0"/>
                    <a:pt x="12" y="1"/>
                    <a:pt x="12" y="3"/>
                  </a:cubicBezTo>
                  <a:cubicBezTo>
                    <a:pt x="12" y="3"/>
                    <a:pt x="7" y="3"/>
                    <a:pt x="2" y="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795;p48">
              <a:extLst>
                <a:ext uri="{FF2B5EF4-FFF2-40B4-BE49-F238E27FC236}">
                  <a16:creationId xmlns:a16="http://schemas.microsoft.com/office/drawing/2014/main" id="{DDAAC91D-0DE9-E7C4-2E44-5D15C682811C}"/>
                </a:ext>
              </a:extLst>
            </p:cNvPr>
            <p:cNvSpPr/>
            <p:nvPr/>
          </p:nvSpPr>
          <p:spPr>
            <a:xfrm>
              <a:off x="3723488" y="577050"/>
              <a:ext cx="47625" cy="30163"/>
            </a:xfrm>
            <a:custGeom>
              <a:avLst/>
              <a:gdLst/>
              <a:ahLst/>
              <a:cxnLst/>
              <a:rect l="l" t="t" r="r" b="b"/>
              <a:pathLst>
                <a:path w="13" h="8" extrusionOk="0">
                  <a:moveTo>
                    <a:pt x="11" y="6"/>
                  </a:moveTo>
                  <a:cubicBezTo>
                    <a:pt x="13" y="8"/>
                    <a:pt x="9" y="1"/>
                    <a:pt x="7" y="1"/>
                  </a:cubicBezTo>
                  <a:cubicBezTo>
                    <a:pt x="4" y="0"/>
                    <a:pt x="1" y="1"/>
                    <a:pt x="0" y="4"/>
                  </a:cubicBezTo>
                  <a:cubicBezTo>
                    <a:pt x="0" y="4"/>
                    <a:pt x="6" y="3"/>
                    <a:pt x="11" y="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1796;p48">
              <a:extLst>
                <a:ext uri="{FF2B5EF4-FFF2-40B4-BE49-F238E27FC236}">
                  <a16:creationId xmlns:a16="http://schemas.microsoft.com/office/drawing/2014/main" id="{1EF00A42-F905-01CC-818B-590AF8038079}"/>
                </a:ext>
              </a:extLst>
            </p:cNvPr>
            <p:cNvSpPr/>
            <p:nvPr/>
          </p:nvSpPr>
          <p:spPr>
            <a:xfrm>
              <a:off x="3656813" y="632613"/>
              <a:ext cx="14400" cy="303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797;p48">
              <a:extLst>
                <a:ext uri="{FF2B5EF4-FFF2-40B4-BE49-F238E27FC236}">
                  <a16:creationId xmlns:a16="http://schemas.microsoft.com/office/drawing/2014/main" id="{4BE9EC4F-952F-8D61-8F8D-ABA25FB388A7}"/>
                </a:ext>
              </a:extLst>
            </p:cNvPr>
            <p:cNvSpPr/>
            <p:nvPr/>
          </p:nvSpPr>
          <p:spPr>
            <a:xfrm>
              <a:off x="3723488" y="626263"/>
              <a:ext cx="14288" cy="28575"/>
            </a:xfrm>
            <a:custGeom>
              <a:avLst/>
              <a:gdLst/>
              <a:ahLst/>
              <a:cxnLst/>
              <a:rect l="l" t="t" r="r" b="b"/>
              <a:pathLst>
                <a:path w="4" h="8" extrusionOk="0">
                  <a:moveTo>
                    <a:pt x="0" y="4"/>
                  </a:moveTo>
                  <a:cubicBezTo>
                    <a:pt x="0" y="6"/>
                    <a:pt x="1" y="8"/>
                    <a:pt x="2" y="8"/>
                  </a:cubicBezTo>
                  <a:cubicBezTo>
                    <a:pt x="3" y="8"/>
                    <a:pt x="4" y="6"/>
                    <a:pt x="3" y="4"/>
                  </a:cubicBezTo>
                  <a:cubicBezTo>
                    <a:pt x="3" y="2"/>
                    <a:pt x="2" y="0"/>
                    <a:pt x="1" y="0"/>
                  </a:cubicBezTo>
                  <a:cubicBezTo>
                    <a:pt x="0" y="0"/>
                    <a:pt x="0" y="2"/>
                    <a:pt x="0" y="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798;p48">
              <a:extLst>
                <a:ext uri="{FF2B5EF4-FFF2-40B4-BE49-F238E27FC236}">
                  <a16:creationId xmlns:a16="http://schemas.microsoft.com/office/drawing/2014/main" id="{38A249CD-FD97-ADDE-462C-04E3BBAA262E}"/>
                </a:ext>
              </a:extLst>
            </p:cNvPr>
            <p:cNvSpPr/>
            <p:nvPr/>
          </p:nvSpPr>
          <p:spPr>
            <a:xfrm>
              <a:off x="3502825" y="786601"/>
              <a:ext cx="131763" cy="150813"/>
            </a:xfrm>
            <a:custGeom>
              <a:avLst/>
              <a:gdLst/>
              <a:ahLst/>
              <a:cxnLst/>
              <a:rect l="l" t="t" r="r" b="b"/>
              <a:pathLst>
                <a:path w="36" h="41" extrusionOk="0">
                  <a:moveTo>
                    <a:pt x="36" y="14"/>
                  </a:moveTo>
                  <a:cubicBezTo>
                    <a:pt x="36" y="14"/>
                    <a:pt x="20" y="8"/>
                    <a:pt x="10" y="4"/>
                  </a:cubicBezTo>
                  <a:cubicBezTo>
                    <a:pt x="0" y="0"/>
                    <a:pt x="25" y="41"/>
                    <a:pt x="36" y="14"/>
                  </a:cubicBezTo>
                  <a:close/>
                </a:path>
              </a:pathLst>
            </a:custGeom>
            <a:solidFill>
              <a:srgbClr val="894C3B"/>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1799;p48">
              <a:extLst>
                <a:ext uri="{FF2B5EF4-FFF2-40B4-BE49-F238E27FC236}">
                  <a16:creationId xmlns:a16="http://schemas.microsoft.com/office/drawing/2014/main" id="{91EE4388-C5F7-A4C5-4217-1CD7771BD191}"/>
                </a:ext>
              </a:extLst>
            </p:cNvPr>
            <p:cNvSpPr/>
            <p:nvPr/>
          </p:nvSpPr>
          <p:spPr>
            <a:xfrm>
              <a:off x="3558388" y="4394988"/>
              <a:ext cx="215900" cy="344488"/>
            </a:xfrm>
            <a:custGeom>
              <a:avLst/>
              <a:gdLst/>
              <a:ahLst/>
              <a:cxnLst/>
              <a:rect l="l" t="t" r="r" b="b"/>
              <a:pathLst>
                <a:path w="59" h="94" extrusionOk="0">
                  <a:moveTo>
                    <a:pt x="0" y="2"/>
                  </a:moveTo>
                  <a:cubicBezTo>
                    <a:pt x="8" y="57"/>
                    <a:pt x="8" y="57"/>
                    <a:pt x="8" y="57"/>
                  </a:cubicBezTo>
                  <a:cubicBezTo>
                    <a:pt x="8" y="57"/>
                    <a:pt x="21" y="94"/>
                    <a:pt x="32" y="79"/>
                  </a:cubicBezTo>
                  <a:cubicBezTo>
                    <a:pt x="44" y="65"/>
                    <a:pt x="55" y="58"/>
                    <a:pt x="55" y="58"/>
                  </a:cubicBezTo>
                  <a:cubicBezTo>
                    <a:pt x="59" y="0"/>
                    <a:pt x="59" y="0"/>
                    <a:pt x="59" y="0"/>
                  </a:cubicBezTo>
                  <a:lnTo>
                    <a:pt x="0" y="2"/>
                  </a:lnTo>
                  <a:close/>
                </a:path>
              </a:pathLst>
            </a:custGeom>
            <a:solidFill>
              <a:srgbClr val="B7736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1800;p48">
              <a:extLst>
                <a:ext uri="{FF2B5EF4-FFF2-40B4-BE49-F238E27FC236}">
                  <a16:creationId xmlns:a16="http://schemas.microsoft.com/office/drawing/2014/main" id="{169992CB-FF8F-F735-5A1D-F534A7B2FDCE}"/>
                </a:ext>
              </a:extLst>
            </p:cNvPr>
            <p:cNvSpPr/>
            <p:nvPr/>
          </p:nvSpPr>
          <p:spPr>
            <a:xfrm>
              <a:off x="2701138" y="4383876"/>
              <a:ext cx="182563" cy="246063"/>
            </a:xfrm>
            <a:custGeom>
              <a:avLst/>
              <a:gdLst/>
              <a:ahLst/>
              <a:cxnLst/>
              <a:rect l="l" t="t" r="r" b="b"/>
              <a:pathLst>
                <a:path w="50" h="67" extrusionOk="0">
                  <a:moveTo>
                    <a:pt x="50" y="0"/>
                  </a:moveTo>
                  <a:cubicBezTo>
                    <a:pt x="33" y="56"/>
                    <a:pt x="33" y="56"/>
                    <a:pt x="33" y="56"/>
                  </a:cubicBezTo>
                  <a:cubicBezTo>
                    <a:pt x="33" y="56"/>
                    <a:pt x="19" y="67"/>
                    <a:pt x="15" y="67"/>
                  </a:cubicBezTo>
                  <a:cubicBezTo>
                    <a:pt x="6" y="66"/>
                    <a:pt x="2" y="51"/>
                    <a:pt x="2" y="51"/>
                  </a:cubicBezTo>
                  <a:cubicBezTo>
                    <a:pt x="0" y="0"/>
                    <a:pt x="0" y="0"/>
                    <a:pt x="0" y="0"/>
                  </a:cubicBezTo>
                  <a:lnTo>
                    <a:pt x="50" y="0"/>
                  </a:lnTo>
                  <a:close/>
                </a:path>
              </a:pathLst>
            </a:custGeom>
            <a:solidFill>
              <a:srgbClr val="B7736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 name="Google Shape;1801;p48">
              <a:extLst>
                <a:ext uri="{FF2B5EF4-FFF2-40B4-BE49-F238E27FC236}">
                  <a16:creationId xmlns:a16="http://schemas.microsoft.com/office/drawing/2014/main" id="{5F8B469A-6DD6-1105-9865-8612158EE080}"/>
                </a:ext>
              </a:extLst>
            </p:cNvPr>
            <p:cNvSpPr/>
            <p:nvPr/>
          </p:nvSpPr>
          <p:spPr>
            <a:xfrm>
              <a:off x="3564738" y="4571200"/>
              <a:ext cx="388938" cy="190500"/>
            </a:xfrm>
            <a:custGeom>
              <a:avLst/>
              <a:gdLst/>
              <a:ahLst/>
              <a:cxnLst/>
              <a:rect l="l" t="t" r="r" b="b"/>
              <a:pathLst>
                <a:path w="106" h="52" extrusionOk="0">
                  <a:moveTo>
                    <a:pt x="57" y="9"/>
                  </a:moveTo>
                  <a:cubicBezTo>
                    <a:pt x="103" y="47"/>
                    <a:pt x="103" y="47"/>
                    <a:pt x="103" y="47"/>
                  </a:cubicBezTo>
                  <a:cubicBezTo>
                    <a:pt x="106" y="49"/>
                    <a:pt x="104" y="52"/>
                    <a:pt x="101" y="52"/>
                  </a:cubicBezTo>
                  <a:cubicBezTo>
                    <a:pt x="32" y="52"/>
                    <a:pt x="32" y="52"/>
                    <a:pt x="32" y="52"/>
                  </a:cubicBezTo>
                  <a:cubicBezTo>
                    <a:pt x="31" y="52"/>
                    <a:pt x="29" y="52"/>
                    <a:pt x="29" y="50"/>
                  </a:cubicBezTo>
                  <a:cubicBezTo>
                    <a:pt x="24" y="40"/>
                    <a:pt x="24" y="40"/>
                    <a:pt x="24" y="40"/>
                  </a:cubicBezTo>
                  <a:cubicBezTo>
                    <a:pt x="22" y="37"/>
                    <a:pt x="19" y="37"/>
                    <a:pt x="19" y="40"/>
                  </a:cubicBezTo>
                  <a:cubicBezTo>
                    <a:pt x="17" y="50"/>
                    <a:pt x="17" y="50"/>
                    <a:pt x="17" y="50"/>
                  </a:cubicBezTo>
                  <a:cubicBezTo>
                    <a:pt x="17" y="52"/>
                    <a:pt x="1" y="51"/>
                    <a:pt x="1" y="50"/>
                  </a:cubicBezTo>
                  <a:cubicBezTo>
                    <a:pt x="0" y="41"/>
                    <a:pt x="2" y="11"/>
                    <a:pt x="3" y="3"/>
                  </a:cubicBezTo>
                  <a:cubicBezTo>
                    <a:pt x="3" y="1"/>
                    <a:pt x="5" y="1"/>
                    <a:pt x="6" y="0"/>
                  </a:cubicBezTo>
                  <a:cubicBezTo>
                    <a:pt x="6" y="0"/>
                    <a:pt x="6" y="0"/>
                    <a:pt x="6" y="0"/>
                  </a:cubicBezTo>
                  <a:cubicBezTo>
                    <a:pt x="8" y="0"/>
                    <a:pt x="9" y="1"/>
                    <a:pt x="10" y="1"/>
                  </a:cubicBezTo>
                  <a:cubicBezTo>
                    <a:pt x="15" y="6"/>
                    <a:pt x="29" y="19"/>
                    <a:pt x="37" y="17"/>
                  </a:cubicBezTo>
                  <a:cubicBezTo>
                    <a:pt x="43" y="15"/>
                    <a:pt x="49" y="11"/>
                    <a:pt x="52" y="10"/>
                  </a:cubicBezTo>
                  <a:cubicBezTo>
                    <a:pt x="53" y="8"/>
                    <a:pt x="56" y="8"/>
                    <a:pt x="57" y="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 name="Google Shape;1802;p48">
              <a:extLst>
                <a:ext uri="{FF2B5EF4-FFF2-40B4-BE49-F238E27FC236}">
                  <a16:creationId xmlns:a16="http://schemas.microsoft.com/office/drawing/2014/main" id="{3F7C68F8-3D60-3930-F942-83F9789AF918}"/>
                </a:ext>
              </a:extLst>
            </p:cNvPr>
            <p:cNvSpPr/>
            <p:nvPr/>
          </p:nvSpPr>
          <p:spPr>
            <a:xfrm>
              <a:off x="2597950" y="4563263"/>
              <a:ext cx="252413" cy="263525"/>
            </a:xfrm>
            <a:custGeom>
              <a:avLst/>
              <a:gdLst/>
              <a:ahLst/>
              <a:cxnLst/>
              <a:rect l="l" t="t" r="r" b="b"/>
              <a:pathLst>
                <a:path w="69" h="72" extrusionOk="0">
                  <a:moveTo>
                    <a:pt x="29" y="0"/>
                  </a:moveTo>
                  <a:cubicBezTo>
                    <a:pt x="3" y="44"/>
                    <a:pt x="3" y="44"/>
                    <a:pt x="3" y="44"/>
                  </a:cubicBezTo>
                  <a:cubicBezTo>
                    <a:pt x="0" y="49"/>
                    <a:pt x="1" y="54"/>
                    <a:pt x="7" y="57"/>
                  </a:cubicBezTo>
                  <a:cubicBezTo>
                    <a:pt x="15" y="62"/>
                    <a:pt x="21" y="72"/>
                    <a:pt x="27" y="72"/>
                  </a:cubicBezTo>
                  <a:cubicBezTo>
                    <a:pt x="36" y="72"/>
                    <a:pt x="51" y="62"/>
                    <a:pt x="59" y="58"/>
                  </a:cubicBezTo>
                  <a:cubicBezTo>
                    <a:pt x="65" y="56"/>
                    <a:pt x="69" y="52"/>
                    <a:pt x="68" y="48"/>
                  </a:cubicBezTo>
                  <a:cubicBezTo>
                    <a:pt x="62" y="3"/>
                    <a:pt x="62" y="3"/>
                    <a:pt x="62" y="3"/>
                  </a:cubicBezTo>
                  <a:cubicBezTo>
                    <a:pt x="62" y="3"/>
                    <a:pt x="61" y="3"/>
                    <a:pt x="60" y="3"/>
                  </a:cubicBezTo>
                  <a:cubicBezTo>
                    <a:pt x="50" y="12"/>
                    <a:pt x="50" y="12"/>
                    <a:pt x="50" y="12"/>
                  </a:cubicBezTo>
                  <a:cubicBezTo>
                    <a:pt x="47" y="15"/>
                    <a:pt x="38" y="15"/>
                    <a:pt x="36" y="11"/>
                  </a:cubicBezTo>
                  <a:cubicBezTo>
                    <a:pt x="34" y="9"/>
                    <a:pt x="31" y="0"/>
                    <a:pt x="31" y="0"/>
                  </a:cubicBezTo>
                  <a:cubicBezTo>
                    <a:pt x="30" y="0"/>
                    <a:pt x="29" y="0"/>
                    <a:pt x="29"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 name="Google Shape;1803;p48">
              <a:extLst>
                <a:ext uri="{FF2B5EF4-FFF2-40B4-BE49-F238E27FC236}">
                  <a16:creationId xmlns:a16="http://schemas.microsoft.com/office/drawing/2014/main" id="{3D3F1D15-9B1D-FBBA-7A3C-ACE69AA33739}"/>
                </a:ext>
              </a:extLst>
            </p:cNvPr>
            <p:cNvSpPr/>
            <p:nvPr/>
          </p:nvSpPr>
          <p:spPr>
            <a:xfrm>
              <a:off x="2678913" y="1667663"/>
              <a:ext cx="1370013" cy="2811463"/>
            </a:xfrm>
            <a:custGeom>
              <a:avLst/>
              <a:gdLst/>
              <a:ahLst/>
              <a:cxnLst/>
              <a:rect l="l" t="t" r="r" b="b"/>
              <a:pathLst>
                <a:path w="374" h="766" extrusionOk="0">
                  <a:moveTo>
                    <a:pt x="163" y="2"/>
                  </a:moveTo>
                  <a:cubicBezTo>
                    <a:pt x="142" y="39"/>
                    <a:pt x="114" y="79"/>
                    <a:pt x="102" y="127"/>
                  </a:cubicBezTo>
                  <a:cubicBezTo>
                    <a:pt x="88" y="182"/>
                    <a:pt x="7" y="652"/>
                    <a:pt x="0" y="753"/>
                  </a:cubicBezTo>
                  <a:cubicBezTo>
                    <a:pt x="18" y="757"/>
                    <a:pt x="44" y="754"/>
                    <a:pt x="55" y="754"/>
                  </a:cubicBezTo>
                  <a:cubicBezTo>
                    <a:pt x="90" y="653"/>
                    <a:pt x="196" y="286"/>
                    <a:pt x="211" y="222"/>
                  </a:cubicBezTo>
                  <a:cubicBezTo>
                    <a:pt x="213" y="213"/>
                    <a:pt x="228" y="215"/>
                    <a:pt x="227" y="225"/>
                  </a:cubicBezTo>
                  <a:cubicBezTo>
                    <a:pt x="218" y="297"/>
                    <a:pt x="240" y="564"/>
                    <a:pt x="240" y="762"/>
                  </a:cubicBezTo>
                  <a:cubicBezTo>
                    <a:pt x="249" y="766"/>
                    <a:pt x="289" y="763"/>
                    <a:pt x="299" y="762"/>
                  </a:cubicBezTo>
                  <a:cubicBezTo>
                    <a:pt x="311" y="638"/>
                    <a:pt x="374" y="163"/>
                    <a:pt x="282" y="11"/>
                  </a:cubicBezTo>
                  <a:cubicBezTo>
                    <a:pt x="240" y="5"/>
                    <a:pt x="206" y="0"/>
                    <a:pt x="163" y="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1804;p48">
              <a:extLst>
                <a:ext uri="{FF2B5EF4-FFF2-40B4-BE49-F238E27FC236}">
                  <a16:creationId xmlns:a16="http://schemas.microsoft.com/office/drawing/2014/main" id="{3F5C5D38-9899-C68D-ABC5-469813B3BD1D}"/>
                </a:ext>
              </a:extLst>
            </p:cNvPr>
            <p:cNvSpPr/>
            <p:nvPr/>
          </p:nvSpPr>
          <p:spPr>
            <a:xfrm>
              <a:off x="3034513" y="918363"/>
              <a:ext cx="812800" cy="896938"/>
            </a:xfrm>
            <a:custGeom>
              <a:avLst/>
              <a:gdLst/>
              <a:ahLst/>
              <a:cxnLst/>
              <a:rect l="l" t="t" r="r" b="b"/>
              <a:pathLst>
                <a:path w="222" h="244" extrusionOk="0">
                  <a:moveTo>
                    <a:pt x="166" y="16"/>
                  </a:moveTo>
                  <a:cubicBezTo>
                    <a:pt x="170" y="20"/>
                    <a:pt x="209" y="112"/>
                    <a:pt x="208" y="141"/>
                  </a:cubicBezTo>
                  <a:cubicBezTo>
                    <a:pt x="206" y="170"/>
                    <a:pt x="222" y="226"/>
                    <a:pt x="222" y="226"/>
                  </a:cubicBezTo>
                  <a:cubicBezTo>
                    <a:pt x="222" y="226"/>
                    <a:pt x="174" y="244"/>
                    <a:pt x="49" y="224"/>
                  </a:cubicBezTo>
                  <a:cubicBezTo>
                    <a:pt x="18" y="157"/>
                    <a:pt x="0" y="79"/>
                    <a:pt x="41" y="37"/>
                  </a:cubicBezTo>
                  <a:cubicBezTo>
                    <a:pt x="41" y="37"/>
                    <a:pt x="98" y="1"/>
                    <a:pt x="109" y="0"/>
                  </a:cubicBezTo>
                  <a:cubicBezTo>
                    <a:pt x="109" y="0"/>
                    <a:pt x="146" y="55"/>
                    <a:pt x="162" y="55"/>
                  </a:cubicBezTo>
                  <a:cubicBezTo>
                    <a:pt x="169" y="54"/>
                    <a:pt x="167" y="27"/>
                    <a:pt x="166" y="1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1805;p48">
              <a:extLst>
                <a:ext uri="{FF2B5EF4-FFF2-40B4-BE49-F238E27FC236}">
                  <a16:creationId xmlns:a16="http://schemas.microsoft.com/office/drawing/2014/main" id="{2051BEA5-0AAD-8E18-4AA0-C7E26CDDEC76}"/>
                </a:ext>
              </a:extLst>
            </p:cNvPr>
            <p:cNvSpPr/>
            <p:nvPr/>
          </p:nvSpPr>
          <p:spPr>
            <a:xfrm>
              <a:off x="3407575" y="850101"/>
              <a:ext cx="374650" cy="388938"/>
            </a:xfrm>
            <a:custGeom>
              <a:avLst/>
              <a:gdLst/>
              <a:ahLst/>
              <a:cxnLst/>
              <a:rect l="l" t="t" r="r" b="b"/>
              <a:pathLst>
                <a:path w="102" h="106" extrusionOk="0">
                  <a:moveTo>
                    <a:pt x="0" y="22"/>
                  </a:moveTo>
                  <a:cubicBezTo>
                    <a:pt x="1" y="0"/>
                    <a:pt x="1" y="0"/>
                    <a:pt x="1" y="0"/>
                  </a:cubicBezTo>
                  <a:cubicBezTo>
                    <a:pt x="81" y="20"/>
                    <a:pt x="81" y="20"/>
                    <a:pt x="81" y="20"/>
                  </a:cubicBezTo>
                  <a:cubicBezTo>
                    <a:pt x="76" y="45"/>
                    <a:pt x="76" y="45"/>
                    <a:pt x="76" y="45"/>
                  </a:cubicBezTo>
                  <a:cubicBezTo>
                    <a:pt x="76" y="45"/>
                    <a:pt x="102" y="106"/>
                    <a:pt x="69" y="97"/>
                  </a:cubicBezTo>
                  <a:cubicBezTo>
                    <a:pt x="35" y="87"/>
                    <a:pt x="0" y="22"/>
                    <a:pt x="0" y="2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1806;p48">
              <a:extLst>
                <a:ext uri="{FF2B5EF4-FFF2-40B4-BE49-F238E27FC236}">
                  <a16:creationId xmlns:a16="http://schemas.microsoft.com/office/drawing/2014/main" id="{12A4A4D4-57F4-577A-F90B-97F4DC40579E}"/>
                </a:ext>
              </a:extLst>
            </p:cNvPr>
            <p:cNvSpPr/>
            <p:nvPr/>
          </p:nvSpPr>
          <p:spPr>
            <a:xfrm>
              <a:off x="3118650" y="1091400"/>
              <a:ext cx="277813" cy="674688"/>
            </a:xfrm>
            <a:custGeom>
              <a:avLst/>
              <a:gdLst/>
              <a:ahLst/>
              <a:cxnLst/>
              <a:rect l="l" t="t" r="r" b="b"/>
              <a:pathLst>
                <a:path w="76" h="184" extrusionOk="0">
                  <a:moveTo>
                    <a:pt x="30" y="26"/>
                  </a:moveTo>
                  <a:cubicBezTo>
                    <a:pt x="37" y="66"/>
                    <a:pt x="54" y="103"/>
                    <a:pt x="65" y="142"/>
                  </a:cubicBezTo>
                  <a:cubicBezTo>
                    <a:pt x="69" y="156"/>
                    <a:pt x="72" y="170"/>
                    <a:pt x="76" y="184"/>
                  </a:cubicBezTo>
                  <a:cubicBezTo>
                    <a:pt x="62" y="182"/>
                    <a:pt x="45" y="180"/>
                    <a:pt x="26" y="177"/>
                  </a:cubicBezTo>
                  <a:cubicBezTo>
                    <a:pt x="1" y="124"/>
                    <a:pt x="0" y="49"/>
                    <a:pt x="21" y="0"/>
                  </a:cubicBezTo>
                  <a:cubicBezTo>
                    <a:pt x="24" y="9"/>
                    <a:pt x="27" y="17"/>
                    <a:pt x="30" y="26"/>
                  </a:cubicBezTo>
                  <a:close/>
                </a:path>
              </a:pathLst>
            </a:custGeom>
            <a:solidFill>
              <a:srgbClr val="39194B"/>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1807;p48">
              <a:extLst>
                <a:ext uri="{FF2B5EF4-FFF2-40B4-BE49-F238E27FC236}">
                  <a16:creationId xmlns:a16="http://schemas.microsoft.com/office/drawing/2014/main" id="{D71B4BB1-42C3-45A9-AB8B-62C96C45D8FA}"/>
                </a:ext>
              </a:extLst>
            </p:cNvPr>
            <p:cNvSpPr/>
            <p:nvPr/>
          </p:nvSpPr>
          <p:spPr>
            <a:xfrm>
              <a:off x="3093250" y="1483513"/>
              <a:ext cx="1095375" cy="547688"/>
            </a:xfrm>
            <a:custGeom>
              <a:avLst/>
              <a:gdLst/>
              <a:ahLst/>
              <a:cxnLst/>
              <a:rect l="l" t="t" r="r" b="b"/>
              <a:pathLst>
                <a:path w="299" h="149" extrusionOk="0">
                  <a:moveTo>
                    <a:pt x="195" y="115"/>
                  </a:moveTo>
                  <a:cubicBezTo>
                    <a:pt x="195" y="115"/>
                    <a:pt x="22" y="149"/>
                    <a:pt x="12" y="118"/>
                  </a:cubicBezTo>
                  <a:cubicBezTo>
                    <a:pt x="0" y="22"/>
                    <a:pt x="0" y="22"/>
                    <a:pt x="0" y="22"/>
                  </a:cubicBezTo>
                  <a:cubicBezTo>
                    <a:pt x="76" y="0"/>
                    <a:pt x="76" y="0"/>
                    <a:pt x="76" y="0"/>
                  </a:cubicBezTo>
                  <a:cubicBezTo>
                    <a:pt x="85" y="69"/>
                    <a:pt x="85" y="69"/>
                    <a:pt x="85" y="69"/>
                  </a:cubicBezTo>
                  <a:cubicBezTo>
                    <a:pt x="84" y="71"/>
                    <a:pt x="217" y="84"/>
                    <a:pt x="217" y="84"/>
                  </a:cubicBezTo>
                  <a:cubicBezTo>
                    <a:pt x="217" y="84"/>
                    <a:pt x="244" y="84"/>
                    <a:pt x="259" y="91"/>
                  </a:cubicBezTo>
                  <a:cubicBezTo>
                    <a:pt x="260" y="92"/>
                    <a:pt x="289" y="114"/>
                    <a:pt x="299" y="127"/>
                  </a:cubicBezTo>
                  <a:cubicBezTo>
                    <a:pt x="242" y="131"/>
                    <a:pt x="242" y="131"/>
                    <a:pt x="242" y="131"/>
                  </a:cubicBezTo>
                  <a:cubicBezTo>
                    <a:pt x="236" y="131"/>
                    <a:pt x="195" y="115"/>
                    <a:pt x="195" y="115"/>
                  </a:cubicBezTo>
                  <a:close/>
                </a:path>
              </a:pathLst>
            </a:custGeom>
            <a:solidFill>
              <a:srgbClr val="B7736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1808;p48">
              <a:extLst>
                <a:ext uri="{FF2B5EF4-FFF2-40B4-BE49-F238E27FC236}">
                  <a16:creationId xmlns:a16="http://schemas.microsoft.com/office/drawing/2014/main" id="{D6B74185-73CD-BB5B-E1BF-6948BEA0D9BB}"/>
                </a:ext>
              </a:extLst>
            </p:cNvPr>
            <p:cNvSpPr/>
            <p:nvPr/>
          </p:nvSpPr>
          <p:spPr>
            <a:xfrm>
              <a:off x="2905925" y="1007263"/>
              <a:ext cx="498475" cy="573088"/>
            </a:xfrm>
            <a:custGeom>
              <a:avLst/>
              <a:gdLst/>
              <a:ahLst/>
              <a:cxnLst/>
              <a:rect l="l" t="t" r="r" b="b"/>
              <a:pathLst>
                <a:path w="136" h="156" extrusionOk="0">
                  <a:moveTo>
                    <a:pt x="108" y="5"/>
                  </a:moveTo>
                  <a:cubicBezTo>
                    <a:pt x="108" y="5"/>
                    <a:pt x="136" y="25"/>
                    <a:pt x="130" y="50"/>
                  </a:cubicBezTo>
                  <a:cubicBezTo>
                    <a:pt x="125" y="75"/>
                    <a:pt x="129" y="135"/>
                    <a:pt x="129" y="135"/>
                  </a:cubicBezTo>
                  <a:cubicBezTo>
                    <a:pt x="48" y="156"/>
                    <a:pt x="48" y="156"/>
                    <a:pt x="48" y="156"/>
                  </a:cubicBezTo>
                  <a:cubicBezTo>
                    <a:pt x="48" y="156"/>
                    <a:pt x="0" y="0"/>
                    <a:pt x="108" y="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1809;p48">
              <a:extLst>
                <a:ext uri="{FF2B5EF4-FFF2-40B4-BE49-F238E27FC236}">
                  <a16:creationId xmlns:a16="http://schemas.microsoft.com/office/drawing/2014/main" id="{2B221834-A178-3597-3AC2-90F783C7D911}"/>
                </a:ext>
              </a:extLst>
            </p:cNvPr>
            <p:cNvSpPr/>
            <p:nvPr/>
          </p:nvSpPr>
          <p:spPr>
            <a:xfrm>
              <a:off x="3536163" y="1931188"/>
              <a:ext cx="571500" cy="69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810;p48">
              <a:extLst>
                <a:ext uri="{FF2B5EF4-FFF2-40B4-BE49-F238E27FC236}">
                  <a16:creationId xmlns:a16="http://schemas.microsoft.com/office/drawing/2014/main" id="{631AD77B-39A2-EF40-4A52-4AA49789D625}"/>
                </a:ext>
              </a:extLst>
            </p:cNvPr>
            <p:cNvSpPr/>
            <p:nvPr/>
          </p:nvSpPr>
          <p:spPr>
            <a:xfrm>
              <a:off x="3536163" y="1931188"/>
              <a:ext cx="369888" cy="69850"/>
            </a:xfrm>
            <a:custGeom>
              <a:avLst/>
              <a:gdLst/>
              <a:ahLst/>
              <a:cxnLst/>
              <a:rect l="l" t="t" r="r" b="b"/>
              <a:pathLst>
                <a:path w="233" h="44" extrusionOk="0">
                  <a:moveTo>
                    <a:pt x="0" y="0"/>
                  </a:moveTo>
                  <a:lnTo>
                    <a:pt x="233" y="0"/>
                  </a:lnTo>
                  <a:lnTo>
                    <a:pt x="215" y="44"/>
                  </a:lnTo>
                  <a:lnTo>
                    <a:pt x="0" y="44"/>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811;p48">
              <a:extLst>
                <a:ext uri="{FF2B5EF4-FFF2-40B4-BE49-F238E27FC236}">
                  <a16:creationId xmlns:a16="http://schemas.microsoft.com/office/drawing/2014/main" id="{57567690-8C44-90E2-D018-B48B80CE9651}"/>
                </a:ext>
              </a:extLst>
            </p:cNvPr>
            <p:cNvSpPr/>
            <p:nvPr/>
          </p:nvSpPr>
          <p:spPr>
            <a:xfrm>
              <a:off x="3920338" y="1377150"/>
              <a:ext cx="1117600" cy="623888"/>
            </a:xfrm>
            <a:custGeom>
              <a:avLst/>
              <a:gdLst/>
              <a:ahLst/>
              <a:cxnLst/>
              <a:rect l="l" t="t" r="r" b="b"/>
              <a:pathLst>
                <a:path w="704" h="393" extrusionOk="0">
                  <a:moveTo>
                    <a:pt x="568" y="393"/>
                  </a:moveTo>
                  <a:lnTo>
                    <a:pt x="0" y="393"/>
                  </a:lnTo>
                  <a:lnTo>
                    <a:pt x="136" y="0"/>
                  </a:lnTo>
                  <a:lnTo>
                    <a:pt x="704" y="0"/>
                  </a:lnTo>
                  <a:lnTo>
                    <a:pt x="568" y="393"/>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812;p48">
              <a:extLst>
                <a:ext uri="{FF2B5EF4-FFF2-40B4-BE49-F238E27FC236}">
                  <a16:creationId xmlns:a16="http://schemas.microsoft.com/office/drawing/2014/main" id="{418B2EE5-55E7-628C-C02B-B88974384C94}"/>
                </a:ext>
              </a:extLst>
            </p:cNvPr>
            <p:cNvSpPr/>
            <p:nvPr/>
          </p:nvSpPr>
          <p:spPr>
            <a:xfrm>
              <a:off x="4418813" y="1648613"/>
              <a:ext cx="114300" cy="1143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1813;p48">
              <a:extLst>
                <a:ext uri="{FF2B5EF4-FFF2-40B4-BE49-F238E27FC236}">
                  <a16:creationId xmlns:a16="http://schemas.microsoft.com/office/drawing/2014/main" id="{5F84CCFF-E985-047E-8F6A-94DD0A0EA5DD}"/>
                </a:ext>
              </a:extLst>
            </p:cNvPr>
            <p:cNvSpPr/>
            <p:nvPr/>
          </p:nvSpPr>
          <p:spPr>
            <a:xfrm>
              <a:off x="3379000" y="2001038"/>
              <a:ext cx="2000100" cy="88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5865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9">
          <a:extLst>
            <a:ext uri="{FF2B5EF4-FFF2-40B4-BE49-F238E27FC236}">
              <a16:creationId xmlns:a16="http://schemas.microsoft.com/office/drawing/2014/main" id="{1A0EDAF4-B08F-3779-2559-76576A9352B3}"/>
            </a:ext>
          </a:extLst>
        </p:cNvPr>
        <p:cNvGrpSpPr/>
        <p:nvPr/>
      </p:nvGrpSpPr>
      <p:grpSpPr>
        <a:xfrm>
          <a:off x="0" y="0"/>
          <a:ext cx="0" cy="0"/>
          <a:chOff x="0" y="0"/>
          <a:chExt cx="0" cy="0"/>
        </a:xfrm>
      </p:grpSpPr>
      <p:sp>
        <p:nvSpPr>
          <p:cNvPr id="15" name="Rectangle : coins arrondis 14">
            <a:extLst>
              <a:ext uri="{FF2B5EF4-FFF2-40B4-BE49-F238E27FC236}">
                <a16:creationId xmlns:a16="http://schemas.microsoft.com/office/drawing/2014/main" id="{A11CC9C9-0E53-62BB-E031-DBBF7AE79FE7}"/>
              </a:ext>
            </a:extLst>
          </p:cNvPr>
          <p:cNvSpPr/>
          <p:nvPr/>
        </p:nvSpPr>
        <p:spPr>
          <a:xfrm>
            <a:off x="839811" y="1902883"/>
            <a:ext cx="5528136" cy="2546569"/>
          </a:xfrm>
          <a:prstGeom prst="roundRect">
            <a:avLst>
              <a:gd name="adj" fmla="val 10809"/>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4C69B2"/>
              </a:solidFill>
              <a:effectLst/>
              <a:uLnTx/>
              <a:uFillTx/>
              <a:latin typeface="Arial"/>
              <a:ea typeface="+mn-ea"/>
              <a:cs typeface="+mn-cs"/>
              <a:sym typeface="Arial"/>
            </a:endParaRPr>
          </a:p>
        </p:txBody>
      </p:sp>
      <p:sp>
        <p:nvSpPr>
          <p:cNvPr id="1200" name="Google Shape;1200;p39">
            <a:extLst>
              <a:ext uri="{FF2B5EF4-FFF2-40B4-BE49-F238E27FC236}">
                <a16:creationId xmlns:a16="http://schemas.microsoft.com/office/drawing/2014/main" id="{8290112F-129F-3796-9CD3-A2022AD4C221}"/>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Au final </a:t>
            </a:r>
            <a:r>
              <a:rPr lang="en" dirty="0" err="1"/>
              <a:t>qu’est</a:t>
            </a:r>
            <a:r>
              <a:rPr lang="en" dirty="0"/>
              <a:t> </a:t>
            </a:r>
            <a:r>
              <a:rPr lang="en" dirty="0" err="1"/>
              <a:t>ce</a:t>
            </a:r>
            <a:r>
              <a:rPr lang="en" dirty="0"/>
              <a:t> </a:t>
            </a:r>
            <a:r>
              <a:rPr lang="en" dirty="0" err="1"/>
              <a:t>qu’on</a:t>
            </a:r>
            <a:r>
              <a:rPr lang="en" dirty="0"/>
              <a:t> fait ?</a:t>
            </a:r>
            <a:endParaRPr dirty="0"/>
          </a:p>
        </p:txBody>
      </p:sp>
      <p:sp>
        <p:nvSpPr>
          <p:cNvPr id="16" name="Google Shape;1201;p39">
            <a:extLst>
              <a:ext uri="{FF2B5EF4-FFF2-40B4-BE49-F238E27FC236}">
                <a16:creationId xmlns:a16="http://schemas.microsoft.com/office/drawing/2014/main" id="{5AF0BF12-9E59-B325-A9EE-A0FB4F3518D1}"/>
              </a:ext>
            </a:extLst>
          </p:cNvPr>
          <p:cNvSpPr txBox="1"/>
          <p:nvPr/>
        </p:nvSpPr>
        <p:spPr>
          <a:xfrm flipH="1">
            <a:off x="1043470" y="1645523"/>
            <a:ext cx="2094936" cy="420727"/>
          </a:xfrm>
          <a:prstGeom prst="rect">
            <a:avLst/>
          </a:prstGeom>
          <a:solidFill>
            <a:schemeClr val="dk2"/>
          </a:solid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334157"/>
                </a:solidFill>
                <a:effectLst/>
                <a:uLnTx/>
                <a:uFillTx/>
                <a:latin typeface="Baloo 2 ExtraBold"/>
                <a:cs typeface="Baloo 2 ExtraBold"/>
                <a:sym typeface="Arial"/>
              </a:rPr>
              <a:t>Décision Statistique </a:t>
            </a:r>
            <a:endParaRPr kumimoji="0" sz="1600" b="0" i="0" u="none" strike="noStrike" kern="0" cap="none" spc="0" normalizeH="0" baseline="0" noProof="0" dirty="0">
              <a:ln>
                <a:noFill/>
              </a:ln>
              <a:solidFill>
                <a:srgbClr val="334157"/>
              </a:solidFill>
              <a:effectLst/>
              <a:uLnTx/>
              <a:uFillTx/>
              <a:latin typeface="Baloo 2 ExtraBold"/>
              <a:cs typeface="Baloo 2 ExtraBold"/>
              <a:sym typeface="Baloo 2 ExtraBold"/>
            </a:endParaRPr>
          </a:p>
        </p:txBody>
      </p:sp>
      <p:grpSp>
        <p:nvGrpSpPr>
          <p:cNvPr id="28" name="Groupe 27">
            <a:extLst>
              <a:ext uri="{FF2B5EF4-FFF2-40B4-BE49-F238E27FC236}">
                <a16:creationId xmlns:a16="http://schemas.microsoft.com/office/drawing/2014/main" id="{D4865413-43D1-FD46-3E25-9E02C29E1D02}"/>
              </a:ext>
            </a:extLst>
          </p:cNvPr>
          <p:cNvGrpSpPr/>
          <p:nvPr/>
        </p:nvGrpSpPr>
        <p:grpSpPr>
          <a:xfrm>
            <a:off x="546099" y="1037035"/>
            <a:ext cx="7945393" cy="3661440"/>
            <a:chOff x="546099" y="1037035"/>
            <a:chExt cx="7945393" cy="3661440"/>
          </a:xfrm>
        </p:grpSpPr>
        <p:sp>
          <p:nvSpPr>
            <p:cNvPr id="18" name="Rectangle : coins arrondis 17">
              <a:extLst>
                <a:ext uri="{FF2B5EF4-FFF2-40B4-BE49-F238E27FC236}">
                  <a16:creationId xmlns:a16="http://schemas.microsoft.com/office/drawing/2014/main" id="{9FD86202-9BF6-3876-3757-303581D96CBD}"/>
                </a:ext>
              </a:extLst>
            </p:cNvPr>
            <p:cNvSpPr/>
            <p:nvPr/>
          </p:nvSpPr>
          <p:spPr>
            <a:xfrm>
              <a:off x="546099" y="1183045"/>
              <a:ext cx="7945393" cy="3515430"/>
            </a:xfrm>
            <a:prstGeom prst="roundRect">
              <a:avLst>
                <a:gd name="adj" fmla="val 10086"/>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4C69B2"/>
                </a:solidFill>
                <a:effectLst/>
                <a:uLnTx/>
                <a:uFillTx/>
                <a:latin typeface="Arial"/>
                <a:ea typeface="+mn-ea"/>
                <a:cs typeface="+mn-cs"/>
                <a:sym typeface="Arial"/>
              </a:endParaRPr>
            </a:p>
          </p:txBody>
        </p:sp>
        <p:sp>
          <p:nvSpPr>
            <p:cNvPr id="20" name="Google Shape;1201;p39">
              <a:extLst>
                <a:ext uri="{FF2B5EF4-FFF2-40B4-BE49-F238E27FC236}">
                  <a16:creationId xmlns:a16="http://schemas.microsoft.com/office/drawing/2014/main" id="{E19C412C-668A-6FD0-9DBC-A2B6252F091C}"/>
                </a:ext>
              </a:extLst>
            </p:cNvPr>
            <p:cNvSpPr txBox="1"/>
            <p:nvPr/>
          </p:nvSpPr>
          <p:spPr>
            <a:xfrm flipH="1">
              <a:off x="5569954" y="1037035"/>
              <a:ext cx="2094936" cy="420727"/>
            </a:xfrm>
            <a:prstGeom prst="rect">
              <a:avLst/>
            </a:prstGeom>
            <a:solidFill>
              <a:schemeClr val="dk2"/>
            </a:solid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334157"/>
                  </a:solidFill>
                  <a:effectLst/>
                  <a:uLnTx/>
                  <a:uFillTx/>
                  <a:latin typeface="Baloo 2 ExtraBold"/>
                  <a:cs typeface="Baloo 2 ExtraBold"/>
                  <a:sym typeface="Arial"/>
                </a:rPr>
                <a:t>Décision Clinique </a:t>
              </a:r>
              <a:endParaRPr kumimoji="0" sz="1600" b="0" i="0" u="none" strike="noStrike" kern="0" cap="none" spc="0" normalizeH="0" baseline="0" noProof="0" dirty="0">
                <a:ln>
                  <a:noFill/>
                </a:ln>
                <a:solidFill>
                  <a:srgbClr val="334157"/>
                </a:solidFill>
                <a:effectLst/>
                <a:uLnTx/>
                <a:uFillTx/>
                <a:latin typeface="Baloo 2 ExtraBold"/>
                <a:cs typeface="Baloo 2 ExtraBold"/>
                <a:sym typeface="Baloo 2 ExtraBold"/>
              </a:endParaRPr>
            </a:p>
          </p:txBody>
        </p:sp>
        <p:sp>
          <p:nvSpPr>
            <p:cNvPr id="25" name="ZoneTexte 24">
              <a:extLst>
                <a:ext uri="{FF2B5EF4-FFF2-40B4-BE49-F238E27FC236}">
                  <a16:creationId xmlns:a16="http://schemas.microsoft.com/office/drawing/2014/main" id="{AA5C5857-714C-5A0D-3E9F-AFB1750B550B}"/>
                </a:ext>
              </a:extLst>
            </p:cNvPr>
            <p:cNvSpPr txBox="1"/>
            <p:nvPr/>
          </p:nvSpPr>
          <p:spPr>
            <a:xfrm>
              <a:off x="6583016" y="2240141"/>
              <a:ext cx="160703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334157"/>
                  </a:solidFill>
                  <a:effectLst/>
                  <a:uLnTx/>
                  <a:uFillTx/>
                  <a:latin typeface="DM Sans"/>
                  <a:cs typeface="Arial"/>
                  <a:sym typeface="Arial"/>
                </a:rPr>
                <a:t>Interprétation et décision</a:t>
              </a:r>
            </a:p>
          </p:txBody>
        </p:sp>
        <p:sp>
          <p:nvSpPr>
            <p:cNvPr id="27" name="ZoneTexte 26">
              <a:extLst>
                <a:ext uri="{FF2B5EF4-FFF2-40B4-BE49-F238E27FC236}">
                  <a16:creationId xmlns:a16="http://schemas.microsoft.com/office/drawing/2014/main" id="{5A1A787B-8FCD-8ABE-9F2B-CA40C5410DD3}"/>
                </a:ext>
              </a:extLst>
            </p:cNvPr>
            <p:cNvSpPr txBox="1"/>
            <p:nvPr/>
          </p:nvSpPr>
          <p:spPr>
            <a:xfrm>
              <a:off x="6388453" y="2972382"/>
              <a:ext cx="206277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334157"/>
                  </a:solidFill>
                  <a:effectLst/>
                  <a:uLnTx/>
                  <a:uFillTx/>
                  <a:latin typeface="DM Sans"/>
                  <a:cs typeface="Arial"/>
                  <a:sym typeface="Arial"/>
                </a:rPr>
                <a:t>En lien avec : anamnèse, antécédents, plaintes, observations…</a:t>
              </a:r>
            </a:p>
          </p:txBody>
        </p:sp>
      </p:grpSp>
      <p:sp>
        <p:nvSpPr>
          <p:cNvPr id="8" name="ZoneTexte 7">
            <a:extLst>
              <a:ext uri="{FF2B5EF4-FFF2-40B4-BE49-F238E27FC236}">
                <a16:creationId xmlns:a16="http://schemas.microsoft.com/office/drawing/2014/main" id="{42167D86-9411-5B4A-AB3B-C9F57B98CBD9}"/>
              </a:ext>
            </a:extLst>
          </p:cNvPr>
          <p:cNvSpPr txBox="1"/>
          <p:nvPr/>
        </p:nvSpPr>
        <p:spPr>
          <a:xfrm>
            <a:off x="6511485" y="3766179"/>
            <a:ext cx="175009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334157"/>
                </a:solidFill>
                <a:effectLst/>
                <a:uLnTx/>
                <a:uFillTx/>
                <a:latin typeface="DM Sans"/>
                <a:cs typeface="Arial"/>
                <a:sym typeface="Arial"/>
              </a:rPr>
              <a:t>Limites inhérentes aux tests</a:t>
            </a:r>
          </a:p>
        </p:txBody>
      </p:sp>
      <p:pic>
        <p:nvPicPr>
          <p:cNvPr id="3" name="Image 2">
            <a:extLst>
              <a:ext uri="{FF2B5EF4-FFF2-40B4-BE49-F238E27FC236}">
                <a16:creationId xmlns:a16="http://schemas.microsoft.com/office/drawing/2014/main" id="{8973246D-6CAD-0614-E788-3F719E8BD192}"/>
              </a:ext>
            </a:extLst>
          </p:cNvPr>
          <p:cNvPicPr>
            <a:picLocks noChangeAspect="1"/>
          </p:cNvPicPr>
          <p:nvPr/>
        </p:nvPicPr>
        <p:blipFill>
          <a:blip r:embed="rId3"/>
          <a:stretch>
            <a:fillRect/>
          </a:stretch>
        </p:blipFill>
        <p:spPr>
          <a:xfrm>
            <a:off x="1410566" y="2909215"/>
            <a:ext cx="3823374" cy="1713927"/>
          </a:xfrm>
          <a:prstGeom prst="rect">
            <a:avLst/>
          </a:prstGeom>
        </p:spPr>
      </p:pic>
      <p:sp>
        <p:nvSpPr>
          <p:cNvPr id="4" name="Google Shape;1205;p39">
            <a:extLst>
              <a:ext uri="{FF2B5EF4-FFF2-40B4-BE49-F238E27FC236}">
                <a16:creationId xmlns:a16="http://schemas.microsoft.com/office/drawing/2014/main" id="{443B5C70-5B01-E86F-B35C-9EF2A3024D3B}"/>
              </a:ext>
            </a:extLst>
          </p:cNvPr>
          <p:cNvSpPr txBox="1"/>
          <p:nvPr/>
        </p:nvSpPr>
        <p:spPr>
          <a:xfrm flipH="1">
            <a:off x="1267028" y="3072582"/>
            <a:ext cx="1770760" cy="678492"/>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334157"/>
                </a:solidFill>
                <a:effectLst/>
                <a:uLnTx/>
                <a:uFillTx/>
                <a:latin typeface="Baloo 2 ExtraBold"/>
                <a:ea typeface="Baloo 2 ExtraBold"/>
                <a:cs typeface="Baloo 2 ExtraBold"/>
                <a:sym typeface="Baloo 2 ExtraBold"/>
              </a:rPr>
              <a:t>Seuil conservateur </a:t>
            </a:r>
            <a:r>
              <a:rPr kumimoji="0" lang="fr-FR" sz="1600" b="0" i="0" u="none" strike="noStrike" kern="0" cap="none" spc="0" normalizeH="0" baseline="0" noProof="0" dirty="0">
                <a:ln>
                  <a:noFill/>
                </a:ln>
                <a:solidFill>
                  <a:srgbClr val="334157"/>
                </a:solidFill>
                <a:effectLst/>
                <a:uLnTx/>
                <a:uFillTx/>
                <a:latin typeface="Baloo 2 ExtraBold"/>
                <a:ea typeface="Baloo 2 ExtraBold"/>
                <a:cs typeface="Baloo 2 ExtraBold"/>
                <a:sym typeface="Baloo 2 ExtraBold"/>
              </a:rPr>
              <a:t>(seuil 2%)</a:t>
            </a:r>
            <a:endParaRPr kumimoji="0" sz="1800" b="0" i="0" u="none" strike="noStrike" kern="0" cap="none" spc="0" normalizeH="0" baseline="0" noProof="0" dirty="0">
              <a:ln>
                <a:noFill/>
              </a:ln>
              <a:solidFill>
                <a:srgbClr val="334157"/>
              </a:solidFill>
              <a:effectLst/>
              <a:uLnTx/>
              <a:uFillTx/>
              <a:latin typeface="Baloo 2 ExtraBold"/>
              <a:cs typeface="Baloo 2 ExtraBold"/>
              <a:sym typeface="Baloo 2 ExtraBold"/>
            </a:endParaRPr>
          </a:p>
        </p:txBody>
      </p:sp>
      <p:sp>
        <p:nvSpPr>
          <p:cNvPr id="5" name="Google Shape;1205;p39">
            <a:extLst>
              <a:ext uri="{FF2B5EF4-FFF2-40B4-BE49-F238E27FC236}">
                <a16:creationId xmlns:a16="http://schemas.microsoft.com/office/drawing/2014/main" id="{84D7E028-47B5-E689-91DB-1FF1C3AA5014}"/>
              </a:ext>
            </a:extLst>
          </p:cNvPr>
          <p:cNvSpPr txBox="1"/>
          <p:nvPr/>
        </p:nvSpPr>
        <p:spPr>
          <a:xfrm rot="333912" flipH="1">
            <a:off x="3429839" y="2361130"/>
            <a:ext cx="2063668" cy="804463"/>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334157"/>
                </a:solidFill>
                <a:effectLst/>
                <a:uLnTx/>
                <a:uFillTx/>
                <a:latin typeface="Baloo 2 ExtraBold"/>
                <a:ea typeface="Baloo 2 ExtraBold"/>
                <a:cs typeface="Baloo 2 ExtraBold"/>
                <a:sym typeface="Baloo 2 ExtraBold"/>
              </a:rPr>
              <a:t>Seuil libéral possible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334157"/>
                </a:solidFill>
                <a:effectLst/>
                <a:uLnTx/>
                <a:uFillTx/>
                <a:latin typeface="Baloo 2 ExtraBold"/>
                <a:ea typeface="Baloo 2 ExtraBold"/>
                <a:cs typeface="Baloo 2 ExtraBold"/>
                <a:sym typeface="Baloo 2 ExtraBold"/>
              </a:rPr>
              <a:t>(seuil 5%)</a:t>
            </a:r>
            <a:endParaRPr kumimoji="0" sz="1600" b="0" i="0" u="none" strike="noStrike" kern="0" cap="none" spc="0" normalizeH="0" baseline="0" noProof="0" dirty="0">
              <a:ln>
                <a:noFill/>
              </a:ln>
              <a:solidFill>
                <a:srgbClr val="334157"/>
              </a:solidFill>
              <a:effectLst/>
              <a:uLnTx/>
              <a:uFillTx/>
              <a:latin typeface="Baloo 2 ExtraBold"/>
              <a:cs typeface="Baloo 2 ExtraBold"/>
              <a:sym typeface="Baloo 2 ExtraBold"/>
            </a:endParaRPr>
          </a:p>
        </p:txBody>
      </p:sp>
    </p:spTree>
    <p:extLst>
      <p:ext uri="{BB962C8B-B14F-4D97-AF65-F5344CB8AC3E}">
        <p14:creationId xmlns:p14="http://schemas.microsoft.com/office/powerpoint/2010/main" val="751399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2">
          <a:extLst>
            <a:ext uri="{FF2B5EF4-FFF2-40B4-BE49-F238E27FC236}">
              <a16:creationId xmlns:a16="http://schemas.microsoft.com/office/drawing/2014/main" id="{85A69812-C118-8976-E6A6-4887FBC74DFB}"/>
            </a:ext>
          </a:extLst>
        </p:cNvPr>
        <p:cNvGrpSpPr/>
        <p:nvPr/>
      </p:nvGrpSpPr>
      <p:grpSpPr>
        <a:xfrm>
          <a:off x="0" y="0"/>
          <a:ext cx="0" cy="0"/>
          <a:chOff x="0" y="0"/>
          <a:chExt cx="0" cy="0"/>
        </a:xfrm>
      </p:grpSpPr>
      <p:sp>
        <p:nvSpPr>
          <p:cNvPr id="783" name="Google Shape;783;p31">
            <a:extLst>
              <a:ext uri="{FF2B5EF4-FFF2-40B4-BE49-F238E27FC236}">
                <a16:creationId xmlns:a16="http://schemas.microsoft.com/office/drawing/2014/main" id="{A5693093-71BF-A602-D6AD-08D06F5EBD18}"/>
              </a:ext>
            </a:extLst>
          </p:cNvPr>
          <p:cNvSpPr txBox="1">
            <a:spLocks noGrp="1"/>
          </p:cNvSpPr>
          <p:nvPr>
            <p:ph type="title"/>
          </p:nvPr>
        </p:nvSpPr>
        <p:spPr>
          <a:xfrm>
            <a:off x="3893377" y="1451884"/>
            <a:ext cx="5250623" cy="1303500"/>
          </a:xfrm>
          <a:prstGeom prst="rect">
            <a:avLst/>
          </a:prstGeom>
        </p:spPr>
        <p:txBody>
          <a:bodyPr spcFirstLastPara="1" wrap="square" lIns="91425" tIns="91425" rIns="91425" bIns="91425" anchor="b" anchorCtr="0">
            <a:noAutofit/>
          </a:bodyPr>
          <a:lstStyle/>
          <a:p>
            <a:pPr marL="0" indent="0"/>
            <a:r>
              <a:rPr lang="fr-FR" sz="2400" dirty="0"/>
              <a:t>Des descripteurs sans ambiguïtés </a:t>
            </a:r>
            <a:endParaRPr lang="fr-BE" sz="2400" dirty="0"/>
          </a:p>
        </p:txBody>
      </p:sp>
      <p:grpSp>
        <p:nvGrpSpPr>
          <p:cNvPr id="2" name="Google Shape;11477;p66">
            <a:extLst>
              <a:ext uri="{FF2B5EF4-FFF2-40B4-BE49-F238E27FC236}">
                <a16:creationId xmlns:a16="http://schemas.microsoft.com/office/drawing/2014/main" id="{02C6B231-7868-6D23-149B-E766C4A04C39}"/>
              </a:ext>
            </a:extLst>
          </p:cNvPr>
          <p:cNvGrpSpPr/>
          <p:nvPr/>
        </p:nvGrpSpPr>
        <p:grpSpPr>
          <a:xfrm rot="1876323">
            <a:off x="508000" y="3262842"/>
            <a:ext cx="1733395" cy="1707727"/>
            <a:chOff x="-6713450" y="2397900"/>
            <a:chExt cx="295375" cy="291450"/>
          </a:xfrm>
          <a:solidFill>
            <a:schemeClr val="tx1">
              <a:lumMod val="60000"/>
              <a:lumOff val="40000"/>
            </a:schemeClr>
          </a:solidFill>
        </p:grpSpPr>
        <p:sp>
          <p:nvSpPr>
            <p:cNvPr id="3" name="Google Shape;11478;p66">
              <a:extLst>
                <a:ext uri="{FF2B5EF4-FFF2-40B4-BE49-F238E27FC236}">
                  <a16:creationId xmlns:a16="http://schemas.microsoft.com/office/drawing/2014/main" id="{6FACF422-1044-5E86-075C-CD896C602CCB}"/>
                </a:ext>
              </a:extLst>
            </p:cNvPr>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grp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479;p66">
              <a:extLst>
                <a:ext uri="{FF2B5EF4-FFF2-40B4-BE49-F238E27FC236}">
                  <a16:creationId xmlns:a16="http://schemas.microsoft.com/office/drawing/2014/main" id="{2C221C15-B279-A5CD-7531-BB4EB9865E45}"/>
                </a:ext>
              </a:extLst>
            </p:cNvPr>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grp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ous-titre 6">
            <a:extLst>
              <a:ext uri="{FF2B5EF4-FFF2-40B4-BE49-F238E27FC236}">
                <a16:creationId xmlns:a16="http://schemas.microsoft.com/office/drawing/2014/main" id="{C5E08567-2A67-994C-C110-7A7A50C66E4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830645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A2C12-ADF4-AA9E-FA61-B26CC3822D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69DD0E-2397-FFA8-7D65-88F02C399D43}"/>
              </a:ext>
            </a:extLst>
          </p:cNvPr>
          <p:cNvSpPr>
            <a:spLocks noGrp="1"/>
          </p:cNvSpPr>
          <p:nvPr>
            <p:ph type="title"/>
          </p:nvPr>
        </p:nvSpPr>
        <p:spPr/>
        <p:txBody>
          <a:bodyPr/>
          <a:lstStyle/>
          <a:p>
            <a:r>
              <a:rPr lang="fr-FR" sz="3200" dirty="0"/>
              <a:t>Des descripteurs sans ambiguïtés </a:t>
            </a:r>
            <a:endParaRPr lang="fr-FR" dirty="0"/>
          </a:p>
        </p:txBody>
      </p:sp>
      <p:sp>
        <p:nvSpPr>
          <p:cNvPr id="3" name="Google Shape;1295;p44">
            <a:extLst>
              <a:ext uri="{FF2B5EF4-FFF2-40B4-BE49-F238E27FC236}">
                <a16:creationId xmlns:a16="http://schemas.microsoft.com/office/drawing/2014/main" id="{4AC41EC7-6E3A-5B10-0332-2BC73549D597}"/>
              </a:ext>
            </a:extLst>
          </p:cNvPr>
          <p:cNvSpPr txBox="1"/>
          <p:nvPr/>
        </p:nvSpPr>
        <p:spPr>
          <a:xfrm>
            <a:off x="713225" y="1372158"/>
            <a:ext cx="7296242" cy="2791800"/>
          </a:xfrm>
          <a:prstGeom prst="rect">
            <a:avLst/>
          </a:prstGeom>
          <a:noFill/>
          <a:ln>
            <a:noFill/>
          </a:ln>
        </p:spPr>
        <p:txBody>
          <a:bodyPr spcFirstLastPara="1" wrap="square" lIns="91425" tIns="91425" rIns="91425" bIns="91425" anchor="t" anchorCtr="0">
            <a:noAutofit/>
          </a:bodyPr>
          <a:lstStyle/>
          <a:p>
            <a:pPr marL="425450" lvl="0" indent="-285750" algn="l" rtl="0">
              <a:lnSpc>
                <a:spcPct val="115000"/>
              </a:lnSpc>
              <a:spcBef>
                <a:spcPts val="0"/>
              </a:spcBef>
              <a:spcAft>
                <a:spcPts val="0"/>
              </a:spcAft>
              <a:buClr>
                <a:schemeClr val="lt2"/>
              </a:buClr>
              <a:buSzPts val="1400"/>
              <a:buFont typeface="Arial" panose="020B0604020202020204" pitchFamily="34" charset="0"/>
              <a:buChar char="•"/>
            </a:pPr>
            <a:r>
              <a:rPr lang="fr-FR" dirty="0">
                <a:solidFill>
                  <a:schemeClr val="dk1"/>
                </a:solidFill>
                <a:latin typeface="DM Sans" pitchFamily="2" charset="77"/>
                <a:ea typeface="DM Sans"/>
                <a:cs typeface="DM Sans"/>
                <a:sym typeface="DM Sans"/>
              </a:rPr>
              <a:t>Choisir des descripteurs </a:t>
            </a:r>
            <a:r>
              <a:rPr lang="fr-FR" dirty="0">
                <a:solidFill>
                  <a:srgbClr val="0D0D0D"/>
                </a:solidFill>
                <a:effectLst/>
                <a:latin typeface="DM Sans" pitchFamily="2" charset="77"/>
                <a:ea typeface="Calibri" panose="020F0502020204030204" pitchFamily="34" charset="0"/>
              </a:rPr>
              <a:t>qui concernent les scores et leur </a:t>
            </a:r>
            <a:r>
              <a:rPr lang="fr-FR" b="1" dirty="0">
                <a:solidFill>
                  <a:srgbClr val="0D0D0D"/>
                </a:solidFill>
                <a:effectLst/>
                <a:latin typeface="DM Sans" pitchFamily="2" charset="77"/>
                <a:ea typeface="Calibri" panose="020F0502020204030204" pitchFamily="34" charset="0"/>
              </a:rPr>
              <a:t>comparaison aux normes</a:t>
            </a:r>
            <a:r>
              <a:rPr lang="fr-FR" dirty="0">
                <a:solidFill>
                  <a:srgbClr val="0D0D0D"/>
                </a:solidFill>
                <a:effectLst/>
                <a:latin typeface="DM Sans" pitchFamily="2" charset="77"/>
                <a:ea typeface="Calibri" panose="020F0502020204030204" pitchFamily="34" charset="0"/>
              </a:rPr>
              <a:t> et </a:t>
            </a:r>
            <a:r>
              <a:rPr lang="fr-FR" b="1" dirty="0">
                <a:solidFill>
                  <a:srgbClr val="0D0D0D"/>
                </a:solidFill>
                <a:effectLst/>
                <a:latin typeface="DM Sans" pitchFamily="2" charset="77"/>
                <a:ea typeface="Calibri" panose="020F0502020204030204" pitchFamily="34" charset="0"/>
              </a:rPr>
              <a:t>éviter des descripteurs concernant l’état postulé de la fonction </a:t>
            </a:r>
            <a:r>
              <a:rPr lang="fr-FR" dirty="0">
                <a:solidFill>
                  <a:srgbClr val="0D0D0D"/>
                </a:solidFill>
                <a:effectLst/>
                <a:latin typeface="DM Sans" pitchFamily="2" charset="77"/>
                <a:ea typeface="Calibri" panose="020F0502020204030204" pitchFamily="34" charset="0"/>
              </a:rPr>
              <a:t>cognitive (AACN ; </a:t>
            </a:r>
            <a:r>
              <a:rPr lang="fr-FR" dirty="0" err="1">
                <a:solidFill>
                  <a:srgbClr val="0D0D0D"/>
                </a:solidFill>
                <a:effectLst/>
                <a:latin typeface="DM Sans" pitchFamily="2" charset="77"/>
                <a:ea typeface="Calibri" panose="020F0502020204030204" pitchFamily="34" charset="0"/>
              </a:rPr>
              <a:t>Guilmette</a:t>
            </a:r>
            <a:r>
              <a:rPr lang="fr-FR" dirty="0">
                <a:solidFill>
                  <a:srgbClr val="0D0D0D"/>
                </a:solidFill>
                <a:effectLst/>
                <a:latin typeface="DM Sans" pitchFamily="2" charset="77"/>
                <a:ea typeface="Calibri" panose="020F0502020204030204" pitchFamily="34" charset="0"/>
              </a:rPr>
              <a:t> et al., 2020)</a:t>
            </a:r>
          </a:p>
          <a:p>
            <a:pPr marL="425450" lvl="0" indent="-285750" algn="l" rtl="0">
              <a:lnSpc>
                <a:spcPct val="115000"/>
              </a:lnSpc>
              <a:spcBef>
                <a:spcPts val="0"/>
              </a:spcBef>
              <a:spcAft>
                <a:spcPts val="0"/>
              </a:spcAft>
              <a:buClr>
                <a:schemeClr val="lt2"/>
              </a:buClr>
              <a:buSzPts val="1400"/>
              <a:buFont typeface="Arial" panose="020B0604020202020204" pitchFamily="34" charset="0"/>
              <a:buChar char="•"/>
            </a:pPr>
            <a:endParaRPr lang="fr-FR" dirty="0">
              <a:solidFill>
                <a:srgbClr val="0D0D0D"/>
              </a:solidFill>
              <a:latin typeface="DM Sans" pitchFamily="2" charset="77"/>
              <a:ea typeface="Calibri" panose="020F0502020204030204" pitchFamily="34" charset="0"/>
            </a:endParaRPr>
          </a:p>
          <a:p>
            <a:pPr marL="425450" lvl="0" indent="-285750" algn="l" rtl="0">
              <a:lnSpc>
                <a:spcPct val="115000"/>
              </a:lnSpc>
              <a:spcBef>
                <a:spcPts val="0"/>
              </a:spcBef>
              <a:spcAft>
                <a:spcPts val="0"/>
              </a:spcAft>
              <a:buClr>
                <a:schemeClr val="lt2"/>
              </a:buClr>
              <a:buSzPts val="1400"/>
              <a:buFont typeface="Arial" panose="020B0604020202020204" pitchFamily="34" charset="0"/>
              <a:buChar char="•"/>
            </a:pPr>
            <a:r>
              <a:rPr lang="fr-FR" dirty="0">
                <a:solidFill>
                  <a:schemeClr val="dk1"/>
                </a:solidFill>
                <a:latin typeface="DM Sans" pitchFamily="2" charset="77"/>
                <a:ea typeface="DM Sans"/>
                <a:cs typeface="DM Sans"/>
                <a:sym typeface="DM Sans"/>
              </a:rPr>
              <a:t>Choisir des descripteurs qui </a:t>
            </a:r>
            <a:r>
              <a:rPr lang="fr-FR" dirty="0">
                <a:solidFill>
                  <a:srgbClr val="0D0D0D"/>
                </a:solidFill>
                <a:effectLst/>
                <a:latin typeface="DM Sans" pitchFamily="2" charset="77"/>
                <a:ea typeface="Calibri" panose="020F0502020204030204" pitchFamily="34" charset="0"/>
              </a:rPr>
              <a:t>reflètent la logique de la comparaison normative (</a:t>
            </a:r>
            <a:r>
              <a:rPr lang="fr-FR" b="1" dirty="0">
                <a:solidFill>
                  <a:srgbClr val="0D0D0D"/>
                </a:solidFill>
                <a:effectLst/>
                <a:latin typeface="DM Sans" pitchFamily="2" charset="77"/>
                <a:ea typeface="Calibri" panose="020F0502020204030204" pitchFamily="34" charset="0"/>
              </a:rPr>
              <a:t>jugement de probabilité d’obtenir le score</a:t>
            </a:r>
            <a:r>
              <a:rPr lang="fr-FR" dirty="0">
                <a:solidFill>
                  <a:srgbClr val="0D0D0D"/>
                </a:solidFill>
                <a:effectLst/>
                <a:latin typeface="DM Sans" pitchFamily="2" charset="77"/>
                <a:ea typeface="Calibri" panose="020F0502020204030204" pitchFamily="34" charset="0"/>
              </a:rPr>
              <a:t>)</a:t>
            </a:r>
          </a:p>
          <a:p>
            <a:pPr marL="139700" lvl="2">
              <a:lnSpc>
                <a:spcPct val="115000"/>
              </a:lnSpc>
              <a:buClr>
                <a:schemeClr val="lt2"/>
              </a:buClr>
              <a:buSzPts val="1400"/>
            </a:pPr>
            <a:r>
              <a:rPr lang="fr-FR" dirty="0">
                <a:solidFill>
                  <a:srgbClr val="0D0D0D"/>
                </a:solidFill>
                <a:latin typeface="DM Sans" pitchFamily="2" charset="77"/>
                <a:ea typeface="Calibri" panose="020F0502020204030204" pitchFamily="34" charset="0"/>
              </a:rPr>
              <a:t>                                     </a:t>
            </a:r>
            <a:r>
              <a:rPr lang="fr-FR" dirty="0">
                <a:solidFill>
                  <a:srgbClr val="0D0D0D"/>
                </a:solidFill>
                <a:effectLst/>
                <a:latin typeface="DM Sans" pitchFamily="2" charset="77"/>
                <a:ea typeface="Calibri" panose="020F0502020204030204" pitchFamily="34" charset="0"/>
              </a:rPr>
              <a:t>AACN : « score exceptionnellement bas » </a:t>
            </a:r>
          </a:p>
          <a:p>
            <a:pPr marL="139700" lvl="0" algn="l" rtl="0">
              <a:lnSpc>
                <a:spcPct val="115000"/>
              </a:lnSpc>
              <a:spcBef>
                <a:spcPts val="0"/>
              </a:spcBef>
              <a:spcAft>
                <a:spcPts val="0"/>
              </a:spcAft>
              <a:buClr>
                <a:schemeClr val="lt2"/>
              </a:buClr>
              <a:buSzPts val="1400"/>
            </a:pPr>
            <a:endParaRPr lang="fr-FR" dirty="0">
              <a:solidFill>
                <a:srgbClr val="0D0D0D"/>
              </a:solidFill>
              <a:latin typeface="DM Sans" pitchFamily="2" charset="77"/>
              <a:ea typeface="Calibri" panose="020F0502020204030204" pitchFamily="34" charset="0"/>
            </a:endParaRPr>
          </a:p>
          <a:p>
            <a:pPr marL="139700" lvl="0" algn="l" rtl="0">
              <a:lnSpc>
                <a:spcPct val="115000"/>
              </a:lnSpc>
              <a:spcBef>
                <a:spcPts val="0"/>
              </a:spcBef>
              <a:spcAft>
                <a:spcPts val="0"/>
              </a:spcAft>
              <a:buClr>
                <a:schemeClr val="lt2"/>
              </a:buClr>
              <a:buSzPts val="1400"/>
            </a:pPr>
            <a:endParaRPr lang="fr-FR" dirty="0">
              <a:solidFill>
                <a:srgbClr val="000000"/>
              </a:solidFill>
              <a:effectLst/>
              <a:latin typeface="DM Sans" pitchFamily="2" charset="77"/>
              <a:ea typeface="Calibri" panose="020F0502020204030204" pitchFamily="34" charset="0"/>
            </a:endParaRPr>
          </a:p>
        </p:txBody>
      </p:sp>
    </p:spTree>
    <p:extLst>
      <p:ext uri="{BB962C8B-B14F-4D97-AF65-F5344CB8AC3E}">
        <p14:creationId xmlns:p14="http://schemas.microsoft.com/office/powerpoint/2010/main" val="1476688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617F0-E75E-DBCF-3556-3168E047D10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D5EA82F-5E0D-D9B5-E7B6-40A99633320C}"/>
              </a:ext>
            </a:extLst>
          </p:cNvPr>
          <p:cNvSpPr>
            <a:spLocks noGrp="1"/>
          </p:cNvSpPr>
          <p:nvPr>
            <p:ph type="title"/>
          </p:nvPr>
        </p:nvSpPr>
        <p:spPr>
          <a:xfrm>
            <a:off x="203200" y="163618"/>
            <a:ext cx="7717500" cy="572700"/>
          </a:xfrm>
        </p:spPr>
        <p:txBody>
          <a:bodyPr/>
          <a:lstStyle/>
          <a:p>
            <a:r>
              <a:rPr kumimoji="0" lang="fr-FR" altLang="fr-FR"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Proposition de qualificatifs </a:t>
            </a:r>
            <a:br>
              <a:rPr kumimoji="0" lang="fr-FR" altLang="fr-FR"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lang="fr-FR" dirty="0">
              <a:solidFill>
                <a:srgbClr val="C00000"/>
              </a:solidFill>
            </a:endParaRPr>
          </a:p>
        </p:txBody>
      </p:sp>
      <p:graphicFrame>
        <p:nvGraphicFramePr>
          <p:cNvPr id="7" name="Tableau 6">
            <a:extLst>
              <a:ext uri="{FF2B5EF4-FFF2-40B4-BE49-F238E27FC236}">
                <a16:creationId xmlns:a16="http://schemas.microsoft.com/office/drawing/2014/main" id="{D451C5FF-0C57-6669-1B79-C7E05DB37952}"/>
              </a:ext>
            </a:extLst>
          </p:cNvPr>
          <p:cNvGraphicFramePr>
            <a:graphicFrameLocks noGrp="1"/>
          </p:cNvGraphicFramePr>
          <p:nvPr/>
        </p:nvGraphicFramePr>
        <p:xfrm>
          <a:off x="1971892" y="1520402"/>
          <a:ext cx="5200216" cy="3459480"/>
        </p:xfrm>
        <a:graphic>
          <a:graphicData uri="http://schemas.openxmlformats.org/drawingml/2006/table">
            <a:tbl>
              <a:tblPr bandRow="1">
                <a:tableStyleId>{5D4F0009-3F17-4EC5-BBC1-EBB70753F332}</a:tableStyleId>
              </a:tblPr>
              <a:tblGrid>
                <a:gridCol w="1827708">
                  <a:extLst>
                    <a:ext uri="{9D8B030D-6E8A-4147-A177-3AD203B41FA5}">
                      <a16:colId xmlns:a16="http://schemas.microsoft.com/office/drawing/2014/main" val="2529999229"/>
                    </a:ext>
                  </a:extLst>
                </a:gridCol>
                <a:gridCol w="1799015">
                  <a:extLst>
                    <a:ext uri="{9D8B030D-6E8A-4147-A177-3AD203B41FA5}">
                      <a16:colId xmlns:a16="http://schemas.microsoft.com/office/drawing/2014/main" val="4167755177"/>
                    </a:ext>
                  </a:extLst>
                </a:gridCol>
                <a:gridCol w="1573493">
                  <a:extLst>
                    <a:ext uri="{9D8B030D-6E8A-4147-A177-3AD203B41FA5}">
                      <a16:colId xmlns:a16="http://schemas.microsoft.com/office/drawing/2014/main" val="624887162"/>
                    </a:ext>
                  </a:extLst>
                </a:gridCol>
              </a:tblGrid>
              <a:tr h="936727">
                <a:tc>
                  <a:txBody>
                    <a:bodyPr/>
                    <a:lstStyle/>
                    <a:p>
                      <a:pPr algn="ctr"/>
                      <a:r>
                        <a:rPr lang="fr-FR" sz="1100" dirty="0">
                          <a:effectLst/>
                        </a:rPr>
                        <a:t>Fréquence estimée de la population ayant ce score ou moins </a:t>
                      </a:r>
                      <a:endParaRPr lang="fr-BE" sz="1100" dirty="0">
                        <a:effectLst/>
                      </a:endParaRPr>
                    </a:p>
                    <a:p>
                      <a:pPr algn="ctr"/>
                      <a:r>
                        <a:rPr lang="fr-FR" sz="1100" dirty="0">
                          <a:effectLst/>
                        </a:rPr>
                        <a:t> </a:t>
                      </a:r>
                      <a:r>
                        <a:rPr lang="fr-FR" sz="900" b="0" i="0" u="none" strike="noStrike" cap="none" dirty="0">
                          <a:solidFill>
                            <a:srgbClr val="000000"/>
                          </a:solidFill>
                          <a:effectLst/>
                          <a:latin typeface="Arial"/>
                          <a:cs typeface="Arial"/>
                          <a:sym typeface="Arial"/>
                        </a:rPr>
                        <a:t>(*= risque </a:t>
                      </a:r>
                      <a:r>
                        <a:rPr lang="fr-FR" sz="900" dirty="0">
                          <a:effectLst/>
                        </a:rPr>
                        <a:t>d’erreur associé à la décision de qualifier un score de hors-normes)</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latin typeface="Calibri" panose="020F0502020204030204" pitchFamily="34" charset="0"/>
                          <a:ea typeface="Calibri" panose="020F0502020204030204" pitchFamily="34" charset="0"/>
                        </a:rPr>
                        <a:t>Description</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Seuil</a:t>
                      </a:r>
                      <a:endParaRPr lang="fr-BE" sz="1100" dirty="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1419071774"/>
                  </a:ext>
                </a:extLst>
              </a:tr>
              <a:tr h="330610">
                <a:tc>
                  <a:txBody>
                    <a:bodyPr/>
                    <a:lstStyle/>
                    <a:p>
                      <a:pPr algn="ctr"/>
                      <a:r>
                        <a:rPr lang="fr-FR" sz="1100">
                          <a:effectLst/>
                        </a:rPr>
                        <a:t> ≧ 98%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très peu fréquent </a:t>
                      </a:r>
                      <a:endParaRPr lang="fr-BE" sz="1100">
                        <a:effectLst/>
                      </a:endParaRPr>
                    </a:p>
                    <a:p>
                      <a:pPr algn="ctr"/>
                      <a:r>
                        <a:rPr lang="fr-FR" sz="1100">
                          <a:effectLst/>
                        </a:rPr>
                        <a:t>de haut niveau</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4123999779"/>
                  </a:ext>
                </a:extLst>
              </a:tr>
              <a:tr h="330610">
                <a:tc>
                  <a:txBody>
                    <a:bodyPr/>
                    <a:lstStyle/>
                    <a:p>
                      <a:pPr algn="ctr"/>
                      <a:r>
                        <a:rPr lang="fr-FR" sz="1100">
                          <a:effectLst/>
                        </a:rPr>
                        <a:t>Entre ≧ 95% et ＜ 98%</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peu fréquent </a:t>
                      </a:r>
                      <a:endParaRPr lang="fr-BE" sz="1100">
                        <a:effectLst/>
                      </a:endParaRPr>
                    </a:p>
                    <a:p>
                      <a:pPr algn="ctr"/>
                      <a:r>
                        <a:rPr lang="fr-FR" sz="1100">
                          <a:effectLst/>
                        </a:rPr>
                        <a:t>de haut niveau</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just"/>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1398970726"/>
                  </a:ext>
                </a:extLst>
              </a:tr>
              <a:tr h="826524">
                <a:tc>
                  <a:txBody>
                    <a:bodyPr/>
                    <a:lstStyle/>
                    <a:p>
                      <a:pPr algn="ctr"/>
                      <a:r>
                        <a:rPr lang="fr-FR" sz="1100" dirty="0">
                          <a:solidFill>
                            <a:schemeClr val="accent6">
                              <a:lumMod val="10000"/>
                            </a:schemeClr>
                          </a:solidFill>
                          <a:effectLst/>
                        </a:rPr>
                        <a:t>Entre ＞ 5 % et ＜ 95 %</a:t>
                      </a:r>
                      <a:endParaRPr lang="fr-BE" sz="1100" dirty="0">
                        <a:solidFill>
                          <a:schemeClr val="accent6">
                            <a:lumMod val="10000"/>
                          </a:schemeClr>
                        </a:solidFill>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fréquent</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à interpréter ultérieurement en fonction du niveau de performance présupposée</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650989540"/>
                  </a:ext>
                </a:extLst>
              </a:tr>
              <a:tr h="495914">
                <a:tc>
                  <a:txBody>
                    <a:bodyPr/>
                    <a:lstStyle/>
                    <a:p>
                      <a:pPr algn="ctr"/>
                      <a:r>
                        <a:rPr lang="fr-FR" sz="1100">
                          <a:solidFill>
                            <a:schemeClr val="accent6">
                              <a:lumMod val="10000"/>
                            </a:schemeClr>
                          </a:solidFill>
                          <a:effectLst/>
                        </a:rPr>
                        <a:t>Entre ＞ 2% et ≦ 5 % </a:t>
                      </a:r>
                      <a:endParaRPr lang="fr-BE" sz="1100">
                        <a:solidFill>
                          <a:schemeClr val="accent6">
                            <a:lumMod val="10000"/>
                          </a:schemeClr>
                        </a:solidFill>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peu fréquent </a:t>
                      </a:r>
                      <a:endParaRPr lang="fr-BE" sz="1100">
                        <a:effectLst/>
                      </a:endParaRPr>
                    </a:p>
                    <a:p>
                      <a:pPr algn="ctr"/>
                      <a:r>
                        <a:rPr lang="fr-FR" sz="1100">
                          <a:effectLst/>
                        </a:rPr>
                        <a:t>de bas niveau</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jugé hors norme</a:t>
                      </a:r>
                      <a:endParaRPr lang="fr-BE" sz="1100">
                        <a:effectLst/>
                      </a:endParaRPr>
                    </a:p>
                    <a:p>
                      <a:pPr algn="ctr"/>
                      <a:r>
                        <a:rPr lang="fr-FR" sz="1100">
                          <a:effectLst/>
                        </a:rPr>
                        <a:t>avec un seuil libéral</a:t>
                      </a:r>
                      <a:endParaRPr lang="fr-BE" sz="1100">
                        <a:effectLst/>
                      </a:endParaRPr>
                    </a:p>
                    <a:p>
                      <a:pPr algn="ctr"/>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3545474366"/>
                  </a:ext>
                </a:extLst>
              </a:tr>
              <a:tr h="495914">
                <a:tc>
                  <a:txBody>
                    <a:bodyPr/>
                    <a:lstStyle/>
                    <a:p>
                      <a:pPr algn="ctr"/>
                      <a:r>
                        <a:rPr lang="fr-FR" sz="1100" dirty="0">
                          <a:solidFill>
                            <a:schemeClr val="accent6">
                              <a:lumMod val="10000"/>
                            </a:schemeClr>
                          </a:solidFill>
                          <a:effectLst/>
                        </a:rPr>
                        <a:t>≦ 2%   </a:t>
                      </a:r>
                      <a:endParaRPr lang="fr-BE" sz="1100" dirty="0">
                        <a:solidFill>
                          <a:schemeClr val="accent6">
                            <a:lumMod val="10000"/>
                          </a:schemeClr>
                        </a:solidFill>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très peu fréquent </a:t>
                      </a:r>
                      <a:endParaRPr lang="fr-BE" sz="1100" dirty="0">
                        <a:effectLst/>
                      </a:endParaRPr>
                    </a:p>
                    <a:p>
                      <a:pPr algn="ctr"/>
                      <a:r>
                        <a:rPr lang="fr-FR" sz="1100" dirty="0">
                          <a:effectLst/>
                        </a:rPr>
                        <a:t>de bas niveau</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jugé hors norme</a:t>
                      </a:r>
                      <a:endParaRPr lang="fr-BE" sz="1100" dirty="0">
                        <a:effectLst/>
                      </a:endParaRPr>
                    </a:p>
                    <a:p>
                      <a:pPr algn="ctr"/>
                      <a:r>
                        <a:rPr lang="fr-FR" sz="1100" dirty="0">
                          <a:effectLst/>
                        </a:rPr>
                        <a:t>avec un seuil conservateur</a:t>
                      </a:r>
                      <a:endParaRPr lang="fr-BE" sz="1100" dirty="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3909489040"/>
                  </a:ext>
                </a:extLst>
              </a:tr>
            </a:tbl>
          </a:graphicData>
        </a:graphic>
      </p:graphicFrame>
      <p:sp>
        <p:nvSpPr>
          <p:cNvPr id="5" name="ZoneTexte 4">
            <a:extLst>
              <a:ext uri="{FF2B5EF4-FFF2-40B4-BE49-F238E27FC236}">
                <a16:creationId xmlns:a16="http://schemas.microsoft.com/office/drawing/2014/main" id="{82112440-BA69-5146-67D9-44815F9F41FC}"/>
              </a:ext>
            </a:extLst>
          </p:cNvPr>
          <p:cNvSpPr txBox="1"/>
          <p:nvPr/>
        </p:nvSpPr>
        <p:spPr>
          <a:xfrm>
            <a:off x="-143359" y="1520402"/>
            <a:ext cx="1972159" cy="821059"/>
          </a:xfrm>
          <a:prstGeom prst="rect">
            <a:avLst/>
          </a:prstGeom>
          <a:noFill/>
        </p:spPr>
        <p:txBody>
          <a:bodyPr wrap="square">
            <a:spAutoFit/>
          </a:bodyPr>
          <a:lstStyle/>
          <a:p>
            <a:pPr algn="ctr">
              <a:lnSpc>
                <a:spcPct val="115000"/>
              </a:lnSpc>
            </a:pPr>
            <a:r>
              <a:rPr lang="fr-FR" sz="1400">
                <a:effectLst/>
                <a:latin typeface="Calibri" panose="020F0502020204030204" pitchFamily="34" charset="0"/>
                <a:ea typeface="Calibri" panose="020F0502020204030204" pitchFamily="34" charset="0"/>
              </a:rPr>
              <a:t>percentile </a:t>
            </a:r>
            <a:r>
              <a:rPr lang="fr-FR" sz="1400" dirty="0">
                <a:effectLst/>
                <a:latin typeface="Calibri" panose="020F0502020204030204" pitchFamily="34" charset="0"/>
                <a:ea typeface="Calibri" panose="020F0502020204030204" pitchFamily="34" charset="0"/>
              </a:rPr>
              <a:t>et probabilité associée au score </a:t>
            </a:r>
            <a:r>
              <a:rPr lang="fr-FR" sz="1400" i="1" dirty="0">
                <a:effectLst/>
                <a:latin typeface="Calibri" panose="020F0502020204030204" pitchFamily="34" charset="0"/>
                <a:ea typeface="Calibri" panose="020F0502020204030204" pitchFamily="34" charset="0"/>
              </a:rPr>
              <a:t>standardisé</a:t>
            </a:r>
            <a:r>
              <a:rPr lang="fr-FR" sz="1400" dirty="0">
                <a:effectLst/>
                <a:latin typeface="Calibri" panose="020F0502020204030204" pitchFamily="34" charset="0"/>
                <a:ea typeface="Calibri" panose="020F0502020204030204" pitchFamily="34" charset="0"/>
              </a:rPr>
              <a:t>.</a:t>
            </a:r>
            <a:endParaRPr lang="fr-BE" sz="2000" dirty="0">
              <a:effectLst/>
              <a:latin typeface="Calibri" panose="020F0502020204030204" pitchFamily="34" charset="0"/>
              <a:ea typeface="Calibri" panose="020F0502020204030204" pitchFamily="34" charset="0"/>
            </a:endParaRPr>
          </a:p>
        </p:txBody>
      </p:sp>
      <p:sp>
        <p:nvSpPr>
          <p:cNvPr id="6" name="Flèche vers la droite 5">
            <a:extLst>
              <a:ext uri="{FF2B5EF4-FFF2-40B4-BE49-F238E27FC236}">
                <a16:creationId xmlns:a16="http://schemas.microsoft.com/office/drawing/2014/main" id="{CF7F1051-C7AB-CEA3-7CBE-DBDDB731218F}"/>
              </a:ext>
            </a:extLst>
          </p:cNvPr>
          <p:cNvSpPr/>
          <p:nvPr/>
        </p:nvSpPr>
        <p:spPr>
          <a:xfrm>
            <a:off x="1689315" y="1735811"/>
            <a:ext cx="278969" cy="2169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9244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465F8-6144-F4BE-D00F-673D2A38223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67EAD1-CCB9-C659-3E81-A2E11B8897DF}"/>
              </a:ext>
            </a:extLst>
          </p:cNvPr>
          <p:cNvSpPr>
            <a:spLocks noGrp="1"/>
          </p:cNvSpPr>
          <p:nvPr>
            <p:ph type="title"/>
          </p:nvPr>
        </p:nvSpPr>
        <p:spPr>
          <a:xfrm>
            <a:off x="203200" y="163618"/>
            <a:ext cx="7717500" cy="572700"/>
          </a:xfrm>
        </p:spPr>
        <p:txBody>
          <a:bodyPr/>
          <a:lstStyle/>
          <a:p>
            <a:r>
              <a:rPr kumimoji="0" lang="fr-FR" altLang="fr-FR"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Proposition de qualificatifs </a:t>
            </a:r>
            <a:br>
              <a:rPr kumimoji="0" lang="fr-FR" altLang="fr-FR"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lang="fr-FR" dirty="0">
              <a:solidFill>
                <a:srgbClr val="C00000"/>
              </a:solidFill>
            </a:endParaRPr>
          </a:p>
        </p:txBody>
      </p:sp>
      <p:graphicFrame>
        <p:nvGraphicFramePr>
          <p:cNvPr id="7" name="Tableau 6">
            <a:extLst>
              <a:ext uri="{FF2B5EF4-FFF2-40B4-BE49-F238E27FC236}">
                <a16:creationId xmlns:a16="http://schemas.microsoft.com/office/drawing/2014/main" id="{BA170518-B7F4-DC5C-39EE-0FC56A5D7A7D}"/>
              </a:ext>
            </a:extLst>
          </p:cNvPr>
          <p:cNvGraphicFramePr>
            <a:graphicFrameLocks noGrp="1"/>
          </p:cNvGraphicFramePr>
          <p:nvPr/>
        </p:nvGraphicFramePr>
        <p:xfrm>
          <a:off x="1971892" y="1520402"/>
          <a:ext cx="5200216" cy="3459480"/>
        </p:xfrm>
        <a:graphic>
          <a:graphicData uri="http://schemas.openxmlformats.org/drawingml/2006/table">
            <a:tbl>
              <a:tblPr bandRow="1">
                <a:tableStyleId>{5D4F0009-3F17-4EC5-BBC1-EBB70753F332}</a:tableStyleId>
              </a:tblPr>
              <a:tblGrid>
                <a:gridCol w="1827708">
                  <a:extLst>
                    <a:ext uri="{9D8B030D-6E8A-4147-A177-3AD203B41FA5}">
                      <a16:colId xmlns:a16="http://schemas.microsoft.com/office/drawing/2014/main" val="2529999229"/>
                    </a:ext>
                  </a:extLst>
                </a:gridCol>
                <a:gridCol w="1799015">
                  <a:extLst>
                    <a:ext uri="{9D8B030D-6E8A-4147-A177-3AD203B41FA5}">
                      <a16:colId xmlns:a16="http://schemas.microsoft.com/office/drawing/2014/main" val="4167755177"/>
                    </a:ext>
                  </a:extLst>
                </a:gridCol>
                <a:gridCol w="1573493">
                  <a:extLst>
                    <a:ext uri="{9D8B030D-6E8A-4147-A177-3AD203B41FA5}">
                      <a16:colId xmlns:a16="http://schemas.microsoft.com/office/drawing/2014/main" val="624887162"/>
                    </a:ext>
                  </a:extLst>
                </a:gridCol>
              </a:tblGrid>
              <a:tr h="936727">
                <a:tc>
                  <a:txBody>
                    <a:bodyPr/>
                    <a:lstStyle/>
                    <a:p>
                      <a:pPr algn="ctr"/>
                      <a:r>
                        <a:rPr lang="fr-FR" sz="1100" dirty="0">
                          <a:effectLst/>
                        </a:rPr>
                        <a:t>Fréquence estimée de la population ayant ce score ou moins </a:t>
                      </a:r>
                      <a:endParaRPr lang="fr-BE" sz="1100" dirty="0">
                        <a:effectLst/>
                      </a:endParaRPr>
                    </a:p>
                    <a:p>
                      <a:pPr algn="ctr"/>
                      <a:r>
                        <a:rPr lang="fr-FR" sz="1100" dirty="0">
                          <a:effectLst/>
                        </a:rPr>
                        <a:t> </a:t>
                      </a:r>
                      <a:r>
                        <a:rPr lang="fr-FR" sz="900" b="0" i="0" u="none" strike="noStrike" cap="none" dirty="0">
                          <a:solidFill>
                            <a:srgbClr val="000000"/>
                          </a:solidFill>
                          <a:effectLst/>
                          <a:latin typeface="Arial"/>
                          <a:cs typeface="Arial"/>
                          <a:sym typeface="Arial"/>
                        </a:rPr>
                        <a:t>(*= risque </a:t>
                      </a:r>
                      <a:r>
                        <a:rPr lang="fr-FR" sz="900" dirty="0">
                          <a:effectLst/>
                        </a:rPr>
                        <a:t>d’erreur associé à la décision de qualifier un score de hors-normes)</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latin typeface="Calibri" panose="020F0502020204030204" pitchFamily="34" charset="0"/>
                          <a:ea typeface="Calibri" panose="020F0502020204030204" pitchFamily="34" charset="0"/>
                        </a:rPr>
                        <a:t>Description</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Seuil</a:t>
                      </a:r>
                      <a:endParaRPr lang="fr-BE" sz="1100" dirty="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1419071774"/>
                  </a:ext>
                </a:extLst>
              </a:tr>
              <a:tr h="330610">
                <a:tc>
                  <a:txBody>
                    <a:bodyPr/>
                    <a:lstStyle/>
                    <a:p>
                      <a:pPr algn="ctr"/>
                      <a:r>
                        <a:rPr lang="fr-FR" sz="1100">
                          <a:effectLst/>
                        </a:rPr>
                        <a:t> ≧ 98%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très peu fréquent </a:t>
                      </a:r>
                      <a:endParaRPr lang="fr-BE" sz="1100">
                        <a:effectLst/>
                      </a:endParaRPr>
                    </a:p>
                    <a:p>
                      <a:pPr algn="ctr"/>
                      <a:r>
                        <a:rPr lang="fr-FR" sz="1100">
                          <a:effectLst/>
                        </a:rPr>
                        <a:t>de haut niveau</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4123999779"/>
                  </a:ext>
                </a:extLst>
              </a:tr>
              <a:tr h="330610">
                <a:tc>
                  <a:txBody>
                    <a:bodyPr/>
                    <a:lstStyle/>
                    <a:p>
                      <a:pPr algn="ctr"/>
                      <a:r>
                        <a:rPr lang="fr-FR" sz="1100">
                          <a:effectLst/>
                        </a:rPr>
                        <a:t>Entre ≧ 95% et ＜ 98%</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peu fréquent </a:t>
                      </a:r>
                      <a:endParaRPr lang="fr-BE" sz="1100">
                        <a:effectLst/>
                      </a:endParaRPr>
                    </a:p>
                    <a:p>
                      <a:pPr algn="ctr"/>
                      <a:r>
                        <a:rPr lang="fr-FR" sz="1100">
                          <a:effectLst/>
                        </a:rPr>
                        <a:t>de haut niveau</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just"/>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1398970726"/>
                  </a:ext>
                </a:extLst>
              </a:tr>
              <a:tr h="826524">
                <a:tc>
                  <a:txBody>
                    <a:bodyPr/>
                    <a:lstStyle/>
                    <a:p>
                      <a:pPr algn="ctr"/>
                      <a:r>
                        <a:rPr lang="fr-FR" sz="1100" dirty="0">
                          <a:effectLst/>
                        </a:rPr>
                        <a:t>Entre ＞ 5 % et ＜ 95 %</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fréquent</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à interpréter ultérieurement en fonction du niveau de performance présupposée</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650989540"/>
                  </a:ext>
                </a:extLst>
              </a:tr>
              <a:tr h="495914">
                <a:tc>
                  <a:txBody>
                    <a:bodyPr/>
                    <a:lstStyle/>
                    <a:p>
                      <a:pPr algn="ctr"/>
                      <a:r>
                        <a:rPr lang="fr-FR" sz="1100">
                          <a:solidFill>
                            <a:srgbClr val="C00000"/>
                          </a:solidFill>
                          <a:effectLst/>
                        </a:rPr>
                        <a:t>Entre ＞ 2% et ≦ 5 % </a:t>
                      </a:r>
                      <a:endParaRPr lang="fr-BE" sz="1100">
                        <a:solidFill>
                          <a:srgbClr val="C00000"/>
                        </a:solidFill>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peu fréquent </a:t>
                      </a:r>
                      <a:endParaRPr lang="fr-BE" sz="1100">
                        <a:effectLst/>
                      </a:endParaRPr>
                    </a:p>
                    <a:p>
                      <a:pPr algn="ctr"/>
                      <a:r>
                        <a:rPr lang="fr-FR" sz="1100">
                          <a:effectLst/>
                        </a:rPr>
                        <a:t>de bas niveau</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jugé hors norme</a:t>
                      </a:r>
                      <a:endParaRPr lang="fr-BE" sz="1100">
                        <a:effectLst/>
                      </a:endParaRPr>
                    </a:p>
                    <a:p>
                      <a:pPr algn="ctr"/>
                      <a:r>
                        <a:rPr lang="fr-FR" sz="1100">
                          <a:effectLst/>
                        </a:rPr>
                        <a:t>avec un seuil libéral</a:t>
                      </a:r>
                      <a:endParaRPr lang="fr-BE" sz="1100">
                        <a:effectLst/>
                      </a:endParaRPr>
                    </a:p>
                    <a:p>
                      <a:pPr algn="ctr"/>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3545474366"/>
                  </a:ext>
                </a:extLst>
              </a:tr>
              <a:tr h="495914">
                <a:tc>
                  <a:txBody>
                    <a:bodyPr/>
                    <a:lstStyle/>
                    <a:p>
                      <a:pPr algn="ctr"/>
                      <a:r>
                        <a:rPr lang="fr-FR" sz="1100" dirty="0">
                          <a:solidFill>
                            <a:srgbClr val="C00000"/>
                          </a:solidFill>
                          <a:effectLst/>
                        </a:rPr>
                        <a:t>≦ 2%   </a:t>
                      </a:r>
                      <a:endParaRPr lang="fr-BE" sz="1100" dirty="0">
                        <a:solidFill>
                          <a:srgbClr val="C00000"/>
                        </a:solidFill>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très peu fréquent </a:t>
                      </a:r>
                      <a:endParaRPr lang="fr-BE" sz="1100">
                        <a:effectLst/>
                      </a:endParaRPr>
                    </a:p>
                    <a:p>
                      <a:pPr algn="ctr"/>
                      <a:r>
                        <a:rPr lang="fr-FR" sz="1100">
                          <a:effectLst/>
                        </a:rPr>
                        <a:t>de bas niveau</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jugé hors norme</a:t>
                      </a:r>
                      <a:endParaRPr lang="fr-BE" sz="1100" dirty="0">
                        <a:effectLst/>
                      </a:endParaRPr>
                    </a:p>
                    <a:p>
                      <a:pPr algn="ctr"/>
                      <a:r>
                        <a:rPr lang="fr-FR" sz="1100" dirty="0">
                          <a:effectLst/>
                        </a:rPr>
                        <a:t>avec un seuil conservateur</a:t>
                      </a:r>
                      <a:endParaRPr lang="fr-BE" sz="1100" dirty="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3909489040"/>
                  </a:ext>
                </a:extLst>
              </a:tr>
            </a:tbl>
          </a:graphicData>
        </a:graphic>
      </p:graphicFrame>
      <p:sp>
        <p:nvSpPr>
          <p:cNvPr id="9" name="Parenthèse ouvrante 8">
            <a:extLst>
              <a:ext uri="{FF2B5EF4-FFF2-40B4-BE49-F238E27FC236}">
                <a16:creationId xmlns:a16="http://schemas.microsoft.com/office/drawing/2014/main" id="{ADCD2369-3477-2FC3-B758-FCB76864F6D2}"/>
              </a:ext>
            </a:extLst>
          </p:cNvPr>
          <p:cNvSpPr/>
          <p:nvPr/>
        </p:nvSpPr>
        <p:spPr>
          <a:xfrm>
            <a:off x="1642533" y="3945467"/>
            <a:ext cx="169334" cy="1034415"/>
          </a:xfrm>
          <a:prstGeom prst="leftBracket">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dirty="0">
              <a:highlight>
                <a:srgbClr val="800000"/>
              </a:highlight>
            </a:endParaRPr>
          </a:p>
        </p:txBody>
      </p:sp>
      <p:sp>
        <p:nvSpPr>
          <p:cNvPr id="4" name="ZoneTexte 3">
            <a:extLst>
              <a:ext uri="{FF2B5EF4-FFF2-40B4-BE49-F238E27FC236}">
                <a16:creationId xmlns:a16="http://schemas.microsoft.com/office/drawing/2014/main" id="{7788779C-BAB1-19D4-7D54-C2DE5C88F611}"/>
              </a:ext>
            </a:extLst>
          </p:cNvPr>
          <p:cNvSpPr txBox="1"/>
          <p:nvPr/>
        </p:nvSpPr>
        <p:spPr>
          <a:xfrm>
            <a:off x="169333" y="829854"/>
            <a:ext cx="5757332" cy="461665"/>
          </a:xfrm>
          <a:prstGeom prst="rect">
            <a:avLst/>
          </a:prstGeom>
          <a:noFill/>
        </p:spPr>
        <p:txBody>
          <a:bodyPr wrap="square">
            <a:spAutoFit/>
          </a:bodyPr>
          <a:lstStyle/>
          <a:p>
            <a:r>
              <a:rPr kumimoji="0" lang="fr-FR" altLang="fr-FR" sz="2400" b="1" i="0" u="none" strike="noStrike" cap="none" normalizeH="0" baseline="0" dirty="0">
                <a:ln>
                  <a:noFill/>
                </a:ln>
                <a:solidFill>
                  <a:srgbClr val="C00000"/>
                </a:solidFill>
                <a:effectLst/>
                <a:latin typeface="Arial" panose="020B0604020202020204" pitchFamily="34" charset="0"/>
                <a:ea typeface="Calibri" panose="020F0502020204030204" pitchFamily="34" charset="0"/>
              </a:rPr>
              <a:t> - associés à 5 catégories de scores</a:t>
            </a:r>
            <a:endParaRPr lang="fr-FR" sz="2400" dirty="0"/>
          </a:p>
        </p:txBody>
      </p:sp>
    </p:spTree>
    <p:extLst>
      <p:ext uri="{BB962C8B-B14F-4D97-AF65-F5344CB8AC3E}">
        <p14:creationId xmlns:p14="http://schemas.microsoft.com/office/powerpoint/2010/main" val="1796584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5667C-E497-C1E8-B195-3026FB14E3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5B2ECC4-ADBA-1BC2-ABC5-1E31F6E8B0E9}"/>
              </a:ext>
            </a:extLst>
          </p:cNvPr>
          <p:cNvSpPr>
            <a:spLocks noGrp="1"/>
          </p:cNvSpPr>
          <p:nvPr>
            <p:ph type="title"/>
          </p:nvPr>
        </p:nvSpPr>
        <p:spPr>
          <a:xfrm>
            <a:off x="203200" y="163618"/>
            <a:ext cx="7717500" cy="572700"/>
          </a:xfrm>
        </p:spPr>
        <p:txBody>
          <a:bodyPr/>
          <a:lstStyle/>
          <a:p>
            <a:r>
              <a:rPr kumimoji="0" lang="fr-FR" altLang="fr-FR"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Proposition de qualificatifs </a:t>
            </a:r>
            <a:br>
              <a:rPr kumimoji="0" lang="fr-FR" altLang="fr-FR"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lang="fr-FR" dirty="0">
              <a:solidFill>
                <a:srgbClr val="C00000"/>
              </a:solidFill>
            </a:endParaRPr>
          </a:p>
        </p:txBody>
      </p:sp>
      <p:graphicFrame>
        <p:nvGraphicFramePr>
          <p:cNvPr id="7" name="Tableau 6">
            <a:extLst>
              <a:ext uri="{FF2B5EF4-FFF2-40B4-BE49-F238E27FC236}">
                <a16:creationId xmlns:a16="http://schemas.microsoft.com/office/drawing/2014/main" id="{289842B2-AE14-15B0-1032-1B86977964A0}"/>
              </a:ext>
            </a:extLst>
          </p:cNvPr>
          <p:cNvGraphicFramePr>
            <a:graphicFrameLocks noGrp="1"/>
          </p:cNvGraphicFramePr>
          <p:nvPr/>
        </p:nvGraphicFramePr>
        <p:xfrm>
          <a:off x="1971892" y="1520402"/>
          <a:ext cx="5200216" cy="3459480"/>
        </p:xfrm>
        <a:graphic>
          <a:graphicData uri="http://schemas.openxmlformats.org/drawingml/2006/table">
            <a:tbl>
              <a:tblPr bandRow="1">
                <a:tableStyleId>{5D4F0009-3F17-4EC5-BBC1-EBB70753F332}</a:tableStyleId>
              </a:tblPr>
              <a:tblGrid>
                <a:gridCol w="1827708">
                  <a:extLst>
                    <a:ext uri="{9D8B030D-6E8A-4147-A177-3AD203B41FA5}">
                      <a16:colId xmlns:a16="http://schemas.microsoft.com/office/drawing/2014/main" val="2529999229"/>
                    </a:ext>
                  </a:extLst>
                </a:gridCol>
                <a:gridCol w="1799015">
                  <a:extLst>
                    <a:ext uri="{9D8B030D-6E8A-4147-A177-3AD203B41FA5}">
                      <a16:colId xmlns:a16="http://schemas.microsoft.com/office/drawing/2014/main" val="4167755177"/>
                    </a:ext>
                  </a:extLst>
                </a:gridCol>
                <a:gridCol w="1573493">
                  <a:extLst>
                    <a:ext uri="{9D8B030D-6E8A-4147-A177-3AD203B41FA5}">
                      <a16:colId xmlns:a16="http://schemas.microsoft.com/office/drawing/2014/main" val="624887162"/>
                    </a:ext>
                  </a:extLst>
                </a:gridCol>
              </a:tblGrid>
              <a:tr h="936727">
                <a:tc>
                  <a:txBody>
                    <a:bodyPr/>
                    <a:lstStyle/>
                    <a:p>
                      <a:pPr algn="ctr"/>
                      <a:r>
                        <a:rPr lang="fr-FR" sz="1100" dirty="0">
                          <a:effectLst/>
                        </a:rPr>
                        <a:t>Fréquence estimée de la population ayant ce score ou moins </a:t>
                      </a:r>
                      <a:endParaRPr lang="fr-BE" sz="1100" dirty="0">
                        <a:effectLst/>
                      </a:endParaRPr>
                    </a:p>
                    <a:p>
                      <a:pPr algn="ctr"/>
                      <a:r>
                        <a:rPr lang="fr-FR" sz="1100" dirty="0">
                          <a:effectLst/>
                        </a:rPr>
                        <a:t> </a:t>
                      </a:r>
                      <a:r>
                        <a:rPr lang="fr-FR" sz="900" b="0" i="0" u="none" strike="noStrike" cap="none" dirty="0">
                          <a:solidFill>
                            <a:srgbClr val="000000"/>
                          </a:solidFill>
                          <a:effectLst/>
                          <a:latin typeface="Arial"/>
                          <a:cs typeface="Arial"/>
                          <a:sym typeface="Arial"/>
                        </a:rPr>
                        <a:t>(*= risque </a:t>
                      </a:r>
                      <a:r>
                        <a:rPr lang="fr-FR" sz="900" dirty="0">
                          <a:effectLst/>
                        </a:rPr>
                        <a:t>d’erreur associé à la décision de qualifier un score de hors-normes)</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latin typeface="Calibri" panose="020F0502020204030204" pitchFamily="34" charset="0"/>
                          <a:ea typeface="Calibri" panose="020F0502020204030204" pitchFamily="34" charset="0"/>
                        </a:rPr>
                        <a:t>Description</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Seuil</a:t>
                      </a:r>
                      <a:endParaRPr lang="fr-BE" sz="1100" dirty="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1419071774"/>
                  </a:ext>
                </a:extLst>
              </a:tr>
              <a:tr h="330610">
                <a:tc>
                  <a:txBody>
                    <a:bodyPr/>
                    <a:lstStyle/>
                    <a:p>
                      <a:pPr algn="ctr"/>
                      <a:r>
                        <a:rPr lang="fr-FR" sz="1100">
                          <a:effectLst/>
                        </a:rPr>
                        <a:t> ≧ 98%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b="1" dirty="0">
                          <a:solidFill>
                            <a:srgbClr val="C00000"/>
                          </a:solidFill>
                          <a:effectLst/>
                        </a:rPr>
                        <a:t>Score</a:t>
                      </a:r>
                      <a:r>
                        <a:rPr lang="fr-FR" sz="1100" dirty="0">
                          <a:effectLst/>
                        </a:rPr>
                        <a:t> très peu fréquent </a:t>
                      </a:r>
                      <a:endParaRPr lang="fr-BE" sz="1100" dirty="0">
                        <a:effectLst/>
                      </a:endParaRPr>
                    </a:p>
                    <a:p>
                      <a:pPr algn="ctr"/>
                      <a:r>
                        <a:rPr lang="fr-FR" sz="1100" dirty="0">
                          <a:effectLst/>
                        </a:rPr>
                        <a:t>de haut niveau</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4123999779"/>
                  </a:ext>
                </a:extLst>
              </a:tr>
              <a:tr h="330610">
                <a:tc>
                  <a:txBody>
                    <a:bodyPr/>
                    <a:lstStyle/>
                    <a:p>
                      <a:pPr algn="ctr"/>
                      <a:r>
                        <a:rPr lang="fr-FR" sz="1100">
                          <a:effectLst/>
                        </a:rPr>
                        <a:t>Entre ≧ 95% et ＜ 98%</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b="1" dirty="0">
                          <a:solidFill>
                            <a:srgbClr val="C00000"/>
                          </a:solidFill>
                          <a:effectLst/>
                        </a:rPr>
                        <a:t>Score</a:t>
                      </a:r>
                      <a:r>
                        <a:rPr lang="fr-FR" sz="1100" dirty="0">
                          <a:effectLst/>
                        </a:rPr>
                        <a:t> peu fréquent </a:t>
                      </a:r>
                      <a:endParaRPr lang="fr-BE" sz="1100" dirty="0">
                        <a:effectLst/>
                      </a:endParaRPr>
                    </a:p>
                    <a:p>
                      <a:pPr algn="ctr"/>
                      <a:r>
                        <a:rPr lang="fr-FR" sz="1100" dirty="0">
                          <a:effectLst/>
                        </a:rPr>
                        <a:t>de haut niveau</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just"/>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1398970726"/>
                  </a:ext>
                </a:extLst>
              </a:tr>
              <a:tr h="826524">
                <a:tc>
                  <a:txBody>
                    <a:bodyPr/>
                    <a:lstStyle/>
                    <a:p>
                      <a:pPr algn="ctr"/>
                      <a:r>
                        <a:rPr lang="fr-FR" sz="1100" dirty="0">
                          <a:effectLst/>
                        </a:rPr>
                        <a:t>Entre ＞ 5 % et ＜ 95 %</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b="1" dirty="0">
                          <a:solidFill>
                            <a:srgbClr val="C00000"/>
                          </a:solidFill>
                          <a:effectLst/>
                        </a:rPr>
                        <a:t>Score</a:t>
                      </a:r>
                      <a:r>
                        <a:rPr lang="fr-FR" sz="1100" dirty="0">
                          <a:effectLst/>
                        </a:rPr>
                        <a:t> fréquent</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à interpréter ultérieurement en fonction du niveau de performance présupposée</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650989540"/>
                  </a:ext>
                </a:extLst>
              </a:tr>
              <a:tr h="495914">
                <a:tc>
                  <a:txBody>
                    <a:bodyPr/>
                    <a:lstStyle/>
                    <a:p>
                      <a:pPr algn="ctr"/>
                      <a:r>
                        <a:rPr lang="fr-FR" sz="1100">
                          <a:effectLst/>
                        </a:rPr>
                        <a:t>Entre ＞ 2% et ≦ 5 %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b="1" dirty="0">
                          <a:solidFill>
                            <a:srgbClr val="C00000"/>
                          </a:solidFill>
                          <a:effectLst/>
                        </a:rPr>
                        <a:t>Score</a:t>
                      </a:r>
                      <a:r>
                        <a:rPr lang="fr-FR" sz="1100" dirty="0">
                          <a:effectLst/>
                        </a:rPr>
                        <a:t> peu fréquent </a:t>
                      </a:r>
                      <a:endParaRPr lang="fr-BE" sz="1100" dirty="0">
                        <a:effectLst/>
                      </a:endParaRPr>
                    </a:p>
                    <a:p>
                      <a:pPr algn="ctr"/>
                      <a:r>
                        <a:rPr lang="fr-FR" sz="1100" dirty="0">
                          <a:effectLst/>
                        </a:rPr>
                        <a:t>de bas niveau</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jugé hors norme</a:t>
                      </a:r>
                      <a:endParaRPr lang="fr-BE" sz="1100">
                        <a:effectLst/>
                      </a:endParaRPr>
                    </a:p>
                    <a:p>
                      <a:pPr algn="ctr"/>
                      <a:r>
                        <a:rPr lang="fr-FR" sz="1100">
                          <a:effectLst/>
                        </a:rPr>
                        <a:t>avec un seuil libéral</a:t>
                      </a:r>
                      <a:endParaRPr lang="fr-BE" sz="1100">
                        <a:effectLst/>
                      </a:endParaRPr>
                    </a:p>
                    <a:p>
                      <a:pPr algn="ctr"/>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3545474366"/>
                  </a:ext>
                </a:extLst>
              </a:tr>
              <a:tr h="495914">
                <a:tc>
                  <a:txBody>
                    <a:bodyPr/>
                    <a:lstStyle/>
                    <a:p>
                      <a:pPr algn="ctr"/>
                      <a:r>
                        <a:rPr lang="fr-FR" sz="1100">
                          <a:effectLst/>
                        </a:rPr>
                        <a:t>≦ 2%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b="1" dirty="0">
                          <a:solidFill>
                            <a:srgbClr val="C00000"/>
                          </a:solidFill>
                          <a:effectLst/>
                        </a:rPr>
                        <a:t>Score</a:t>
                      </a:r>
                      <a:r>
                        <a:rPr lang="fr-FR" sz="1100" dirty="0">
                          <a:effectLst/>
                        </a:rPr>
                        <a:t> très peu fréquent </a:t>
                      </a:r>
                      <a:endParaRPr lang="fr-BE" sz="1100" dirty="0">
                        <a:effectLst/>
                      </a:endParaRPr>
                    </a:p>
                    <a:p>
                      <a:pPr algn="ctr"/>
                      <a:r>
                        <a:rPr lang="fr-FR" sz="1100" dirty="0">
                          <a:effectLst/>
                        </a:rPr>
                        <a:t>de bas niveau</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jugé hors norme</a:t>
                      </a:r>
                      <a:endParaRPr lang="fr-BE" sz="1100" dirty="0">
                        <a:effectLst/>
                      </a:endParaRPr>
                    </a:p>
                    <a:p>
                      <a:pPr algn="ctr"/>
                      <a:r>
                        <a:rPr lang="fr-FR" sz="1100" dirty="0">
                          <a:effectLst/>
                        </a:rPr>
                        <a:t>avec un seuil conservateur</a:t>
                      </a:r>
                      <a:endParaRPr lang="fr-BE" sz="1100" dirty="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3909489040"/>
                  </a:ext>
                </a:extLst>
              </a:tr>
            </a:tbl>
          </a:graphicData>
        </a:graphic>
      </p:graphicFrame>
      <p:sp>
        <p:nvSpPr>
          <p:cNvPr id="4" name="ZoneTexte 3">
            <a:extLst>
              <a:ext uri="{FF2B5EF4-FFF2-40B4-BE49-F238E27FC236}">
                <a16:creationId xmlns:a16="http://schemas.microsoft.com/office/drawing/2014/main" id="{8D038BD0-AEB0-B0DA-E12D-52FB305F4452}"/>
              </a:ext>
            </a:extLst>
          </p:cNvPr>
          <p:cNvSpPr txBox="1"/>
          <p:nvPr/>
        </p:nvSpPr>
        <p:spPr>
          <a:xfrm>
            <a:off x="169333" y="829854"/>
            <a:ext cx="5757332" cy="461665"/>
          </a:xfrm>
          <a:prstGeom prst="rect">
            <a:avLst/>
          </a:prstGeom>
          <a:noFill/>
        </p:spPr>
        <p:txBody>
          <a:bodyPr wrap="square">
            <a:spAutoFit/>
          </a:bodyPr>
          <a:lstStyle/>
          <a:p>
            <a:r>
              <a:rPr kumimoji="0" lang="fr-FR" altLang="fr-FR" sz="2400" b="1" i="0" u="none" strike="noStrike" cap="none" normalizeH="0" baseline="0" dirty="0">
                <a:ln>
                  <a:noFill/>
                </a:ln>
                <a:solidFill>
                  <a:srgbClr val="C00000"/>
                </a:solidFill>
                <a:effectLst/>
                <a:latin typeface="Arial" panose="020B0604020202020204" pitchFamily="34" charset="0"/>
                <a:ea typeface="Calibri" panose="020F0502020204030204" pitchFamily="34" charset="0"/>
              </a:rPr>
              <a:t> - associés à 5 catégories de scores</a:t>
            </a:r>
            <a:endParaRPr lang="fr-FR" sz="2400" dirty="0"/>
          </a:p>
        </p:txBody>
      </p:sp>
    </p:spTree>
    <p:extLst>
      <p:ext uri="{BB962C8B-B14F-4D97-AF65-F5344CB8AC3E}">
        <p14:creationId xmlns:p14="http://schemas.microsoft.com/office/powerpoint/2010/main" val="3713989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788C3-9CE3-FB5B-00BA-FE06730102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83A988-AC57-53AD-F017-CE032D67839D}"/>
              </a:ext>
            </a:extLst>
          </p:cNvPr>
          <p:cNvSpPr>
            <a:spLocks noGrp="1"/>
          </p:cNvSpPr>
          <p:nvPr>
            <p:ph type="title"/>
          </p:nvPr>
        </p:nvSpPr>
        <p:spPr>
          <a:xfrm>
            <a:off x="203200" y="163618"/>
            <a:ext cx="7717500" cy="572700"/>
          </a:xfrm>
        </p:spPr>
        <p:txBody>
          <a:bodyPr/>
          <a:lstStyle/>
          <a:p>
            <a:r>
              <a:rPr kumimoji="0" lang="fr-FR" altLang="fr-FR"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Proposition de qualificatifs </a:t>
            </a:r>
            <a:br>
              <a:rPr kumimoji="0" lang="fr-FR" altLang="fr-FR"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lang="fr-FR" dirty="0">
              <a:solidFill>
                <a:srgbClr val="C00000"/>
              </a:solidFill>
            </a:endParaRPr>
          </a:p>
        </p:txBody>
      </p:sp>
      <p:graphicFrame>
        <p:nvGraphicFramePr>
          <p:cNvPr id="7" name="Tableau 6">
            <a:extLst>
              <a:ext uri="{FF2B5EF4-FFF2-40B4-BE49-F238E27FC236}">
                <a16:creationId xmlns:a16="http://schemas.microsoft.com/office/drawing/2014/main" id="{8ECD4AC4-8E81-FAAB-3F08-B63EC3A3D032}"/>
              </a:ext>
            </a:extLst>
          </p:cNvPr>
          <p:cNvGraphicFramePr>
            <a:graphicFrameLocks noGrp="1"/>
          </p:cNvGraphicFramePr>
          <p:nvPr/>
        </p:nvGraphicFramePr>
        <p:xfrm>
          <a:off x="1971892" y="1520402"/>
          <a:ext cx="5200216" cy="3459480"/>
        </p:xfrm>
        <a:graphic>
          <a:graphicData uri="http://schemas.openxmlformats.org/drawingml/2006/table">
            <a:tbl>
              <a:tblPr bandRow="1">
                <a:tableStyleId>{5D4F0009-3F17-4EC5-BBC1-EBB70753F332}</a:tableStyleId>
              </a:tblPr>
              <a:tblGrid>
                <a:gridCol w="1827708">
                  <a:extLst>
                    <a:ext uri="{9D8B030D-6E8A-4147-A177-3AD203B41FA5}">
                      <a16:colId xmlns:a16="http://schemas.microsoft.com/office/drawing/2014/main" val="2529999229"/>
                    </a:ext>
                  </a:extLst>
                </a:gridCol>
                <a:gridCol w="1799015">
                  <a:extLst>
                    <a:ext uri="{9D8B030D-6E8A-4147-A177-3AD203B41FA5}">
                      <a16:colId xmlns:a16="http://schemas.microsoft.com/office/drawing/2014/main" val="4167755177"/>
                    </a:ext>
                  </a:extLst>
                </a:gridCol>
                <a:gridCol w="1573493">
                  <a:extLst>
                    <a:ext uri="{9D8B030D-6E8A-4147-A177-3AD203B41FA5}">
                      <a16:colId xmlns:a16="http://schemas.microsoft.com/office/drawing/2014/main" val="624887162"/>
                    </a:ext>
                  </a:extLst>
                </a:gridCol>
              </a:tblGrid>
              <a:tr h="936727">
                <a:tc>
                  <a:txBody>
                    <a:bodyPr/>
                    <a:lstStyle/>
                    <a:p>
                      <a:pPr algn="ctr"/>
                      <a:r>
                        <a:rPr lang="fr-FR" sz="1100" dirty="0">
                          <a:effectLst/>
                        </a:rPr>
                        <a:t>Fréquence estimée de la population ayant ce score ou moins </a:t>
                      </a:r>
                      <a:endParaRPr lang="fr-BE" sz="1100" dirty="0">
                        <a:effectLst/>
                      </a:endParaRPr>
                    </a:p>
                    <a:p>
                      <a:pPr algn="ctr"/>
                      <a:r>
                        <a:rPr lang="fr-FR" sz="1100" dirty="0">
                          <a:effectLst/>
                        </a:rPr>
                        <a:t> </a:t>
                      </a:r>
                      <a:r>
                        <a:rPr lang="fr-FR" sz="900" b="0" i="0" u="none" strike="noStrike" cap="none" dirty="0">
                          <a:solidFill>
                            <a:srgbClr val="000000"/>
                          </a:solidFill>
                          <a:effectLst/>
                          <a:latin typeface="Arial"/>
                          <a:cs typeface="Arial"/>
                          <a:sym typeface="Arial"/>
                        </a:rPr>
                        <a:t>(*= risque </a:t>
                      </a:r>
                      <a:r>
                        <a:rPr lang="fr-FR" sz="900" dirty="0">
                          <a:effectLst/>
                        </a:rPr>
                        <a:t>d’erreur associé à la décision de qualifier un score de hors-normes)</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latin typeface="Calibri" panose="020F0502020204030204" pitchFamily="34" charset="0"/>
                          <a:ea typeface="Calibri" panose="020F0502020204030204" pitchFamily="34" charset="0"/>
                        </a:rPr>
                        <a:t>Description</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Seuil</a:t>
                      </a:r>
                      <a:endParaRPr lang="fr-BE" sz="1100" dirty="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1419071774"/>
                  </a:ext>
                </a:extLst>
              </a:tr>
              <a:tr h="330610">
                <a:tc>
                  <a:txBody>
                    <a:bodyPr/>
                    <a:lstStyle/>
                    <a:p>
                      <a:pPr algn="ctr"/>
                      <a:r>
                        <a:rPr lang="fr-FR" sz="1100">
                          <a:effectLst/>
                        </a:rPr>
                        <a:t> ≧ 98%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très peu fréquent </a:t>
                      </a:r>
                      <a:endParaRPr lang="fr-BE" sz="1100">
                        <a:effectLst/>
                      </a:endParaRPr>
                    </a:p>
                    <a:p>
                      <a:pPr algn="ctr"/>
                      <a:r>
                        <a:rPr lang="fr-FR" sz="1100">
                          <a:effectLst/>
                        </a:rPr>
                        <a:t>de haut niveau</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4123999779"/>
                  </a:ext>
                </a:extLst>
              </a:tr>
              <a:tr h="330610">
                <a:tc>
                  <a:txBody>
                    <a:bodyPr/>
                    <a:lstStyle/>
                    <a:p>
                      <a:pPr algn="ctr"/>
                      <a:r>
                        <a:rPr lang="fr-FR" sz="1100">
                          <a:effectLst/>
                        </a:rPr>
                        <a:t>Entre ≧ 95% et ＜ 98%</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peu fréquent </a:t>
                      </a:r>
                      <a:endParaRPr lang="fr-BE" sz="1100">
                        <a:effectLst/>
                      </a:endParaRPr>
                    </a:p>
                    <a:p>
                      <a:pPr algn="ctr"/>
                      <a:r>
                        <a:rPr lang="fr-FR" sz="1100">
                          <a:effectLst/>
                        </a:rPr>
                        <a:t>de haut niveau</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just"/>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1398970726"/>
                  </a:ext>
                </a:extLst>
              </a:tr>
              <a:tr h="826524">
                <a:tc>
                  <a:txBody>
                    <a:bodyPr/>
                    <a:lstStyle/>
                    <a:p>
                      <a:pPr algn="ctr"/>
                      <a:r>
                        <a:rPr lang="fr-FR" sz="1100">
                          <a:effectLst/>
                        </a:rPr>
                        <a:t>Entre ＞ 5 % et ＜ 95 %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fréquent</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à interpréter ultérieurement en fonction du niveau de performance présupposée</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650989540"/>
                  </a:ext>
                </a:extLst>
              </a:tr>
              <a:tr h="495914">
                <a:tc>
                  <a:txBody>
                    <a:bodyPr/>
                    <a:lstStyle/>
                    <a:p>
                      <a:pPr algn="ctr"/>
                      <a:r>
                        <a:rPr lang="fr-FR" sz="1100">
                          <a:effectLst/>
                        </a:rPr>
                        <a:t>Entre ＞ 2% et ≦ 5 %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a:t>
                      </a:r>
                      <a:r>
                        <a:rPr lang="fr-FR" sz="1100" b="1" u="none" dirty="0">
                          <a:solidFill>
                            <a:srgbClr val="C00000"/>
                          </a:solidFill>
                          <a:effectLst/>
                        </a:rPr>
                        <a:t>peu fréquent </a:t>
                      </a:r>
                      <a:endParaRPr lang="fr-BE" sz="1100" b="1" u="none" dirty="0">
                        <a:solidFill>
                          <a:srgbClr val="C00000"/>
                        </a:solidFill>
                        <a:effectLst/>
                      </a:endParaRPr>
                    </a:p>
                    <a:p>
                      <a:pPr algn="ctr"/>
                      <a:r>
                        <a:rPr lang="fr-FR" sz="1100" dirty="0">
                          <a:effectLst/>
                        </a:rPr>
                        <a:t>de bas niveau</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jugé hors norme</a:t>
                      </a:r>
                      <a:endParaRPr lang="fr-BE" sz="1100">
                        <a:effectLst/>
                      </a:endParaRPr>
                    </a:p>
                    <a:p>
                      <a:pPr algn="ctr"/>
                      <a:r>
                        <a:rPr lang="fr-FR" sz="1100">
                          <a:effectLst/>
                        </a:rPr>
                        <a:t>avec un seuil libéral</a:t>
                      </a:r>
                      <a:endParaRPr lang="fr-BE" sz="1100">
                        <a:effectLst/>
                      </a:endParaRPr>
                    </a:p>
                    <a:p>
                      <a:pPr algn="ctr"/>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3545474366"/>
                  </a:ext>
                </a:extLst>
              </a:tr>
              <a:tr h="495914">
                <a:tc>
                  <a:txBody>
                    <a:bodyPr/>
                    <a:lstStyle/>
                    <a:p>
                      <a:pPr algn="ctr"/>
                      <a:r>
                        <a:rPr lang="fr-FR" sz="1100">
                          <a:effectLst/>
                        </a:rPr>
                        <a:t>≦ 2%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a:t>
                      </a:r>
                      <a:r>
                        <a:rPr lang="fr-FR" sz="1100" b="1" u="none" dirty="0">
                          <a:solidFill>
                            <a:srgbClr val="C00000"/>
                          </a:solidFill>
                          <a:effectLst/>
                        </a:rPr>
                        <a:t>très peu fréquent </a:t>
                      </a:r>
                      <a:endParaRPr lang="fr-BE" sz="1100" b="1" u="none" dirty="0">
                        <a:solidFill>
                          <a:srgbClr val="C00000"/>
                        </a:solidFill>
                        <a:effectLst/>
                      </a:endParaRPr>
                    </a:p>
                    <a:p>
                      <a:pPr algn="ctr"/>
                      <a:r>
                        <a:rPr lang="fr-FR" sz="1100" dirty="0">
                          <a:effectLst/>
                        </a:rPr>
                        <a:t>de bas niveau</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jugé hors norme</a:t>
                      </a:r>
                      <a:endParaRPr lang="fr-BE" sz="1100" dirty="0">
                        <a:effectLst/>
                      </a:endParaRPr>
                    </a:p>
                    <a:p>
                      <a:pPr algn="ctr"/>
                      <a:r>
                        <a:rPr lang="fr-FR" sz="1100" dirty="0">
                          <a:effectLst/>
                        </a:rPr>
                        <a:t>avec un seuil conservateur</a:t>
                      </a:r>
                      <a:endParaRPr lang="fr-BE" sz="1100" dirty="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3909489040"/>
                  </a:ext>
                </a:extLst>
              </a:tr>
            </a:tbl>
          </a:graphicData>
        </a:graphic>
      </p:graphicFrame>
    </p:spTree>
    <p:extLst>
      <p:ext uri="{BB962C8B-B14F-4D97-AF65-F5344CB8AC3E}">
        <p14:creationId xmlns:p14="http://schemas.microsoft.com/office/powerpoint/2010/main" val="31218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9">
          <a:extLst>
            <a:ext uri="{FF2B5EF4-FFF2-40B4-BE49-F238E27FC236}">
              <a16:creationId xmlns:a16="http://schemas.microsoft.com/office/drawing/2014/main" id="{0D29296A-F63E-0E35-0371-C3C315DB2A40}"/>
            </a:ext>
          </a:extLst>
        </p:cNvPr>
        <p:cNvGrpSpPr/>
        <p:nvPr/>
      </p:nvGrpSpPr>
      <p:grpSpPr>
        <a:xfrm>
          <a:off x="0" y="0"/>
          <a:ext cx="0" cy="0"/>
          <a:chOff x="0" y="0"/>
          <a:chExt cx="0" cy="0"/>
        </a:xfrm>
      </p:grpSpPr>
      <p:sp>
        <p:nvSpPr>
          <p:cNvPr id="1200" name="Google Shape;1200;p39">
            <a:extLst>
              <a:ext uri="{FF2B5EF4-FFF2-40B4-BE49-F238E27FC236}">
                <a16:creationId xmlns:a16="http://schemas.microsoft.com/office/drawing/2014/main" id="{586E55D9-2E7A-3D15-B919-F974B6B87D1F}"/>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Interpréter</a:t>
            </a:r>
            <a:r>
              <a:rPr lang="en" dirty="0"/>
              <a:t> et </a:t>
            </a:r>
            <a:r>
              <a:rPr lang="en" dirty="0" err="1"/>
              <a:t>communiquer</a:t>
            </a:r>
            <a:r>
              <a:rPr lang="en" dirty="0"/>
              <a:t> </a:t>
            </a:r>
            <a:r>
              <a:rPr lang="en" dirty="0" err="1"/>
              <a:t>nos</a:t>
            </a:r>
            <a:r>
              <a:rPr lang="en" dirty="0"/>
              <a:t> </a:t>
            </a:r>
            <a:r>
              <a:rPr lang="en" dirty="0" err="1"/>
              <a:t>résultats</a:t>
            </a:r>
            <a:endParaRPr dirty="0"/>
          </a:p>
        </p:txBody>
      </p:sp>
      <p:sp>
        <p:nvSpPr>
          <p:cNvPr id="1205" name="Google Shape;1205;p39">
            <a:extLst>
              <a:ext uri="{FF2B5EF4-FFF2-40B4-BE49-F238E27FC236}">
                <a16:creationId xmlns:a16="http://schemas.microsoft.com/office/drawing/2014/main" id="{B4EF3648-E2A3-EB37-9845-77BF05608A84}"/>
              </a:ext>
            </a:extLst>
          </p:cNvPr>
          <p:cNvSpPr txBox="1"/>
          <p:nvPr/>
        </p:nvSpPr>
        <p:spPr>
          <a:xfrm flipH="1">
            <a:off x="2315277" y="4125203"/>
            <a:ext cx="2923800" cy="402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None/>
            </a:pPr>
            <a:r>
              <a:rPr lang="en" sz="2100" dirty="0" err="1">
                <a:solidFill>
                  <a:schemeClr val="dk1"/>
                </a:solidFill>
                <a:latin typeface="Baloo 2 ExtraBold"/>
                <a:ea typeface="Baloo 2 ExtraBold"/>
                <a:cs typeface="Baloo 2 ExtraBold"/>
                <a:sym typeface="Baloo 2 ExtraBold"/>
              </a:rPr>
              <a:t>Normes</a:t>
            </a:r>
            <a:endParaRPr sz="2100" dirty="0">
              <a:solidFill>
                <a:schemeClr val="dk1"/>
              </a:solidFill>
              <a:latin typeface="Baloo 2 ExtraBold"/>
              <a:ea typeface="Baloo 2 ExtraBold"/>
              <a:cs typeface="Baloo 2 ExtraBold"/>
              <a:sym typeface="Baloo 2 ExtraBold"/>
            </a:endParaRPr>
          </a:p>
        </p:txBody>
      </p:sp>
      <p:sp>
        <p:nvSpPr>
          <p:cNvPr id="1206" name="Google Shape;1206;p39">
            <a:extLst>
              <a:ext uri="{FF2B5EF4-FFF2-40B4-BE49-F238E27FC236}">
                <a16:creationId xmlns:a16="http://schemas.microsoft.com/office/drawing/2014/main" id="{29B8A879-C957-3AE8-E5E5-199F9B90F837}"/>
              </a:ext>
            </a:extLst>
          </p:cNvPr>
          <p:cNvSpPr txBox="1"/>
          <p:nvPr/>
        </p:nvSpPr>
        <p:spPr>
          <a:xfrm flipH="1">
            <a:off x="2313847" y="4396116"/>
            <a:ext cx="2926200" cy="402300"/>
          </a:xfrm>
          <a:prstGeom prst="rect">
            <a:avLst/>
          </a:prstGeom>
          <a:noFill/>
          <a:ln>
            <a:noFill/>
          </a:ln>
        </p:spPr>
        <p:txBody>
          <a:bodyPr spcFirstLastPara="1" wrap="square" lIns="91425" tIns="91425" rIns="91425" bIns="91425" anchor="t" anchorCtr="0">
            <a:noAutofit/>
          </a:bodyPr>
          <a:lstStyle/>
          <a:p>
            <a:pPr marL="0" lvl="0" indent="0" algn="ctr">
              <a:lnSpc>
                <a:spcPct val="115000"/>
              </a:lnSpc>
              <a:buFont typeface="Arial"/>
              <a:buNone/>
            </a:pPr>
            <a:r>
              <a:rPr lang="en" dirty="0">
                <a:solidFill>
                  <a:schemeClr val="dk1"/>
                </a:solidFill>
                <a:latin typeface="DM Sans"/>
                <a:sym typeface="DM Sans"/>
              </a:rPr>
              <a:t>Choix d’un </a:t>
            </a:r>
            <a:r>
              <a:rPr lang="en" dirty="0" err="1">
                <a:solidFill>
                  <a:schemeClr val="dk1"/>
                </a:solidFill>
                <a:latin typeface="DM Sans"/>
                <a:sym typeface="DM Sans"/>
              </a:rPr>
              <a:t>seuil</a:t>
            </a:r>
            <a:endParaRPr lang="fr-FR" dirty="0">
              <a:solidFill>
                <a:schemeClr val="dk1"/>
              </a:solidFill>
              <a:latin typeface="DM Sans"/>
            </a:endParaRPr>
          </a:p>
          <a:p>
            <a:pPr marL="0" lvl="0" indent="0" algn="ctr">
              <a:lnSpc>
                <a:spcPct val="115000"/>
              </a:lnSpc>
              <a:buFont typeface="Arial"/>
              <a:buNone/>
            </a:pPr>
            <a:r>
              <a:rPr lang="fr-FR" dirty="0">
                <a:solidFill>
                  <a:schemeClr val="dk1"/>
                </a:solidFill>
                <a:latin typeface="DM Sans"/>
              </a:rPr>
              <a:t>de « normalité » </a:t>
            </a:r>
            <a:endParaRPr dirty="0">
              <a:solidFill>
                <a:schemeClr val="dk1"/>
              </a:solidFill>
              <a:latin typeface="DM Sans"/>
              <a:sym typeface="DM Sans"/>
            </a:endParaRPr>
          </a:p>
        </p:txBody>
      </p:sp>
      <p:sp>
        <p:nvSpPr>
          <p:cNvPr id="1207" name="Google Shape;1207;p39">
            <a:extLst>
              <a:ext uri="{FF2B5EF4-FFF2-40B4-BE49-F238E27FC236}">
                <a16:creationId xmlns:a16="http://schemas.microsoft.com/office/drawing/2014/main" id="{4774AE58-0507-5472-F088-C69F72AC97B9}"/>
              </a:ext>
            </a:extLst>
          </p:cNvPr>
          <p:cNvSpPr txBox="1"/>
          <p:nvPr/>
        </p:nvSpPr>
        <p:spPr>
          <a:xfrm flipH="1">
            <a:off x="4424321" y="3766868"/>
            <a:ext cx="2926200" cy="405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None/>
            </a:pPr>
            <a:r>
              <a:rPr lang="en" sz="2100" dirty="0">
                <a:solidFill>
                  <a:schemeClr val="dk1"/>
                </a:solidFill>
                <a:latin typeface="Baloo 2 ExtraBold"/>
                <a:ea typeface="Baloo 2 ExtraBold"/>
                <a:cs typeface="Baloo 2 ExtraBold"/>
                <a:sym typeface="Baloo 2 ExtraBold"/>
              </a:rPr>
              <a:t>Restitution</a:t>
            </a:r>
            <a:endParaRPr sz="2100" dirty="0">
              <a:solidFill>
                <a:schemeClr val="dk1"/>
              </a:solidFill>
              <a:latin typeface="Baloo 2 ExtraBold"/>
              <a:ea typeface="Baloo 2 ExtraBold"/>
              <a:cs typeface="Baloo 2 ExtraBold"/>
              <a:sym typeface="Baloo 2 ExtraBold"/>
            </a:endParaRPr>
          </a:p>
        </p:txBody>
      </p:sp>
      <p:sp>
        <p:nvSpPr>
          <p:cNvPr id="1208" name="Google Shape;1208;p39">
            <a:extLst>
              <a:ext uri="{FF2B5EF4-FFF2-40B4-BE49-F238E27FC236}">
                <a16:creationId xmlns:a16="http://schemas.microsoft.com/office/drawing/2014/main" id="{6E81ED64-3406-F581-F83D-98A041946C1D}"/>
              </a:ext>
            </a:extLst>
          </p:cNvPr>
          <p:cNvSpPr txBox="1"/>
          <p:nvPr/>
        </p:nvSpPr>
        <p:spPr>
          <a:xfrm flipH="1">
            <a:off x="4526482" y="4045643"/>
            <a:ext cx="2926200" cy="805236"/>
          </a:xfrm>
          <a:prstGeom prst="rect">
            <a:avLst/>
          </a:prstGeom>
          <a:noFill/>
          <a:ln>
            <a:noFill/>
          </a:ln>
        </p:spPr>
        <p:txBody>
          <a:bodyPr spcFirstLastPara="1" wrap="square" lIns="91425" tIns="91425" rIns="91425" bIns="91425" anchor="t" anchorCtr="0">
            <a:noAutofit/>
          </a:bodyPr>
          <a:lstStyle/>
          <a:p>
            <a:pPr algn="ctr">
              <a:lnSpc>
                <a:spcPct val="115000"/>
              </a:lnSpc>
            </a:pPr>
            <a:r>
              <a:rPr lang="en" dirty="0">
                <a:solidFill>
                  <a:schemeClr val="dk1"/>
                </a:solidFill>
                <a:latin typeface="DM Sans"/>
                <a:sym typeface="DM Sans"/>
              </a:rPr>
              <a:t>Choix des mots</a:t>
            </a:r>
          </a:p>
          <a:p>
            <a:pPr algn="ctr">
              <a:lnSpc>
                <a:spcPct val="115000"/>
              </a:lnSpc>
            </a:pPr>
            <a:r>
              <a:rPr lang="fr-FR" dirty="0">
                <a:solidFill>
                  <a:schemeClr val="dk1"/>
                </a:solidFill>
                <a:latin typeface="DM Sans"/>
              </a:rPr>
              <a:t>« </a:t>
            </a:r>
            <a:r>
              <a:rPr lang="en" dirty="0" err="1">
                <a:solidFill>
                  <a:schemeClr val="dk1"/>
                </a:solidFill>
                <a:latin typeface="DM Sans"/>
                <a:sym typeface="DM Sans"/>
              </a:rPr>
              <a:t>descripteurs</a:t>
            </a:r>
            <a:r>
              <a:rPr lang="fr-FR" dirty="0">
                <a:solidFill>
                  <a:schemeClr val="dk1"/>
                </a:solidFill>
                <a:latin typeface="DM Sans"/>
              </a:rPr>
              <a:t> » </a:t>
            </a:r>
            <a:endParaRPr dirty="0">
              <a:solidFill>
                <a:schemeClr val="dk1"/>
              </a:solidFill>
              <a:latin typeface="DM Sans"/>
              <a:sym typeface="DM Sans"/>
            </a:endParaRPr>
          </a:p>
        </p:txBody>
      </p:sp>
      <p:sp>
        <p:nvSpPr>
          <p:cNvPr id="1209" name="Google Shape;1209;p39">
            <a:extLst>
              <a:ext uri="{FF2B5EF4-FFF2-40B4-BE49-F238E27FC236}">
                <a16:creationId xmlns:a16="http://schemas.microsoft.com/office/drawing/2014/main" id="{628653DE-EE3D-610E-5111-8F9B370B0044}"/>
              </a:ext>
            </a:extLst>
          </p:cNvPr>
          <p:cNvSpPr/>
          <p:nvPr/>
        </p:nvSpPr>
        <p:spPr>
          <a:xfrm>
            <a:off x="1835255" y="1921989"/>
            <a:ext cx="692700" cy="6927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a:extLst>
              <a:ext uri="{FF2B5EF4-FFF2-40B4-BE49-F238E27FC236}">
                <a16:creationId xmlns:a16="http://schemas.microsoft.com/office/drawing/2014/main" id="{4F08685D-1F04-D546-C926-7A26CD9B4374}"/>
              </a:ext>
            </a:extLst>
          </p:cNvPr>
          <p:cNvSpPr/>
          <p:nvPr/>
        </p:nvSpPr>
        <p:spPr>
          <a:xfrm>
            <a:off x="3430599" y="1921989"/>
            <a:ext cx="692700" cy="6927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a:extLst>
              <a:ext uri="{FF2B5EF4-FFF2-40B4-BE49-F238E27FC236}">
                <a16:creationId xmlns:a16="http://schemas.microsoft.com/office/drawing/2014/main" id="{2B722694-1E33-2DED-1044-40EFEFDE2687}"/>
              </a:ext>
            </a:extLst>
          </p:cNvPr>
          <p:cNvSpPr/>
          <p:nvPr/>
        </p:nvSpPr>
        <p:spPr>
          <a:xfrm>
            <a:off x="5025942" y="1921989"/>
            <a:ext cx="692700" cy="6927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a:extLst>
              <a:ext uri="{FF2B5EF4-FFF2-40B4-BE49-F238E27FC236}">
                <a16:creationId xmlns:a16="http://schemas.microsoft.com/office/drawing/2014/main" id="{6B44E5F1-44BF-CA2B-2FD0-DFC1E1CAE941}"/>
              </a:ext>
            </a:extLst>
          </p:cNvPr>
          <p:cNvSpPr/>
          <p:nvPr/>
        </p:nvSpPr>
        <p:spPr>
          <a:xfrm>
            <a:off x="6621286" y="1921989"/>
            <a:ext cx="692700" cy="692700"/>
          </a:xfrm>
          <a:prstGeom prst="round2DiagRect">
            <a:avLst>
              <a:gd name="adj1" fmla="val 0"/>
              <a:gd name="adj2"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4" name="Google Shape;1214;p39">
            <a:extLst>
              <a:ext uri="{FF2B5EF4-FFF2-40B4-BE49-F238E27FC236}">
                <a16:creationId xmlns:a16="http://schemas.microsoft.com/office/drawing/2014/main" id="{EEBC331A-19AE-BF27-95DB-501884230CF7}"/>
              </a:ext>
            </a:extLst>
          </p:cNvPr>
          <p:cNvCxnSpPr>
            <a:cxnSpLocks/>
          </p:cNvCxnSpPr>
          <p:nvPr/>
        </p:nvCxnSpPr>
        <p:spPr>
          <a:xfrm>
            <a:off x="3775862" y="2923709"/>
            <a:ext cx="0" cy="1034159"/>
          </a:xfrm>
          <a:prstGeom prst="straightConnector1">
            <a:avLst/>
          </a:prstGeom>
          <a:noFill/>
          <a:ln w="9525" cap="flat" cmpd="sng">
            <a:solidFill>
              <a:schemeClr val="lt1"/>
            </a:solidFill>
            <a:prstDash val="solid"/>
            <a:round/>
            <a:headEnd type="none" w="med" len="med"/>
            <a:tailEnd type="none" w="med" len="med"/>
          </a:ln>
        </p:spPr>
      </p:cxnSp>
      <p:cxnSp>
        <p:nvCxnSpPr>
          <p:cNvPr id="1217" name="Google Shape;1217;p39">
            <a:extLst>
              <a:ext uri="{FF2B5EF4-FFF2-40B4-BE49-F238E27FC236}">
                <a16:creationId xmlns:a16="http://schemas.microsoft.com/office/drawing/2014/main" id="{4F7E143F-1BCB-0E2F-0230-B699BF972EFB}"/>
              </a:ext>
            </a:extLst>
          </p:cNvPr>
          <p:cNvCxnSpPr>
            <a:cxnSpLocks/>
          </p:cNvCxnSpPr>
          <p:nvPr/>
        </p:nvCxnSpPr>
        <p:spPr>
          <a:xfrm>
            <a:off x="2181605" y="2409713"/>
            <a:ext cx="902700" cy="0"/>
          </a:xfrm>
          <a:prstGeom prst="straightConnector1">
            <a:avLst/>
          </a:prstGeom>
          <a:noFill/>
          <a:ln w="9525" cap="flat" cmpd="sng">
            <a:solidFill>
              <a:schemeClr val="lt1"/>
            </a:solidFill>
            <a:prstDash val="solid"/>
            <a:round/>
            <a:headEnd type="none" w="med" len="med"/>
            <a:tailEnd type="oval" w="med" len="med"/>
          </a:ln>
        </p:spPr>
      </p:cxnSp>
      <p:cxnSp>
        <p:nvCxnSpPr>
          <p:cNvPr id="1218" name="Google Shape;1218;p39">
            <a:extLst>
              <a:ext uri="{FF2B5EF4-FFF2-40B4-BE49-F238E27FC236}">
                <a16:creationId xmlns:a16="http://schemas.microsoft.com/office/drawing/2014/main" id="{E355B8FD-333E-A0FE-77FF-D5397CD5A1B0}"/>
              </a:ext>
            </a:extLst>
          </p:cNvPr>
          <p:cNvCxnSpPr>
            <a:cxnSpLocks/>
          </p:cNvCxnSpPr>
          <p:nvPr/>
        </p:nvCxnSpPr>
        <p:spPr>
          <a:xfrm>
            <a:off x="4327516" y="2406242"/>
            <a:ext cx="902700" cy="0"/>
          </a:xfrm>
          <a:prstGeom prst="straightConnector1">
            <a:avLst/>
          </a:prstGeom>
          <a:noFill/>
          <a:ln w="9525" cap="flat" cmpd="sng">
            <a:solidFill>
              <a:schemeClr val="lt1"/>
            </a:solidFill>
            <a:prstDash val="solid"/>
            <a:round/>
            <a:headEnd type="none" w="med" len="med"/>
            <a:tailEnd type="oval" w="med" len="med"/>
          </a:ln>
        </p:spPr>
      </p:cxnSp>
      <p:grpSp>
        <p:nvGrpSpPr>
          <p:cNvPr id="2" name="Google Shape;11477;p66">
            <a:extLst>
              <a:ext uri="{FF2B5EF4-FFF2-40B4-BE49-F238E27FC236}">
                <a16:creationId xmlns:a16="http://schemas.microsoft.com/office/drawing/2014/main" id="{A0636940-EFF3-CCA5-F898-02A6CF3B2B97}"/>
              </a:ext>
            </a:extLst>
          </p:cNvPr>
          <p:cNvGrpSpPr/>
          <p:nvPr/>
        </p:nvGrpSpPr>
        <p:grpSpPr>
          <a:xfrm>
            <a:off x="5636027" y="1976569"/>
            <a:ext cx="707111" cy="805455"/>
            <a:chOff x="-6713450" y="2397900"/>
            <a:chExt cx="295375" cy="291450"/>
          </a:xfrm>
        </p:grpSpPr>
        <p:sp>
          <p:nvSpPr>
            <p:cNvPr id="3" name="Google Shape;11478;p66">
              <a:extLst>
                <a:ext uri="{FF2B5EF4-FFF2-40B4-BE49-F238E27FC236}">
                  <a16:creationId xmlns:a16="http://schemas.microsoft.com/office/drawing/2014/main" id="{90725074-E4E0-8142-B1D4-EA973663A803}"/>
                </a:ext>
              </a:extLst>
            </p:cNvPr>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dk2"/>
            </a:solid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479;p66">
              <a:extLst>
                <a:ext uri="{FF2B5EF4-FFF2-40B4-BE49-F238E27FC236}">
                  <a16:creationId xmlns:a16="http://schemas.microsoft.com/office/drawing/2014/main" id="{5AA62B23-BE6A-5AD2-6541-29E54AF49981}"/>
                </a:ext>
              </a:extLst>
            </p:cNvPr>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dk2"/>
            </a:solid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0366;p62">
            <a:extLst>
              <a:ext uri="{FF2B5EF4-FFF2-40B4-BE49-F238E27FC236}">
                <a16:creationId xmlns:a16="http://schemas.microsoft.com/office/drawing/2014/main" id="{2E772FC8-A15E-CB9C-E9BE-D89554D3F83A}"/>
              </a:ext>
            </a:extLst>
          </p:cNvPr>
          <p:cNvGrpSpPr/>
          <p:nvPr/>
        </p:nvGrpSpPr>
        <p:grpSpPr>
          <a:xfrm>
            <a:off x="756953" y="1849829"/>
            <a:ext cx="1211571" cy="983260"/>
            <a:chOff x="685475" y="2318350"/>
            <a:chExt cx="297750" cy="296200"/>
          </a:xfrm>
          <a:solidFill>
            <a:srgbClr val="3A559D"/>
          </a:solidFill>
        </p:grpSpPr>
        <p:sp>
          <p:nvSpPr>
            <p:cNvPr id="6" name="Google Shape;10367;p62">
              <a:extLst>
                <a:ext uri="{FF2B5EF4-FFF2-40B4-BE49-F238E27FC236}">
                  <a16:creationId xmlns:a16="http://schemas.microsoft.com/office/drawing/2014/main" id="{30A07140-FD63-4F17-7BE5-B6ADA1126415}"/>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368;p62">
              <a:extLst>
                <a:ext uri="{FF2B5EF4-FFF2-40B4-BE49-F238E27FC236}">
                  <a16:creationId xmlns:a16="http://schemas.microsoft.com/office/drawing/2014/main" id="{FD7F601A-D428-111E-1EF8-35BCD69FB3A3}"/>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69;p62">
              <a:extLst>
                <a:ext uri="{FF2B5EF4-FFF2-40B4-BE49-F238E27FC236}">
                  <a16:creationId xmlns:a16="http://schemas.microsoft.com/office/drawing/2014/main" id="{D3A506CD-6B12-A03E-7ADB-466C8C0F35D1}"/>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solidFill>
                <a:srgbClr val="3A559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689;p60">
            <a:extLst>
              <a:ext uri="{FF2B5EF4-FFF2-40B4-BE49-F238E27FC236}">
                <a16:creationId xmlns:a16="http://schemas.microsoft.com/office/drawing/2014/main" id="{48565495-0258-FDB3-930C-3D51D52EF7E9}"/>
              </a:ext>
            </a:extLst>
          </p:cNvPr>
          <p:cNvGrpSpPr/>
          <p:nvPr/>
        </p:nvGrpSpPr>
        <p:grpSpPr>
          <a:xfrm>
            <a:off x="3284251" y="1976566"/>
            <a:ext cx="1043265" cy="805458"/>
            <a:chOff x="3282325" y="2035675"/>
            <a:chExt cx="459575" cy="454825"/>
          </a:xfrm>
          <a:solidFill>
            <a:srgbClr val="3A559D"/>
          </a:solidFill>
        </p:grpSpPr>
        <p:sp>
          <p:nvSpPr>
            <p:cNvPr id="10" name="Google Shape;9690;p60">
              <a:extLst>
                <a:ext uri="{FF2B5EF4-FFF2-40B4-BE49-F238E27FC236}">
                  <a16:creationId xmlns:a16="http://schemas.microsoft.com/office/drawing/2014/main" id="{F3AB329E-F3D6-256A-4F74-DD0DDA23CCD6}"/>
                </a:ext>
              </a:extLst>
            </p:cNvPr>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9691;p60">
              <a:extLst>
                <a:ext uri="{FF2B5EF4-FFF2-40B4-BE49-F238E27FC236}">
                  <a16:creationId xmlns:a16="http://schemas.microsoft.com/office/drawing/2014/main" id="{77C26981-71A1-03A5-9CF3-B1064E5C9C01}"/>
                </a:ext>
              </a:extLst>
            </p:cNvPr>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9692;p60">
              <a:extLst>
                <a:ext uri="{FF2B5EF4-FFF2-40B4-BE49-F238E27FC236}">
                  <a16:creationId xmlns:a16="http://schemas.microsoft.com/office/drawing/2014/main" id="{C577DAD3-E55C-F15F-DC8F-875EAEB87C4A}"/>
                </a:ext>
              </a:extLst>
            </p:cNvPr>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9693;p60">
              <a:extLst>
                <a:ext uri="{FF2B5EF4-FFF2-40B4-BE49-F238E27FC236}">
                  <a16:creationId xmlns:a16="http://schemas.microsoft.com/office/drawing/2014/main" id="{FAD0644C-96EB-2D7E-E3CE-296996F3BF04}"/>
                </a:ext>
              </a:extLst>
            </p:cNvPr>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5" name="Google Shape;1214;p39">
            <a:extLst>
              <a:ext uri="{FF2B5EF4-FFF2-40B4-BE49-F238E27FC236}">
                <a16:creationId xmlns:a16="http://schemas.microsoft.com/office/drawing/2014/main" id="{BDBF72C6-6E91-E9EC-BFB0-66AFA1D66860}"/>
              </a:ext>
            </a:extLst>
          </p:cNvPr>
          <p:cNvCxnSpPr>
            <a:cxnSpLocks/>
          </p:cNvCxnSpPr>
          <p:nvPr/>
        </p:nvCxnSpPr>
        <p:spPr>
          <a:xfrm>
            <a:off x="5887421" y="2923709"/>
            <a:ext cx="0" cy="622376"/>
          </a:xfrm>
          <a:prstGeom prst="straightConnector1">
            <a:avLst/>
          </a:prstGeom>
          <a:noFill/>
          <a:ln w="9525" cap="flat" cmpd="sng">
            <a:solidFill>
              <a:schemeClr val="lt1"/>
            </a:solidFill>
            <a:prstDash val="solid"/>
            <a:round/>
            <a:headEnd type="none" w="med" len="med"/>
            <a:tailEnd type="none" w="med" len="med"/>
          </a:ln>
        </p:spPr>
      </p:cxnSp>
      <p:pic>
        <p:nvPicPr>
          <p:cNvPr id="14" name="Picture 2" descr="Traité de neuropsychologie clinique de l’adulte - 1">
            <a:extLst>
              <a:ext uri="{FF2B5EF4-FFF2-40B4-BE49-F238E27FC236}">
                <a16:creationId xmlns:a16="http://schemas.microsoft.com/office/drawing/2014/main" id="{BBB329AB-CD74-5CDF-6B95-F59DFA4A4A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38"/>
          <a:stretch/>
        </p:blipFill>
        <p:spPr bwMode="auto">
          <a:xfrm>
            <a:off x="7065427" y="1766258"/>
            <a:ext cx="1879569" cy="2191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8C8BAD05-0EFB-A58D-A212-B8B2AE4745DE}"/>
              </a:ext>
            </a:extLst>
          </p:cNvPr>
          <p:cNvSpPr txBox="1"/>
          <p:nvPr/>
        </p:nvSpPr>
        <p:spPr>
          <a:xfrm>
            <a:off x="2251705" y="2479924"/>
            <a:ext cx="770458" cy="523220"/>
          </a:xfrm>
          <a:prstGeom prst="rect">
            <a:avLst/>
          </a:prstGeom>
          <a:noFill/>
        </p:spPr>
        <p:txBody>
          <a:bodyPr wrap="square" rtlCol="0">
            <a:spAutoFit/>
          </a:bodyPr>
          <a:lstStyle/>
          <a:p>
            <a:pPr algn="ctr"/>
            <a:r>
              <a:rPr lang="fr-FR" dirty="0">
                <a:solidFill>
                  <a:srgbClr val="3A559D"/>
                </a:solidFill>
              </a:rPr>
              <a:t>Score Brut</a:t>
            </a:r>
          </a:p>
        </p:txBody>
      </p:sp>
    </p:spTree>
    <p:extLst>
      <p:ext uri="{BB962C8B-B14F-4D97-AF65-F5344CB8AC3E}">
        <p14:creationId xmlns:p14="http://schemas.microsoft.com/office/powerpoint/2010/main" val="4065332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93667-0001-0EF1-6F6C-D344123090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F5D182-3E15-C45F-C2AB-1AD8D8F1D00B}"/>
              </a:ext>
            </a:extLst>
          </p:cNvPr>
          <p:cNvSpPr>
            <a:spLocks noGrp="1"/>
          </p:cNvSpPr>
          <p:nvPr>
            <p:ph type="title"/>
          </p:nvPr>
        </p:nvSpPr>
        <p:spPr>
          <a:xfrm>
            <a:off x="203200" y="163618"/>
            <a:ext cx="7717500" cy="572700"/>
          </a:xfrm>
        </p:spPr>
        <p:txBody>
          <a:bodyPr/>
          <a:lstStyle/>
          <a:p>
            <a:r>
              <a:rPr kumimoji="0" lang="fr-FR" altLang="fr-FR"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Proposition de qualificatifs </a:t>
            </a:r>
            <a:br>
              <a:rPr kumimoji="0" lang="fr-FR" altLang="fr-FR"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r>
              <a:rPr kumimoji="0" lang="fr-FR" altLang="fr-FR" sz="3200" b="1" i="0" u="none" strike="noStrike" cap="none" normalizeH="0" baseline="0" dirty="0">
                <a:ln>
                  <a:noFill/>
                </a:ln>
                <a:solidFill>
                  <a:srgbClr val="C00000"/>
                </a:solidFill>
                <a:effectLst/>
                <a:latin typeface="Arial" panose="020B0604020202020204" pitchFamily="34" charset="0"/>
                <a:ea typeface="Calibri" panose="020F0502020204030204" pitchFamily="34" charset="0"/>
              </a:rPr>
              <a:t> </a:t>
            </a:r>
            <a:endParaRPr lang="fr-FR" dirty="0">
              <a:solidFill>
                <a:srgbClr val="C00000"/>
              </a:solidFill>
            </a:endParaRPr>
          </a:p>
        </p:txBody>
      </p:sp>
      <p:graphicFrame>
        <p:nvGraphicFramePr>
          <p:cNvPr id="7" name="Tableau 6">
            <a:extLst>
              <a:ext uri="{FF2B5EF4-FFF2-40B4-BE49-F238E27FC236}">
                <a16:creationId xmlns:a16="http://schemas.microsoft.com/office/drawing/2014/main" id="{A0FC5E03-490F-77B3-B5F5-590F8CC4BAE3}"/>
              </a:ext>
            </a:extLst>
          </p:cNvPr>
          <p:cNvGraphicFramePr>
            <a:graphicFrameLocks noGrp="1"/>
          </p:cNvGraphicFramePr>
          <p:nvPr/>
        </p:nvGraphicFramePr>
        <p:xfrm>
          <a:off x="1971892" y="1520402"/>
          <a:ext cx="5200216" cy="3451327"/>
        </p:xfrm>
        <a:graphic>
          <a:graphicData uri="http://schemas.openxmlformats.org/drawingml/2006/table">
            <a:tbl>
              <a:tblPr bandRow="1">
                <a:tableStyleId>{5D4F0009-3F17-4EC5-BBC1-EBB70753F332}</a:tableStyleId>
              </a:tblPr>
              <a:tblGrid>
                <a:gridCol w="1827708">
                  <a:extLst>
                    <a:ext uri="{9D8B030D-6E8A-4147-A177-3AD203B41FA5}">
                      <a16:colId xmlns:a16="http://schemas.microsoft.com/office/drawing/2014/main" val="2529999229"/>
                    </a:ext>
                  </a:extLst>
                </a:gridCol>
                <a:gridCol w="1799015">
                  <a:extLst>
                    <a:ext uri="{9D8B030D-6E8A-4147-A177-3AD203B41FA5}">
                      <a16:colId xmlns:a16="http://schemas.microsoft.com/office/drawing/2014/main" val="4167755177"/>
                    </a:ext>
                  </a:extLst>
                </a:gridCol>
                <a:gridCol w="1573493">
                  <a:extLst>
                    <a:ext uri="{9D8B030D-6E8A-4147-A177-3AD203B41FA5}">
                      <a16:colId xmlns:a16="http://schemas.microsoft.com/office/drawing/2014/main" val="624887162"/>
                    </a:ext>
                  </a:extLst>
                </a:gridCol>
              </a:tblGrid>
              <a:tr h="936727">
                <a:tc>
                  <a:txBody>
                    <a:bodyPr/>
                    <a:lstStyle/>
                    <a:p>
                      <a:pPr algn="ctr"/>
                      <a:r>
                        <a:rPr lang="fr-FR" sz="1100" dirty="0">
                          <a:effectLst/>
                        </a:rPr>
                        <a:t>Fréquence estimée de la population ayant ce score ou moins </a:t>
                      </a:r>
                      <a:endParaRPr lang="fr-BE" sz="1100" dirty="0">
                        <a:effectLst/>
                      </a:endParaRPr>
                    </a:p>
                    <a:p>
                      <a:pPr algn="ctr"/>
                      <a:r>
                        <a:rPr lang="fr-FR" sz="900" b="0" i="0" u="none" strike="noStrike" cap="none" dirty="0">
                          <a:solidFill>
                            <a:srgbClr val="000000"/>
                          </a:solidFill>
                          <a:effectLst/>
                          <a:latin typeface="Arial"/>
                          <a:cs typeface="Arial"/>
                          <a:sym typeface="Arial"/>
                        </a:rPr>
                        <a:t> (*= risque </a:t>
                      </a:r>
                      <a:r>
                        <a:rPr lang="fr-FR" sz="900" dirty="0">
                          <a:effectLst/>
                        </a:rPr>
                        <a:t>d’erreur associé à la décision de qualifier un score de hors-normes)</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latin typeface="Calibri" panose="020F0502020204030204" pitchFamily="34" charset="0"/>
                          <a:ea typeface="Calibri" panose="020F0502020204030204" pitchFamily="34" charset="0"/>
                        </a:rPr>
                        <a:t>Description</a:t>
                      </a:r>
                      <a:endParaRPr lang="fr-BE" sz="1100" dirty="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Seuil</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1419071774"/>
                  </a:ext>
                </a:extLst>
              </a:tr>
              <a:tr h="330610">
                <a:tc>
                  <a:txBody>
                    <a:bodyPr/>
                    <a:lstStyle/>
                    <a:p>
                      <a:pPr algn="ctr"/>
                      <a:r>
                        <a:rPr lang="fr-FR" sz="1100">
                          <a:effectLst/>
                        </a:rPr>
                        <a:t> ≧ 98%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très peu fréquent </a:t>
                      </a:r>
                      <a:endParaRPr lang="fr-BE" sz="1100" dirty="0">
                        <a:effectLst/>
                      </a:endParaRPr>
                    </a:p>
                    <a:p>
                      <a:pPr algn="ctr"/>
                      <a:r>
                        <a:rPr lang="fr-FR" sz="1100" b="1" dirty="0">
                          <a:solidFill>
                            <a:srgbClr val="C00000"/>
                          </a:solidFill>
                          <a:effectLst/>
                        </a:rPr>
                        <a:t>de haut niveau</a:t>
                      </a:r>
                      <a:endParaRPr lang="fr-BE" sz="1100" b="1" dirty="0">
                        <a:solidFill>
                          <a:srgbClr val="C00000"/>
                        </a:solidFill>
                        <a:effectLst/>
                        <a:latin typeface="Calibri" panose="020F0502020204030204" pitchFamily="34" charset="0"/>
                        <a:ea typeface="Calibri" panose="020F0502020204030204" pitchFamily="34" charset="0"/>
                      </a:endParaRPr>
                    </a:p>
                  </a:txBody>
                  <a:tcPr marL="61989" marR="61989" marT="0" marB="0"/>
                </a:tc>
                <a:tc>
                  <a:txBody>
                    <a:bodyPr/>
                    <a:lstStyle/>
                    <a:p>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4123999779"/>
                  </a:ext>
                </a:extLst>
              </a:tr>
              <a:tr h="330610">
                <a:tc>
                  <a:txBody>
                    <a:bodyPr/>
                    <a:lstStyle/>
                    <a:p>
                      <a:pPr algn="ctr"/>
                      <a:r>
                        <a:rPr lang="fr-FR" sz="1100">
                          <a:effectLst/>
                        </a:rPr>
                        <a:t>Entre ≧ 95% et ＜ 98%</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peu fréquent </a:t>
                      </a:r>
                      <a:endParaRPr lang="fr-BE" sz="1100" dirty="0">
                        <a:effectLst/>
                      </a:endParaRPr>
                    </a:p>
                    <a:p>
                      <a:pPr algn="ctr"/>
                      <a:r>
                        <a:rPr lang="fr-FR" sz="1100" b="1" dirty="0">
                          <a:solidFill>
                            <a:srgbClr val="C00000"/>
                          </a:solidFill>
                          <a:effectLst/>
                        </a:rPr>
                        <a:t>de haut niveau</a:t>
                      </a:r>
                      <a:endParaRPr lang="fr-BE" sz="1100" b="1" dirty="0">
                        <a:solidFill>
                          <a:srgbClr val="C00000"/>
                        </a:solidFill>
                        <a:effectLst/>
                        <a:latin typeface="Calibri" panose="020F0502020204030204" pitchFamily="34" charset="0"/>
                        <a:ea typeface="Calibri" panose="020F0502020204030204" pitchFamily="34" charset="0"/>
                      </a:endParaRPr>
                    </a:p>
                  </a:txBody>
                  <a:tcPr marL="61989" marR="61989" marT="0" marB="0"/>
                </a:tc>
                <a:tc>
                  <a:txBody>
                    <a:bodyPr/>
                    <a:lstStyle/>
                    <a:p>
                      <a:pPr algn="just"/>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1398970726"/>
                  </a:ext>
                </a:extLst>
              </a:tr>
              <a:tr h="826524">
                <a:tc>
                  <a:txBody>
                    <a:bodyPr/>
                    <a:lstStyle/>
                    <a:p>
                      <a:pPr algn="ctr"/>
                      <a:r>
                        <a:rPr lang="fr-FR" sz="1100">
                          <a:effectLst/>
                        </a:rPr>
                        <a:t>Entre ＞ 5 % et ＜ 95 %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fréquent</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à interpréter ultérieurement en fonction du niveau de performance présupposée</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650989540"/>
                  </a:ext>
                </a:extLst>
              </a:tr>
              <a:tr h="495914">
                <a:tc>
                  <a:txBody>
                    <a:bodyPr/>
                    <a:lstStyle/>
                    <a:p>
                      <a:pPr algn="ctr"/>
                      <a:r>
                        <a:rPr lang="fr-FR" sz="1100">
                          <a:effectLst/>
                        </a:rPr>
                        <a:t>Entre ＞ 2% et ≦ 5 %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peu fréquent </a:t>
                      </a:r>
                      <a:endParaRPr lang="fr-BE" sz="1100" dirty="0">
                        <a:effectLst/>
                      </a:endParaRPr>
                    </a:p>
                    <a:p>
                      <a:pPr algn="ctr"/>
                      <a:r>
                        <a:rPr lang="fr-FR" sz="1100" b="1" dirty="0">
                          <a:solidFill>
                            <a:srgbClr val="C00000"/>
                          </a:solidFill>
                          <a:effectLst/>
                        </a:rPr>
                        <a:t>de bas niveau</a:t>
                      </a:r>
                      <a:endParaRPr lang="fr-BE" sz="1100" b="1" dirty="0">
                        <a:solidFill>
                          <a:srgbClr val="C00000"/>
                        </a:solidFill>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a:effectLst/>
                        </a:rPr>
                        <a:t>Score jugé hors norme</a:t>
                      </a:r>
                      <a:endParaRPr lang="fr-BE" sz="1100">
                        <a:effectLst/>
                      </a:endParaRPr>
                    </a:p>
                    <a:p>
                      <a:pPr algn="ctr"/>
                      <a:r>
                        <a:rPr lang="fr-FR" sz="1100">
                          <a:effectLst/>
                        </a:rPr>
                        <a:t>avec un seuil libéral</a:t>
                      </a:r>
                      <a:endParaRPr lang="fr-BE" sz="1100">
                        <a:effectLst/>
                      </a:endParaRPr>
                    </a:p>
                    <a:p>
                      <a:pPr algn="ctr"/>
                      <a:r>
                        <a:rPr lang="fr-FR" sz="1100">
                          <a:effectLst/>
                        </a:rPr>
                        <a:t> </a:t>
                      </a:r>
                      <a:endParaRPr lang="fr-BE" sz="110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3545474366"/>
                  </a:ext>
                </a:extLst>
              </a:tr>
              <a:tr h="495914">
                <a:tc>
                  <a:txBody>
                    <a:bodyPr/>
                    <a:lstStyle/>
                    <a:p>
                      <a:pPr algn="ctr"/>
                      <a:r>
                        <a:rPr lang="fr-FR" sz="1100">
                          <a:effectLst/>
                        </a:rPr>
                        <a:t>≦ 2%   </a:t>
                      </a:r>
                      <a:endParaRPr lang="fr-BE" sz="1100">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très peu fréquent </a:t>
                      </a:r>
                      <a:endParaRPr lang="fr-BE" sz="1100" dirty="0">
                        <a:effectLst/>
                      </a:endParaRPr>
                    </a:p>
                    <a:p>
                      <a:pPr algn="ctr"/>
                      <a:r>
                        <a:rPr lang="fr-FR" sz="1100" b="1" dirty="0">
                          <a:solidFill>
                            <a:srgbClr val="C00000"/>
                          </a:solidFill>
                          <a:effectLst/>
                        </a:rPr>
                        <a:t>de bas niveau</a:t>
                      </a:r>
                      <a:endParaRPr lang="fr-BE" sz="1100" b="1" dirty="0">
                        <a:solidFill>
                          <a:srgbClr val="C00000"/>
                        </a:solidFill>
                        <a:effectLst/>
                        <a:latin typeface="Calibri" panose="020F0502020204030204" pitchFamily="34" charset="0"/>
                        <a:ea typeface="Calibri" panose="020F0502020204030204" pitchFamily="34" charset="0"/>
                      </a:endParaRPr>
                    </a:p>
                  </a:txBody>
                  <a:tcPr marL="61989" marR="61989" marT="0" marB="0"/>
                </a:tc>
                <a:tc>
                  <a:txBody>
                    <a:bodyPr/>
                    <a:lstStyle/>
                    <a:p>
                      <a:pPr algn="ctr"/>
                      <a:r>
                        <a:rPr lang="fr-FR" sz="1100" dirty="0">
                          <a:effectLst/>
                        </a:rPr>
                        <a:t>Score jugé hors norme</a:t>
                      </a:r>
                      <a:endParaRPr lang="fr-BE" sz="1100" dirty="0">
                        <a:effectLst/>
                      </a:endParaRPr>
                    </a:p>
                    <a:p>
                      <a:pPr algn="ctr"/>
                      <a:r>
                        <a:rPr lang="fr-FR" sz="1100" dirty="0">
                          <a:effectLst/>
                        </a:rPr>
                        <a:t>avec un seuil conservateur</a:t>
                      </a:r>
                      <a:endParaRPr lang="fr-BE" sz="1100" dirty="0">
                        <a:effectLst/>
                        <a:latin typeface="Calibri" panose="020F0502020204030204" pitchFamily="34" charset="0"/>
                        <a:ea typeface="Calibri" panose="020F0502020204030204" pitchFamily="34" charset="0"/>
                      </a:endParaRPr>
                    </a:p>
                  </a:txBody>
                  <a:tcPr marL="61989" marR="61989" marT="0" marB="0"/>
                </a:tc>
                <a:extLst>
                  <a:ext uri="{0D108BD9-81ED-4DB2-BD59-A6C34878D82A}">
                    <a16:rowId xmlns:a16="http://schemas.microsoft.com/office/drawing/2014/main" val="3909489040"/>
                  </a:ext>
                </a:extLst>
              </a:tr>
            </a:tbl>
          </a:graphicData>
        </a:graphic>
      </p:graphicFrame>
    </p:spTree>
    <p:extLst>
      <p:ext uri="{BB962C8B-B14F-4D97-AF65-F5344CB8AC3E}">
        <p14:creationId xmlns:p14="http://schemas.microsoft.com/office/powerpoint/2010/main" val="985678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751317F5-2047-516B-931E-4720EE14DB9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C2A622-C2EE-F650-0031-52E0BFA6040A}"/>
              </a:ext>
            </a:extLst>
          </p:cNvPr>
          <p:cNvSpPr>
            <a:spLocks noGrp="1"/>
          </p:cNvSpPr>
          <p:nvPr>
            <p:ph type="ctrTitle"/>
          </p:nvPr>
        </p:nvSpPr>
        <p:spPr>
          <a:xfrm>
            <a:off x="171358" y="2008316"/>
            <a:ext cx="2518942" cy="1385100"/>
          </a:xfrm>
        </p:spPr>
        <p:txBody>
          <a:bodyPr/>
          <a:lstStyle/>
          <a:p>
            <a:r>
              <a:rPr lang="fr-FR" sz="3600" dirty="0"/>
              <a:t>Une explication claire</a:t>
            </a:r>
          </a:p>
        </p:txBody>
      </p:sp>
      <p:pic>
        <p:nvPicPr>
          <p:cNvPr id="5" name="Image 4" descr="Une image contenant texte, capture d’écran, nombre, Police&#10;&#10;Description générée automatiquement">
            <a:extLst>
              <a:ext uri="{FF2B5EF4-FFF2-40B4-BE49-F238E27FC236}">
                <a16:creationId xmlns:a16="http://schemas.microsoft.com/office/drawing/2014/main" id="{ABC8BBF0-80F0-0E47-8E33-5B818978C2DD}"/>
              </a:ext>
            </a:extLst>
          </p:cNvPr>
          <p:cNvPicPr>
            <a:picLocks noChangeAspect="1"/>
          </p:cNvPicPr>
          <p:nvPr/>
        </p:nvPicPr>
        <p:blipFill>
          <a:blip r:embed="rId3"/>
          <a:stretch>
            <a:fillRect/>
          </a:stretch>
        </p:blipFill>
        <p:spPr>
          <a:xfrm>
            <a:off x="2833900" y="2025198"/>
            <a:ext cx="6310100" cy="3118302"/>
          </a:xfrm>
          <a:prstGeom prst="rect">
            <a:avLst/>
          </a:prstGeom>
        </p:spPr>
      </p:pic>
    </p:spTree>
    <p:extLst>
      <p:ext uri="{BB962C8B-B14F-4D97-AF65-F5344CB8AC3E}">
        <p14:creationId xmlns:p14="http://schemas.microsoft.com/office/powerpoint/2010/main" val="301343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3CA25F9B-BF69-6B52-487A-DB23774FE050}"/>
            </a:ext>
          </a:extLst>
        </p:cNvPr>
        <p:cNvGrpSpPr/>
        <p:nvPr/>
      </p:nvGrpSpPr>
      <p:grpSpPr>
        <a:xfrm>
          <a:off x="0" y="0"/>
          <a:ext cx="0" cy="0"/>
          <a:chOff x="0" y="0"/>
          <a:chExt cx="0" cy="0"/>
        </a:xfrm>
      </p:grpSpPr>
      <p:pic>
        <p:nvPicPr>
          <p:cNvPr id="4" name="Image 3" descr="Une image contenant texte, Police, capture d’écran, nombre&#10;&#10;Description générée automatiquement">
            <a:extLst>
              <a:ext uri="{FF2B5EF4-FFF2-40B4-BE49-F238E27FC236}">
                <a16:creationId xmlns:a16="http://schemas.microsoft.com/office/drawing/2014/main" id="{F3E622D2-4F8D-490D-5277-A2507C18C9C2}"/>
              </a:ext>
            </a:extLst>
          </p:cNvPr>
          <p:cNvPicPr>
            <a:picLocks noChangeAspect="1"/>
          </p:cNvPicPr>
          <p:nvPr/>
        </p:nvPicPr>
        <p:blipFill>
          <a:blip r:embed="rId3"/>
          <a:srcRect b="58117"/>
          <a:stretch/>
        </p:blipFill>
        <p:spPr>
          <a:xfrm>
            <a:off x="2842700" y="0"/>
            <a:ext cx="6301300" cy="2154264"/>
          </a:xfrm>
          <a:prstGeom prst="rect">
            <a:avLst/>
          </a:prstGeom>
        </p:spPr>
      </p:pic>
      <p:sp>
        <p:nvSpPr>
          <p:cNvPr id="2" name="Titre 1">
            <a:extLst>
              <a:ext uri="{FF2B5EF4-FFF2-40B4-BE49-F238E27FC236}">
                <a16:creationId xmlns:a16="http://schemas.microsoft.com/office/drawing/2014/main" id="{7C2E2931-12C3-C6BE-681D-7494AA855AAC}"/>
              </a:ext>
            </a:extLst>
          </p:cNvPr>
          <p:cNvSpPr>
            <a:spLocks noGrp="1"/>
          </p:cNvSpPr>
          <p:nvPr>
            <p:ph type="ctrTitle"/>
          </p:nvPr>
        </p:nvSpPr>
        <p:spPr>
          <a:xfrm>
            <a:off x="171358" y="2008316"/>
            <a:ext cx="2518942" cy="1385100"/>
          </a:xfrm>
        </p:spPr>
        <p:txBody>
          <a:bodyPr/>
          <a:lstStyle/>
          <a:p>
            <a:r>
              <a:rPr lang="fr-FR" sz="3600" dirty="0"/>
              <a:t>Une explication claire</a:t>
            </a:r>
          </a:p>
        </p:txBody>
      </p:sp>
      <p:pic>
        <p:nvPicPr>
          <p:cNvPr id="5" name="Image 4" descr="Une image contenant texte, capture d’écran, nombre, Police&#10;&#10;Description générée automatiquement">
            <a:extLst>
              <a:ext uri="{FF2B5EF4-FFF2-40B4-BE49-F238E27FC236}">
                <a16:creationId xmlns:a16="http://schemas.microsoft.com/office/drawing/2014/main" id="{87C4ECB2-C292-6F06-D0F9-C81710B9346D}"/>
              </a:ext>
            </a:extLst>
          </p:cNvPr>
          <p:cNvPicPr>
            <a:picLocks noChangeAspect="1"/>
          </p:cNvPicPr>
          <p:nvPr/>
        </p:nvPicPr>
        <p:blipFill>
          <a:blip r:embed="rId4"/>
          <a:stretch>
            <a:fillRect/>
          </a:stretch>
        </p:blipFill>
        <p:spPr>
          <a:xfrm>
            <a:off x="2842700" y="2154264"/>
            <a:ext cx="6301300" cy="3113953"/>
          </a:xfrm>
          <a:prstGeom prst="rect">
            <a:avLst/>
          </a:prstGeom>
        </p:spPr>
      </p:pic>
      <p:sp>
        <p:nvSpPr>
          <p:cNvPr id="3" name="Rectangle 2">
            <a:extLst>
              <a:ext uri="{FF2B5EF4-FFF2-40B4-BE49-F238E27FC236}">
                <a16:creationId xmlns:a16="http://schemas.microsoft.com/office/drawing/2014/main" id="{0BFE0955-A11B-4856-5482-2585EDB79E56}"/>
              </a:ext>
            </a:extLst>
          </p:cNvPr>
          <p:cNvSpPr/>
          <p:nvPr/>
        </p:nvSpPr>
        <p:spPr>
          <a:xfrm>
            <a:off x="4650830" y="0"/>
            <a:ext cx="961697" cy="29954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3671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9">
          <a:extLst>
            <a:ext uri="{FF2B5EF4-FFF2-40B4-BE49-F238E27FC236}">
              <a16:creationId xmlns:a16="http://schemas.microsoft.com/office/drawing/2014/main" id="{3010D7BC-9401-67EF-550D-728CFA13F938}"/>
            </a:ext>
          </a:extLst>
        </p:cNvPr>
        <p:cNvGrpSpPr/>
        <p:nvPr/>
      </p:nvGrpSpPr>
      <p:grpSpPr>
        <a:xfrm>
          <a:off x="0" y="0"/>
          <a:ext cx="0" cy="0"/>
          <a:chOff x="0" y="0"/>
          <a:chExt cx="0" cy="0"/>
        </a:xfrm>
      </p:grpSpPr>
      <p:sp>
        <p:nvSpPr>
          <p:cNvPr id="1271" name="Google Shape;1271;p43">
            <a:extLst>
              <a:ext uri="{FF2B5EF4-FFF2-40B4-BE49-F238E27FC236}">
                <a16:creationId xmlns:a16="http://schemas.microsoft.com/office/drawing/2014/main" id="{9EDC3020-D575-DE11-8CF4-F696F3DF4099}"/>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dirty="0"/>
              <a:t>Procédure</a:t>
            </a:r>
          </a:p>
        </p:txBody>
      </p:sp>
      <p:sp>
        <p:nvSpPr>
          <p:cNvPr id="2" name="Google Shape;1277;p43">
            <a:extLst>
              <a:ext uri="{FF2B5EF4-FFF2-40B4-BE49-F238E27FC236}">
                <a16:creationId xmlns:a16="http://schemas.microsoft.com/office/drawing/2014/main" id="{C36597DB-4E71-77B2-6C70-96A3CFBE0EDC}"/>
              </a:ext>
            </a:extLst>
          </p:cNvPr>
          <p:cNvSpPr txBox="1"/>
          <p:nvPr/>
        </p:nvSpPr>
        <p:spPr>
          <a:xfrm>
            <a:off x="492509" y="1896197"/>
            <a:ext cx="2861100" cy="345600"/>
          </a:xfrm>
          <a:prstGeom prst="rect">
            <a:avLst/>
          </a:prstGeom>
          <a:noFill/>
          <a:ln>
            <a:noFill/>
          </a:ln>
        </p:spPr>
        <p:txBody>
          <a:bodyPr spcFirstLastPara="1" wrap="square" lIns="91425" tIns="91425" rIns="91425" bIns="91425" anchor="b" anchorCtr="0">
            <a:noAutofit/>
          </a:bodyPr>
          <a:lstStyle/>
          <a:p>
            <a:pPr marL="0" marR="0" lvl="0" indent="0" algn="r" rtl="0">
              <a:lnSpc>
                <a:spcPct val="115000"/>
              </a:lnSpc>
              <a:spcBef>
                <a:spcPts val="0"/>
              </a:spcBef>
              <a:spcAft>
                <a:spcPts val="0"/>
              </a:spcAft>
              <a:buNone/>
            </a:pPr>
            <a:endParaRPr sz="2000" dirty="0">
              <a:solidFill>
                <a:schemeClr val="dk1"/>
              </a:solidFill>
              <a:latin typeface="Baloo 2 ExtraBold"/>
              <a:ea typeface="Baloo 2 ExtraBold"/>
              <a:cs typeface="Baloo 2 ExtraBold"/>
              <a:sym typeface="Baloo 2 ExtraBold"/>
            </a:endParaRPr>
          </a:p>
        </p:txBody>
      </p:sp>
      <p:sp>
        <p:nvSpPr>
          <p:cNvPr id="4" name="Google Shape;1283;p43">
            <a:extLst>
              <a:ext uri="{FF2B5EF4-FFF2-40B4-BE49-F238E27FC236}">
                <a16:creationId xmlns:a16="http://schemas.microsoft.com/office/drawing/2014/main" id="{C4F5FB39-2E05-2097-C12F-CD1A07FC195F}"/>
              </a:ext>
            </a:extLst>
          </p:cNvPr>
          <p:cNvSpPr/>
          <p:nvPr/>
        </p:nvSpPr>
        <p:spPr>
          <a:xfrm>
            <a:off x="3431014" y="1832762"/>
            <a:ext cx="356700" cy="449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endParaRPr sz="3000" dirty="0">
              <a:solidFill>
                <a:schemeClr val="lt1"/>
              </a:solidFill>
              <a:latin typeface="Baloo 2 ExtraBold"/>
              <a:ea typeface="Baloo 2 ExtraBold"/>
              <a:cs typeface="Baloo 2 ExtraBold"/>
              <a:sym typeface="Baloo 2 ExtraBold"/>
            </a:endParaRPr>
          </a:p>
        </p:txBody>
      </p:sp>
      <p:sp>
        <p:nvSpPr>
          <p:cNvPr id="22" name="ZoneTexte 21">
            <a:extLst>
              <a:ext uri="{FF2B5EF4-FFF2-40B4-BE49-F238E27FC236}">
                <a16:creationId xmlns:a16="http://schemas.microsoft.com/office/drawing/2014/main" id="{0F8CE18B-8C83-F66B-4851-8CCF397EFFF1}"/>
              </a:ext>
            </a:extLst>
          </p:cNvPr>
          <p:cNvSpPr txBox="1"/>
          <p:nvPr/>
        </p:nvSpPr>
        <p:spPr>
          <a:xfrm>
            <a:off x="1076093" y="2102448"/>
            <a:ext cx="6010506" cy="523220"/>
          </a:xfrm>
          <a:prstGeom prst="rect">
            <a:avLst/>
          </a:prstGeom>
          <a:noFill/>
        </p:spPr>
        <p:txBody>
          <a:bodyPr wrap="square">
            <a:spAutoFit/>
          </a:bodyPr>
          <a:lstStyle/>
          <a:p>
            <a:pPr marL="622300"/>
            <a:endParaRPr lang="fr-BE" sz="1400" b="1" dirty="0">
              <a:solidFill>
                <a:srgbClr val="3A559D"/>
              </a:solidFill>
              <a:latin typeface="DM Sans" pitchFamily="2" charset="77"/>
            </a:endParaRPr>
          </a:p>
          <a:p>
            <a:pPr marL="622300"/>
            <a:r>
              <a:rPr lang="fr-FR" sz="1400" b="1" dirty="0">
                <a:solidFill>
                  <a:srgbClr val="3A559D"/>
                </a:solidFill>
                <a:latin typeface="DM Sans" pitchFamily="2" charset="77"/>
                <a:ea typeface="Calibri" panose="020F0502020204030204" pitchFamily="34" charset="0"/>
              </a:rPr>
              <a:t> </a:t>
            </a:r>
            <a:endParaRPr lang="fr-FR" dirty="0"/>
          </a:p>
        </p:txBody>
      </p:sp>
      <p:sp>
        <p:nvSpPr>
          <p:cNvPr id="24" name="ZoneTexte 23">
            <a:extLst>
              <a:ext uri="{FF2B5EF4-FFF2-40B4-BE49-F238E27FC236}">
                <a16:creationId xmlns:a16="http://schemas.microsoft.com/office/drawing/2014/main" id="{B5553EBD-C16D-BA65-ED76-ADEFAD7944CD}"/>
              </a:ext>
            </a:extLst>
          </p:cNvPr>
          <p:cNvSpPr txBox="1"/>
          <p:nvPr/>
        </p:nvSpPr>
        <p:spPr>
          <a:xfrm>
            <a:off x="-65177" y="1382536"/>
            <a:ext cx="4245155" cy="3323987"/>
          </a:xfrm>
          <a:prstGeom prst="rect">
            <a:avLst/>
          </a:prstGeom>
          <a:noFill/>
        </p:spPr>
        <p:txBody>
          <a:bodyPr wrap="square">
            <a:spAutoFit/>
          </a:bodyPr>
          <a:lstStyle/>
          <a:p>
            <a:pPr marL="622300"/>
            <a:r>
              <a:rPr lang="fr-FR" sz="1400" b="1" dirty="0">
                <a:solidFill>
                  <a:srgbClr val="3A559D"/>
                </a:solidFill>
                <a:latin typeface="DM Sans" pitchFamily="2" charset="77"/>
                <a:ea typeface="Calibri" panose="020F0502020204030204" pitchFamily="34" charset="0"/>
              </a:rPr>
              <a:t>Production du document de position</a:t>
            </a:r>
          </a:p>
          <a:p>
            <a:pPr marL="622300"/>
            <a:endParaRPr lang="fr-FR" dirty="0">
              <a:solidFill>
                <a:schemeClr val="accent6">
                  <a:lumMod val="10000"/>
                </a:schemeClr>
              </a:solidFill>
              <a:latin typeface="DM Sans" pitchFamily="2" charset="77"/>
              <a:ea typeface="Calibri" panose="020F0502020204030204" pitchFamily="34" charset="0"/>
            </a:endParaRPr>
          </a:p>
          <a:p>
            <a:pPr marL="850900" indent="-228600">
              <a:buFont typeface="+mj-lt"/>
              <a:buAutoNum type="arabicPeriod"/>
            </a:pPr>
            <a:r>
              <a:rPr lang="fr-BE" sz="1000" b="1" dirty="0" err="1"/>
              <a:t>État</a:t>
            </a:r>
            <a:r>
              <a:rPr lang="fr-BE" sz="1000" b="1" dirty="0"/>
              <a:t> du </a:t>
            </a:r>
            <a:r>
              <a:rPr lang="fr-BE" sz="1000" b="1" dirty="0" err="1"/>
              <a:t>problème</a:t>
            </a:r>
            <a:endParaRPr lang="fr-BE" sz="1000" b="1" dirty="0"/>
          </a:p>
          <a:p>
            <a:pPr marL="850900" indent="-228600">
              <a:buFont typeface="+mj-lt"/>
              <a:buAutoNum type="arabicPeriod"/>
            </a:pPr>
            <a:r>
              <a:rPr lang="fr-BE" sz="1000" b="1" dirty="0"/>
              <a:t>Définition de la question</a:t>
            </a:r>
          </a:p>
          <a:p>
            <a:pPr marL="850900" indent="-228600">
              <a:buFont typeface="+mj-lt"/>
              <a:buAutoNum type="arabicPeriod"/>
            </a:pPr>
            <a:r>
              <a:rPr lang="fr-BE" sz="1000" b="1" dirty="0"/>
              <a:t>Rappel de la logique de la comparaison normative</a:t>
            </a:r>
          </a:p>
          <a:p>
            <a:pPr marL="850900" indent="-228600">
              <a:buFont typeface="+mj-lt"/>
              <a:buAutoNum type="arabicPeriod"/>
            </a:pPr>
            <a:r>
              <a:rPr lang="fr-BE" sz="1000" b="1" dirty="0"/>
              <a:t>Quel seuil de </a:t>
            </a:r>
            <a:r>
              <a:rPr lang="fr-BE" sz="1000" b="1" dirty="0" err="1"/>
              <a:t>décision</a:t>
            </a:r>
            <a:r>
              <a:rPr lang="fr-BE" sz="1000" b="1" dirty="0"/>
              <a:t> fixer ? </a:t>
            </a:r>
          </a:p>
          <a:p>
            <a:pPr marL="850900" indent="-228600">
              <a:buFont typeface="+mj-lt"/>
              <a:buAutoNum type="arabicPeriod"/>
            </a:pPr>
            <a:r>
              <a:rPr lang="fr-BE" sz="1000" b="1" dirty="0"/>
              <a:t>Au-delà du score seuil : </a:t>
            </a:r>
            <a:r>
              <a:rPr lang="fr-BE" sz="1000" b="1" dirty="0" err="1"/>
              <a:t>considérations</a:t>
            </a:r>
            <a:r>
              <a:rPr lang="fr-BE" sz="1000" b="1" dirty="0"/>
              <a:t> lors de l’</a:t>
            </a:r>
            <a:r>
              <a:rPr lang="fr-BE" sz="1000" b="1" dirty="0" err="1"/>
              <a:t>interprétation</a:t>
            </a:r>
            <a:r>
              <a:rPr lang="fr-BE" sz="1000" b="1" dirty="0"/>
              <a:t> </a:t>
            </a:r>
          </a:p>
          <a:p>
            <a:pPr marL="850900" indent="-228600">
              <a:buFont typeface="+mj-lt"/>
              <a:buAutoNum type="arabicPeriod"/>
            </a:pPr>
            <a:r>
              <a:rPr lang="fr-BE" sz="1000" b="1" dirty="0"/>
              <a:t>Choix du vocable pour communiquer les scores </a:t>
            </a:r>
            <a:endParaRPr lang="fr-BE" sz="1000" dirty="0"/>
          </a:p>
          <a:p>
            <a:pPr marL="622300"/>
            <a:endParaRPr lang="fr-BE" dirty="0"/>
          </a:p>
          <a:p>
            <a:pPr marL="622300"/>
            <a:r>
              <a:rPr lang="fr-FR" b="1" dirty="0">
                <a:solidFill>
                  <a:srgbClr val="3A559D"/>
                </a:solidFill>
                <a:latin typeface="DM Sans" pitchFamily="2" charset="77"/>
                <a:ea typeface="Calibri" panose="020F0502020204030204" pitchFamily="34" charset="0"/>
              </a:rPr>
              <a:t>Diffusion du document de position</a:t>
            </a:r>
          </a:p>
          <a:p>
            <a:pPr marL="622300"/>
            <a:r>
              <a:rPr lang="fr-FR" dirty="0">
                <a:solidFill>
                  <a:schemeClr val="accent6">
                    <a:lumMod val="10000"/>
                  </a:schemeClr>
                </a:solidFill>
                <a:latin typeface="DM Sans" pitchFamily="2" charset="77"/>
                <a:ea typeface="Calibri" panose="020F0502020204030204" pitchFamily="34" charset="0"/>
              </a:rPr>
              <a:t>9 septembre 2024</a:t>
            </a:r>
          </a:p>
          <a:p>
            <a:pPr marL="622300"/>
            <a:r>
              <a:rPr lang="fr-FR" dirty="0">
                <a:solidFill>
                  <a:schemeClr val="accent6">
                    <a:lumMod val="10000"/>
                  </a:schemeClr>
                </a:solidFill>
                <a:latin typeface="DM Sans" pitchFamily="2" charset="77"/>
                <a:ea typeface="Calibri" panose="020F0502020204030204" pitchFamily="34" charset="0"/>
              </a:rPr>
              <a:t>(&gt; 2100 téléchargements)</a:t>
            </a:r>
          </a:p>
          <a:p>
            <a:pPr marL="622300"/>
            <a:endParaRPr lang="fr-BE" dirty="0"/>
          </a:p>
          <a:p>
            <a:pPr marL="622300"/>
            <a:endParaRPr lang="fr-BE" dirty="0"/>
          </a:p>
          <a:p>
            <a:pPr marL="622300"/>
            <a:r>
              <a:rPr lang="fr-BE" b="1" dirty="0"/>
              <a:t> </a:t>
            </a:r>
            <a:endParaRPr lang="fr-BE" dirty="0"/>
          </a:p>
          <a:p>
            <a:pPr marL="622300"/>
            <a:endParaRPr lang="fr-FR" sz="1400" dirty="0">
              <a:solidFill>
                <a:schemeClr val="accent6">
                  <a:lumMod val="10000"/>
                </a:schemeClr>
              </a:solidFill>
              <a:latin typeface="DM Sans" pitchFamily="2" charset="77"/>
              <a:ea typeface="Calibri" panose="020F0502020204030204" pitchFamily="34" charset="0"/>
            </a:endParaRPr>
          </a:p>
        </p:txBody>
      </p:sp>
      <p:pic>
        <p:nvPicPr>
          <p:cNvPr id="3" name="Image 2">
            <a:extLst>
              <a:ext uri="{FF2B5EF4-FFF2-40B4-BE49-F238E27FC236}">
                <a16:creationId xmlns:a16="http://schemas.microsoft.com/office/drawing/2014/main" id="{54775013-C7F9-D6DA-7583-A79DB5620671}"/>
              </a:ext>
            </a:extLst>
          </p:cNvPr>
          <p:cNvPicPr>
            <a:picLocks noChangeAspect="1"/>
          </p:cNvPicPr>
          <p:nvPr/>
        </p:nvPicPr>
        <p:blipFill>
          <a:blip r:embed="rId3"/>
          <a:stretch>
            <a:fillRect/>
          </a:stretch>
        </p:blipFill>
        <p:spPr>
          <a:xfrm>
            <a:off x="4479566" y="1580669"/>
            <a:ext cx="4458312" cy="2142245"/>
          </a:xfrm>
          <a:prstGeom prst="rect">
            <a:avLst/>
          </a:prstGeom>
        </p:spPr>
      </p:pic>
    </p:spTree>
    <p:extLst>
      <p:ext uri="{BB962C8B-B14F-4D97-AF65-F5344CB8AC3E}">
        <p14:creationId xmlns:p14="http://schemas.microsoft.com/office/powerpoint/2010/main" val="38436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69">
          <a:extLst>
            <a:ext uri="{FF2B5EF4-FFF2-40B4-BE49-F238E27FC236}">
              <a16:creationId xmlns:a16="http://schemas.microsoft.com/office/drawing/2014/main" id="{D8A58250-DFA5-00E5-AE49-EAB75AEFA918}"/>
            </a:ext>
          </a:extLst>
        </p:cNvPr>
        <p:cNvGrpSpPr/>
        <p:nvPr/>
      </p:nvGrpSpPr>
      <p:grpSpPr>
        <a:xfrm>
          <a:off x="0" y="0"/>
          <a:ext cx="0" cy="0"/>
          <a:chOff x="0" y="0"/>
          <a:chExt cx="0" cy="0"/>
        </a:xfrm>
      </p:grpSpPr>
      <p:sp>
        <p:nvSpPr>
          <p:cNvPr id="1271" name="Google Shape;1271;p43">
            <a:extLst>
              <a:ext uri="{FF2B5EF4-FFF2-40B4-BE49-F238E27FC236}">
                <a16:creationId xmlns:a16="http://schemas.microsoft.com/office/drawing/2014/main" id="{28C2FC9B-53CB-F28C-73E2-D5E555A2C988}"/>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dirty="0"/>
              <a:t>Procédure</a:t>
            </a:r>
          </a:p>
        </p:txBody>
      </p:sp>
      <p:sp>
        <p:nvSpPr>
          <p:cNvPr id="5" name="Google Shape;1287;p43">
            <a:extLst>
              <a:ext uri="{FF2B5EF4-FFF2-40B4-BE49-F238E27FC236}">
                <a16:creationId xmlns:a16="http://schemas.microsoft.com/office/drawing/2014/main" id="{6FFEA011-1E83-F67A-744F-715C00C038FB}"/>
              </a:ext>
            </a:extLst>
          </p:cNvPr>
          <p:cNvSpPr txBox="1"/>
          <p:nvPr/>
        </p:nvSpPr>
        <p:spPr>
          <a:xfrm>
            <a:off x="333678" y="2241797"/>
            <a:ext cx="7717501" cy="2140632"/>
          </a:xfrm>
          <a:prstGeom prst="rect">
            <a:avLst/>
          </a:prstGeom>
          <a:noFill/>
          <a:ln>
            <a:noFill/>
          </a:ln>
        </p:spPr>
        <p:txBody>
          <a:bodyPr spcFirstLastPara="1" wrap="square" lIns="91425" tIns="91425" rIns="91425" bIns="91425" anchor="t" anchorCtr="0">
            <a:noAutofit/>
          </a:bodyPr>
          <a:lstStyle/>
          <a:p>
            <a:pPr marL="622300"/>
            <a:endParaRPr lang="fr-BE" sz="1400" b="1" dirty="0">
              <a:solidFill>
                <a:srgbClr val="3A559D"/>
              </a:solidFill>
              <a:latin typeface="DM Sans" pitchFamily="2" charset="77"/>
            </a:endParaRPr>
          </a:p>
          <a:p>
            <a:pPr marL="622300"/>
            <a:r>
              <a:rPr lang="fr-FR" sz="1400" b="1" dirty="0">
                <a:solidFill>
                  <a:srgbClr val="3A559D"/>
                </a:solidFill>
                <a:latin typeface="DM Sans" pitchFamily="2" charset="77"/>
                <a:ea typeface="Calibri" panose="020F0502020204030204" pitchFamily="34" charset="0"/>
              </a:rPr>
              <a:t> Choix d’un Jury représentatif</a:t>
            </a:r>
          </a:p>
          <a:p>
            <a:pPr marL="622300"/>
            <a:endParaRPr lang="fr-FR" b="1" dirty="0">
              <a:solidFill>
                <a:srgbClr val="3A559D"/>
              </a:solidFill>
              <a:latin typeface="DM Sans" pitchFamily="2" charset="77"/>
              <a:ea typeface="DM Sans"/>
              <a:cs typeface="DM Sans"/>
              <a:sym typeface="DM Sans"/>
            </a:endParaRPr>
          </a:p>
        </p:txBody>
      </p:sp>
      <p:sp>
        <p:nvSpPr>
          <p:cNvPr id="19" name="ZoneTexte 18">
            <a:extLst>
              <a:ext uri="{FF2B5EF4-FFF2-40B4-BE49-F238E27FC236}">
                <a16:creationId xmlns:a16="http://schemas.microsoft.com/office/drawing/2014/main" id="{C96FE59A-2047-AEA3-77C8-837DC3AF883B}"/>
              </a:ext>
            </a:extLst>
          </p:cNvPr>
          <p:cNvSpPr txBox="1"/>
          <p:nvPr/>
        </p:nvSpPr>
        <p:spPr>
          <a:xfrm>
            <a:off x="3445692" y="2150708"/>
            <a:ext cx="6010506" cy="1169551"/>
          </a:xfrm>
          <a:prstGeom prst="rect">
            <a:avLst/>
          </a:prstGeom>
          <a:noFill/>
        </p:spPr>
        <p:txBody>
          <a:bodyPr wrap="square">
            <a:spAutoFit/>
          </a:bodyPr>
          <a:lstStyle/>
          <a:p>
            <a:pPr marL="908050" indent="-285750">
              <a:buFont typeface="Arial" panose="020B0604020202020204" pitchFamily="34" charset="0"/>
              <a:buChar char="•"/>
            </a:pPr>
            <a:r>
              <a:rPr lang="fr-BE" dirty="0">
                <a:solidFill>
                  <a:srgbClr val="000000"/>
                </a:solidFill>
                <a:effectLst/>
                <a:latin typeface="DM Sans" pitchFamily="2" charset="77"/>
                <a:ea typeface="Calibri" panose="020F0502020204030204" pitchFamily="34" charset="0"/>
              </a:rPr>
              <a:t>Chercheurs en neuropsychologie et psychométrie</a:t>
            </a:r>
          </a:p>
          <a:p>
            <a:pPr marL="908050" indent="-285750">
              <a:buFont typeface="Arial" panose="020B0604020202020204" pitchFamily="34" charset="0"/>
              <a:buChar char="•"/>
            </a:pPr>
            <a:r>
              <a:rPr lang="fr-BE" dirty="0" err="1">
                <a:solidFill>
                  <a:srgbClr val="000000"/>
                </a:solidFill>
                <a:effectLst/>
                <a:latin typeface="DM Sans" pitchFamily="2" charset="77"/>
                <a:ea typeface="Calibri" panose="020F0502020204030204" pitchFamily="34" charset="0"/>
              </a:rPr>
              <a:t>Clinicien.ne.s</a:t>
            </a:r>
            <a:r>
              <a:rPr lang="fr-BE" dirty="0">
                <a:solidFill>
                  <a:srgbClr val="000000"/>
                </a:solidFill>
                <a:effectLst/>
                <a:latin typeface="DM Sans" pitchFamily="2" charset="77"/>
                <a:ea typeface="Calibri" panose="020F0502020204030204" pitchFamily="34" charset="0"/>
              </a:rPr>
              <a:t> psychologues </a:t>
            </a:r>
            <a:r>
              <a:rPr lang="fr-BE" dirty="0" err="1">
                <a:solidFill>
                  <a:srgbClr val="000000"/>
                </a:solidFill>
                <a:effectLst/>
                <a:latin typeface="DM Sans" pitchFamily="2" charset="77"/>
                <a:ea typeface="Calibri" panose="020F0502020204030204" pitchFamily="34" charset="0"/>
              </a:rPr>
              <a:t>spécialisé.e.s</a:t>
            </a:r>
            <a:r>
              <a:rPr lang="fr-BE" dirty="0">
                <a:solidFill>
                  <a:srgbClr val="000000"/>
                </a:solidFill>
                <a:effectLst/>
                <a:latin typeface="DM Sans" pitchFamily="2" charset="77"/>
                <a:ea typeface="Calibri" panose="020F0502020204030204" pitchFamily="34" charset="0"/>
              </a:rPr>
              <a:t> en neuropsychologie</a:t>
            </a:r>
          </a:p>
          <a:p>
            <a:pPr marL="908050" indent="-285750">
              <a:buFont typeface="Arial" panose="020B0604020202020204" pitchFamily="34" charset="0"/>
              <a:buChar char="•"/>
            </a:pPr>
            <a:r>
              <a:rPr lang="fr-BE" dirty="0">
                <a:solidFill>
                  <a:srgbClr val="000000"/>
                </a:solidFill>
                <a:effectLst/>
                <a:latin typeface="DM Sans" pitchFamily="2" charset="77"/>
                <a:ea typeface="Calibri" panose="020F0502020204030204" pitchFamily="34" charset="0"/>
              </a:rPr>
              <a:t>Médecins </a:t>
            </a:r>
            <a:r>
              <a:rPr lang="fr-BE" dirty="0" err="1">
                <a:solidFill>
                  <a:srgbClr val="000000"/>
                </a:solidFill>
                <a:effectLst/>
                <a:latin typeface="DM Sans" pitchFamily="2" charset="77"/>
                <a:ea typeface="Calibri" panose="020F0502020204030204" pitchFamily="34" charset="0"/>
              </a:rPr>
              <a:t>spécialisé.e.s</a:t>
            </a:r>
            <a:r>
              <a:rPr lang="fr-BE" dirty="0">
                <a:solidFill>
                  <a:srgbClr val="000000"/>
                </a:solidFill>
                <a:effectLst/>
                <a:latin typeface="DM Sans" pitchFamily="2" charset="77"/>
                <a:ea typeface="Calibri" panose="020F0502020204030204" pitchFamily="34" charset="0"/>
              </a:rPr>
              <a:t> en neuropsychologie</a:t>
            </a:r>
          </a:p>
          <a:p>
            <a:pPr marL="908050" indent="-285750">
              <a:buFont typeface="Arial" panose="020B0604020202020204" pitchFamily="34" charset="0"/>
              <a:buChar char="•"/>
            </a:pPr>
            <a:r>
              <a:rPr lang="fr-BE" b="1" dirty="0">
                <a:solidFill>
                  <a:srgbClr val="000000"/>
                </a:solidFill>
                <a:effectLst/>
                <a:latin typeface="DM Sans" pitchFamily="2" charset="77"/>
                <a:ea typeface="Calibri" panose="020F0502020204030204" pitchFamily="34" charset="0"/>
              </a:rPr>
              <a:t>Experts de vécu</a:t>
            </a:r>
            <a:endParaRPr lang="fr-BE" sz="1100" b="1" dirty="0">
              <a:solidFill>
                <a:schemeClr val="dk1"/>
              </a:solidFill>
              <a:latin typeface="DM Sans" pitchFamily="2" charset="77"/>
              <a:ea typeface="DM Sans"/>
              <a:cs typeface="DM Sans"/>
              <a:sym typeface="DM Sans"/>
            </a:endParaRPr>
          </a:p>
        </p:txBody>
      </p:sp>
      <p:sp>
        <p:nvSpPr>
          <p:cNvPr id="20" name="Accolade fermante 19">
            <a:extLst>
              <a:ext uri="{FF2B5EF4-FFF2-40B4-BE49-F238E27FC236}">
                <a16:creationId xmlns:a16="http://schemas.microsoft.com/office/drawing/2014/main" id="{A89AA815-284E-1E89-7992-7EBB81081B51}"/>
              </a:ext>
            </a:extLst>
          </p:cNvPr>
          <p:cNvSpPr/>
          <p:nvPr/>
        </p:nvSpPr>
        <p:spPr>
          <a:xfrm>
            <a:off x="3609364" y="2241797"/>
            <a:ext cx="427377" cy="11593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a:extLst>
              <a:ext uri="{FF2B5EF4-FFF2-40B4-BE49-F238E27FC236}">
                <a16:creationId xmlns:a16="http://schemas.microsoft.com/office/drawing/2014/main" id="{FD32A948-8041-4BAB-F1E7-91208C85815E}"/>
              </a:ext>
            </a:extLst>
          </p:cNvPr>
          <p:cNvSpPr txBox="1"/>
          <p:nvPr/>
        </p:nvSpPr>
        <p:spPr>
          <a:xfrm>
            <a:off x="1076093" y="2102448"/>
            <a:ext cx="6010506" cy="523220"/>
          </a:xfrm>
          <a:prstGeom prst="rect">
            <a:avLst/>
          </a:prstGeom>
          <a:noFill/>
        </p:spPr>
        <p:txBody>
          <a:bodyPr wrap="square">
            <a:spAutoFit/>
          </a:bodyPr>
          <a:lstStyle/>
          <a:p>
            <a:pPr marL="622300"/>
            <a:endParaRPr lang="fr-BE" sz="1400" b="1" dirty="0">
              <a:solidFill>
                <a:srgbClr val="3A559D"/>
              </a:solidFill>
              <a:latin typeface="DM Sans" pitchFamily="2" charset="77"/>
            </a:endParaRPr>
          </a:p>
          <a:p>
            <a:pPr marL="622300"/>
            <a:r>
              <a:rPr lang="fr-FR" sz="1400" b="1" dirty="0">
                <a:solidFill>
                  <a:srgbClr val="3A559D"/>
                </a:solidFill>
                <a:latin typeface="DM Sans" pitchFamily="2" charset="77"/>
                <a:ea typeface="Calibri" panose="020F0502020204030204" pitchFamily="34" charset="0"/>
              </a:rPr>
              <a:t> </a:t>
            </a:r>
            <a:endParaRPr lang="fr-FR" dirty="0"/>
          </a:p>
        </p:txBody>
      </p:sp>
      <p:sp>
        <p:nvSpPr>
          <p:cNvPr id="8" name="ZoneTexte 7">
            <a:extLst>
              <a:ext uri="{FF2B5EF4-FFF2-40B4-BE49-F238E27FC236}">
                <a16:creationId xmlns:a16="http://schemas.microsoft.com/office/drawing/2014/main" id="{B456FE18-B6B5-F657-3209-87702BFB108F}"/>
              </a:ext>
            </a:extLst>
          </p:cNvPr>
          <p:cNvSpPr txBox="1"/>
          <p:nvPr/>
        </p:nvSpPr>
        <p:spPr>
          <a:xfrm>
            <a:off x="713225" y="3734854"/>
            <a:ext cx="7337954" cy="738664"/>
          </a:xfrm>
          <a:prstGeom prst="rect">
            <a:avLst/>
          </a:prstGeom>
          <a:noFill/>
        </p:spPr>
        <p:txBody>
          <a:bodyPr wrap="square">
            <a:spAutoFit/>
          </a:bodyPr>
          <a:lstStyle/>
          <a:p>
            <a:r>
              <a:rPr lang="fr-BE" sz="1400" dirty="0">
                <a:solidFill>
                  <a:srgbClr val="000000"/>
                </a:solidFill>
                <a:effectLst/>
                <a:latin typeface="Calibri" panose="020F0502020204030204" pitchFamily="34" charset="0"/>
                <a:ea typeface="Calibri" panose="020F0502020204030204" pitchFamily="34" charset="0"/>
              </a:rPr>
              <a:t>Thierry Lecerf </a:t>
            </a:r>
            <a:r>
              <a:rPr lang="fr-BE" dirty="0">
                <a:latin typeface="Calibri" panose="020F0502020204030204" pitchFamily="34" charset="0"/>
              </a:rPr>
              <a:t>; Bruno </a:t>
            </a:r>
            <a:r>
              <a:rPr lang="fr-BE" dirty="0" err="1">
                <a:latin typeface="Calibri" panose="020F0502020204030204" pitchFamily="34" charset="0"/>
              </a:rPr>
              <a:t>Lenne</a:t>
            </a:r>
            <a:r>
              <a:rPr lang="fr-BE" dirty="0">
                <a:latin typeface="Calibri" panose="020F0502020204030204" pitchFamily="34" charset="0"/>
              </a:rPr>
              <a:t> ; Pierre-Yves </a:t>
            </a:r>
            <a:r>
              <a:rPr lang="fr-BE" dirty="0" err="1">
                <a:latin typeface="Calibri" panose="020F0502020204030204" pitchFamily="34" charset="0"/>
              </a:rPr>
              <a:t>Jonin</a:t>
            </a:r>
            <a:r>
              <a:rPr lang="fr-BE" dirty="0">
                <a:latin typeface="Calibri" panose="020F0502020204030204" pitchFamily="34" charset="0"/>
              </a:rPr>
              <a:t> ; Marie </a:t>
            </a:r>
            <a:r>
              <a:rPr lang="fr-BE" dirty="0" err="1">
                <a:latin typeface="Calibri" panose="020F0502020204030204" pitchFamily="34" charset="0"/>
              </a:rPr>
              <a:t>Geurten</a:t>
            </a:r>
            <a:r>
              <a:rPr lang="fr-BE" dirty="0">
                <a:latin typeface="Calibri" panose="020F0502020204030204" pitchFamily="34" charset="0"/>
              </a:rPr>
              <a:t> ; Philippe Allain; Emilie Favre ; Delphine </a:t>
            </a:r>
            <a:r>
              <a:rPr lang="fr-BE" dirty="0" err="1">
                <a:latin typeface="Calibri" panose="020F0502020204030204" pitchFamily="34" charset="0"/>
              </a:rPr>
              <a:t>Fleurion</a:t>
            </a:r>
            <a:r>
              <a:rPr lang="fr-BE" dirty="0">
                <a:latin typeface="Calibri" panose="020F0502020204030204" pitchFamily="34" charset="0"/>
              </a:rPr>
              <a:t> ; Giulia </a:t>
            </a:r>
            <a:r>
              <a:rPr lang="fr-BE" dirty="0" err="1">
                <a:latin typeface="Calibri" panose="020F0502020204030204" pitchFamily="34" charset="0"/>
              </a:rPr>
              <a:t>Dormal</a:t>
            </a:r>
            <a:r>
              <a:rPr lang="fr-BE" dirty="0">
                <a:latin typeface="Calibri" panose="020F0502020204030204" pitchFamily="34" charset="0"/>
              </a:rPr>
              <a:t> ; Valérie </a:t>
            </a:r>
            <a:r>
              <a:rPr lang="fr-BE" dirty="0" err="1">
                <a:latin typeface="Calibri" panose="020F0502020204030204" pitchFamily="34" charset="0"/>
              </a:rPr>
              <a:t>Vanderaspoilden</a:t>
            </a:r>
            <a:r>
              <a:rPr lang="fr-BE" dirty="0">
                <a:latin typeface="Calibri" panose="020F0502020204030204" pitchFamily="34" charset="0"/>
              </a:rPr>
              <a:t>; Catherine Belin ; Pascale </a:t>
            </a:r>
            <a:r>
              <a:rPr lang="fr-BE" dirty="0" err="1">
                <a:latin typeface="Calibri" panose="020F0502020204030204" pitchFamily="34" charset="0"/>
              </a:rPr>
              <a:t>Pradat</a:t>
            </a:r>
            <a:r>
              <a:rPr lang="fr-BE" dirty="0">
                <a:latin typeface="Calibri" panose="020F0502020204030204" pitchFamily="34" charset="0"/>
              </a:rPr>
              <a:t>-Diehl ; Olivier Godefroy ; Caroline Massot ; Cécile Donze  ; Audrey </a:t>
            </a:r>
            <a:r>
              <a:rPr lang="fr-BE" dirty="0" err="1">
                <a:latin typeface="Calibri" panose="020F0502020204030204" pitchFamily="34" charset="0"/>
              </a:rPr>
              <a:t>Prégaldien</a:t>
            </a:r>
            <a:r>
              <a:rPr lang="fr-BE" dirty="0">
                <a:latin typeface="Calibri" panose="020F0502020204030204" pitchFamily="34" charset="0"/>
              </a:rPr>
              <a:t> ; Estelle Gernez</a:t>
            </a:r>
            <a:endParaRPr lang="fr-FR" dirty="0">
              <a:latin typeface="Calibri" panose="020F0502020204030204" pitchFamily="34" charset="0"/>
            </a:endParaRPr>
          </a:p>
        </p:txBody>
      </p:sp>
    </p:spTree>
    <p:extLst>
      <p:ext uri="{BB962C8B-B14F-4D97-AF65-F5344CB8AC3E}">
        <p14:creationId xmlns:p14="http://schemas.microsoft.com/office/powerpoint/2010/main" val="285451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69">
          <a:extLst>
            <a:ext uri="{FF2B5EF4-FFF2-40B4-BE49-F238E27FC236}">
              <a16:creationId xmlns:a16="http://schemas.microsoft.com/office/drawing/2014/main" id="{FEF66600-BA35-573C-5E29-5A07E5B75B12}"/>
            </a:ext>
          </a:extLst>
        </p:cNvPr>
        <p:cNvGrpSpPr/>
        <p:nvPr/>
      </p:nvGrpSpPr>
      <p:grpSpPr>
        <a:xfrm>
          <a:off x="0" y="0"/>
          <a:ext cx="0" cy="0"/>
          <a:chOff x="0" y="0"/>
          <a:chExt cx="0" cy="0"/>
        </a:xfrm>
      </p:grpSpPr>
      <p:sp>
        <p:nvSpPr>
          <p:cNvPr id="1271" name="Google Shape;1271;p43">
            <a:extLst>
              <a:ext uri="{FF2B5EF4-FFF2-40B4-BE49-F238E27FC236}">
                <a16:creationId xmlns:a16="http://schemas.microsoft.com/office/drawing/2014/main" id="{E36CA81F-28E7-6F32-1DFB-4CA3273555F2}"/>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dirty="0"/>
              <a:t>Procédure</a:t>
            </a:r>
          </a:p>
        </p:txBody>
      </p:sp>
      <p:sp>
        <p:nvSpPr>
          <p:cNvPr id="22" name="ZoneTexte 21">
            <a:extLst>
              <a:ext uri="{FF2B5EF4-FFF2-40B4-BE49-F238E27FC236}">
                <a16:creationId xmlns:a16="http://schemas.microsoft.com/office/drawing/2014/main" id="{41FBBB30-CC6D-A7AF-4DED-BE0465B09FBC}"/>
              </a:ext>
            </a:extLst>
          </p:cNvPr>
          <p:cNvSpPr txBox="1"/>
          <p:nvPr/>
        </p:nvSpPr>
        <p:spPr>
          <a:xfrm>
            <a:off x="1076093" y="2102448"/>
            <a:ext cx="6010506" cy="523220"/>
          </a:xfrm>
          <a:prstGeom prst="rect">
            <a:avLst/>
          </a:prstGeom>
          <a:noFill/>
        </p:spPr>
        <p:txBody>
          <a:bodyPr wrap="square">
            <a:spAutoFit/>
          </a:bodyPr>
          <a:lstStyle/>
          <a:p>
            <a:pPr marL="622300"/>
            <a:endParaRPr lang="fr-BE" sz="1400" b="1" dirty="0">
              <a:solidFill>
                <a:srgbClr val="3A559D"/>
              </a:solidFill>
              <a:latin typeface="DM Sans" pitchFamily="2" charset="77"/>
            </a:endParaRPr>
          </a:p>
          <a:p>
            <a:pPr marL="622300"/>
            <a:r>
              <a:rPr lang="fr-FR" sz="1400" b="1" dirty="0">
                <a:solidFill>
                  <a:srgbClr val="3A559D"/>
                </a:solidFill>
                <a:latin typeface="DM Sans" pitchFamily="2" charset="77"/>
                <a:ea typeface="Calibri" panose="020F0502020204030204" pitchFamily="34" charset="0"/>
              </a:rPr>
              <a:t> </a:t>
            </a:r>
            <a:endParaRPr lang="fr-FR" dirty="0"/>
          </a:p>
        </p:txBody>
      </p:sp>
      <p:sp>
        <p:nvSpPr>
          <p:cNvPr id="24" name="ZoneTexte 23">
            <a:extLst>
              <a:ext uri="{FF2B5EF4-FFF2-40B4-BE49-F238E27FC236}">
                <a16:creationId xmlns:a16="http://schemas.microsoft.com/office/drawing/2014/main" id="{DF8C430F-30D7-2141-1A55-AD21227CA9B8}"/>
              </a:ext>
            </a:extLst>
          </p:cNvPr>
          <p:cNvSpPr txBox="1"/>
          <p:nvPr/>
        </p:nvSpPr>
        <p:spPr>
          <a:xfrm>
            <a:off x="0" y="2643215"/>
            <a:ext cx="4225834" cy="738664"/>
          </a:xfrm>
          <a:prstGeom prst="rect">
            <a:avLst/>
          </a:prstGeom>
          <a:noFill/>
        </p:spPr>
        <p:txBody>
          <a:bodyPr wrap="square">
            <a:spAutoFit/>
          </a:bodyPr>
          <a:lstStyle/>
          <a:p>
            <a:pPr marL="622300"/>
            <a:r>
              <a:rPr lang="fr-FR" sz="1400" b="1" dirty="0">
                <a:solidFill>
                  <a:srgbClr val="3A559D"/>
                </a:solidFill>
                <a:latin typeface="DM Sans" pitchFamily="2" charset="77"/>
                <a:ea typeface="Calibri" panose="020F0502020204030204" pitchFamily="34" charset="0"/>
              </a:rPr>
              <a:t>22 novembre 2024</a:t>
            </a:r>
          </a:p>
          <a:p>
            <a:pPr marL="622300"/>
            <a:r>
              <a:rPr lang="fr-FR" dirty="0">
                <a:solidFill>
                  <a:schemeClr val="accent6">
                    <a:lumMod val="10000"/>
                  </a:schemeClr>
                </a:solidFill>
                <a:latin typeface="DM Sans" pitchFamily="2" charset="77"/>
                <a:ea typeface="Calibri" panose="020F0502020204030204" pitchFamily="34" charset="0"/>
              </a:rPr>
              <a:t>Organisation de la conférence consensus en public</a:t>
            </a:r>
            <a:endParaRPr lang="fr-FR" sz="1400" dirty="0">
              <a:solidFill>
                <a:schemeClr val="accent6">
                  <a:lumMod val="10000"/>
                </a:schemeClr>
              </a:solidFill>
              <a:latin typeface="DM Sans" pitchFamily="2" charset="77"/>
              <a:ea typeface="Calibri" panose="020F0502020204030204" pitchFamily="34" charset="0"/>
            </a:endParaRPr>
          </a:p>
        </p:txBody>
      </p:sp>
      <p:pic>
        <p:nvPicPr>
          <p:cNvPr id="7" name="Image 6" descr="Une image contenant texte, capture d’écran, ligne, Tracé&#10;&#10;Description générée automatiquement">
            <a:extLst>
              <a:ext uri="{FF2B5EF4-FFF2-40B4-BE49-F238E27FC236}">
                <a16:creationId xmlns:a16="http://schemas.microsoft.com/office/drawing/2014/main" id="{5B6D588A-7342-A509-1EA8-36BEB225F27E}"/>
              </a:ext>
            </a:extLst>
          </p:cNvPr>
          <p:cNvPicPr>
            <a:picLocks noChangeAspect="1"/>
          </p:cNvPicPr>
          <p:nvPr/>
        </p:nvPicPr>
        <p:blipFill>
          <a:blip r:embed="rId3"/>
          <a:stretch>
            <a:fillRect/>
          </a:stretch>
        </p:blipFill>
        <p:spPr>
          <a:xfrm>
            <a:off x="4770833" y="2073736"/>
            <a:ext cx="2964224" cy="1778534"/>
          </a:xfrm>
          <a:prstGeom prst="rect">
            <a:avLst/>
          </a:prstGeom>
        </p:spPr>
      </p:pic>
    </p:spTree>
    <p:extLst>
      <p:ext uri="{BB962C8B-B14F-4D97-AF65-F5344CB8AC3E}">
        <p14:creationId xmlns:p14="http://schemas.microsoft.com/office/powerpoint/2010/main" val="23392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9">
          <a:extLst>
            <a:ext uri="{FF2B5EF4-FFF2-40B4-BE49-F238E27FC236}">
              <a16:creationId xmlns:a16="http://schemas.microsoft.com/office/drawing/2014/main" id="{B141C1C4-1928-50C1-F493-9F3D3F9B3300}"/>
            </a:ext>
          </a:extLst>
        </p:cNvPr>
        <p:cNvGrpSpPr/>
        <p:nvPr/>
      </p:nvGrpSpPr>
      <p:grpSpPr>
        <a:xfrm>
          <a:off x="0" y="0"/>
          <a:ext cx="0" cy="0"/>
          <a:chOff x="0" y="0"/>
          <a:chExt cx="0" cy="0"/>
        </a:xfrm>
      </p:grpSpPr>
      <p:sp>
        <p:nvSpPr>
          <p:cNvPr id="1271" name="Google Shape;1271;p43">
            <a:extLst>
              <a:ext uri="{FF2B5EF4-FFF2-40B4-BE49-F238E27FC236}">
                <a16:creationId xmlns:a16="http://schemas.microsoft.com/office/drawing/2014/main" id="{01436981-DC3F-DDB6-11F3-CA6771DE6838}"/>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dirty="0"/>
              <a:t>Procédure</a:t>
            </a:r>
          </a:p>
        </p:txBody>
      </p:sp>
      <p:sp>
        <p:nvSpPr>
          <p:cNvPr id="22" name="ZoneTexte 21">
            <a:extLst>
              <a:ext uri="{FF2B5EF4-FFF2-40B4-BE49-F238E27FC236}">
                <a16:creationId xmlns:a16="http://schemas.microsoft.com/office/drawing/2014/main" id="{A7CABA88-85E6-39DB-43BE-1E6C0020685B}"/>
              </a:ext>
            </a:extLst>
          </p:cNvPr>
          <p:cNvSpPr txBox="1"/>
          <p:nvPr/>
        </p:nvSpPr>
        <p:spPr>
          <a:xfrm>
            <a:off x="1076093" y="2102448"/>
            <a:ext cx="6010506" cy="523220"/>
          </a:xfrm>
          <a:prstGeom prst="rect">
            <a:avLst/>
          </a:prstGeom>
          <a:noFill/>
        </p:spPr>
        <p:txBody>
          <a:bodyPr wrap="square">
            <a:spAutoFit/>
          </a:bodyPr>
          <a:lstStyle/>
          <a:p>
            <a:pPr marL="622300"/>
            <a:endParaRPr lang="fr-BE" sz="1400" b="1" dirty="0">
              <a:solidFill>
                <a:srgbClr val="3A559D"/>
              </a:solidFill>
              <a:latin typeface="DM Sans" pitchFamily="2" charset="77"/>
            </a:endParaRPr>
          </a:p>
          <a:p>
            <a:pPr marL="622300"/>
            <a:r>
              <a:rPr lang="fr-FR" sz="1400" b="1" dirty="0">
                <a:solidFill>
                  <a:srgbClr val="3A559D"/>
                </a:solidFill>
                <a:latin typeface="DM Sans" pitchFamily="2" charset="77"/>
                <a:ea typeface="Calibri" panose="020F0502020204030204" pitchFamily="34" charset="0"/>
              </a:rPr>
              <a:t> </a:t>
            </a:r>
            <a:endParaRPr lang="fr-FR" dirty="0"/>
          </a:p>
        </p:txBody>
      </p:sp>
      <p:sp>
        <p:nvSpPr>
          <p:cNvPr id="24" name="ZoneTexte 23">
            <a:extLst>
              <a:ext uri="{FF2B5EF4-FFF2-40B4-BE49-F238E27FC236}">
                <a16:creationId xmlns:a16="http://schemas.microsoft.com/office/drawing/2014/main" id="{19489FEE-5D7F-EC24-0FE0-4CA56D4F6365}"/>
              </a:ext>
            </a:extLst>
          </p:cNvPr>
          <p:cNvSpPr txBox="1"/>
          <p:nvPr/>
        </p:nvSpPr>
        <p:spPr>
          <a:xfrm>
            <a:off x="713225" y="2008896"/>
            <a:ext cx="6641164" cy="954107"/>
          </a:xfrm>
          <a:prstGeom prst="rect">
            <a:avLst/>
          </a:prstGeom>
          <a:noFill/>
        </p:spPr>
        <p:txBody>
          <a:bodyPr wrap="square">
            <a:spAutoFit/>
          </a:bodyPr>
          <a:lstStyle/>
          <a:p>
            <a:pPr marL="622300"/>
            <a:r>
              <a:rPr lang="fr-FR" sz="1400" b="1" dirty="0">
                <a:solidFill>
                  <a:srgbClr val="3A559D"/>
                </a:solidFill>
                <a:latin typeface="DM Sans" pitchFamily="2" charset="77"/>
                <a:ea typeface="Calibri" panose="020F0502020204030204" pitchFamily="34" charset="0"/>
              </a:rPr>
              <a:t>Actuellement</a:t>
            </a:r>
          </a:p>
          <a:p>
            <a:endParaRPr lang="fr-BE" dirty="0"/>
          </a:p>
          <a:p>
            <a:r>
              <a:rPr lang="fr-BE" dirty="0"/>
              <a:t>Huis-clos du Jury</a:t>
            </a:r>
          </a:p>
          <a:p>
            <a:r>
              <a:rPr lang="fr-BE" dirty="0"/>
              <a:t>Recherche d’un consensus et formulation de recommandations pour janvier.</a:t>
            </a:r>
          </a:p>
        </p:txBody>
      </p:sp>
    </p:spTree>
    <p:extLst>
      <p:ext uri="{BB962C8B-B14F-4D97-AF65-F5344CB8AC3E}">
        <p14:creationId xmlns:p14="http://schemas.microsoft.com/office/powerpoint/2010/main" val="522147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69C3FC-0F1A-49D7-A507-827ADEBDCCA9}"/>
              </a:ext>
            </a:extLst>
          </p:cNvPr>
          <p:cNvSpPr>
            <a:spLocks noGrp="1"/>
          </p:cNvSpPr>
          <p:nvPr>
            <p:ph idx="1"/>
          </p:nvPr>
        </p:nvSpPr>
        <p:spPr>
          <a:xfrm>
            <a:off x="361951" y="1569028"/>
            <a:ext cx="3662613" cy="2840666"/>
          </a:xfrm>
        </p:spPr>
        <p:txBody>
          <a:bodyPr>
            <a:normAutofit/>
          </a:bodyPr>
          <a:lstStyle/>
          <a:p>
            <a:endParaRPr lang="fr-BE" dirty="0"/>
          </a:p>
          <a:p>
            <a:r>
              <a:rPr lang="fr-BE" dirty="0"/>
              <a:t>La procédure </a:t>
            </a:r>
            <a:r>
              <a:rPr lang="fr-BE" b="1" dirty="0">
                <a:solidFill>
                  <a:schemeClr val="accent4">
                    <a:lumMod val="50000"/>
                  </a:schemeClr>
                </a:solidFill>
              </a:rPr>
              <a:t>DELPHI</a:t>
            </a:r>
          </a:p>
          <a:p>
            <a:pPr marL="342900" lvl="1" indent="0">
              <a:buNone/>
            </a:pPr>
            <a:r>
              <a:rPr lang="fr-BE" sz="1575" dirty="0"/>
              <a:t>Création d’un consensus à l’aide d’un questionnement itératif et anonyme à distance d’experts.</a:t>
            </a:r>
          </a:p>
          <a:p>
            <a:endParaRPr lang="fr-BE" sz="1575" dirty="0"/>
          </a:p>
          <a:p>
            <a:pPr marL="342900" lvl="1" indent="0">
              <a:buNone/>
            </a:pPr>
            <a:endParaRPr lang="fr-BE" dirty="0"/>
          </a:p>
          <a:p>
            <a:endParaRPr lang="fr-FR" dirty="0"/>
          </a:p>
        </p:txBody>
      </p:sp>
      <p:graphicFrame>
        <p:nvGraphicFramePr>
          <p:cNvPr id="5" name="Diagramme 4">
            <a:extLst>
              <a:ext uri="{FF2B5EF4-FFF2-40B4-BE49-F238E27FC236}">
                <a16:creationId xmlns:a16="http://schemas.microsoft.com/office/drawing/2014/main" id="{D740F233-AB49-8B19-49D0-1D2997A6C28D}"/>
              </a:ext>
            </a:extLst>
          </p:cNvPr>
          <p:cNvGraphicFramePr/>
          <p:nvPr/>
        </p:nvGraphicFramePr>
        <p:xfrm>
          <a:off x="5711992" y="845489"/>
          <a:ext cx="2788319" cy="355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ED88EEDB-4C07-FF35-6671-C70AB5C9843D}"/>
              </a:ext>
            </a:extLst>
          </p:cNvPr>
          <p:cNvSpPr txBox="1"/>
          <p:nvPr/>
        </p:nvSpPr>
        <p:spPr>
          <a:xfrm>
            <a:off x="4827671" y="1066843"/>
            <a:ext cx="884321" cy="253916"/>
          </a:xfrm>
          <a:prstGeom prst="rect">
            <a:avLst/>
          </a:prstGeom>
          <a:noFill/>
        </p:spPr>
        <p:txBody>
          <a:bodyPr wrap="square" rtlCol="0">
            <a:spAutoFit/>
          </a:bodyPr>
          <a:lstStyle/>
          <a:p>
            <a:r>
              <a:rPr lang="fr-FR" sz="1050" dirty="0"/>
              <a:t>Round 1</a:t>
            </a:r>
          </a:p>
        </p:txBody>
      </p:sp>
      <p:sp>
        <p:nvSpPr>
          <p:cNvPr id="7" name="ZoneTexte 6">
            <a:extLst>
              <a:ext uri="{FF2B5EF4-FFF2-40B4-BE49-F238E27FC236}">
                <a16:creationId xmlns:a16="http://schemas.microsoft.com/office/drawing/2014/main" id="{7BE47FAD-773C-0D69-FFE4-7DA1CCAD0993}"/>
              </a:ext>
            </a:extLst>
          </p:cNvPr>
          <p:cNvSpPr txBox="1"/>
          <p:nvPr/>
        </p:nvSpPr>
        <p:spPr>
          <a:xfrm>
            <a:off x="4827671" y="2069566"/>
            <a:ext cx="884321" cy="253916"/>
          </a:xfrm>
          <a:prstGeom prst="rect">
            <a:avLst/>
          </a:prstGeom>
          <a:noFill/>
        </p:spPr>
        <p:txBody>
          <a:bodyPr wrap="square" rtlCol="0">
            <a:spAutoFit/>
          </a:bodyPr>
          <a:lstStyle/>
          <a:p>
            <a:r>
              <a:rPr lang="fr-FR" sz="1050" dirty="0"/>
              <a:t>Round 2</a:t>
            </a:r>
          </a:p>
        </p:txBody>
      </p:sp>
      <p:sp>
        <p:nvSpPr>
          <p:cNvPr id="8" name="ZoneTexte 7">
            <a:extLst>
              <a:ext uri="{FF2B5EF4-FFF2-40B4-BE49-F238E27FC236}">
                <a16:creationId xmlns:a16="http://schemas.microsoft.com/office/drawing/2014/main" id="{9936392D-A91F-716A-E303-613897DB605F}"/>
              </a:ext>
            </a:extLst>
          </p:cNvPr>
          <p:cNvSpPr txBox="1"/>
          <p:nvPr/>
        </p:nvSpPr>
        <p:spPr>
          <a:xfrm>
            <a:off x="4827670" y="2958530"/>
            <a:ext cx="884321" cy="253916"/>
          </a:xfrm>
          <a:prstGeom prst="rect">
            <a:avLst/>
          </a:prstGeom>
          <a:noFill/>
        </p:spPr>
        <p:txBody>
          <a:bodyPr wrap="square" rtlCol="0">
            <a:spAutoFit/>
          </a:bodyPr>
          <a:lstStyle/>
          <a:p>
            <a:r>
              <a:rPr lang="fr-FR" sz="1050" dirty="0"/>
              <a:t>Round 3</a:t>
            </a:r>
          </a:p>
        </p:txBody>
      </p:sp>
      <p:sp>
        <p:nvSpPr>
          <p:cNvPr id="9" name="ZoneTexte 8">
            <a:extLst>
              <a:ext uri="{FF2B5EF4-FFF2-40B4-BE49-F238E27FC236}">
                <a16:creationId xmlns:a16="http://schemas.microsoft.com/office/drawing/2014/main" id="{1B8F466D-7499-8599-966B-4C59EA1E291A}"/>
              </a:ext>
            </a:extLst>
          </p:cNvPr>
          <p:cNvSpPr txBox="1"/>
          <p:nvPr/>
        </p:nvSpPr>
        <p:spPr>
          <a:xfrm>
            <a:off x="4827670" y="3907509"/>
            <a:ext cx="884321" cy="253916"/>
          </a:xfrm>
          <a:prstGeom prst="rect">
            <a:avLst/>
          </a:prstGeom>
          <a:noFill/>
        </p:spPr>
        <p:txBody>
          <a:bodyPr wrap="square" rtlCol="0">
            <a:spAutoFit/>
          </a:bodyPr>
          <a:lstStyle/>
          <a:p>
            <a:r>
              <a:rPr lang="fr-FR" sz="1050" dirty="0"/>
              <a:t>Round 4</a:t>
            </a:r>
          </a:p>
        </p:txBody>
      </p:sp>
      <p:sp>
        <p:nvSpPr>
          <p:cNvPr id="10" name="ZoneTexte 9">
            <a:extLst>
              <a:ext uri="{FF2B5EF4-FFF2-40B4-BE49-F238E27FC236}">
                <a16:creationId xmlns:a16="http://schemas.microsoft.com/office/drawing/2014/main" id="{6EE9A34E-EF5A-0C24-A610-FA5CE5561F11}"/>
              </a:ext>
            </a:extLst>
          </p:cNvPr>
          <p:cNvSpPr txBox="1"/>
          <p:nvPr/>
        </p:nvSpPr>
        <p:spPr>
          <a:xfrm>
            <a:off x="4398876" y="924789"/>
            <a:ext cx="346249" cy="3476704"/>
          </a:xfrm>
          <a:prstGeom prst="rect">
            <a:avLst/>
          </a:prstGeom>
          <a:noFill/>
          <a:ln>
            <a:solidFill>
              <a:schemeClr val="tx1"/>
            </a:solidFill>
          </a:ln>
        </p:spPr>
        <p:txBody>
          <a:bodyPr vert="vert270" wrap="square" rtlCol="0">
            <a:spAutoFit/>
          </a:bodyPr>
          <a:lstStyle/>
          <a:p>
            <a:pPr algn="ctr"/>
            <a:r>
              <a:rPr lang="fr-FR" sz="1050" dirty="0">
                <a:solidFill>
                  <a:schemeClr val="accent4">
                    <a:lumMod val="75000"/>
                  </a:schemeClr>
                </a:solidFill>
              </a:rPr>
              <a:t>PANELISTES (EXPERTS)</a:t>
            </a:r>
          </a:p>
        </p:txBody>
      </p:sp>
      <p:sp>
        <p:nvSpPr>
          <p:cNvPr id="11" name="ZoneTexte 10">
            <a:extLst>
              <a:ext uri="{FF2B5EF4-FFF2-40B4-BE49-F238E27FC236}">
                <a16:creationId xmlns:a16="http://schemas.microsoft.com/office/drawing/2014/main" id="{BDAA836F-6017-646A-57F9-638BC8673E39}"/>
              </a:ext>
            </a:extLst>
          </p:cNvPr>
          <p:cNvSpPr txBox="1"/>
          <p:nvPr/>
        </p:nvSpPr>
        <p:spPr>
          <a:xfrm>
            <a:off x="8648114" y="924789"/>
            <a:ext cx="346249" cy="3476704"/>
          </a:xfrm>
          <a:prstGeom prst="rect">
            <a:avLst/>
          </a:prstGeom>
          <a:noFill/>
          <a:ln>
            <a:solidFill>
              <a:schemeClr val="tx1"/>
            </a:solidFill>
          </a:ln>
        </p:spPr>
        <p:txBody>
          <a:bodyPr vert="vert270" wrap="square" rtlCol="0">
            <a:spAutoFit/>
          </a:bodyPr>
          <a:lstStyle/>
          <a:p>
            <a:pPr algn="ctr"/>
            <a:r>
              <a:rPr lang="fr-FR" sz="1050" dirty="0">
                <a:solidFill>
                  <a:schemeClr val="accent4">
                    <a:lumMod val="75000"/>
                  </a:schemeClr>
                </a:solidFill>
              </a:rPr>
              <a:t>COMITE ORGANISATEUR</a:t>
            </a:r>
          </a:p>
        </p:txBody>
      </p:sp>
    </p:spTree>
    <p:extLst>
      <p:ext uri="{BB962C8B-B14F-4D97-AF65-F5344CB8AC3E}">
        <p14:creationId xmlns:p14="http://schemas.microsoft.com/office/powerpoint/2010/main" val="3900946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2">
          <a:extLst>
            <a:ext uri="{FF2B5EF4-FFF2-40B4-BE49-F238E27FC236}">
              <a16:creationId xmlns:a16="http://schemas.microsoft.com/office/drawing/2014/main" id="{897F918B-74BD-A91B-087C-61BF1007AB43}"/>
            </a:ext>
          </a:extLst>
        </p:cNvPr>
        <p:cNvGrpSpPr/>
        <p:nvPr/>
      </p:nvGrpSpPr>
      <p:grpSpPr>
        <a:xfrm>
          <a:off x="0" y="0"/>
          <a:ext cx="0" cy="0"/>
          <a:chOff x="0" y="0"/>
          <a:chExt cx="0" cy="0"/>
        </a:xfrm>
      </p:grpSpPr>
      <p:sp>
        <p:nvSpPr>
          <p:cNvPr id="783" name="Google Shape;783;p31">
            <a:extLst>
              <a:ext uri="{FF2B5EF4-FFF2-40B4-BE49-F238E27FC236}">
                <a16:creationId xmlns:a16="http://schemas.microsoft.com/office/drawing/2014/main" id="{894972B0-B015-2BB7-71E8-8799046E929F}"/>
              </a:ext>
            </a:extLst>
          </p:cNvPr>
          <p:cNvSpPr txBox="1">
            <a:spLocks noGrp="1"/>
          </p:cNvSpPr>
          <p:nvPr>
            <p:ph type="title"/>
          </p:nvPr>
        </p:nvSpPr>
        <p:spPr>
          <a:xfrm>
            <a:off x="2698124" y="3332133"/>
            <a:ext cx="5250623" cy="621293"/>
          </a:xfrm>
          <a:prstGeom prst="rect">
            <a:avLst/>
          </a:prstGeom>
        </p:spPr>
        <p:txBody>
          <a:bodyPr spcFirstLastPara="1" wrap="square" lIns="91425" tIns="91425" rIns="91425" bIns="91425" anchor="b" anchorCtr="0">
            <a:noAutofit/>
          </a:bodyPr>
          <a:lstStyle/>
          <a:p>
            <a:pPr lvl="0" algn="l" rtl="0">
              <a:spcBef>
                <a:spcPts val="0"/>
              </a:spcBef>
              <a:spcAft>
                <a:spcPts val="0"/>
              </a:spcAft>
            </a:pPr>
            <a:br>
              <a:rPr lang="fr-FR" sz="6000" dirty="0"/>
            </a:br>
            <a:br>
              <a:rPr lang="fr-FR" sz="6000" dirty="0"/>
            </a:br>
            <a:r>
              <a:rPr lang="fr-FR" sz="1800" dirty="0"/>
              <a:t>Nombreuses questions en attentes ! </a:t>
            </a:r>
            <a:br>
              <a:rPr lang="fr-FR" sz="1800" dirty="0"/>
            </a:br>
            <a:br>
              <a:rPr lang="fr-FR" sz="1800" dirty="0"/>
            </a:br>
            <a:r>
              <a:rPr lang="fr-FR" sz="1800" dirty="0"/>
              <a:t>Le format des normes (percentile…)</a:t>
            </a:r>
            <a:br>
              <a:rPr lang="fr-FR" sz="1800" dirty="0"/>
            </a:br>
            <a:r>
              <a:rPr lang="fr-FR" sz="1800" dirty="0"/>
              <a:t>La combinaison de scores</a:t>
            </a:r>
            <a:br>
              <a:rPr lang="fr-FR" sz="1800" dirty="0"/>
            </a:br>
            <a:r>
              <a:rPr lang="fr-FR" sz="1800" dirty="0"/>
              <a:t>La sensibilité et la spécificité</a:t>
            </a:r>
            <a:br>
              <a:rPr lang="fr-FR" sz="1800" dirty="0"/>
            </a:br>
            <a:r>
              <a:rPr lang="fr-FR" sz="1800" dirty="0"/>
              <a:t>L’intervalle de confiance</a:t>
            </a:r>
            <a:br>
              <a:rPr lang="fr-FR" sz="1800" dirty="0"/>
            </a:br>
            <a:br>
              <a:rPr lang="fr-FR" sz="1800" dirty="0"/>
            </a:br>
            <a:r>
              <a:rPr lang="fr-FR" sz="1800" dirty="0"/>
              <a:t>Une prochaine conférence de consensus ?</a:t>
            </a:r>
            <a:br>
              <a:rPr lang="fr-FR" sz="1800" dirty="0"/>
            </a:br>
            <a:endParaRPr lang="fr-FR" sz="6000" dirty="0"/>
          </a:p>
        </p:txBody>
      </p:sp>
      <p:sp>
        <p:nvSpPr>
          <p:cNvPr id="3" name="Sous-titre 2">
            <a:extLst>
              <a:ext uri="{FF2B5EF4-FFF2-40B4-BE49-F238E27FC236}">
                <a16:creationId xmlns:a16="http://schemas.microsoft.com/office/drawing/2014/main" id="{F1C93D75-D272-8F3F-C6CC-8D3BBC3254DC}"/>
              </a:ext>
            </a:extLst>
          </p:cNvPr>
          <p:cNvSpPr>
            <a:spLocks noGrp="1"/>
          </p:cNvSpPr>
          <p:nvPr>
            <p:ph type="subTitle" idx="1"/>
          </p:nvPr>
        </p:nvSpPr>
        <p:spPr/>
        <p:txBody>
          <a:bodyPr/>
          <a:lstStyle/>
          <a:p>
            <a:endParaRPr lang="fr-FR"/>
          </a:p>
        </p:txBody>
      </p:sp>
      <p:pic>
        <p:nvPicPr>
          <p:cNvPr id="6" name="Image 5" descr="Une image contenant Police, texte, Graphique, logo&#10;&#10;Description générée automatiquement">
            <a:extLst>
              <a:ext uri="{FF2B5EF4-FFF2-40B4-BE49-F238E27FC236}">
                <a16:creationId xmlns:a16="http://schemas.microsoft.com/office/drawing/2014/main" id="{0BC1F925-0569-0180-2508-DB796ADD4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971" y="3375551"/>
            <a:ext cx="565607" cy="710457"/>
          </a:xfrm>
          <a:prstGeom prst="rect">
            <a:avLst/>
          </a:prstGeom>
        </p:spPr>
      </p:pic>
      <p:pic>
        <p:nvPicPr>
          <p:cNvPr id="7" name="Image 6" descr="Une image contenant texte, Police, Graphique, graphisme&#10;&#10;Description générée automatiquement">
            <a:extLst>
              <a:ext uri="{FF2B5EF4-FFF2-40B4-BE49-F238E27FC236}">
                <a16:creationId xmlns:a16="http://schemas.microsoft.com/office/drawing/2014/main" id="{5C82627C-9140-DD9D-FF6B-4767E5C8F4BD}"/>
              </a:ext>
            </a:extLst>
          </p:cNvPr>
          <p:cNvPicPr>
            <a:picLocks noChangeAspect="1"/>
          </p:cNvPicPr>
          <p:nvPr/>
        </p:nvPicPr>
        <p:blipFill>
          <a:blip r:embed="rId4">
            <a:extLst>
              <a:ext uri="{28A0092B-C50C-407E-A947-70E740481C1C}">
                <a14:useLocalDpi xmlns:a14="http://schemas.microsoft.com/office/drawing/2010/main" val="0"/>
              </a:ext>
            </a:extLst>
          </a:blip>
          <a:srcRect r="2850"/>
          <a:stretch/>
        </p:blipFill>
        <p:spPr>
          <a:xfrm>
            <a:off x="4493360" y="3423718"/>
            <a:ext cx="1248179" cy="624533"/>
          </a:xfrm>
          <a:prstGeom prst="rect">
            <a:avLst/>
          </a:prstGeom>
        </p:spPr>
      </p:pic>
      <p:pic>
        <p:nvPicPr>
          <p:cNvPr id="8" name="Image 7" descr="Société de Neuropsychologie de Langue Française">
            <a:extLst>
              <a:ext uri="{FF2B5EF4-FFF2-40B4-BE49-F238E27FC236}">
                <a16:creationId xmlns:a16="http://schemas.microsoft.com/office/drawing/2014/main" id="{413C27F1-F4AB-30CC-CD41-3FD017D897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9560" y="3375551"/>
            <a:ext cx="743628" cy="624533"/>
          </a:xfrm>
          <a:prstGeom prst="rect">
            <a:avLst/>
          </a:prstGeom>
          <a:noFill/>
          <a:ln>
            <a:noFill/>
          </a:ln>
        </p:spPr>
      </p:pic>
    </p:spTree>
    <p:extLst>
      <p:ext uri="{BB962C8B-B14F-4D97-AF65-F5344CB8AC3E}">
        <p14:creationId xmlns:p14="http://schemas.microsoft.com/office/powerpoint/2010/main" val="4153371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46"/>
          <p:cNvSpPr txBox="1">
            <a:spLocks noGrp="1"/>
          </p:cNvSpPr>
          <p:nvPr>
            <p:ph type="title" idx="4294967295"/>
          </p:nvPr>
        </p:nvSpPr>
        <p:spPr>
          <a:xfrm>
            <a:off x="0" y="677863"/>
            <a:ext cx="4448175" cy="10588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Merci !</a:t>
            </a:r>
            <a:endParaRPr dirty="0"/>
          </a:p>
        </p:txBody>
      </p:sp>
      <p:sp>
        <p:nvSpPr>
          <p:cNvPr id="1341" name="Google Shape;1341;p46"/>
          <p:cNvSpPr txBox="1">
            <a:spLocks noGrp="1"/>
          </p:cNvSpPr>
          <p:nvPr>
            <p:ph type="subTitle" idx="4294967295"/>
          </p:nvPr>
        </p:nvSpPr>
        <p:spPr>
          <a:xfrm>
            <a:off x="0" y="1841500"/>
            <a:ext cx="4448175" cy="10588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err="1">
                <a:latin typeface="DM Sans Medium"/>
                <a:ea typeface="DM Sans Medium"/>
                <a:cs typeface="DM Sans Medium"/>
                <a:sym typeface="DM Sans Medium"/>
              </a:rPr>
              <a:t>Avez-vous</a:t>
            </a:r>
            <a:r>
              <a:rPr lang="en" sz="2000" dirty="0">
                <a:latin typeface="DM Sans Medium"/>
                <a:ea typeface="DM Sans Medium"/>
                <a:cs typeface="DM Sans Medium"/>
                <a:sym typeface="DM Sans Medium"/>
              </a:rPr>
              <a:t> des questions?</a:t>
            </a:r>
            <a:endParaRPr sz="2000" dirty="0">
              <a:latin typeface="DM Sans Medium"/>
              <a:ea typeface="DM Sans Medium"/>
              <a:cs typeface="DM Sans Medium"/>
              <a:sym typeface="DM Sans Medium"/>
            </a:endParaRPr>
          </a:p>
        </p:txBody>
      </p:sp>
      <p:grpSp>
        <p:nvGrpSpPr>
          <p:cNvPr id="1354" name="Google Shape;1354;p46"/>
          <p:cNvGrpSpPr/>
          <p:nvPr/>
        </p:nvGrpSpPr>
        <p:grpSpPr>
          <a:xfrm>
            <a:off x="4984885" y="952956"/>
            <a:ext cx="3460669" cy="3679360"/>
            <a:chOff x="4977785" y="924631"/>
            <a:chExt cx="3460669" cy="3679360"/>
          </a:xfrm>
        </p:grpSpPr>
        <p:grpSp>
          <p:nvGrpSpPr>
            <p:cNvPr id="1355" name="Google Shape;1355;p46"/>
            <p:cNvGrpSpPr/>
            <p:nvPr/>
          </p:nvGrpSpPr>
          <p:grpSpPr>
            <a:xfrm>
              <a:off x="5409492" y="1599100"/>
              <a:ext cx="1988668" cy="1400059"/>
              <a:chOff x="3622711" y="1331469"/>
              <a:chExt cx="959226" cy="675313"/>
            </a:xfrm>
          </p:grpSpPr>
          <p:sp>
            <p:nvSpPr>
              <p:cNvPr id="1356" name="Google Shape;1356;p46"/>
              <p:cNvSpPr/>
              <p:nvPr/>
            </p:nvSpPr>
            <p:spPr>
              <a:xfrm>
                <a:off x="3622711" y="1331469"/>
                <a:ext cx="959226" cy="675313"/>
              </a:xfrm>
              <a:custGeom>
                <a:avLst/>
                <a:gdLst/>
                <a:ahLst/>
                <a:cxnLst/>
                <a:rect l="l" t="t" r="r" b="b"/>
                <a:pathLst>
                  <a:path w="517" h="365" extrusionOk="0">
                    <a:moveTo>
                      <a:pt x="503" y="365"/>
                    </a:moveTo>
                    <a:cubicBezTo>
                      <a:pt x="14" y="365"/>
                      <a:pt x="14" y="365"/>
                      <a:pt x="14" y="365"/>
                    </a:cubicBezTo>
                    <a:cubicBezTo>
                      <a:pt x="6" y="365"/>
                      <a:pt x="0" y="359"/>
                      <a:pt x="0" y="351"/>
                    </a:cubicBezTo>
                    <a:cubicBezTo>
                      <a:pt x="0" y="14"/>
                      <a:pt x="0" y="14"/>
                      <a:pt x="0" y="14"/>
                    </a:cubicBezTo>
                    <a:cubicBezTo>
                      <a:pt x="0" y="6"/>
                      <a:pt x="6" y="0"/>
                      <a:pt x="14" y="0"/>
                    </a:cubicBezTo>
                    <a:cubicBezTo>
                      <a:pt x="503" y="0"/>
                      <a:pt x="503" y="0"/>
                      <a:pt x="503" y="0"/>
                    </a:cubicBezTo>
                    <a:cubicBezTo>
                      <a:pt x="511" y="0"/>
                      <a:pt x="517" y="6"/>
                      <a:pt x="517" y="14"/>
                    </a:cubicBezTo>
                    <a:cubicBezTo>
                      <a:pt x="517" y="351"/>
                      <a:pt x="517" y="351"/>
                      <a:pt x="517" y="351"/>
                    </a:cubicBezTo>
                    <a:cubicBezTo>
                      <a:pt x="517" y="359"/>
                      <a:pt x="511" y="365"/>
                      <a:pt x="503" y="36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57" name="Google Shape;1357;p46"/>
              <p:cNvSpPr/>
              <p:nvPr/>
            </p:nvSpPr>
            <p:spPr>
              <a:xfrm>
                <a:off x="3728165" y="1367972"/>
                <a:ext cx="750345" cy="332586"/>
              </a:xfrm>
              <a:custGeom>
                <a:avLst/>
                <a:gdLst/>
                <a:ahLst/>
                <a:cxnLst/>
                <a:rect l="l" t="t" r="r" b="b"/>
                <a:pathLst>
                  <a:path w="370" h="164" extrusionOk="0">
                    <a:moveTo>
                      <a:pt x="1" y="164"/>
                    </a:moveTo>
                    <a:lnTo>
                      <a:pt x="125" y="82"/>
                    </a:lnTo>
                    <a:lnTo>
                      <a:pt x="184" y="125"/>
                    </a:lnTo>
                    <a:lnTo>
                      <a:pt x="247" y="47"/>
                    </a:lnTo>
                    <a:lnTo>
                      <a:pt x="308" y="86"/>
                    </a:lnTo>
                    <a:lnTo>
                      <a:pt x="370" y="2"/>
                    </a:lnTo>
                    <a:lnTo>
                      <a:pt x="368" y="0"/>
                    </a:lnTo>
                    <a:lnTo>
                      <a:pt x="308" y="84"/>
                    </a:lnTo>
                    <a:lnTo>
                      <a:pt x="246" y="45"/>
                    </a:lnTo>
                    <a:lnTo>
                      <a:pt x="183" y="123"/>
                    </a:lnTo>
                    <a:lnTo>
                      <a:pt x="125" y="80"/>
                    </a:lnTo>
                    <a:lnTo>
                      <a:pt x="0" y="162"/>
                    </a:lnTo>
                    <a:lnTo>
                      <a:pt x="1" y="164"/>
                    </a:lnTo>
                    <a:lnTo>
                      <a:pt x="1" y="164"/>
                    </a:lnTo>
                    <a:close/>
                  </a:path>
                </a:pathLst>
              </a:custGeom>
              <a:solidFill>
                <a:srgbClr val="41578B"/>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58" name="Google Shape;1358;p46"/>
              <p:cNvSpPr/>
              <p:nvPr/>
            </p:nvSpPr>
            <p:spPr>
              <a:xfrm>
                <a:off x="3963408" y="1513985"/>
                <a:ext cx="36300" cy="36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59" name="Google Shape;1359;p46"/>
              <p:cNvSpPr/>
              <p:nvPr/>
            </p:nvSpPr>
            <p:spPr>
              <a:xfrm>
                <a:off x="4083059" y="1597131"/>
                <a:ext cx="36300" cy="387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0" name="Google Shape;1360;p46"/>
              <p:cNvSpPr/>
              <p:nvPr/>
            </p:nvSpPr>
            <p:spPr>
              <a:xfrm>
                <a:off x="4208792" y="1445035"/>
                <a:ext cx="38700" cy="38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1" name="Google Shape;1361;p46"/>
              <p:cNvSpPr/>
              <p:nvPr/>
            </p:nvSpPr>
            <p:spPr>
              <a:xfrm>
                <a:off x="4332497" y="1516013"/>
                <a:ext cx="38700" cy="36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2" name="Google Shape;1362;p46"/>
              <p:cNvSpPr/>
              <p:nvPr/>
            </p:nvSpPr>
            <p:spPr>
              <a:xfrm>
                <a:off x="4458231" y="1351748"/>
                <a:ext cx="36300" cy="363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3" name="Google Shape;1363;p46"/>
              <p:cNvSpPr/>
              <p:nvPr/>
            </p:nvSpPr>
            <p:spPr>
              <a:xfrm>
                <a:off x="3709914" y="1678250"/>
                <a:ext cx="38700" cy="38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4" name="Google Shape;1364;p46"/>
              <p:cNvSpPr/>
              <p:nvPr/>
            </p:nvSpPr>
            <p:spPr>
              <a:xfrm>
                <a:off x="3701802" y="1765453"/>
                <a:ext cx="66923" cy="152098"/>
              </a:xfrm>
              <a:custGeom>
                <a:avLst/>
                <a:gdLst/>
                <a:ahLst/>
                <a:cxnLst/>
                <a:rect l="l" t="t" r="r" b="b"/>
                <a:pathLst>
                  <a:path w="36" h="83" extrusionOk="0">
                    <a:moveTo>
                      <a:pt x="36" y="23"/>
                    </a:moveTo>
                    <a:cubicBezTo>
                      <a:pt x="36" y="10"/>
                      <a:pt x="28" y="0"/>
                      <a:pt x="18" y="0"/>
                    </a:cubicBezTo>
                    <a:cubicBezTo>
                      <a:pt x="8" y="0"/>
                      <a:pt x="0" y="10"/>
                      <a:pt x="0" y="23"/>
                    </a:cubicBezTo>
                    <a:cubicBezTo>
                      <a:pt x="0" y="60"/>
                      <a:pt x="0" y="60"/>
                      <a:pt x="0" y="60"/>
                    </a:cubicBezTo>
                    <a:cubicBezTo>
                      <a:pt x="0" y="73"/>
                      <a:pt x="8" y="83"/>
                      <a:pt x="18" y="83"/>
                    </a:cubicBezTo>
                    <a:cubicBezTo>
                      <a:pt x="28" y="83"/>
                      <a:pt x="36" y="73"/>
                      <a:pt x="36" y="60"/>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5" name="Google Shape;1365;p46"/>
              <p:cNvSpPr/>
              <p:nvPr/>
            </p:nvSpPr>
            <p:spPr>
              <a:xfrm>
                <a:off x="3825507" y="1694474"/>
                <a:ext cx="66923" cy="223076"/>
              </a:xfrm>
              <a:custGeom>
                <a:avLst/>
                <a:gdLst/>
                <a:ahLst/>
                <a:cxnLst/>
                <a:rect l="l" t="t" r="r" b="b"/>
                <a:pathLst>
                  <a:path w="36" h="121" extrusionOk="0">
                    <a:moveTo>
                      <a:pt x="36" y="24"/>
                    </a:moveTo>
                    <a:cubicBezTo>
                      <a:pt x="36" y="11"/>
                      <a:pt x="28" y="0"/>
                      <a:pt x="18" y="0"/>
                    </a:cubicBezTo>
                    <a:cubicBezTo>
                      <a:pt x="8" y="0"/>
                      <a:pt x="0" y="11"/>
                      <a:pt x="0" y="24"/>
                    </a:cubicBezTo>
                    <a:cubicBezTo>
                      <a:pt x="0" y="98"/>
                      <a:pt x="0" y="98"/>
                      <a:pt x="0" y="98"/>
                    </a:cubicBezTo>
                    <a:cubicBezTo>
                      <a:pt x="0" y="111"/>
                      <a:pt x="8" y="121"/>
                      <a:pt x="18" y="121"/>
                    </a:cubicBezTo>
                    <a:cubicBezTo>
                      <a:pt x="28" y="121"/>
                      <a:pt x="36" y="111"/>
                      <a:pt x="36" y="98"/>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6" name="Google Shape;1366;p46"/>
              <p:cNvSpPr/>
              <p:nvPr/>
            </p:nvSpPr>
            <p:spPr>
              <a:xfrm>
                <a:off x="3947185" y="1621467"/>
                <a:ext cx="66923" cy="296083"/>
              </a:xfrm>
              <a:custGeom>
                <a:avLst/>
                <a:gdLst/>
                <a:ahLst/>
                <a:cxnLst/>
                <a:rect l="l" t="t" r="r" b="b"/>
                <a:pathLst>
                  <a:path w="36" h="160" extrusionOk="0">
                    <a:moveTo>
                      <a:pt x="36" y="23"/>
                    </a:moveTo>
                    <a:cubicBezTo>
                      <a:pt x="36" y="11"/>
                      <a:pt x="28" y="0"/>
                      <a:pt x="18" y="0"/>
                    </a:cubicBezTo>
                    <a:cubicBezTo>
                      <a:pt x="8" y="0"/>
                      <a:pt x="0" y="11"/>
                      <a:pt x="0" y="23"/>
                    </a:cubicBezTo>
                    <a:cubicBezTo>
                      <a:pt x="0" y="137"/>
                      <a:pt x="0" y="137"/>
                      <a:pt x="0" y="137"/>
                    </a:cubicBezTo>
                    <a:cubicBezTo>
                      <a:pt x="0" y="150"/>
                      <a:pt x="8" y="160"/>
                      <a:pt x="18" y="160"/>
                    </a:cubicBezTo>
                    <a:cubicBezTo>
                      <a:pt x="28" y="160"/>
                      <a:pt x="36" y="150"/>
                      <a:pt x="36" y="137"/>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7" name="Google Shape;1367;p46"/>
              <p:cNvSpPr/>
              <p:nvPr/>
            </p:nvSpPr>
            <p:spPr>
              <a:xfrm>
                <a:off x="4072918" y="1678250"/>
                <a:ext cx="64895" cy="239300"/>
              </a:xfrm>
              <a:custGeom>
                <a:avLst/>
                <a:gdLst/>
                <a:ahLst/>
                <a:cxnLst/>
                <a:rect l="l" t="t" r="r" b="b"/>
                <a:pathLst>
                  <a:path w="36" h="129" extrusionOk="0">
                    <a:moveTo>
                      <a:pt x="36" y="23"/>
                    </a:moveTo>
                    <a:cubicBezTo>
                      <a:pt x="36" y="10"/>
                      <a:pt x="28" y="0"/>
                      <a:pt x="18" y="0"/>
                    </a:cubicBezTo>
                    <a:cubicBezTo>
                      <a:pt x="8" y="0"/>
                      <a:pt x="0" y="10"/>
                      <a:pt x="0" y="23"/>
                    </a:cubicBezTo>
                    <a:cubicBezTo>
                      <a:pt x="0" y="106"/>
                      <a:pt x="0" y="106"/>
                      <a:pt x="0" y="106"/>
                    </a:cubicBezTo>
                    <a:cubicBezTo>
                      <a:pt x="0" y="119"/>
                      <a:pt x="8" y="129"/>
                      <a:pt x="18" y="129"/>
                    </a:cubicBezTo>
                    <a:cubicBezTo>
                      <a:pt x="28" y="129"/>
                      <a:pt x="36" y="119"/>
                      <a:pt x="36" y="106"/>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8" name="Google Shape;1368;p46"/>
              <p:cNvSpPr/>
              <p:nvPr/>
            </p:nvSpPr>
            <p:spPr>
              <a:xfrm>
                <a:off x="4196624" y="1548460"/>
                <a:ext cx="66923" cy="369089"/>
              </a:xfrm>
              <a:custGeom>
                <a:avLst/>
                <a:gdLst/>
                <a:ahLst/>
                <a:cxnLst/>
                <a:rect l="l" t="t" r="r" b="b"/>
                <a:pathLst>
                  <a:path w="36" h="199" extrusionOk="0">
                    <a:moveTo>
                      <a:pt x="36" y="24"/>
                    </a:moveTo>
                    <a:cubicBezTo>
                      <a:pt x="36" y="11"/>
                      <a:pt x="27" y="0"/>
                      <a:pt x="18" y="0"/>
                    </a:cubicBezTo>
                    <a:cubicBezTo>
                      <a:pt x="8" y="0"/>
                      <a:pt x="0" y="11"/>
                      <a:pt x="0" y="24"/>
                    </a:cubicBezTo>
                    <a:cubicBezTo>
                      <a:pt x="0" y="176"/>
                      <a:pt x="0" y="176"/>
                      <a:pt x="0" y="176"/>
                    </a:cubicBezTo>
                    <a:cubicBezTo>
                      <a:pt x="0" y="189"/>
                      <a:pt x="8" y="199"/>
                      <a:pt x="18" y="199"/>
                    </a:cubicBezTo>
                    <a:cubicBezTo>
                      <a:pt x="27" y="199"/>
                      <a:pt x="36" y="189"/>
                      <a:pt x="36" y="176"/>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9" name="Google Shape;1369;p46"/>
              <p:cNvSpPr/>
              <p:nvPr/>
            </p:nvSpPr>
            <p:spPr>
              <a:xfrm>
                <a:off x="4318302" y="1609299"/>
                <a:ext cx="66923" cy="308250"/>
              </a:xfrm>
              <a:custGeom>
                <a:avLst/>
                <a:gdLst/>
                <a:ahLst/>
                <a:cxnLst/>
                <a:rect l="l" t="t" r="r" b="b"/>
                <a:pathLst>
                  <a:path w="36" h="167" extrusionOk="0">
                    <a:moveTo>
                      <a:pt x="36" y="24"/>
                    </a:moveTo>
                    <a:cubicBezTo>
                      <a:pt x="36" y="11"/>
                      <a:pt x="28" y="0"/>
                      <a:pt x="18" y="0"/>
                    </a:cubicBezTo>
                    <a:cubicBezTo>
                      <a:pt x="8" y="0"/>
                      <a:pt x="0" y="11"/>
                      <a:pt x="0" y="24"/>
                    </a:cubicBezTo>
                    <a:cubicBezTo>
                      <a:pt x="0" y="144"/>
                      <a:pt x="0" y="144"/>
                      <a:pt x="0" y="144"/>
                    </a:cubicBezTo>
                    <a:cubicBezTo>
                      <a:pt x="0" y="157"/>
                      <a:pt x="8" y="167"/>
                      <a:pt x="18" y="167"/>
                    </a:cubicBezTo>
                    <a:cubicBezTo>
                      <a:pt x="28" y="167"/>
                      <a:pt x="36" y="157"/>
                      <a:pt x="36" y="144"/>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0" name="Google Shape;1370;p46"/>
              <p:cNvSpPr/>
              <p:nvPr/>
            </p:nvSpPr>
            <p:spPr>
              <a:xfrm>
                <a:off x="4442007" y="1459230"/>
                <a:ext cx="66923" cy="458319"/>
              </a:xfrm>
              <a:custGeom>
                <a:avLst/>
                <a:gdLst/>
                <a:ahLst/>
                <a:cxnLst/>
                <a:rect l="l" t="t" r="r" b="b"/>
                <a:pathLst>
                  <a:path w="36" h="248" extrusionOk="0">
                    <a:moveTo>
                      <a:pt x="36" y="23"/>
                    </a:moveTo>
                    <a:cubicBezTo>
                      <a:pt x="36" y="10"/>
                      <a:pt x="28" y="0"/>
                      <a:pt x="18" y="0"/>
                    </a:cubicBezTo>
                    <a:cubicBezTo>
                      <a:pt x="8" y="0"/>
                      <a:pt x="0" y="10"/>
                      <a:pt x="0" y="23"/>
                    </a:cubicBezTo>
                    <a:cubicBezTo>
                      <a:pt x="0" y="225"/>
                      <a:pt x="0" y="225"/>
                      <a:pt x="0" y="225"/>
                    </a:cubicBezTo>
                    <a:cubicBezTo>
                      <a:pt x="0" y="238"/>
                      <a:pt x="8" y="248"/>
                      <a:pt x="18" y="248"/>
                    </a:cubicBezTo>
                    <a:cubicBezTo>
                      <a:pt x="28" y="248"/>
                      <a:pt x="36" y="238"/>
                      <a:pt x="36" y="225"/>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371" name="Google Shape;1371;p46"/>
            <p:cNvGrpSpPr/>
            <p:nvPr/>
          </p:nvGrpSpPr>
          <p:grpSpPr>
            <a:xfrm flipH="1">
              <a:off x="6979971" y="1968812"/>
              <a:ext cx="1458483" cy="2635179"/>
              <a:chOff x="5132143" y="1520276"/>
              <a:chExt cx="1241051" cy="2242324"/>
            </a:xfrm>
          </p:grpSpPr>
          <p:sp>
            <p:nvSpPr>
              <p:cNvPr id="1372" name="Google Shape;1372;p46"/>
              <p:cNvSpPr/>
              <p:nvPr/>
            </p:nvSpPr>
            <p:spPr>
              <a:xfrm flipH="1">
                <a:off x="5171192" y="3562026"/>
                <a:ext cx="209023" cy="187554"/>
              </a:xfrm>
              <a:custGeom>
                <a:avLst/>
                <a:gdLst/>
                <a:ahLst/>
                <a:cxnLst/>
                <a:rect l="l" t="t" r="r" b="b"/>
                <a:pathLst>
                  <a:path w="273" h="245" extrusionOk="0">
                    <a:moveTo>
                      <a:pt x="0" y="10"/>
                    </a:moveTo>
                    <a:lnTo>
                      <a:pt x="14" y="190"/>
                    </a:lnTo>
                    <a:lnTo>
                      <a:pt x="273" y="245"/>
                    </a:lnTo>
                    <a:lnTo>
                      <a:pt x="141" y="111"/>
                    </a:lnTo>
                    <a:lnTo>
                      <a:pt x="109" y="0"/>
                    </a:lnTo>
                    <a:lnTo>
                      <a:pt x="0" y="10"/>
                    </a:lnTo>
                    <a:close/>
                  </a:path>
                </a:pathLst>
              </a:custGeom>
              <a:solidFill>
                <a:srgbClr val="B4725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3" name="Google Shape;1373;p46"/>
              <p:cNvSpPr/>
              <p:nvPr/>
            </p:nvSpPr>
            <p:spPr>
              <a:xfrm flipH="1">
                <a:off x="5132143" y="3634751"/>
                <a:ext cx="265681" cy="127843"/>
              </a:xfrm>
              <a:custGeom>
                <a:avLst/>
                <a:gdLst/>
                <a:ahLst/>
                <a:cxnLst/>
                <a:rect l="l" t="t" r="r" b="b"/>
                <a:pathLst>
                  <a:path w="347" h="167" extrusionOk="0">
                    <a:moveTo>
                      <a:pt x="164" y="0"/>
                    </a:moveTo>
                    <a:lnTo>
                      <a:pt x="347" y="162"/>
                    </a:lnTo>
                    <a:lnTo>
                      <a:pt x="0" y="167"/>
                    </a:lnTo>
                    <a:lnTo>
                      <a:pt x="23" y="2"/>
                    </a:lnTo>
                    <a:lnTo>
                      <a:pt x="93" y="69"/>
                    </a:lnTo>
                    <a:lnTo>
                      <a:pt x="164" y="0"/>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4" name="Google Shape;1374;p46"/>
              <p:cNvSpPr/>
              <p:nvPr/>
            </p:nvSpPr>
            <p:spPr>
              <a:xfrm flipH="1">
                <a:off x="5245460" y="3649296"/>
                <a:ext cx="26798" cy="19138"/>
              </a:xfrm>
              <a:custGeom>
                <a:avLst/>
                <a:gdLst/>
                <a:ahLst/>
                <a:cxnLst/>
                <a:rect l="l" t="t" r="r" b="b"/>
                <a:pathLst>
                  <a:path w="35" h="25" extrusionOk="0">
                    <a:moveTo>
                      <a:pt x="3" y="25"/>
                    </a:moveTo>
                    <a:lnTo>
                      <a:pt x="0" y="20"/>
                    </a:lnTo>
                    <a:lnTo>
                      <a:pt x="33" y="0"/>
                    </a:lnTo>
                    <a:lnTo>
                      <a:pt x="35" y="4"/>
                    </a:lnTo>
                    <a:lnTo>
                      <a:pt x="3" y="25"/>
                    </a:lnTo>
                    <a:close/>
                  </a:path>
                </a:pathLst>
              </a:cu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5" name="Google Shape;1375;p46"/>
              <p:cNvSpPr/>
              <p:nvPr/>
            </p:nvSpPr>
            <p:spPr>
              <a:xfrm flipH="1">
                <a:off x="5224021" y="3660013"/>
                <a:ext cx="26798" cy="19138"/>
              </a:xfrm>
              <a:custGeom>
                <a:avLst/>
                <a:gdLst/>
                <a:ahLst/>
                <a:cxnLst/>
                <a:rect l="l" t="t" r="r" b="b"/>
                <a:pathLst>
                  <a:path w="35" h="25" extrusionOk="0">
                    <a:moveTo>
                      <a:pt x="5" y="25"/>
                    </a:moveTo>
                    <a:lnTo>
                      <a:pt x="0" y="20"/>
                    </a:lnTo>
                    <a:lnTo>
                      <a:pt x="32" y="0"/>
                    </a:lnTo>
                    <a:lnTo>
                      <a:pt x="35" y="4"/>
                    </a:lnTo>
                    <a:lnTo>
                      <a:pt x="5" y="25"/>
                    </a:lnTo>
                    <a:close/>
                  </a:path>
                </a:pathLst>
              </a:cu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6" name="Google Shape;1376;p46"/>
              <p:cNvSpPr/>
              <p:nvPr/>
            </p:nvSpPr>
            <p:spPr>
              <a:xfrm flipH="1">
                <a:off x="5749192" y="3588825"/>
                <a:ext cx="205194" cy="168415"/>
              </a:xfrm>
              <a:custGeom>
                <a:avLst/>
                <a:gdLst/>
                <a:ahLst/>
                <a:cxnLst/>
                <a:rect l="l" t="t" r="r" b="b"/>
                <a:pathLst>
                  <a:path w="268" h="220" extrusionOk="0">
                    <a:moveTo>
                      <a:pt x="245" y="7"/>
                    </a:moveTo>
                    <a:lnTo>
                      <a:pt x="268" y="160"/>
                    </a:lnTo>
                    <a:lnTo>
                      <a:pt x="0" y="220"/>
                    </a:lnTo>
                    <a:lnTo>
                      <a:pt x="144" y="84"/>
                    </a:lnTo>
                    <a:lnTo>
                      <a:pt x="134" y="0"/>
                    </a:lnTo>
                    <a:lnTo>
                      <a:pt x="245" y="7"/>
                    </a:lnTo>
                    <a:close/>
                  </a:path>
                </a:pathLst>
              </a:custGeom>
              <a:solidFill>
                <a:srgbClr val="B4725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7" name="Google Shape;1377;p46"/>
              <p:cNvSpPr/>
              <p:nvPr/>
            </p:nvSpPr>
            <p:spPr>
              <a:xfrm flipH="1">
                <a:off x="5738472" y="3645474"/>
                <a:ext cx="236587" cy="117125"/>
              </a:xfrm>
              <a:custGeom>
                <a:avLst/>
                <a:gdLst/>
                <a:ahLst/>
                <a:cxnLst/>
                <a:rect l="l" t="t" r="r" b="b"/>
                <a:pathLst>
                  <a:path w="309" h="153" extrusionOk="0">
                    <a:moveTo>
                      <a:pt x="159" y="0"/>
                    </a:moveTo>
                    <a:lnTo>
                      <a:pt x="0" y="153"/>
                    </a:lnTo>
                    <a:lnTo>
                      <a:pt x="309" y="151"/>
                    </a:lnTo>
                    <a:lnTo>
                      <a:pt x="286" y="7"/>
                    </a:lnTo>
                    <a:lnTo>
                      <a:pt x="238" y="72"/>
                    </a:lnTo>
                    <a:lnTo>
                      <a:pt x="159" y="0"/>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8" name="Google Shape;1378;p46"/>
              <p:cNvSpPr/>
              <p:nvPr/>
            </p:nvSpPr>
            <p:spPr>
              <a:xfrm flipH="1">
                <a:off x="5851789" y="3660019"/>
                <a:ext cx="26032" cy="17607"/>
              </a:xfrm>
              <a:custGeom>
                <a:avLst/>
                <a:gdLst/>
                <a:ahLst/>
                <a:cxnLst/>
                <a:rect l="l" t="t" r="r" b="b"/>
                <a:pathLst>
                  <a:path w="34" h="23" extrusionOk="0">
                    <a:moveTo>
                      <a:pt x="32" y="23"/>
                    </a:moveTo>
                    <a:lnTo>
                      <a:pt x="0" y="4"/>
                    </a:lnTo>
                    <a:lnTo>
                      <a:pt x="2" y="0"/>
                    </a:lnTo>
                    <a:lnTo>
                      <a:pt x="34" y="18"/>
                    </a:lnTo>
                    <a:lnTo>
                      <a:pt x="32" y="23"/>
                    </a:lnTo>
                    <a:close/>
                  </a:path>
                </a:pathLst>
              </a:cu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9" name="Google Shape;1379;p46"/>
              <p:cNvSpPr/>
              <p:nvPr/>
            </p:nvSpPr>
            <p:spPr>
              <a:xfrm flipH="1">
                <a:off x="5872461" y="3670737"/>
                <a:ext cx="26798" cy="17607"/>
              </a:xfrm>
              <a:custGeom>
                <a:avLst/>
                <a:gdLst/>
                <a:ahLst/>
                <a:cxnLst/>
                <a:rect l="l" t="t" r="r" b="b"/>
                <a:pathLst>
                  <a:path w="35" h="23" extrusionOk="0">
                    <a:moveTo>
                      <a:pt x="32" y="23"/>
                    </a:moveTo>
                    <a:lnTo>
                      <a:pt x="0" y="4"/>
                    </a:lnTo>
                    <a:lnTo>
                      <a:pt x="2" y="0"/>
                    </a:lnTo>
                    <a:lnTo>
                      <a:pt x="35" y="18"/>
                    </a:lnTo>
                    <a:lnTo>
                      <a:pt x="32" y="23"/>
                    </a:lnTo>
                    <a:close/>
                  </a:path>
                </a:pathLst>
              </a:cu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0" name="Google Shape;1380;p46"/>
              <p:cNvSpPr/>
              <p:nvPr/>
            </p:nvSpPr>
            <p:spPr>
              <a:xfrm rot="-633488" flipH="1">
                <a:off x="5673471" y="1766217"/>
                <a:ext cx="128195" cy="253687"/>
              </a:xfrm>
              <a:custGeom>
                <a:avLst/>
                <a:gdLst/>
                <a:ahLst/>
                <a:cxnLst/>
                <a:rect l="l" t="t" r="r" b="b"/>
                <a:pathLst>
                  <a:path w="145" h="287" extrusionOk="0">
                    <a:moveTo>
                      <a:pt x="145" y="0"/>
                    </a:moveTo>
                    <a:cubicBezTo>
                      <a:pt x="144" y="45"/>
                      <a:pt x="144" y="45"/>
                      <a:pt x="144" y="45"/>
                    </a:cubicBezTo>
                    <a:cubicBezTo>
                      <a:pt x="144" y="46"/>
                      <a:pt x="144" y="46"/>
                      <a:pt x="144" y="46"/>
                    </a:cubicBezTo>
                    <a:cubicBezTo>
                      <a:pt x="142" y="140"/>
                      <a:pt x="142" y="140"/>
                      <a:pt x="142" y="140"/>
                    </a:cubicBezTo>
                    <a:cubicBezTo>
                      <a:pt x="138" y="156"/>
                      <a:pt x="90" y="287"/>
                      <a:pt x="37" y="284"/>
                    </a:cubicBezTo>
                    <a:cubicBezTo>
                      <a:pt x="5" y="283"/>
                      <a:pt x="0" y="232"/>
                      <a:pt x="2" y="194"/>
                    </a:cubicBezTo>
                    <a:cubicBezTo>
                      <a:pt x="2" y="187"/>
                      <a:pt x="2" y="180"/>
                      <a:pt x="3" y="174"/>
                    </a:cubicBezTo>
                    <a:cubicBezTo>
                      <a:pt x="4" y="161"/>
                      <a:pt x="5" y="152"/>
                      <a:pt x="5" y="152"/>
                    </a:cubicBezTo>
                    <a:cubicBezTo>
                      <a:pt x="6" y="148"/>
                      <a:pt x="6" y="148"/>
                      <a:pt x="6" y="148"/>
                    </a:cubicBezTo>
                    <a:cubicBezTo>
                      <a:pt x="19" y="95"/>
                      <a:pt x="19" y="95"/>
                      <a:pt x="19" y="95"/>
                    </a:cubicBezTo>
                    <a:cubicBezTo>
                      <a:pt x="20" y="93"/>
                      <a:pt x="21" y="90"/>
                      <a:pt x="22" y="87"/>
                    </a:cubicBezTo>
                    <a:cubicBezTo>
                      <a:pt x="29" y="75"/>
                      <a:pt x="39" y="64"/>
                      <a:pt x="51" y="54"/>
                    </a:cubicBezTo>
                    <a:cubicBezTo>
                      <a:pt x="89" y="24"/>
                      <a:pt x="145" y="0"/>
                      <a:pt x="145" y="0"/>
                    </a:cubicBezTo>
                  </a:path>
                </a:pathLst>
              </a:custGeom>
              <a:solidFill>
                <a:srgbClr val="B4725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1" name="Google Shape;1381;p46"/>
              <p:cNvSpPr/>
              <p:nvPr/>
            </p:nvSpPr>
            <p:spPr>
              <a:xfrm>
                <a:off x="5738480" y="1670962"/>
                <a:ext cx="0" cy="1720"/>
              </a:xfrm>
              <a:custGeom>
                <a:avLst/>
                <a:gdLst/>
                <a:ahLst/>
                <a:cxnLst/>
                <a:rect l="l" t="t" r="r" b="b"/>
                <a:pathLst>
                  <a:path w="120000" h="1" extrusionOk="0">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BFA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2" name="Google Shape;1382;p46"/>
              <p:cNvSpPr/>
              <p:nvPr/>
            </p:nvSpPr>
            <p:spPr>
              <a:xfrm rot="-633489" flipH="1">
                <a:off x="5671050" y="1807722"/>
                <a:ext cx="125496" cy="130217"/>
              </a:xfrm>
              <a:custGeom>
                <a:avLst/>
                <a:gdLst/>
                <a:ahLst/>
                <a:cxnLst/>
                <a:rect l="l" t="t" r="r" b="b"/>
                <a:pathLst>
                  <a:path w="142" h="148" extrusionOk="0">
                    <a:moveTo>
                      <a:pt x="142" y="0"/>
                    </a:moveTo>
                    <a:cubicBezTo>
                      <a:pt x="119" y="40"/>
                      <a:pt x="59" y="105"/>
                      <a:pt x="10" y="108"/>
                    </a:cubicBezTo>
                    <a:cubicBezTo>
                      <a:pt x="9" y="108"/>
                      <a:pt x="8" y="108"/>
                      <a:pt x="7" y="108"/>
                    </a:cubicBezTo>
                    <a:cubicBezTo>
                      <a:pt x="6" y="108"/>
                      <a:pt x="5" y="108"/>
                      <a:pt x="3" y="108"/>
                    </a:cubicBezTo>
                    <a:cubicBezTo>
                      <a:pt x="3" y="111"/>
                      <a:pt x="2" y="118"/>
                      <a:pt x="1" y="128"/>
                    </a:cubicBezTo>
                    <a:cubicBezTo>
                      <a:pt x="0" y="134"/>
                      <a:pt x="0" y="141"/>
                      <a:pt x="0" y="148"/>
                    </a:cubicBezTo>
                    <a:cubicBezTo>
                      <a:pt x="103" y="112"/>
                      <a:pt x="138" y="12"/>
                      <a:pt x="142" y="0"/>
                    </a:cubicBezTo>
                    <a:cubicBezTo>
                      <a:pt x="142" y="0"/>
                      <a:pt x="142" y="0"/>
                      <a:pt x="142" y="0"/>
                    </a:cubicBezTo>
                    <a:cubicBezTo>
                      <a:pt x="142" y="0"/>
                      <a:pt x="142" y="0"/>
                      <a:pt x="142" y="0"/>
                    </a:cubicBezTo>
                  </a:path>
                </a:pathLst>
              </a:custGeom>
              <a:solidFill>
                <a:srgbClr val="8F5D48"/>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3" name="Google Shape;1383;p46"/>
              <p:cNvSpPr/>
              <p:nvPr/>
            </p:nvSpPr>
            <p:spPr>
              <a:xfrm rot="-633481" flipH="1">
                <a:off x="5635960" y="1614358"/>
                <a:ext cx="237497" cy="284723"/>
              </a:xfrm>
              <a:custGeom>
                <a:avLst/>
                <a:gdLst/>
                <a:ahLst/>
                <a:cxnLst/>
                <a:rect l="l" t="t" r="r" b="b"/>
                <a:pathLst>
                  <a:path w="269" h="322" extrusionOk="0">
                    <a:moveTo>
                      <a:pt x="257" y="204"/>
                    </a:moveTo>
                    <a:cubicBezTo>
                      <a:pt x="238" y="243"/>
                      <a:pt x="173" y="317"/>
                      <a:pt x="121" y="320"/>
                    </a:cubicBezTo>
                    <a:cubicBezTo>
                      <a:pt x="98" y="322"/>
                      <a:pt x="48" y="292"/>
                      <a:pt x="21" y="259"/>
                    </a:cubicBezTo>
                    <a:cubicBezTo>
                      <a:pt x="15" y="251"/>
                      <a:pt x="10" y="236"/>
                      <a:pt x="8" y="218"/>
                    </a:cubicBezTo>
                    <a:cubicBezTo>
                      <a:pt x="7" y="213"/>
                      <a:pt x="6" y="208"/>
                      <a:pt x="5" y="203"/>
                    </a:cubicBezTo>
                    <a:cubicBezTo>
                      <a:pt x="0" y="151"/>
                      <a:pt x="4" y="86"/>
                      <a:pt x="5" y="75"/>
                    </a:cubicBezTo>
                    <a:cubicBezTo>
                      <a:pt x="11" y="46"/>
                      <a:pt x="55" y="22"/>
                      <a:pt x="104" y="15"/>
                    </a:cubicBezTo>
                    <a:cubicBezTo>
                      <a:pt x="202" y="0"/>
                      <a:pt x="223" y="46"/>
                      <a:pt x="223" y="46"/>
                    </a:cubicBezTo>
                    <a:cubicBezTo>
                      <a:pt x="228" y="57"/>
                      <a:pt x="234" y="59"/>
                      <a:pt x="245" y="87"/>
                    </a:cubicBezTo>
                    <a:cubicBezTo>
                      <a:pt x="264" y="133"/>
                      <a:pt x="269" y="180"/>
                      <a:pt x="257" y="204"/>
                    </a:cubicBezTo>
                  </a:path>
                </a:pathLst>
              </a:custGeom>
              <a:solidFill>
                <a:srgbClr val="B4725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4" name="Google Shape;1384;p46"/>
              <p:cNvSpPr/>
              <p:nvPr/>
            </p:nvSpPr>
            <p:spPr>
              <a:xfrm rot="-633479" flipH="1">
                <a:off x="5700559" y="1773589"/>
                <a:ext cx="39808" cy="22265"/>
              </a:xfrm>
              <a:custGeom>
                <a:avLst/>
                <a:gdLst/>
                <a:ahLst/>
                <a:cxnLst/>
                <a:rect l="l" t="t" r="r" b="b"/>
                <a:pathLst>
                  <a:path w="45" h="25" extrusionOk="0">
                    <a:moveTo>
                      <a:pt x="27" y="0"/>
                    </a:moveTo>
                    <a:cubicBezTo>
                      <a:pt x="24" y="0"/>
                      <a:pt x="21" y="1"/>
                      <a:pt x="18" y="2"/>
                    </a:cubicBezTo>
                    <a:cubicBezTo>
                      <a:pt x="6" y="7"/>
                      <a:pt x="0" y="21"/>
                      <a:pt x="0" y="21"/>
                    </a:cubicBezTo>
                    <a:cubicBezTo>
                      <a:pt x="0" y="21"/>
                      <a:pt x="8" y="25"/>
                      <a:pt x="17" y="25"/>
                    </a:cubicBezTo>
                    <a:cubicBezTo>
                      <a:pt x="20" y="25"/>
                      <a:pt x="23" y="25"/>
                      <a:pt x="26" y="24"/>
                    </a:cubicBezTo>
                    <a:cubicBezTo>
                      <a:pt x="39" y="19"/>
                      <a:pt x="45" y="4"/>
                      <a:pt x="45" y="4"/>
                    </a:cubicBezTo>
                    <a:cubicBezTo>
                      <a:pt x="45" y="4"/>
                      <a:pt x="37" y="0"/>
                      <a:pt x="27" y="0"/>
                    </a:cubicBezTo>
                  </a:path>
                </a:pathLst>
              </a:custGeom>
              <a:solidFill>
                <a:srgbClr val="8F5D48"/>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5" name="Google Shape;1385;p46"/>
              <p:cNvSpPr/>
              <p:nvPr/>
            </p:nvSpPr>
            <p:spPr>
              <a:xfrm rot="-633483" flipH="1">
                <a:off x="5851296" y="1772282"/>
                <a:ext cx="24290" cy="16193"/>
              </a:xfrm>
              <a:custGeom>
                <a:avLst/>
                <a:gdLst/>
                <a:ahLst/>
                <a:cxnLst/>
                <a:rect l="l" t="t" r="r" b="b"/>
                <a:pathLst>
                  <a:path w="27" h="18" extrusionOk="0">
                    <a:moveTo>
                      <a:pt x="8" y="0"/>
                    </a:moveTo>
                    <a:cubicBezTo>
                      <a:pt x="5" y="0"/>
                      <a:pt x="3" y="1"/>
                      <a:pt x="0" y="2"/>
                    </a:cubicBezTo>
                    <a:cubicBezTo>
                      <a:pt x="1" y="7"/>
                      <a:pt x="2" y="12"/>
                      <a:pt x="3" y="17"/>
                    </a:cubicBezTo>
                    <a:cubicBezTo>
                      <a:pt x="4" y="18"/>
                      <a:pt x="6" y="18"/>
                      <a:pt x="8" y="18"/>
                    </a:cubicBezTo>
                    <a:cubicBezTo>
                      <a:pt x="8" y="18"/>
                      <a:pt x="9" y="18"/>
                      <a:pt x="9" y="18"/>
                    </a:cubicBezTo>
                    <a:cubicBezTo>
                      <a:pt x="19" y="18"/>
                      <a:pt x="27" y="10"/>
                      <a:pt x="27" y="10"/>
                    </a:cubicBezTo>
                    <a:cubicBezTo>
                      <a:pt x="27" y="10"/>
                      <a:pt x="20" y="1"/>
                      <a:pt x="9" y="0"/>
                    </a:cubicBezTo>
                    <a:cubicBezTo>
                      <a:pt x="9" y="0"/>
                      <a:pt x="8" y="0"/>
                      <a:pt x="8" y="0"/>
                    </a:cubicBezTo>
                  </a:path>
                </a:pathLst>
              </a:custGeom>
              <a:solidFill>
                <a:srgbClr val="8F5D48"/>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6" name="Google Shape;1386;p46"/>
              <p:cNvSpPr/>
              <p:nvPr/>
            </p:nvSpPr>
            <p:spPr>
              <a:xfrm rot="-633483" flipH="1">
                <a:off x="5827115" y="1742475"/>
                <a:ext cx="18892" cy="37783"/>
              </a:xfrm>
              <a:custGeom>
                <a:avLst/>
                <a:gdLst/>
                <a:ahLst/>
                <a:cxnLst/>
                <a:rect l="l" t="t" r="r" b="b"/>
                <a:pathLst>
                  <a:path w="21" h="43" extrusionOk="0">
                    <a:moveTo>
                      <a:pt x="19" y="20"/>
                    </a:moveTo>
                    <a:cubicBezTo>
                      <a:pt x="21" y="31"/>
                      <a:pt x="18" y="41"/>
                      <a:pt x="14" y="42"/>
                    </a:cubicBezTo>
                    <a:cubicBezTo>
                      <a:pt x="9" y="43"/>
                      <a:pt x="4" y="34"/>
                      <a:pt x="2" y="23"/>
                    </a:cubicBezTo>
                    <a:cubicBezTo>
                      <a:pt x="0" y="12"/>
                      <a:pt x="2" y="2"/>
                      <a:pt x="7" y="1"/>
                    </a:cubicBezTo>
                    <a:cubicBezTo>
                      <a:pt x="11" y="0"/>
                      <a:pt x="17" y="9"/>
                      <a:pt x="19" y="2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7" name="Google Shape;1387;p46"/>
              <p:cNvSpPr/>
              <p:nvPr/>
            </p:nvSpPr>
            <p:spPr>
              <a:xfrm rot="-633483" flipH="1">
                <a:off x="5761344" y="1743130"/>
                <a:ext cx="18217" cy="37783"/>
              </a:xfrm>
              <a:custGeom>
                <a:avLst/>
                <a:gdLst/>
                <a:ahLst/>
                <a:cxnLst/>
                <a:rect l="l" t="t" r="r" b="b"/>
                <a:pathLst>
                  <a:path w="20" h="43" extrusionOk="0">
                    <a:moveTo>
                      <a:pt x="18" y="20"/>
                    </a:moveTo>
                    <a:cubicBezTo>
                      <a:pt x="20" y="31"/>
                      <a:pt x="18" y="41"/>
                      <a:pt x="13" y="42"/>
                    </a:cubicBezTo>
                    <a:cubicBezTo>
                      <a:pt x="9" y="43"/>
                      <a:pt x="3" y="34"/>
                      <a:pt x="2" y="23"/>
                    </a:cubicBezTo>
                    <a:cubicBezTo>
                      <a:pt x="0" y="12"/>
                      <a:pt x="2" y="2"/>
                      <a:pt x="6" y="1"/>
                    </a:cubicBezTo>
                    <a:cubicBezTo>
                      <a:pt x="11" y="0"/>
                      <a:pt x="16" y="9"/>
                      <a:pt x="18" y="2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8" name="Google Shape;1388;p46"/>
              <p:cNvSpPr/>
              <p:nvPr/>
            </p:nvSpPr>
            <p:spPr>
              <a:xfrm rot="-633481" flipH="1">
                <a:off x="5716394" y="1692684"/>
                <a:ext cx="62073" cy="57349"/>
              </a:xfrm>
              <a:custGeom>
                <a:avLst/>
                <a:gdLst/>
                <a:ahLst/>
                <a:cxnLst/>
                <a:rect l="l" t="t" r="r" b="b"/>
                <a:pathLst>
                  <a:path w="70" h="65" extrusionOk="0">
                    <a:moveTo>
                      <a:pt x="0" y="51"/>
                    </a:moveTo>
                    <a:cubicBezTo>
                      <a:pt x="0" y="51"/>
                      <a:pt x="36" y="30"/>
                      <a:pt x="70" y="65"/>
                    </a:cubicBezTo>
                    <a:cubicBezTo>
                      <a:pt x="70" y="65"/>
                      <a:pt x="32" y="0"/>
                      <a:pt x="0" y="5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9" name="Google Shape;1389;p46"/>
              <p:cNvSpPr/>
              <p:nvPr/>
            </p:nvSpPr>
            <p:spPr>
              <a:xfrm rot="-633480" flipH="1">
                <a:off x="5819509" y="1698490"/>
                <a:ext cx="43181" cy="49253"/>
              </a:xfrm>
              <a:custGeom>
                <a:avLst/>
                <a:gdLst/>
                <a:ahLst/>
                <a:cxnLst/>
                <a:rect l="l" t="t" r="r" b="b"/>
                <a:pathLst>
                  <a:path w="49" h="56" extrusionOk="0">
                    <a:moveTo>
                      <a:pt x="49" y="30"/>
                    </a:moveTo>
                    <a:cubicBezTo>
                      <a:pt x="49" y="30"/>
                      <a:pt x="16" y="24"/>
                      <a:pt x="0" y="56"/>
                    </a:cubicBezTo>
                    <a:cubicBezTo>
                      <a:pt x="0" y="56"/>
                      <a:pt x="14" y="0"/>
                      <a:pt x="49" y="3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0" name="Google Shape;1390;p46"/>
              <p:cNvSpPr/>
              <p:nvPr/>
            </p:nvSpPr>
            <p:spPr>
              <a:xfrm rot="-633491" flipH="1">
                <a:off x="5600603" y="1703363"/>
                <a:ext cx="85216" cy="148277"/>
              </a:xfrm>
              <a:custGeom>
                <a:avLst/>
                <a:gdLst/>
                <a:ahLst/>
                <a:cxnLst/>
                <a:rect l="l" t="t" r="r" b="b"/>
                <a:pathLst>
                  <a:path w="76" h="133" extrusionOk="0">
                    <a:moveTo>
                      <a:pt x="0" y="50"/>
                    </a:moveTo>
                    <a:cubicBezTo>
                      <a:pt x="0" y="50"/>
                      <a:pt x="7" y="8"/>
                      <a:pt x="32" y="4"/>
                    </a:cubicBezTo>
                    <a:cubicBezTo>
                      <a:pt x="58" y="0"/>
                      <a:pt x="76" y="133"/>
                      <a:pt x="6" y="92"/>
                    </a:cubicBezTo>
                    <a:lnTo>
                      <a:pt x="0" y="50"/>
                    </a:lnTo>
                    <a:close/>
                  </a:path>
                </a:pathLst>
              </a:custGeom>
              <a:solidFill>
                <a:srgbClr val="B4725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1" name="Google Shape;1391;p46"/>
              <p:cNvSpPr/>
              <p:nvPr/>
            </p:nvSpPr>
            <p:spPr>
              <a:xfrm rot="-633480" flipH="1">
                <a:off x="5591390" y="1546767"/>
                <a:ext cx="311041" cy="236819"/>
              </a:xfrm>
              <a:custGeom>
                <a:avLst/>
                <a:gdLst/>
                <a:ahLst/>
                <a:cxnLst/>
                <a:rect l="l" t="t" r="r" b="b"/>
                <a:pathLst>
                  <a:path w="352" h="268" extrusionOk="0">
                    <a:moveTo>
                      <a:pt x="284" y="209"/>
                    </a:moveTo>
                    <a:cubicBezTo>
                      <a:pt x="284" y="209"/>
                      <a:pt x="240" y="202"/>
                      <a:pt x="234" y="166"/>
                    </a:cubicBezTo>
                    <a:cubicBezTo>
                      <a:pt x="219" y="176"/>
                      <a:pt x="149" y="190"/>
                      <a:pt x="103" y="173"/>
                    </a:cubicBezTo>
                    <a:cubicBezTo>
                      <a:pt x="113" y="185"/>
                      <a:pt x="145" y="206"/>
                      <a:pt x="145" y="206"/>
                    </a:cubicBezTo>
                    <a:cubicBezTo>
                      <a:pt x="18" y="221"/>
                      <a:pt x="0" y="135"/>
                      <a:pt x="0" y="135"/>
                    </a:cubicBezTo>
                    <a:cubicBezTo>
                      <a:pt x="0" y="135"/>
                      <a:pt x="77" y="30"/>
                      <a:pt x="170" y="18"/>
                    </a:cubicBezTo>
                    <a:cubicBezTo>
                      <a:pt x="276" y="0"/>
                      <a:pt x="276" y="51"/>
                      <a:pt x="276" y="51"/>
                    </a:cubicBezTo>
                    <a:cubicBezTo>
                      <a:pt x="276" y="51"/>
                      <a:pt x="301" y="49"/>
                      <a:pt x="326" y="68"/>
                    </a:cubicBezTo>
                    <a:cubicBezTo>
                      <a:pt x="352" y="88"/>
                      <a:pt x="323" y="169"/>
                      <a:pt x="323" y="169"/>
                    </a:cubicBezTo>
                    <a:cubicBezTo>
                      <a:pt x="323" y="169"/>
                      <a:pt x="302" y="186"/>
                      <a:pt x="302" y="206"/>
                    </a:cubicBezTo>
                    <a:cubicBezTo>
                      <a:pt x="301" y="268"/>
                      <a:pt x="301" y="268"/>
                      <a:pt x="301" y="268"/>
                    </a:cubicBezTo>
                    <a:cubicBezTo>
                      <a:pt x="301" y="268"/>
                      <a:pt x="281" y="231"/>
                      <a:pt x="284" y="20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2" name="Google Shape;1392;p46"/>
              <p:cNvSpPr/>
              <p:nvPr/>
            </p:nvSpPr>
            <p:spPr>
              <a:xfrm flipH="1">
                <a:off x="6014420" y="2256924"/>
                <a:ext cx="358774" cy="165973"/>
              </a:xfrm>
              <a:custGeom>
                <a:avLst/>
                <a:gdLst/>
                <a:ahLst/>
                <a:cxnLst/>
                <a:rect l="l" t="t" r="r" b="b"/>
                <a:pathLst>
                  <a:path w="350879" h="162321" extrusionOk="0">
                    <a:moveTo>
                      <a:pt x="350880" y="72485"/>
                    </a:moveTo>
                    <a:cubicBezTo>
                      <a:pt x="320971" y="49244"/>
                      <a:pt x="291634" y="25146"/>
                      <a:pt x="263154" y="0"/>
                    </a:cubicBezTo>
                    <a:lnTo>
                      <a:pt x="154188" y="57912"/>
                    </a:lnTo>
                    <a:lnTo>
                      <a:pt x="146283" y="61531"/>
                    </a:lnTo>
                    <a:cubicBezTo>
                      <a:pt x="145616" y="62103"/>
                      <a:pt x="144854" y="62674"/>
                      <a:pt x="144187" y="63246"/>
                    </a:cubicBezTo>
                    <a:lnTo>
                      <a:pt x="133519" y="68866"/>
                    </a:lnTo>
                    <a:cubicBezTo>
                      <a:pt x="132567" y="69247"/>
                      <a:pt x="131805" y="69818"/>
                      <a:pt x="131043" y="70485"/>
                    </a:cubicBezTo>
                    <a:cubicBezTo>
                      <a:pt x="118184" y="73628"/>
                      <a:pt x="49604" y="90869"/>
                      <a:pt x="39412" y="98298"/>
                    </a:cubicBezTo>
                    <a:cubicBezTo>
                      <a:pt x="22077" y="102203"/>
                      <a:pt x="1788" y="107251"/>
                      <a:pt x="74" y="111442"/>
                    </a:cubicBezTo>
                    <a:cubicBezTo>
                      <a:pt x="-2212" y="117157"/>
                      <a:pt x="49223" y="113824"/>
                      <a:pt x="62558" y="114300"/>
                    </a:cubicBezTo>
                    <a:lnTo>
                      <a:pt x="65034" y="115633"/>
                    </a:lnTo>
                    <a:cubicBezTo>
                      <a:pt x="60939" y="118777"/>
                      <a:pt x="37317" y="126873"/>
                      <a:pt x="37317" y="126873"/>
                    </a:cubicBezTo>
                    <a:cubicBezTo>
                      <a:pt x="36174" y="127349"/>
                      <a:pt x="3503" y="140779"/>
                      <a:pt x="8646" y="145066"/>
                    </a:cubicBezTo>
                    <a:cubicBezTo>
                      <a:pt x="13790" y="149447"/>
                      <a:pt x="87323" y="125063"/>
                      <a:pt x="71892" y="130302"/>
                    </a:cubicBezTo>
                    <a:cubicBezTo>
                      <a:pt x="70845" y="130683"/>
                      <a:pt x="9408" y="148209"/>
                      <a:pt x="15123" y="155829"/>
                    </a:cubicBezTo>
                    <a:cubicBezTo>
                      <a:pt x="18933" y="160877"/>
                      <a:pt x="73702" y="144113"/>
                      <a:pt x="76274" y="144685"/>
                    </a:cubicBezTo>
                    <a:cubicBezTo>
                      <a:pt x="78846" y="145256"/>
                      <a:pt x="29697" y="154972"/>
                      <a:pt x="34173" y="161449"/>
                    </a:cubicBezTo>
                    <a:cubicBezTo>
                      <a:pt x="36174" y="164211"/>
                      <a:pt x="60748" y="159734"/>
                      <a:pt x="68749" y="157448"/>
                    </a:cubicBezTo>
                    <a:cubicBezTo>
                      <a:pt x="75702" y="155448"/>
                      <a:pt x="98277" y="149542"/>
                      <a:pt x="133233" y="138113"/>
                    </a:cubicBezTo>
                    <a:cubicBezTo>
                      <a:pt x="172476" y="129254"/>
                      <a:pt x="266774" y="106013"/>
                      <a:pt x="350880" y="72485"/>
                    </a:cubicBezTo>
                    <a:close/>
                  </a:path>
                </a:pathLst>
              </a:custGeom>
              <a:solidFill>
                <a:srgbClr val="B4725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3" name="Google Shape;1393;p46"/>
              <p:cNvSpPr/>
              <p:nvPr/>
            </p:nvSpPr>
            <p:spPr>
              <a:xfrm flipH="1">
                <a:off x="5807241" y="1918418"/>
                <a:ext cx="314098" cy="447837"/>
              </a:xfrm>
              <a:custGeom>
                <a:avLst/>
                <a:gdLst/>
                <a:ahLst/>
                <a:cxnLst/>
                <a:rect l="l" t="t" r="r" b="b"/>
                <a:pathLst>
                  <a:path w="307186" h="437982" extrusionOk="0">
                    <a:moveTo>
                      <a:pt x="206026" y="37552"/>
                    </a:moveTo>
                    <a:cubicBezTo>
                      <a:pt x="183070" y="84415"/>
                      <a:pt x="98965" y="280725"/>
                      <a:pt x="98965" y="280725"/>
                    </a:cubicBezTo>
                    <a:lnTo>
                      <a:pt x="0" y="336066"/>
                    </a:lnTo>
                    <a:lnTo>
                      <a:pt x="65532" y="437983"/>
                    </a:lnTo>
                    <a:cubicBezTo>
                      <a:pt x="65532" y="437983"/>
                      <a:pt x="158687" y="416171"/>
                      <a:pt x="205264" y="373880"/>
                    </a:cubicBezTo>
                    <a:cubicBezTo>
                      <a:pt x="250222" y="333208"/>
                      <a:pt x="307848" y="64984"/>
                      <a:pt x="307181" y="976"/>
                    </a:cubicBezTo>
                    <a:cubicBezTo>
                      <a:pt x="307181" y="976"/>
                      <a:pt x="228981" y="-9406"/>
                      <a:pt x="206026" y="3755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4" name="Google Shape;1394;p46"/>
              <p:cNvSpPr/>
              <p:nvPr/>
            </p:nvSpPr>
            <p:spPr>
              <a:xfrm flipH="1">
                <a:off x="5256844" y="2341951"/>
                <a:ext cx="706081" cy="1266029"/>
              </a:xfrm>
              <a:custGeom>
                <a:avLst/>
                <a:gdLst/>
                <a:ahLst/>
                <a:cxnLst/>
                <a:rect l="l" t="t" r="r" b="b"/>
                <a:pathLst>
                  <a:path w="690544" h="1529945" extrusionOk="0">
                    <a:moveTo>
                      <a:pt x="380506" y="10668"/>
                    </a:moveTo>
                    <a:cubicBezTo>
                      <a:pt x="423845" y="87344"/>
                      <a:pt x="446800" y="143542"/>
                      <a:pt x="471755" y="241078"/>
                    </a:cubicBezTo>
                    <a:cubicBezTo>
                      <a:pt x="500711" y="354139"/>
                      <a:pt x="676924" y="1310830"/>
                      <a:pt x="690545" y="1516475"/>
                    </a:cubicBezTo>
                    <a:cubicBezTo>
                      <a:pt x="654921" y="1525048"/>
                      <a:pt x="554909" y="1523810"/>
                      <a:pt x="532334" y="1522571"/>
                    </a:cubicBezTo>
                    <a:cubicBezTo>
                      <a:pt x="460706" y="1317307"/>
                      <a:pt x="303163" y="639128"/>
                      <a:pt x="272492" y="509778"/>
                    </a:cubicBezTo>
                    <a:cubicBezTo>
                      <a:pt x="267730" y="489871"/>
                      <a:pt x="237059" y="494252"/>
                      <a:pt x="239441" y="514540"/>
                    </a:cubicBezTo>
                    <a:cubicBezTo>
                      <a:pt x="256871" y="662273"/>
                      <a:pt x="168670" y="1295781"/>
                      <a:pt x="215438" y="1522952"/>
                    </a:cubicBezTo>
                    <a:cubicBezTo>
                      <a:pt x="196769" y="1532477"/>
                      <a:pt x="83802" y="1530382"/>
                      <a:pt x="62180" y="1527620"/>
                    </a:cubicBezTo>
                    <a:cubicBezTo>
                      <a:pt x="38749" y="1274254"/>
                      <a:pt x="-85933" y="315278"/>
                      <a:pt x="102185" y="4381"/>
                    </a:cubicBezTo>
                    <a:cubicBezTo>
                      <a:pt x="188291" y="-7430"/>
                      <a:pt x="293257" y="8096"/>
                      <a:pt x="380506" y="10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5" name="Google Shape;1395;p46"/>
              <p:cNvSpPr/>
              <p:nvPr/>
            </p:nvSpPr>
            <p:spPr>
              <a:xfrm flipH="1">
                <a:off x="5468122" y="1896751"/>
                <a:ext cx="437178" cy="613196"/>
              </a:xfrm>
              <a:custGeom>
                <a:avLst/>
                <a:gdLst/>
                <a:ahLst/>
                <a:cxnLst/>
                <a:rect l="l" t="t" r="r" b="b"/>
                <a:pathLst>
                  <a:path w="427558" h="457609" extrusionOk="0">
                    <a:moveTo>
                      <a:pt x="83135" y="23717"/>
                    </a:moveTo>
                    <a:cubicBezTo>
                      <a:pt x="85611" y="29813"/>
                      <a:pt x="-2971" y="218599"/>
                      <a:pt x="77" y="278130"/>
                    </a:cubicBezTo>
                    <a:cubicBezTo>
                      <a:pt x="3125" y="338137"/>
                      <a:pt x="44082" y="439102"/>
                      <a:pt x="40844" y="448056"/>
                    </a:cubicBezTo>
                    <a:cubicBezTo>
                      <a:pt x="40844" y="448056"/>
                      <a:pt x="170765" y="476250"/>
                      <a:pt x="427559" y="435769"/>
                    </a:cubicBezTo>
                    <a:cubicBezTo>
                      <a:pt x="411176" y="289465"/>
                      <a:pt x="353740" y="140494"/>
                      <a:pt x="327261" y="66199"/>
                    </a:cubicBezTo>
                    <a:cubicBezTo>
                      <a:pt x="327261" y="66199"/>
                      <a:pt x="245250" y="1619"/>
                      <a:pt x="223533" y="0"/>
                    </a:cubicBezTo>
                    <a:cubicBezTo>
                      <a:pt x="223438" y="0"/>
                      <a:pt x="184386" y="53816"/>
                      <a:pt x="83135" y="23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6" name="Google Shape;1396;p46"/>
              <p:cNvSpPr/>
              <p:nvPr/>
            </p:nvSpPr>
            <p:spPr>
              <a:xfrm flipH="1">
                <a:off x="5880077" y="2029496"/>
                <a:ext cx="379532" cy="276607"/>
              </a:xfrm>
              <a:custGeom>
                <a:avLst/>
                <a:gdLst/>
                <a:ahLst/>
                <a:cxnLst/>
                <a:rect l="l" t="t" r="r" b="b"/>
                <a:pathLst>
                  <a:path w="371180" h="270520" extrusionOk="0">
                    <a:moveTo>
                      <a:pt x="371180" y="270521"/>
                    </a:moveTo>
                    <a:lnTo>
                      <a:pt x="310030" y="68877"/>
                    </a:lnTo>
                    <a:cubicBezTo>
                      <a:pt x="304981" y="52208"/>
                      <a:pt x="291265" y="39730"/>
                      <a:pt x="274216" y="36111"/>
                    </a:cubicBezTo>
                    <a:lnTo>
                      <a:pt x="26470" y="487"/>
                    </a:lnTo>
                    <a:cubicBezTo>
                      <a:pt x="10183" y="-2942"/>
                      <a:pt x="-3819" y="12298"/>
                      <a:pt x="943" y="28300"/>
                    </a:cubicBezTo>
                    <a:lnTo>
                      <a:pt x="52664" y="201750"/>
                    </a:lnTo>
                    <a:cubicBezTo>
                      <a:pt x="54950" y="209371"/>
                      <a:pt x="61046" y="215086"/>
                      <a:pt x="68761" y="216895"/>
                    </a:cubicBezTo>
                    <a:lnTo>
                      <a:pt x="371180" y="27052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7" name="Google Shape;1397;p46"/>
              <p:cNvSpPr/>
              <p:nvPr/>
            </p:nvSpPr>
            <p:spPr>
              <a:xfrm flipH="1">
                <a:off x="5793761" y="2148459"/>
                <a:ext cx="242121" cy="229775"/>
              </a:xfrm>
              <a:custGeom>
                <a:avLst/>
                <a:gdLst/>
                <a:ahLst/>
                <a:cxnLst/>
                <a:rect l="l" t="t" r="r" b="b"/>
                <a:pathLst>
                  <a:path w="236793" h="224719" extrusionOk="0">
                    <a:moveTo>
                      <a:pt x="204980" y="224720"/>
                    </a:moveTo>
                    <a:cubicBezTo>
                      <a:pt x="99158" y="152235"/>
                      <a:pt x="39626" y="95371"/>
                      <a:pt x="28292" y="85369"/>
                    </a:cubicBezTo>
                    <a:cubicBezTo>
                      <a:pt x="21815" y="79654"/>
                      <a:pt x="4098" y="60319"/>
                      <a:pt x="5527" y="57080"/>
                    </a:cubicBezTo>
                    <a:cubicBezTo>
                      <a:pt x="8861" y="49650"/>
                      <a:pt x="44865" y="87750"/>
                      <a:pt x="44008" y="85179"/>
                    </a:cubicBezTo>
                    <a:cubicBezTo>
                      <a:pt x="43055" y="82702"/>
                      <a:pt x="-2379" y="43269"/>
                      <a:pt x="98" y="37268"/>
                    </a:cubicBezTo>
                    <a:cubicBezTo>
                      <a:pt x="3908" y="28124"/>
                      <a:pt x="53819" y="72891"/>
                      <a:pt x="54676" y="73654"/>
                    </a:cubicBezTo>
                    <a:cubicBezTo>
                      <a:pt x="67916" y="84512"/>
                      <a:pt x="5241" y="32696"/>
                      <a:pt x="6289" y="25743"/>
                    </a:cubicBezTo>
                    <a:cubicBezTo>
                      <a:pt x="7337" y="18885"/>
                      <a:pt x="37626" y="40506"/>
                      <a:pt x="38674" y="41269"/>
                    </a:cubicBezTo>
                    <a:cubicBezTo>
                      <a:pt x="38674" y="41269"/>
                      <a:pt x="63439" y="61366"/>
                      <a:pt x="65344" y="59842"/>
                    </a:cubicBezTo>
                    <a:cubicBezTo>
                      <a:pt x="67154" y="58318"/>
                      <a:pt x="24672" y="1168"/>
                      <a:pt x="32102" y="25"/>
                    </a:cubicBezTo>
                    <a:cubicBezTo>
                      <a:pt x="39531" y="-1118"/>
                      <a:pt x="74393" y="36982"/>
                      <a:pt x="82965" y="45079"/>
                    </a:cubicBezTo>
                    <a:cubicBezTo>
                      <a:pt x="91538" y="53175"/>
                      <a:pt x="106587" y="61080"/>
                      <a:pt x="111445" y="60319"/>
                    </a:cubicBezTo>
                    <a:cubicBezTo>
                      <a:pt x="115541" y="59652"/>
                      <a:pt x="118970" y="41745"/>
                      <a:pt x="114874" y="32601"/>
                    </a:cubicBezTo>
                    <a:cubicBezTo>
                      <a:pt x="114874" y="32601"/>
                      <a:pt x="135829" y="54604"/>
                      <a:pt x="142211" y="73082"/>
                    </a:cubicBezTo>
                    <a:cubicBezTo>
                      <a:pt x="145544" y="82797"/>
                      <a:pt x="147640" y="95180"/>
                      <a:pt x="147640" y="95180"/>
                    </a:cubicBezTo>
                    <a:lnTo>
                      <a:pt x="236794" y="154045"/>
                    </a:lnTo>
                    <a:lnTo>
                      <a:pt x="204980" y="224720"/>
                    </a:lnTo>
                    <a:close/>
                  </a:path>
                </a:pathLst>
              </a:custGeom>
              <a:solidFill>
                <a:srgbClr val="B4725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8" name="Google Shape;1398;p46"/>
              <p:cNvSpPr/>
              <p:nvPr/>
            </p:nvSpPr>
            <p:spPr>
              <a:xfrm flipH="1">
                <a:off x="5512087" y="1963933"/>
                <a:ext cx="419411" cy="509509"/>
              </a:xfrm>
              <a:custGeom>
                <a:avLst/>
                <a:gdLst/>
                <a:ahLst/>
                <a:cxnLst/>
                <a:rect l="l" t="t" r="r" b="b"/>
                <a:pathLst>
                  <a:path w="410182" h="498297" extrusionOk="0">
                    <a:moveTo>
                      <a:pt x="283369" y="73313"/>
                    </a:moveTo>
                    <a:cubicBezTo>
                      <a:pt x="283369" y="73313"/>
                      <a:pt x="306419" y="-21556"/>
                      <a:pt x="348996" y="4543"/>
                    </a:cubicBezTo>
                    <a:cubicBezTo>
                      <a:pt x="421100" y="48644"/>
                      <a:pt x="449866" y="263051"/>
                      <a:pt x="319564" y="482984"/>
                    </a:cubicBezTo>
                    <a:cubicBezTo>
                      <a:pt x="277273" y="554326"/>
                      <a:pt x="0" y="353253"/>
                      <a:pt x="0" y="353253"/>
                    </a:cubicBezTo>
                    <a:lnTo>
                      <a:pt x="65627" y="250288"/>
                    </a:lnTo>
                    <a:lnTo>
                      <a:pt x="215360" y="343252"/>
                    </a:lnTo>
                    <a:lnTo>
                      <a:pt x="283369" y="7331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399" name="Google Shape;1399;p46"/>
            <p:cNvGrpSpPr/>
            <p:nvPr/>
          </p:nvGrpSpPr>
          <p:grpSpPr>
            <a:xfrm>
              <a:off x="4977785" y="1035662"/>
              <a:ext cx="676370" cy="1142272"/>
              <a:chOff x="2757910" y="1240337"/>
              <a:chExt cx="676370" cy="1142272"/>
            </a:xfrm>
          </p:grpSpPr>
          <p:sp>
            <p:nvSpPr>
              <p:cNvPr id="1400" name="Google Shape;1400;p46"/>
              <p:cNvSpPr/>
              <p:nvPr/>
            </p:nvSpPr>
            <p:spPr>
              <a:xfrm>
                <a:off x="2757910" y="1240337"/>
                <a:ext cx="676370" cy="870576"/>
              </a:xfrm>
              <a:custGeom>
                <a:avLst/>
                <a:gdLst/>
                <a:ahLst/>
                <a:cxnLst/>
                <a:rect l="l" t="t" r="r" b="b"/>
                <a:pathLst>
                  <a:path w="774" h="996" extrusionOk="0">
                    <a:moveTo>
                      <a:pt x="774" y="387"/>
                    </a:moveTo>
                    <a:cubicBezTo>
                      <a:pt x="774" y="173"/>
                      <a:pt x="601" y="0"/>
                      <a:pt x="387" y="0"/>
                    </a:cubicBezTo>
                    <a:cubicBezTo>
                      <a:pt x="173" y="0"/>
                      <a:pt x="0" y="173"/>
                      <a:pt x="0" y="387"/>
                    </a:cubicBezTo>
                    <a:cubicBezTo>
                      <a:pt x="0" y="462"/>
                      <a:pt x="22" y="533"/>
                      <a:pt x="59" y="592"/>
                    </a:cubicBezTo>
                    <a:cubicBezTo>
                      <a:pt x="59" y="592"/>
                      <a:pt x="59" y="592"/>
                      <a:pt x="59" y="592"/>
                    </a:cubicBezTo>
                    <a:cubicBezTo>
                      <a:pt x="59" y="592"/>
                      <a:pt x="61" y="595"/>
                      <a:pt x="64" y="600"/>
                    </a:cubicBezTo>
                    <a:cubicBezTo>
                      <a:pt x="65" y="602"/>
                      <a:pt x="66" y="603"/>
                      <a:pt x="67" y="605"/>
                    </a:cubicBezTo>
                    <a:cubicBezTo>
                      <a:pt x="99" y="654"/>
                      <a:pt x="211" y="835"/>
                      <a:pt x="211" y="996"/>
                    </a:cubicBezTo>
                    <a:cubicBezTo>
                      <a:pt x="334" y="996"/>
                      <a:pt x="334" y="996"/>
                      <a:pt x="334" y="996"/>
                    </a:cubicBezTo>
                    <a:cubicBezTo>
                      <a:pt x="464" y="996"/>
                      <a:pt x="464" y="996"/>
                      <a:pt x="464" y="996"/>
                    </a:cubicBezTo>
                    <a:cubicBezTo>
                      <a:pt x="563" y="996"/>
                      <a:pt x="563" y="996"/>
                      <a:pt x="563" y="996"/>
                    </a:cubicBezTo>
                    <a:cubicBezTo>
                      <a:pt x="563" y="808"/>
                      <a:pt x="716" y="592"/>
                      <a:pt x="716" y="592"/>
                    </a:cubicBezTo>
                    <a:cubicBezTo>
                      <a:pt x="716" y="592"/>
                      <a:pt x="716" y="592"/>
                      <a:pt x="716" y="592"/>
                    </a:cubicBezTo>
                    <a:cubicBezTo>
                      <a:pt x="753" y="533"/>
                      <a:pt x="774" y="462"/>
                      <a:pt x="774" y="387"/>
                    </a:cubicBezTo>
                  </a:path>
                </a:pathLst>
              </a:custGeom>
              <a:solidFill>
                <a:schemeClr val="accent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1" name="Google Shape;1401;p46"/>
              <p:cNvSpPr/>
              <p:nvPr/>
            </p:nvSpPr>
            <p:spPr>
              <a:xfrm>
                <a:off x="2940636" y="2078385"/>
                <a:ext cx="320487" cy="227689"/>
              </a:xfrm>
              <a:custGeom>
                <a:avLst/>
                <a:gdLst/>
                <a:ahLst/>
                <a:cxnLst/>
                <a:rect l="l" t="t" r="r" b="b"/>
                <a:pathLst>
                  <a:path w="335" h="238" extrusionOk="0">
                    <a:moveTo>
                      <a:pt x="196" y="0"/>
                    </a:moveTo>
                    <a:lnTo>
                      <a:pt x="139" y="0"/>
                    </a:lnTo>
                    <a:lnTo>
                      <a:pt x="0" y="0"/>
                    </a:lnTo>
                    <a:lnTo>
                      <a:pt x="0" y="165"/>
                    </a:lnTo>
                    <a:lnTo>
                      <a:pt x="90" y="238"/>
                    </a:lnTo>
                    <a:lnTo>
                      <a:pt x="139" y="238"/>
                    </a:lnTo>
                    <a:lnTo>
                      <a:pt x="196" y="238"/>
                    </a:lnTo>
                    <a:lnTo>
                      <a:pt x="245" y="238"/>
                    </a:lnTo>
                    <a:lnTo>
                      <a:pt x="335" y="165"/>
                    </a:lnTo>
                    <a:lnTo>
                      <a:pt x="335" y="0"/>
                    </a:lnTo>
                    <a:lnTo>
                      <a:pt x="196" y="0"/>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2" name="Google Shape;1402;p46"/>
              <p:cNvSpPr/>
              <p:nvPr/>
            </p:nvSpPr>
            <p:spPr>
              <a:xfrm>
                <a:off x="2924372" y="1697628"/>
                <a:ext cx="322400" cy="369276"/>
              </a:xfrm>
              <a:custGeom>
                <a:avLst/>
                <a:gdLst/>
                <a:ahLst/>
                <a:cxnLst/>
                <a:rect l="l" t="t" r="r" b="b"/>
                <a:pathLst>
                  <a:path w="369" h="422" extrusionOk="0">
                    <a:moveTo>
                      <a:pt x="103" y="422"/>
                    </a:moveTo>
                    <a:cubicBezTo>
                      <a:pt x="0" y="41"/>
                      <a:pt x="0" y="41"/>
                      <a:pt x="0" y="41"/>
                    </a:cubicBezTo>
                    <a:cubicBezTo>
                      <a:pt x="10" y="49"/>
                      <a:pt x="10" y="49"/>
                      <a:pt x="10" y="49"/>
                    </a:cubicBezTo>
                    <a:cubicBezTo>
                      <a:pt x="11" y="50"/>
                      <a:pt x="66" y="92"/>
                      <a:pt x="109" y="87"/>
                    </a:cubicBezTo>
                    <a:cubicBezTo>
                      <a:pt x="86" y="49"/>
                      <a:pt x="96" y="27"/>
                      <a:pt x="103" y="18"/>
                    </a:cubicBezTo>
                    <a:cubicBezTo>
                      <a:pt x="114" y="4"/>
                      <a:pt x="135" y="0"/>
                      <a:pt x="150" y="8"/>
                    </a:cubicBezTo>
                    <a:cubicBezTo>
                      <a:pt x="164" y="16"/>
                      <a:pt x="168" y="33"/>
                      <a:pt x="160" y="54"/>
                    </a:cubicBezTo>
                    <a:cubicBezTo>
                      <a:pt x="152" y="73"/>
                      <a:pt x="140" y="86"/>
                      <a:pt x="123" y="92"/>
                    </a:cubicBezTo>
                    <a:cubicBezTo>
                      <a:pt x="128" y="98"/>
                      <a:pt x="133" y="105"/>
                      <a:pt x="139" y="111"/>
                    </a:cubicBezTo>
                    <a:cubicBezTo>
                      <a:pt x="168" y="143"/>
                      <a:pt x="196" y="138"/>
                      <a:pt x="214" y="128"/>
                    </a:cubicBezTo>
                    <a:cubicBezTo>
                      <a:pt x="230" y="119"/>
                      <a:pt x="243" y="104"/>
                      <a:pt x="253" y="88"/>
                    </a:cubicBezTo>
                    <a:cubicBezTo>
                      <a:pt x="246" y="85"/>
                      <a:pt x="241" y="82"/>
                      <a:pt x="238" y="80"/>
                    </a:cubicBezTo>
                    <a:cubicBezTo>
                      <a:pt x="216" y="67"/>
                      <a:pt x="204" y="45"/>
                      <a:pt x="209" y="27"/>
                    </a:cubicBezTo>
                    <a:cubicBezTo>
                      <a:pt x="213" y="15"/>
                      <a:pt x="225" y="8"/>
                      <a:pt x="242" y="7"/>
                    </a:cubicBezTo>
                    <a:cubicBezTo>
                      <a:pt x="259" y="7"/>
                      <a:pt x="270" y="15"/>
                      <a:pt x="274" y="29"/>
                    </a:cubicBezTo>
                    <a:cubicBezTo>
                      <a:pt x="278" y="43"/>
                      <a:pt x="274" y="63"/>
                      <a:pt x="265" y="83"/>
                    </a:cubicBezTo>
                    <a:cubicBezTo>
                      <a:pt x="307" y="92"/>
                      <a:pt x="347" y="61"/>
                      <a:pt x="360" y="49"/>
                    </a:cubicBezTo>
                    <a:cubicBezTo>
                      <a:pt x="369" y="41"/>
                      <a:pt x="369" y="41"/>
                      <a:pt x="369" y="41"/>
                    </a:cubicBezTo>
                    <a:cubicBezTo>
                      <a:pt x="293" y="422"/>
                      <a:pt x="293" y="422"/>
                      <a:pt x="293" y="422"/>
                    </a:cubicBezTo>
                    <a:cubicBezTo>
                      <a:pt x="285" y="420"/>
                      <a:pt x="285" y="420"/>
                      <a:pt x="285" y="420"/>
                    </a:cubicBezTo>
                    <a:cubicBezTo>
                      <a:pt x="356" y="63"/>
                      <a:pt x="356" y="63"/>
                      <a:pt x="356" y="63"/>
                    </a:cubicBezTo>
                    <a:cubicBezTo>
                      <a:pt x="316" y="94"/>
                      <a:pt x="283" y="95"/>
                      <a:pt x="261" y="90"/>
                    </a:cubicBezTo>
                    <a:cubicBezTo>
                      <a:pt x="251" y="108"/>
                      <a:pt x="236" y="125"/>
                      <a:pt x="218" y="135"/>
                    </a:cubicBezTo>
                    <a:cubicBezTo>
                      <a:pt x="189" y="151"/>
                      <a:pt x="159" y="145"/>
                      <a:pt x="133" y="117"/>
                    </a:cubicBezTo>
                    <a:cubicBezTo>
                      <a:pt x="125" y="109"/>
                      <a:pt x="119" y="101"/>
                      <a:pt x="114" y="94"/>
                    </a:cubicBezTo>
                    <a:cubicBezTo>
                      <a:pt x="77" y="101"/>
                      <a:pt x="34" y="76"/>
                      <a:pt x="15" y="63"/>
                    </a:cubicBezTo>
                    <a:cubicBezTo>
                      <a:pt x="111" y="420"/>
                      <a:pt x="111" y="420"/>
                      <a:pt x="111" y="420"/>
                    </a:cubicBezTo>
                    <a:cubicBezTo>
                      <a:pt x="103" y="422"/>
                      <a:pt x="103" y="422"/>
                      <a:pt x="103" y="422"/>
                    </a:cubicBezTo>
                    <a:moveTo>
                      <a:pt x="133" y="12"/>
                    </a:moveTo>
                    <a:cubicBezTo>
                      <a:pt x="125" y="12"/>
                      <a:pt x="115" y="16"/>
                      <a:pt x="110" y="23"/>
                    </a:cubicBezTo>
                    <a:cubicBezTo>
                      <a:pt x="99" y="37"/>
                      <a:pt x="102" y="59"/>
                      <a:pt x="118" y="85"/>
                    </a:cubicBezTo>
                    <a:cubicBezTo>
                      <a:pt x="133" y="80"/>
                      <a:pt x="145" y="69"/>
                      <a:pt x="152" y="51"/>
                    </a:cubicBezTo>
                    <a:cubicBezTo>
                      <a:pt x="159" y="34"/>
                      <a:pt x="156" y="21"/>
                      <a:pt x="146" y="15"/>
                    </a:cubicBezTo>
                    <a:cubicBezTo>
                      <a:pt x="142" y="13"/>
                      <a:pt x="138" y="12"/>
                      <a:pt x="133" y="12"/>
                    </a:cubicBezTo>
                    <a:moveTo>
                      <a:pt x="244" y="16"/>
                    </a:moveTo>
                    <a:cubicBezTo>
                      <a:pt x="243" y="16"/>
                      <a:pt x="243" y="16"/>
                      <a:pt x="243" y="16"/>
                    </a:cubicBezTo>
                    <a:cubicBezTo>
                      <a:pt x="229" y="16"/>
                      <a:pt x="220" y="21"/>
                      <a:pt x="217" y="30"/>
                    </a:cubicBezTo>
                    <a:cubicBezTo>
                      <a:pt x="214" y="43"/>
                      <a:pt x="224" y="62"/>
                      <a:pt x="242" y="73"/>
                    </a:cubicBezTo>
                    <a:cubicBezTo>
                      <a:pt x="247" y="76"/>
                      <a:pt x="252" y="79"/>
                      <a:pt x="257" y="80"/>
                    </a:cubicBezTo>
                    <a:cubicBezTo>
                      <a:pt x="265" y="62"/>
                      <a:pt x="269" y="44"/>
                      <a:pt x="266" y="31"/>
                    </a:cubicBezTo>
                    <a:cubicBezTo>
                      <a:pt x="263" y="21"/>
                      <a:pt x="255" y="16"/>
                      <a:pt x="244" y="16"/>
                    </a:cubicBezTo>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3" name="Google Shape;1403;p46"/>
              <p:cNvSpPr/>
              <p:nvPr/>
            </p:nvSpPr>
            <p:spPr>
              <a:xfrm>
                <a:off x="2942549" y="1733025"/>
                <a:ext cx="304223" cy="323357"/>
              </a:xfrm>
              <a:custGeom>
                <a:avLst/>
                <a:gdLst/>
                <a:ahLst/>
                <a:cxnLst/>
                <a:rect l="l" t="t" r="r" b="b"/>
                <a:pathLst>
                  <a:path w="348" h="369" extrusionOk="0">
                    <a:moveTo>
                      <a:pt x="0" y="77"/>
                    </a:moveTo>
                    <a:cubicBezTo>
                      <a:pt x="78" y="369"/>
                      <a:pt x="78" y="369"/>
                      <a:pt x="78" y="369"/>
                    </a:cubicBezTo>
                    <a:cubicBezTo>
                      <a:pt x="87" y="369"/>
                      <a:pt x="87" y="369"/>
                      <a:pt x="87" y="369"/>
                    </a:cubicBezTo>
                    <a:cubicBezTo>
                      <a:pt x="9" y="77"/>
                      <a:pt x="9" y="77"/>
                      <a:pt x="9" y="77"/>
                    </a:cubicBezTo>
                    <a:cubicBezTo>
                      <a:pt x="6" y="77"/>
                      <a:pt x="3" y="77"/>
                      <a:pt x="0" y="77"/>
                    </a:cubicBezTo>
                    <a:moveTo>
                      <a:pt x="348" y="0"/>
                    </a:moveTo>
                    <a:cubicBezTo>
                      <a:pt x="339" y="8"/>
                      <a:pt x="339" y="8"/>
                      <a:pt x="339" y="8"/>
                    </a:cubicBezTo>
                    <a:cubicBezTo>
                      <a:pt x="328" y="18"/>
                      <a:pt x="295" y="43"/>
                      <a:pt x="260" y="43"/>
                    </a:cubicBezTo>
                    <a:cubicBezTo>
                      <a:pt x="254" y="43"/>
                      <a:pt x="249" y="43"/>
                      <a:pt x="244" y="42"/>
                    </a:cubicBezTo>
                    <a:cubicBezTo>
                      <a:pt x="248" y="34"/>
                      <a:pt x="250" y="26"/>
                      <a:pt x="252" y="18"/>
                    </a:cubicBezTo>
                    <a:cubicBezTo>
                      <a:pt x="249" y="20"/>
                      <a:pt x="245" y="22"/>
                      <a:pt x="242" y="24"/>
                    </a:cubicBezTo>
                    <a:cubicBezTo>
                      <a:pt x="240" y="29"/>
                      <a:pt x="238" y="34"/>
                      <a:pt x="236" y="39"/>
                    </a:cubicBezTo>
                    <a:cubicBezTo>
                      <a:pt x="232" y="38"/>
                      <a:pt x="228" y="36"/>
                      <a:pt x="224" y="34"/>
                    </a:cubicBezTo>
                    <a:cubicBezTo>
                      <a:pt x="221" y="35"/>
                      <a:pt x="218" y="37"/>
                      <a:pt x="215" y="38"/>
                    </a:cubicBezTo>
                    <a:cubicBezTo>
                      <a:pt x="215" y="38"/>
                      <a:pt x="216" y="39"/>
                      <a:pt x="217" y="39"/>
                    </a:cubicBezTo>
                    <a:cubicBezTo>
                      <a:pt x="220" y="41"/>
                      <a:pt x="225" y="44"/>
                      <a:pt x="232" y="47"/>
                    </a:cubicBezTo>
                    <a:cubicBezTo>
                      <a:pt x="222" y="63"/>
                      <a:pt x="209" y="78"/>
                      <a:pt x="193" y="87"/>
                    </a:cubicBezTo>
                    <a:cubicBezTo>
                      <a:pt x="185" y="91"/>
                      <a:pt x="176" y="94"/>
                      <a:pt x="165" y="94"/>
                    </a:cubicBezTo>
                    <a:cubicBezTo>
                      <a:pt x="151" y="94"/>
                      <a:pt x="135" y="88"/>
                      <a:pt x="118" y="70"/>
                    </a:cubicBezTo>
                    <a:cubicBezTo>
                      <a:pt x="117" y="70"/>
                      <a:pt x="117" y="69"/>
                      <a:pt x="116" y="68"/>
                    </a:cubicBezTo>
                    <a:cubicBezTo>
                      <a:pt x="113" y="69"/>
                      <a:pt x="110" y="69"/>
                      <a:pt x="107" y="70"/>
                    </a:cubicBezTo>
                    <a:cubicBezTo>
                      <a:pt x="108" y="72"/>
                      <a:pt x="110" y="74"/>
                      <a:pt x="112" y="76"/>
                    </a:cubicBezTo>
                    <a:cubicBezTo>
                      <a:pt x="128" y="94"/>
                      <a:pt x="147" y="103"/>
                      <a:pt x="165" y="103"/>
                    </a:cubicBezTo>
                    <a:cubicBezTo>
                      <a:pt x="176" y="103"/>
                      <a:pt x="186" y="100"/>
                      <a:pt x="197" y="94"/>
                    </a:cubicBezTo>
                    <a:cubicBezTo>
                      <a:pt x="215" y="84"/>
                      <a:pt x="230" y="67"/>
                      <a:pt x="240" y="49"/>
                    </a:cubicBezTo>
                    <a:cubicBezTo>
                      <a:pt x="246" y="51"/>
                      <a:pt x="253" y="52"/>
                      <a:pt x="261" y="52"/>
                    </a:cubicBezTo>
                    <a:cubicBezTo>
                      <a:pt x="281" y="52"/>
                      <a:pt x="306" y="45"/>
                      <a:pt x="335" y="22"/>
                    </a:cubicBezTo>
                    <a:cubicBezTo>
                      <a:pt x="266" y="369"/>
                      <a:pt x="266" y="369"/>
                      <a:pt x="266" y="369"/>
                    </a:cubicBezTo>
                    <a:cubicBezTo>
                      <a:pt x="275" y="369"/>
                      <a:pt x="275" y="369"/>
                      <a:pt x="275" y="369"/>
                    </a:cubicBezTo>
                    <a:cubicBezTo>
                      <a:pt x="348" y="0"/>
                      <a:pt x="348" y="0"/>
                      <a:pt x="348" y="0"/>
                    </a:cubicBezTo>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4" name="Google Shape;1404;p46"/>
              <p:cNvSpPr/>
              <p:nvPr/>
            </p:nvSpPr>
            <p:spPr>
              <a:xfrm>
                <a:off x="2904282" y="2056382"/>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5" name="Google Shape;1405;p46"/>
              <p:cNvSpPr/>
              <p:nvPr/>
            </p:nvSpPr>
            <p:spPr>
              <a:xfrm>
                <a:off x="2904282" y="2118566"/>
                <a:ext cx="393194" cy="41137"/>
              </a:xfrm>
              <a:custGeom>
                <a:avLst/>
                <a:gdLst/>
                <a:ahLst/>
                <a:cxnLst/>
                <a:rect l="l" t="t" r="r" b="b"/>
                <a:pathLst>
                  <a:path w="450" h="47" extrusionOk="0">
                    <a:moveTo>
                      <a:pt x="425" y="0"/>
                    </a:moveTo>
                    <a:cubicBezTo>
                      <a:pt x="25" y="0"/>
                      <a:pt x="25" y="0"/>
                      <a:pt x="25" y="0"/>
                    </a:cubicBezTo>
                    <a:cubicBezTo>
                      <a:pt x="12" y="0"/>
                      <a:pt x="0" y="11"/>
                      <a:pt x="0" y="23"/>
                    </a:cubicBezTo>
                    <a:cubicBezTo>
                      <a:pt x="0" y="36"/>
                      <a:pt x="12" y="47"/>
                      <a:pt x="25" y="47"/>
                    </a:cubicBezTo>
                    <a:cubicBezTo>
                      <a:pt x="425" y="47"/>
                      <a:pt x="425" y="47"/>
                      <a:pt x="425" y="47"/>
                    </a:cubicBezTo>
                    <a:cubicBezTo>
                      <a:pt x="438" y="47"/>
                      <a:pt x="450" y="36"/>
                      <a:pt x="450" y="23"/>
                    </a:cubicBezTo>
                    <a:cubicBezTo>
                      <a:pt x="450" y="11"/>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6" name="Google Shape;1406;p46"/>
              <p:cNvSpPr/>
              <p:nvPr/>
            </p:nvSpPr>
            <p:spPr>
              <a:xfrm>
                <a:off x="2904282" y="2181706"/>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7" name="Google Shape;1407;p46"/>
              <p:cNvSpPr/>
              <p:nvPr/>
            </p:nvSpPr>
            <p:spPr>
              <a:xfrm>
                <a:off x="3026737" y="2306074"/>
                <a:ext cx="148285" cy="76534"/>
              </a:xfrm>
              <a:custGeom>
                <a:avLst/>
                <a:gdLst/>
                <a:ahLst/>
                <a:cxnLst/>
                <a:rect l="l" t="t" r="r" b="b"/>
                <a:pathLst>
                  <a:path w="170" h="87" extrusionOk="0">
                    <a:moveTo>
                      <a:pt x="0" y="0"/>
                    </a:moveTo>
                    <a:cubicBezTo>
                      <a:pt x="0" y="2"/>
                      <a:pt x="0" y="2"/>
                      <a:pt x="0" y="2"/>
                    </a:cubicBezTo>
                    <a:cubicBezTo>
                      <a:pt x="0" y="49"/>
                      <a:pt x="38" y="87"/>
                      <a:pt x="85" y="87"/>
                    </a:cubicBezTo>
                    <a:cubicBezTo>
                      <a:pt x="132" y="87"/>
                      <a:pt x="170" y="49"/>
                      <a:pt x="170" y="2"/>
                    </a:cubicBezTo>
                    <a:cubicBezTo>
                      <a:pt x="170" y="0"/>
                      <a:pt x="170" y="0"/>
                      <a:pt x="170"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08" name="Google Shape;1408;p46"/>
            <p:cNvGrpSpPr/>
            <p:nvPr/>
          </p:nvGrpSpPr>
          <p:grpSpPr>
            <a:xfrm>
              <a:off x="5954721" y="2930236"/>
              <a:ext cx="821542" cy="769820"/>
              <a:chOff x="1932280" y="1331475"/>
              <a:chExt cx="637200" cy="597084"/>
            </a:xfrm>
          </p:grpSpPr>
          <p:sp>
            <p:nvSpPr>
              <p:cNvPr id="1409" name="Google Shape;1409;p46"/>
              <p:cNvSpPr/>
              <p:nvPr/>
            </p:nvSpPr>
            <p:spPr>
              <a:xfrm>
                <a:off x="1932280" y="1393658"/>
                <a:ext cx="637200" cy="534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0" name="Google Shape;1410;p46"/>
              <p:cNvSpPr/>
              <p:nvPr/>
            </p:nvSpPr>
            <p:spPr>
              <a:xfrm>
                <a:off x="2033687" y="1869127"/>
                <a:ext cx="99300" cy="16200"/>
              </a:xfrm>
              <a:prstGeom prst="rect">
                <a:avLst/>
              </a:pr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1" name="Google Shape;1411;p46"/>
              <p:cNvSpPr/>
              <p:nvPr/>
            </p:nvSpPr>
            <p:spPr>
              <a:xfrm>
                <a:off x="1977243" y="1857647"/>
                <a:ext cx="38400" cy="39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2" name="Google Shape;1412;p46"/>
              <p:cNvSpPr/>
              <p:nvPr/>
            </p:nvSpPr>
            <p:spPr>
              <a:xfrm>
                <a:off x="2432621" y="1869127"/>
                <a:ext cx="100500" cy="16200"/>
              </a:xfrm>
              <a:prstGeom prst="rect">
                <a:avLst/>
              </a:pr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3" name="Google Shape;1413;p46"/>
              <p:cNvSpPr/>
              <p:nvPr/>
            </p:nvSpPr>
            <p:spPr>
              <a:xfrm>
                <a:off x="2377133" y="1857647"/>
                <a:ext cx="39300" cy="393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4" name="Google Shape;1414;p46"/>
              <p:cNvSpPr/>
              <p:nvPr/>
            </p:nvSpPr>
            <p:spPr>
              <a:xfrm>
                <a:off x="1932280" y="1331475"/>
                <a:ext cx="637146" cy="62184"/>
              </a:xfrm>
              <a:custGeom>
                <a:avLst/>
                <a:gdLst/>
                <a:ahLst/>
                <a:cxnLst/>
                <a:rect l="l" t="t" r="r" b="b"/>
                <a:pathLst>
                  <a:path w="729" h="71" extrusionOk="0">
                    <a:moveTo>
                      <a:pt x="695" y="0"/>
                    </a:moveTo>
                    <a:cubicBezTo>
                      <a:pt x="33" y="0"/>
                      <a:pt x="33" y="0"/>
                      <a:pt x="33" y="0"/>
                    </a:cubicBezTo>
                    <a:cubicBezTo>
                      <a:pt x="15" y="0"/>
                      <a:pt x="0" y="15"/>
                      <a:pt x="0" y="34"/>
                    </a:cubicBezTo>
                    <a:cubicBezTo>
                      <a:pt x="0" y="71"/>
                      <a:pt x="0" y="71"/>
                      <a:pt x="0" y="71"/>
                    </a:cubicBezTo>
                    <a:cubicBezTo>
                      <a:pt x="729" y="71"/>
                      <a:pt x="729" y="71"/>
                      <a:pt x="729" y="71"/>
                    </a:cubicBezTo>
                    <a:cubicBezTo>
                      <a:pt x="729" y="34"/>
                      <a:pt x="729" y="34"/>
                      <a:pt x="729" y="34"/>
                    </a:cubicBezTo>
                    <a:cubicBezTo>
                      <a:pt x="729" y="15"/>
                      <a:pt x="714" y="0"/>
                      <a:pt x="69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5" name="Google Shape;1415;p46"/>
              <p:cNvSpPr/>
              <p:nvPr/>
            </p:nvSpPr>
            <p:spPr>
              <a:xfrm>
                <a:off x="1959067" y="1348695"/>
                <a:ext cx="28800" cy="28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6" name="Google Shape;1416;p46"/>
              <p:cNvSpPr/>
              <p:nvPr/>
            </p:nvSpPr>
            <p:spPr>
              <a:xfrm>
                <a:off x="2003074" y="1348695"/>
                <a:ext cx="28800" cy="28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7" name="Google Shape;1417;p46"/>
              <p:cNvSpPr/>
              <p:nvPr/>
            </p:nvSpPr>
            <p:spPr>
              <a:xfrm>
                <a:off x="2047081" y="1348695"/>
                <a:ext cx="29700" cy="28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8" name="Google Shape;1418;p46"/>
              <p:cNvSpPr/>
              <p:nvPr/>
            </p:nvSpPr>
            <p:spPr>
              <a:xfrm>
                <a:off x="2045167" y="1431925"/>
                <a:ext cx="411300" cy="4113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9" name="Google Shape;1419;p46"/>
              <p:cNvSpPr/>
              <p:nvPr/>
            </p:nvSpPr>
            <p:spPr>
              <a:xfrm>
                <a:off x="2115004" y="1502719"/>
                <a:ext cx="264042" cy="264042"/>
              </a:xfrm>
              <a:custGeom>
                <a:avLst/>
                <a:gdLst/>
                <a:ahLst/>
                <a:cxnLst/>
                <a:rect l="l" t="t" r="r" b="b"/>
                <a:pathLst>
                  <a:path w="302" h="301" extrusionOk="0">
                    <a:moveTo>
                      <a:pt x="151" y="151"/>
                    </a:moveTo>
                    <a:cubicBezTo>
                      <a:pt x="95" y="10"/>
                      <a:pt x="95" y="10"/>
                      <a:pt x="95" y="10"/>
                    </a:cubicBezTo>
                    <a:cubicBezTo>
                      <a:pt x="113" y="4"/>
                      <a:pt x="131" y="0"/>
                      <a:pt x="151" y="0"/>
                    </a:cubicBezTo>
                    <a:cubicBezTo>
                      <a:pt x="234" y="0"/>
                      <a:pt x="302" y="67"/>
                      <a:pt x="302" y="151"/>
                    </a:cubicBezTo>
                    <a:cubicBezTo>
                      <a:pt x="302" y="234"/>
                      <a:pt x="234" y="301"/>
                      <a:pt x="151" y="301"/>
                    </a:cubicBezTo>
                    <a:cubicBezTo>
                      <a:pt x="68" y="301"/>
                      <a:pt x="0" y="234"/>
                      <a:pt x="0" y="151"/>
                    </a:cubicBezTo>
                    <a:cubicBezTo>
                      <a:pt x="0" y="142"/>
                      <a:pt x="1" y="134"/>
                      <a:pt x="2" y="126"/>
                    </a:cubicBezTo>
                    <a:lnTo>
                      <a:pt x="151" y="151"/>
                    </a:ln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20" name="Google Shape;1420;p46"/>
              <p:cNvSpPr/>
              <p:nvPr/>
            </p:nvSpPr>
            <p:spPr>
              <a:xfrm>
                <a:off x="2093958" y="1495066"/>
                <a:ext cx="130108" cy="123412"/>
              </a:xfrm>
              <a:custGeom>
                <a:avLst/>
                <a:gdLst/>
                <a:ahLst/>
                <a:cxnLst/>
                <a:rect l="l" t="t" r="r" b="b"/>
                <a:pathLst>
                  <a:path w="149" h="141" extrusionOk="0">
                    <a:moveTo>
                      <a:pt x="0" y="116"/>
                    </a:moveTo>
                    <a:cubicBezTo>
                      <a:pt x="9" y="63"/>
                      <a:pt x="45" y="20"/>
                      <a:pt x="93" y="0"/>
                    </a:cubicBezTo>
                    <a:cubicBezTo>
                      <a:pt x="149" y="141"/>
                      <a:pt x="149" y="141"/>
                      <a:pt x="149" y="141"/>
                    </a:cubicBezTo>
                    <a:lnTo>
                      <a:pt x="0" y="116"/>
                    </a:ln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421" name="Google Shape;1421;p46"/>
            <p:cNvSpPr/>
            <p:nvPr/>
          </p:nvSpPr>
          <p:spPr>
            <a:xfrm>
              <a:off x="6979977" y="3349174"/>
              <a:ext cx="232055" cy="382764"/>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l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22" name="Google Shape;1422;p46"/>
            <p:cNvSpPr/>
            <p:nvPr/>
          </p:nvSpPr>
          <p:spPr>
            <a:xfrm>
              <a:off x="6594533" y="924631"/>
              <a:ext cx="301600" cy="497575"/>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accent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23" name="Google Shape;1423;p46"/>
            <p:cNvSpPr/>
            <p:nvPr/>
          </p:nvSpPr>
          <p:spPr>
            <a:xfrm>
              <a:off x="5875411" y="1319404"/>
              <a:ext cx="200575" cy="197948"/>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24" name="Google Shape;1424;p46"/>
            <p:cNvSpPr/>
            <p:nvPr/>
          </p:nvSpPr>
          <p:spPr>
            <a:xfrm>
              <a:off x="5619684" y="3111425"/>
              <a:ext cx="157450" cy="259725"/>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accent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425" name="Google Shape;1425;p46"/>
            <p:cNvGrpSpPr/>
            <p:nvPr/>
          </p:nvGrpSpPr>
          <p:grpSpPr>
            <a:xfrm>
              <a:off x="7530569" y="1422202"/>
              <a:ext cx="415198" cy="415198"/>
              <a:chOff x="1404969" y="1106377"/>
              <a:chExt cx="415198" cy="415198"/>
            </a:xfrm>
          </p:grpSpPr>
          <p:sp>
            <p:nvSpPr>
              <p:cNvPr id="1426" name="Google Shape;1426;p46"/>
              <p:cNvSpPr/>
              <p:nvPr/>
            </p:nvSpPr>
            <p:spPr>
              <a:xfrm>
                <a:off x="1404969" y="1106377"/>
                <a:ext cx="415198" cy="415198"/>
              </a:xfrm>
              <a:custGeom>
                <a:avLst/>
                <a:gdLst/>
                <a:ahLst/>
                <a:cxnLst/>
                <a:rect l="l" t="t" r="r" b="b"/>
                <a:pathLst>
                  <a:path w="474" h="474" extrusionOk="0">
                    <a:moveTo>
                      <a:pt x="421" y="0"/>
                    </a:moveTo>
                    <a:cubicBezTo>
                      <a:pt x="52" y="0"/>
                      <a:pt x="52" y="0"/>
                      <a:pt x="52" y="0"/>
                    </a:cubicBezTo>
                    <a:cubicBezTo>
                      <a:pt x="23" y="0"/>
                      <a:pt x="0" y="23"/>
                      <a:pt x="0" y="52"/>
                    </a:cubicBezTo>
                    <a:cubicBezTo>
                      <a:pt x="0" y="421"/>
                      <a:pt x="0" y="421"/>
                      <a:pt x="0" y="421"/>
                    </a:cubicBezTo>
                    <a:cubicBezTo>
                      <a:pt x="0" y="451"/>
                      <a:pt x="23" y="474"/>
                      <a:pt x="52" y="474"/>
                    </a:cubicBezTo>
                    <a:cubicBezTo>
                      <a:pt x="421" y="474"/>
                      <a:pt x="421" y="474"/>
                      <a:pt x="421" y="474"/>
                    </a:cubicBezTo>
                    <a:cubicBezTo>
                      <a:pt x="451" y="474"/>
                      <a:pt x="474" y="451"/>
                      <a:pt x="474" y="421"/>
                    </a:cubicBezTo>
                    <a:cubicBezTo>
                      <a:pt x="474" y="52"/>
                      <a:pt x="474" y="52"/>
                      <a:pt x="474" y="52"/>
                    </a:cubicBezTo>
                    <a:cubicBezTo>
                      <a:pt x="474" y="23"/>
                      <a:pt x="451" y="0"/>
                      <a:pt x="421"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27" name="Google Shape;1427;p46"/>
              <p:cNvSpPr/>
              <p:nvPr/>
            </p:nvSpPr>
            <p:spPr>
              <a:xfrm>
                <a:off x="1460456" y="1163778"/>
                <a:ext cx="304223" cy="299440"/>
              </a:xfrm>
              <a:custGeom>
                <a:avLst/>
                <a:gdLst/>
                <a:ahLst/>
                <a:cxnLst/>
                <a:rect l="l" t="t" r="r" b="b"/>
                <a:pathLst>
                  <a:path w="348" h="343" extrusionOk="0">
                    <a:moveTo>
                      <a:pt x="298" y="293"/>
                    </a:moveTo>
                    <a:cubicBezTo>
                      <a:pt x="311" y="280"/>
                      <a:pt x="321" y="265"/>
                      <a:pt x="330" y="248"/>
                    </a:cubicBezTo>
                    <a:cubicBezTo>
                      <a:pt x="330" y="248"/>
                      <a:pt x="330" y="248"/>
                      <a:pt x="330" y="248"/>
                    </a:cubicBezTo>
                    <a:cubicBezTo>
                      <a:pt x="304" y="235"/>
                      <a:pt x="304" y="235"/>
                      <a:pt x="304" y="235"/>
                    </a:cubicBezTo>
                    <a:cubicBezTo>
                      <a:pt x="310" y="221"/>
                      <a:pt x="315" y="206"/>
                      <a:pt x="317" y="192"/>
                    </a:cubicBezTo>
                    <a:cubicBezTo>
                      <a:pt x="346" y="196"/>
                      <a:pt x="346" y="196"/>
                      <a:pt x="346" y="196"/>
                    </a:cubicBezTo>
                    <a:cubicBezTo>
                      <a:pt x="348" y="178"/>
                      <a:pt x="348" y="160"/>
                      <a:pt x="345" y="142"/>
                    </a:cubicBezTo>
                    <a:cubicBezTo>
                      <a:pt x="316" y="147"/>
                      <a:pt x="316" y="147"/>
                      <a:pt x="316" y="147"/>
                    </a:cubicBezTo>
                    <a:cubicBezTo>
                      <a:pt x="313" y="132"/>
                      <a:pt x="308" y="118"/>
                      <a:pt x="301" y="104"/>
                    </a:cubicBezTo>
                    <a:cubicBezTo>
                      <a:pt x="327" y="90"/>
                      <a:pt x="327" y="90"/>
                      <a:pt x="327" y="90"/>
                    </a:cubicBezTo>
                    <a:cubicBezTo>
                      <a:pt x="318" y="74"/>
                      <a:pt x="307" y="60"/>
                      <a:pt x="294" y="47"/>
                    </a:cubicBezTo>
                    <a:cubicBezTo>
                      <a:pt x="274" y="68"/>
                      <a:pt x="274" y="68"/>
                      <a:pt x="274" y="68"/>
                    </a:cubicBezTo>
                    <a:cubicBezTo>
                      <a:pt x="264" y="58"/>
                      <a:pt x="251" y="49"/>
                      <a:pt x="238" y="42"/>
                    </a:cubicBezTo>
                    <a:cubicBezTo>
                      <a:pt x="237" y="42"/>
                      <a:pt x="237" y="42"/>
                      <a:pt x="237" y="42"/>
                    </a:cubicBezTo>
                    <a:cubicBezTo>
                      <a:pt x="250" y="16"/>
                      <a:pt x="250" y="16"/>
                      <a:pt x="250" y="16"/>
                    </a:cubicBezTo>
                    <a:cubicBezTo>
                      <a:pt x="234" y="8"/>
                      <a:pt x="216" y="3"/>
                      <a:pt x="198" y="0"/>
                    </a:cubicBezTo>
                    <a:cubicBezTo>
                      <a:pt x="194" y="29"/>
                      <a:pt x="194" y="29"/>
                      <a:pt x="194" y="29"/>
                    </a:cubicBezTo>
                    <a:cubicBezTo>
                      <a:pt x="179" y="27"/>
                      <a:pt x="164" y="27"/>
                      <a:pt x="149" y="30"/>
                    </a:cubicBezTo>
                    <a:cubicBezTo>
                      <a:pt x="144" y="1"/>
                      <a:pt x="144" y="1"/>
                      <a:pt x="144" y="1"/>
                    </a:cubicBezTo>
                    <a:cubicBezTo>
                      <a:pt x="126" y="4"/>
                      <a:pt x="109" y="10"/>
                      <a:pt x="93" y="19"/>
                    </a:cubicBezTo>
                    <a:cubicBezTo>
                      <a:pt x="106" y="45"/>
                      <a:pt x="106" y="45"/>
                      <a:pt x="106" y="45"/>
                    </a:cubicBezTo>
                    <a:cubicBezTo>
                      <a:pt x="93" y="52"/>
                      <a:pt x="81" y="61"/>
                      <a:pt x="70" y="72"/>
                    </a:cubicBezTo>
                    <a:cubicBezTo>
                      <a:pt x="49" y="51"/>
                      <a:pt x="49" y="51"/>
                      <a:pt x="49" y="51"/>
                    </a:cubicBezTo>
                    <a:cubicBezTo>
                      <a:pt x="37" y="64"/>
                      <a:pt x="26" y="79"/>
                      <a:pt x="18" y="96"/>
                    </a:cubicBezTo>
                    <a:cubicBezTo>
                      <a:pt x="18" y="96"/>
                      <a:pt x="18" y="96"/>
                      <a:pt x="18" y="96"/>
                    </a:cubicBezTo>
                    <a:cubicBezTo>
                      <a:pt x="44" y="108"/>
                      <a:pt x="44" y="108"/>
                      <a:pt x="44" y="108"/>
                    </a:cubicBezTo>
                    <a:cubicBezTo>
                      <a:pt x="38" y="122"/>
                      <a:pt x="33" y="137"/>
                      <a:pt x="31" y="152"/>
                    </a:cubicBezTo>
                    <a:cubicBezTo>
                      <a:pt x="2" y="148"/>
                      <a:pt x="2" y="148"/>
                      <a:pt x="2" y="148"/>
                    </a:cubicBezTo>
                    <a:cubicBezTo>
                      <a:pt x="0" y="166"/>
                      <a:pt x="0" y="184"/>
                      <a:pt x="3" y="202"/>
                    </a:cubicBezTo>
                    <a:cubicBezTo>
                      <a:pt x="32" y="197"/>
                      <a:pt x="32" y="197"/>
                      <a:pt x="32" y="197"/>
                    </a:cubicBezTo>
                    <a:cubicBezTo>
                      <a:pt x="35" y="212"/>
                      <a:pt x="40" y="226"/>
                      <a:pt x="47" y="239"/>
                    </a:cubicBezTo>
                    <a:cubicBezTo>
                      <a:pt x="21" y="253"/>
                      <a:pt x="21" y="253"/>
                      <a:pt x="21" y="253"/>
                    </a:cubicBezTo>
                    <a:cubicBezTo>
                      <a:pt x="29" y="269"/>
                      <a:pt x="40" y="284"/>
                      <a:pt x="53" y="296"/>
                    </a:cubicBezTo>
                    <a:cubicBezTo>
                      <a:pt x="74" y="275"/>
                      <a:pt x="74" y="275"/>
                      <a:pt x="74" y="275"/>
                    </a:cubicBezTo>
                    <a:cubicBezTo>
                      <a:pt x="84" y="286"/>
                      <a:pt x="97" y="295"/>
                      <a:pt x="110" y="301"/>
                    </a:cubicBezTo>
                    <a:cubicBezTo>
                      <a:pt x="111" y="301"/>
                      <a:pt x="111" y="301"/>
                      <a:pt x="111" y="301"/>
                    </a:cubicBezTo>
                    <a:cubicBezTo>
                      <a:pt x="98" y="328"/>
                      <a:pt x="98" y="328"/>
                      <a:pt x="98" y="328"/>
                    </a:cubicBezTo>
                    <a:cubicBezTo>
                      <a:pt x="114" y="336"/>
                      <a:pt x="132" y="341"/>
                      <a:pt x="150" y="343"/>
                    </a:cubicBezTo>
                    <a:cubicBezTo>
                      <a:pt x="154" y="315"/>
                      <a:pt x="154" y="315"/>
                      <a:pt x="154" y="315"/>
                    </a:cubicBezTo>
                    <a:cubicBezTo>
                      <a:pt x="169" y="317"/>
                      <a:pt x="184" y="316"/>
                      <a:pt x="199" y="314"/>
                    </a:cubicBezTo>
                    <a:cubicBezTo>
                      <a:pt x="204" y="343"/>
                      <a:pt x="204" y="343"/>
                      <a:pt x="204" y="343"/>
                    </a:cubicBezTo>
                    <a:cubicBezTo>
                      <a:pt x="222" y="339"/>
                      <a:pt x="239" y="334"/>
                      <a:pt x="255" y="325"/>
                    </a:cubicBezTo>
                    <a:cubicBezTo>
                      <a:pt x="241" y="299"/>
                      <a:pt x="241" y="299"/>
                      <a:pt x="241" y="299"/>
                    </a:cubicBezTo>
                    <a:cubicBezTo>
                      <a:pt x="255" y="292"/>
                      <a:pt x="267" y="283"/>
                      <a:pt x="277" y="272"/>
                    </a:cubicBezTo>
                    <a:lnTo>
                      <a:pt x="298" y="293"/>
                    </a:lnTo>
                    <a:close/>
                    <a:moveTo>
                      <a:pt x="140" y="240"/>
                    </a:moveTo>
                    <a:cubicBezTo>
                      <a:pt x="103" y="222"/>
                      <a:pt x="87" y="176"/>
                      <a:pt x="106" y="138"/>
                    </a:cubicBezTo>
                    <a:cubicBezTo>
                      <a:pt x="124" y="101"/>
                      <a:pt x="170" y="85"/>
                      <a:pt x="208" y="104"/>
                    </a:cubicBezTo>
                    <a:cubicBezTo>
                      <a:pt x="245" y="122"/>
                      <a:pt x="261" y="168"/>
                      <a:pt x="242" y="205"/>
                    </a:cubicBezTo>
                    <a:cubicBezTo>
                      <a:pt x="224" y="243"/>
                      <a:pt x="178" y="259"/>
                      <a:pt x="140" y="24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12" name="Google Shape;11705;p66">
            <a:extLst>
              <a:ext uri="{FF2B5EF4-FFF2-40B4-BE49-F238E27FC236}">
                <a16:creationId xmlns:a16="http://schemas.microsoft.com/office/drawing/2014/main" id="{90D3E3F8-D6F7-9703-6495-E85E98E345D7}"/>
              </a:ext>
            </a:extLst>
          </p:cNvPr>
          <p:cNvGrpSpPr/>
          <p:nvPr/>
        </p:nvGrpSpPr>
        <p:grpSpPr>
          <a:xfrm>
            <a:off x="1003613" y="4626017"/>
            <a:ext cx="407391" cy="407391"/>
            <a:chOff x="1323129" y="2571761"/>
            <a:chExt cx="417024" cy="417024"/>
          </a:xfrm>
          <a:solidFill>
            <a:schemeClr val="tx2"/>
          </a:solidFill>
        </p:grpSpPr>
        <p:sp>
          <p:nvSpPr>
            <p:cNvPr id="13" name="Google Shape;11706;p66">
              <a:extLst>
                <a:ext uri="{FF2B5EF4-FFF2-40B4-BE49-F238E27FC236}">
                  <a16:creationId xmlns:a16="http://schemas.microsoft.com/office/drawing/2014/main" id="{B00C9B7B-277C-3A8C-E307-E65D31FF7F48}"/>
                </a:ext>
              </a:extLst>
            </p:cNvPr>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1707;p66">
              <a:extLst>
                <a:ext uri="{FF2B5EF4-FFF2-40B4-BE49-F238E27FC236}">
                  <a16:creationId xmlns:a16="http://schemas.microsoft.com/office/drawing/2014/main" id="{49C5908A-1643-BC19-85B7-7AC7D507CEF4}"/>
                </a:ext>
              </a:extLst>
            </p:cNvPr>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1708;p66">
              <a:extLst>
                <a:ext uri="{FF2B5EF4-FFF2-40B4-BE49-F238E27FC236}">
                  <a16:creationId xmlns:a16="http://schemas.microsoft.com/office/drawing/2014/main" id="{739950E4-7A8C-B3F9-3387-7C40CDB09CDB}"/>
                </a:ext>
              </a:extLst>
            </p:cNvPr>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1709;p66">
              <a:extLst>
                <a:ext uri="{FF2B5EF4-FFF2-40B4-BE49-F238E27FC236}">
                  <a16:creationId xmlns:a16="http://schemas.microsoft.com/office/drawing/2014/main" id="{6D802142-16D6-21BF-BBCC-9DC256ECE6BD}"/>
                </a:ext>
              </a:extLst>
            </p:cNvPr>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Google Shape;11507;p66">
            <a:extLst>
              <a:ext uri="{FF2B5EF4-FFF2-40B4-BE49-F238E27FC236}">
                <a16:creationId xmlns:a16="http://schemas.microsoft.com/office/drawing/2014/main" id="{AE465DEA-DE66-77F1-0130-0F4163C829C6}"/>
              </a:ext>
            </a:extLst>
          </p:cNvPr>
          <p:cNvSpPr/>
          <p:nvPr/>
        </p:nvSpPr>
        <p:spPr>
          <a:xfrm>
            <a:off x="332730" y="4681321"/>
            <a:ext cx="420796" cy="295690"/>
          </a:xfrm>
          <a:custGeom>
            <a:avLst/>
            <a:gdLst/>
            <a:ahLst/>
            <a:cxnLst/>
            <a:rect l="l" t="t" r="r" b="b"/>
            <a:pathLst>
              <a:path w="11658" h="8192" extrusionOk="0">
                <a:moveTo>
                  <a:pt x="10429" y="662"/>
                </a:moveTo>
                <a:cubicBezTo>
                  <a:pt x="10114" y="1008"/>
                  <a:pt x="6207" y="4915"/>
                  <a:pt x="6081" y="5072"/>
                </a:cubicBezTo>
                <a:cubicBezTo>
                  <a:pt x="6018" y="5135"/>
                  <a:pt x="5916" y="5167"/>
                  <a:pt x="5813" y="5167"/>
                </a:cubicBezTo>
                <a:cubicBezTo>
                  <a:pt x="5711" y="5167"/>
                  <a:pt x="5608" y="5135"/>
                  <a:pt x="5545" y="5072"/>
                </a:cubicBezTo>
                <a:lnTo>
                  <a:pt x="1135" y="662"/>
                </a:lnTo>
                <a:close/>
                <a:moveTo>
                  <a:pt x="662" y="1134"/>
                </a:moveTo>
                <a:lnTo>
                  <a:pt x="3624" y="4096"/>
                </a:lnTo>
                <a:lnTo>
                  <a:pt x="662" y="7057"/>
                </a:lnTo>
                <a:lnTo>
                  <a:pt x="662" y="1134"/>
                </a:lnTo>
                <a:close/>
                <a:moveTo>
                  <a:pt x="10996" y="1134"/>
                </a:moveTo>
                <a:lnTo>
                  <a:pt x="10996" y="7057"/>
                </a:lnTo>
                <a:lnTo>
                  <a:pt x="8034" y="4096"/>
                </a:lnTo>
                <a:lnTo>
                  <a:pt x="10996" y="1134"/>
                </a:lnTo>
                <a:close/>
                <a:moveTo>
                  <a:pt x="7562" y="4568"/>
                </a:moveTo>
                <a:lnTo>
                  <a:pt x="10492" y="7530"/>
                </a:lnTo>
                <a:lnTo>
                  <a:pt x="1198" y="7530"/>
                </a:lnTo>
                <a:lnTo>
                  <a:pt x="4096" y="4568"/>
                </a:lnTo>
                <a:lnTo>
                  <a:pt x="5073" y="5545"/>
                </a:lnTo>
                <a:cubicBezTo>
                  <a:pt x="5278" y="5750"/>
                  <a:pt x="5553" y="5852"/>
                  <a:pt x="5829" y="5852"/>
                </a:cubicBezTo>
                <a:cubicBezTo>
                  <a:pt x="6105" y="5852"/>
                  <a:pt x="6380" y="5750"/>
                  <a:pt x="6585" y="5545"/>
                </a:cubicBezTo>
                <a:lnTo>
                  <a:pt x="7562" y="4568"/>
                </a:lnTo>
                <a:close/>
                <a:moveTo>
                  <a:pt x="1009" y="0"/>
                </a:moveTo>
                <a:cubicBezTo>
                  <a:pt x="473" y="0"/>
                  <a:pt x="1" y="473"/>
                  <a:pt x="1" y="1008"/>
                </a:cubicBezTo>
                <a:lnTo>
                  <a:pt x="1" y="7152"/>
                </a:lnTo>
                <a:cubicBezTo>
                  <a:pt x="1" y="7719"/>
                  <a:pt x="473" y="8191"/>
                  <a:pt x="1009" y="8191"/>
                </a:cubicBezTo>
                <a:lnTo>
                  <a:pt x="10618" y="8191"/>
                </a:lnTo>
                <a:cubicBezTo>
                  <a:pt x="11185" y="8191"/>
                  <a:pt x="11657" y="7719"/>
                  <a:pt x="11657" y="7152"/>
                </a:cubicBezTo>
                <a:lnTo>
                  <a:pt x="11657" y="1008"/>
                </a:lnTo>
                <a:cubicBezTo>
                  <a:pt x="11657" y="441"/>
                  <a:pt x="11185" y="0"/>
                  <a:pt x="10618" y="0"/>
                </a:cubicBezTo>
                <a:close/>
              </a:path>
            </a:pathLst>
          </a:custGeom>
          <a:solidFill>
            <a:schemeClr val="tx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ZoneTexte 18">
            <a:extLst>
              <a:ext uri="{FF2B5EF4-FFF2-40B4-BE49-F238E27FC236}">
                <a16:creationId xmlns:a16="http://schemas.microsoft.com/office/drawing/2014/main" id="{7365D102-2F20-C7C9-8BD5-E0FE96E09123}"/>
              </a:ext>
            </a:extLst>
          </p:cNvPr>
          <p:cNvSpPr txBox="1"/>
          <p:nvPr/>
        </p:nvSpPr>
        <p:spPr>
          <a:xfrm>
            <a:off x="741633" y="2603374"/>
            <a:ext cx="54864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sng" strike="noStrike" kern="0" cap="none" spc="0" normalizeH="0" baseline="0" noProof="0" dirty="0">
                <a:ln>
                  <a:noFill/>
                </a:ln>
                <a:solidFill>
                  <a:srgbClr val="000000"/>
                </a:solidFill>
                <a:effectLst/>
                <a:uLnTx/>
                <a:uFillTx/>
                <a:latin typeface="Arial"/>
                <a:cs typeface="Arial"/>
                <a:sym typeface="Arial"/>
                <a:hlinkClick r:id="rId3"/>
              </a:rPr>
              <a:t>Beatrice.Degraeve@univ-catholille.fr</a:t>
            </a:r>
            <a:endParaRPr kumimoji="0" lang="fr-FR" sz="1400" b="0" i="0" u="sng"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sng" strike="noStrike" kern="0" cap="none" spc="0" normalizeH="0" baseline="0" noProof="0" dirty="0">
                <a:ln>
                  <a:noFill/>
                </a:ln>
                <a:solidFill>
                  <a:srgbClr val="000000"/>
                </a:solidFill>
                <a:effectLst/>
                <a:uLnTx/>
                <a:uFillTx/>
                <a:latin typeface="Arial"/>
                <a:cs typeface="Arial"/>
                <a:sym typeface="Arial"/>
                <a:hlinkClick r:id="rId4"/>
              </a:rPr>
              <a:t>patrick.fery@hubruxelles.be</a:t>
            </a:r>
            <a:endParaRPr lang="fr-FR" u="sng"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sng" strike="noStrike" kern="0" cap="none" spc="0" normalizeH="0" baseline="0" noProof="0" dirty="0">
                <a:ln>
                  <a:noFill/>
                </a:ln>
                <a:solidFill>
                  <a:srgbClr val="000000"/>
                </a:solidFill>
                <a:effectLst/>
                <a:uLnTx/>
                <a:uFillTx/>
                <a:latin typeface="Arial"/>
                <a:cs typeface="Arial"/>
                <a:sym typeface="Arial"/>
                <a:hlinkClick r:id="rId5"/>
              </a:rPr>
              <a:t>hichem.slama@hubruxelles.be</a:t>
            </a:r>
            <a:endParaRPr kumimoji="0" lang="fr-FR" sz="1400" b="0" i="0" u="sng"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u="sng" dirty="0" err="1"/>
              <a:t>Sylvie.willems@uliege.be</a:t>
            </a:r>
            <a:endParaRPr kumimoji="0" lang="fr-FR" sz="1400" b="0" i="0" u="sng"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2085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790103-42A0-855A-AF1A-50C9CACB332F}"/>
              </a:ext>
            </a:extLst>
          </p:cNvPr>
          <p:cNvSpPr/>
          <p:nvPr/>
        </p:nvSpPr>
        <p:spPr>
          <a:xfrm>
            <a:off x="602166" y="1865082"/>
            <a:ext cx="7437863" cy="3164117"/>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A2417B3E-0D21-31BB-4328-05ACDF5A609F}"/>
              </a:ext>
            </a:extLst>
          </p:cNvPr>
          <p:cNvSpPr>
            <a:spLocks noGrp="1"/>
          </p:cNvSpPr>
          <p:nvPr>
            <p:ph type="subTitle" idx="1"/>
          </p:nvPr>
        </p:nvSpPr>
        <p:spPr>
          <a:xfrm>
            <a:off x="564115" y="1865083"/>
            <a:ext cx="3128100" cy="682200"/>
          </a:xfrm>
        </p:spPr>
        <p:txBody>
          <a:bodyPr/>
          <a:lstStyle/>
          <a:p>
            <a:pPr marL="139700" indent="0">
              <a:buNone/>
            </a:pPr>
            <a:r>
              <a:rPr lang="fr-BE" sz="1200" b="1" dirty="0"/>
              <a:t>Suisse</a:t>
            </a:r>
            <a:r>
              <a:rPr lang="fr-BE" sz="1050" dirty="0"/>
              <a:t> : </a:t>
            </a:r>
            <a:r>
              <a:rPr lang="fr-BE" sz="1350" dirty="0">
                <a:solidFill>
                  <a:srgbClr val="0260BF"/>
                </a:solidFill>
                <a:latin typeface="Calibri,Bold"/>
              </a:rPr>
              <a:t>Consensus ASNP (2014, 2018) </a:t>
            </a:r>
            <a:endParaRPr lang="fr-BE" sz="825" dirty="0"/>
          </a:p>
          <a:p>
            <a:endParaRPr lang="fr-BE" sz="1050" dirty="0"/>
          </a:p>
        </p:txBody>
      </p:sp>
      <p:pic>
        <p:nvPicPr>
          <p:cNvPr id="7" name="Image 6" descr="Une image contenant table&#10;&#10;Description générée automatiquement">
            <a:extLst>
              <a:ext uri="{FF2B5EF4-FFF2-40B4-BE49-F238E27FC236}">
                <a16:creationId xmlns:a16="http://schemas.microsoft.com/office/drawing/2014/main" id="{362E8DEB-BDB2-BB5D-AB3A-05B9708C67C8}"/>
              </a:ext>
            </a:extLst>
          </p:cNvPr>
          <p:cNvPicPr>
            <a:picLocks noChangeAspect="1"/>
          </p:cNvPicPr>
          <p:nvPr/>
        </p:nvPicPr>
        <p:blipFill>
          <a:blip r:embed="rId3"/>
          <a:stretch>
            <a:fillRect/>
          </a:stretch>
        </p:blipFill>
        <p:spPr>
          <a:xfrm>
            <a:off x="1818036" y="2206183"/>
            <a:ext cx="5006122" cy="2738090"/>
          </a:xfrm>
          <a:prstGeom prst="rect">
            <a:avLst/>
          </a:prstGeom>
          <a:ln>
            <a:noFill/>
          </a:ln>
          <a:effectLst>
            <a:outerShdw blurRad="292100" dist="139700" dir="2700000" algn="tl" rotWithShape="0">
              <a:srgbClr val="333333">
                <a:alpha val="65000"/>
              </a:srgbClr>
            </a:outerShdw>
          </a:effectLst>
        </p:spPr>
      </p:pic>
      <p:sp>
        <p:nvSpPr>
          <p:cNvPr id="9" name="Titre 3">
            <a:extLst>
              <a:ext uri="{FF2B5EF4-FFF2-40B4-BE49-F238E27FC236}">
                <a16:creationId xmlns:a16="http://schemas.microsoft.com/office/drawing/2014/main" id="{49B2025D-6E37-06F4-B319-F6E685068FAE}"/>
              </a:ext>
            </a:extLst>
          </p:cNvPr>
          <p:cNvSpPr>
            <a:spLocks noGrp="1"/>
          </p:cNvSpPr>
          <p:nvPr>
            <p:ph type="title"/>
          </p:nvPr>
        </p:nvSpPr>
        <p:spPr>
          <a:xfrm>
            <a:off x="240021" y="468877"/>
            <a:ext cx="6461861" cy="1078200"/>
          </a:xfrm>
        </p:spPr>
        <p:txBody>
          <a:bodyPr/>
          <a:lstStyle/>
          <a:p>
            <a:r>
              <a:rPr lang="fr-FR" sz="4050" dirty="0"/>
              <a:t>Multiples principes d’étiquetage</a:t>
            </a:r>
          </a:p>
        </p:txBody>
      </p:sp>
      <p:sp>
        <p:nvSpPr>
          <p:cNvPr id="3" name="Rectangle 2">
            <a:extLst>
              <a:ext uri="{FF2B5EF4-FFF2-40B4-BE49-F238E27FC236}">
                <a16:creationId xmlns:a16="http://schemas.microsoft.com/office/drawing/2014/main" id="{DD09F793-9488-4468-548E-4E1C2EE8081E}"/>
              </a:ext>
            </a:extLst>
          </p:cNvPr>
          <p:cNvSpPr/>
          <p:nvPr/>
        </p:nvSpPr>
        <p:spPr>
          <a:xfrm>
            <a:off x="1972733" y="4580467"/>
            <a:ext cx="643467" cy="23706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5A6A8A7-64F2-E2DD-F8A8-5882DD5D5B7F}"/>
              </a:ext>
            </a:extLst>
          </p:cNvPr>
          <p:cNvSpPr/>
          <p:nvPr/>
        </p:nvSpPr>
        <p:spPr>
          <a:xfrm>
            <a:off x="4724399" y="4580467"/>
            <a:ext cx="1083734" cy="23706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8585DEF-CD8D-BAED-7EAF-43EEE4399C3C}"/>
              </a:ext>
            </a:extLst>
          </p:cNvPr>
          <p:cNvSpPr/>
          <p:nvPr/>
        </p:nvSpPr>
        <p:spPr>
          <a:xfrm>
            <a:off x="1972733" y="4335194"/>
            <a:ext cx="643467" cy="23706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A6458E7-DAF6-F1BB-C035-E2135A1A17DA}"/>
              </a:ext>
            </a:extLst>
          </p:cNvPr>
          <p:cNvSpPr/>
          <p:nvPr/>
        </p:nvSpPr>
        <p:spPr>
          <a:xfrm>
            <a:off x="4724399" y="4335194"/>
            <a:ext cx="1083734" cy="23706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E32E8BB-7AA7-070B-CA3E-CAC3B6738209}"/>
              </a:ext>
            </a:extLst>
          </p:cNvPr>
          <p:cNvSpPr/>
          <p:nvPr/>
        </p:nvSpPr>
        <p:spPr>
          <a:xfrm>
            <a:off x="1972733" y="4089921"/>
            <a:ext cx="643467" cy="237066"/>
          </a:xfrm>
          <a:prstGeom prst="rect">
            <a:avLst/>
          </a:prstGeom>
          <a:noFill/>
          <a:ln w="38100">
            <a:solidFill>
              <a:schemeClr val="bg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0E83C29-74B5-39CE-9C68-313416E810FB}"/>
              </a:ext>
            </a:extLst>
          </p:cNvPr>
          <p:cNvSpPr/>
          <p:nvPr/>
        </p:nvSpPr>
        <p:spPr>
          <a:xfrm>
            <a:off x="4724399" y="4098127"/>
            <a:ext cx="1083734" cy="237066"/>
          </a:xfrm>
          <a:prstGeom prst="rect">
            <a:avLst/>
          </a:prstGeom>
          <a:noFill/>
          <a:ln w="38100">
            <a:solidFill>
              <a:schemeClr val="bg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53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0A04FF-6DA1-591D-9ABB-B6A040CA6563}"/>
              </a:ext>
            </a:extLst>
          </p:cNvPr>
          <p:cNvSpPr/>
          <p:nvPr/>
        </p:nvSpPr>
        <p:spPr>
          <a:xfrm>
            <a:off x="602166" y="1865083"/>
            <a:ext cx="7437863" cy="304145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AE2C6652-F8BD-18FB-80FB-C713CA2DF1A3}"/>
              </a:ext>
            </a:extLst>
          </p:cNvPr>
          <p:cNvSpPr>
            <a:spLocks noGrp="1"/>
          </p:cNvSpPr>
          <p:nvPr>
            <p:ph type="title"/>
          </p:nvPr>
        </p:nvSpPr>
        <p:spPr>
          <a:xfrm>
            <a:off x="240021" y="468877"/>
            <a:ext cx="6461861" cy="1078200"/>
          </a:xfrm>
        </p:spPr>
        <p:txBody>
          <a:bodyPr/>
          <a:lstStyle/>
          <a:p>
            <a:r>
              <a:rPr lang="fr-FR" sz="4050" dirty="0"/>
              <a:t>Multiples principes d’étiquetage</a:t>
            </a:r>
          </a:p>
        </p:txBody>
      </p:sp>
      <p:sp>
        <p:nvSpPr>
          <p:cNvPr id="5" name="Espace réservé du contenu 4">
            <a:extLst>
              <a:ext uri="{FF2B5EF4-FFF2-40B4-BE49-F238E27FC236}">
                <a16:creationId xmlns:a16="http://schemas.microsoft.com/office/drawing/2014/main" id="{A2417B3E-0D21-31BB-4328-05ACDF5A609F}"/>
              </a:ext>
            </a:extLst>
          </p:cNvPr>
          <p:cNvSpPr>
            <a:spLocks noGrp="1"/>
          </p:cNvSpPr>
          <p:nvPr>
            <p:ph type="subTitle" idx="1"/>
          </p:nvPr>
        </p:nvSpPr>
        <p:spPr>
          <a:xfrm>
            <a:off x="602165" y="1755773"/>
            <a:ext cx="7437863" cy="682200"/>
          </a:xfrm>
        </p:spPr>
        <p:txBody>
          <a:bodyPr/>
          <a:lstStyle/>
          <a:p>
            <a:pPr marL="139700" indent="0">
              <a:buNone/>
            </a:pPr>
            <a:r>
              <a:rPr lang="fr-BE" sz="1400" b="1" dirty="0"/>
              <a:t>USA :  </a:t>
            </a:r>
            <a:r>
              <a:rPr lang="fr-BE" sz="1350" dirty="0">
                <a:solidFill>
                  <a:srgbClr val="5175B2"/>
                </a:solidFill>
                <a:latin typeface="AdvOTce3d9a73"/>
              </a:rPr>
              <a:t>American </a:t>
            </a:r>
            <a:r>
              <a:rPr lang="fr-BE" sz="1350" dirty="0" err="1">
                <a:solidFill>
                  <a:srgbClr val="5175B2"/>
                </a:solidFill>
                <a:latin typeface="AdvOTce3d9a73"/>
              </a:rPr>
              <a:t>Academy</a:t>
            </a:r>
            <a:r>
              <a:rPr lang="fr-BE" sz="1350" dirty="0">
                <a:solidFill>
                  <a:srgbClr val="5175B2"/>
                </a:solidFill>
                <a:latin typeface="AdvOTce3d9a73"/>
              </a:rPr>
              <a:t> of </a:t>
            </a:r>
            <a:r>
              <a:rPr lang="fr-BE" sz="1350" dirty="0" err="1">
                <a:solidFill>
                  <a:srgbClr val="5175B2"/>
                </a:solidFill>
                <a:latin typeface="AdvOTce3d9a73"/>
              </a:rPr>
              <a:t>Clinical</a:t>
            </a:r>
            <a:r>
              <a:rPr lang="fr-BE" sz="1350" dirty="0">
                <a:solidFill>
                  <a:srgbClr val="5175B2"/>
                </a:solidFill>
                <a:latin typeface="AdvOTce3d9a73"/>
              </a:rPr>
              <a:t> </a:t>
            </a:r>
            <a:r>
              <a:rPr lang="fr-BE" sz="1350" dirty="0" err="1">
                <a:solidFill>
                  <a:srgbClr val="5175B2"/>
                </a:solidFill>
                <a:latin typeface="AdvOTce3d9a73"/>
              </a:rPr>
              <a:t>Neuropsychology</a:t>
            </a:r>
            <a:r>
              <a:rPr lang="fr-BE" sz="1350" dirty="0">
                <a:solidFill>
                  <a:srgbClr val="5175B2"/>
                </a:solidFill>
                <a:latin typeface="AdvOTce3d9a73"/>
              </a:rPr>
              <a:t> consensus </a:t>
            </a:r>
            <a:r>
              <a:rPr lang="fr-BE" sz="1350" dirty="0" err="1">
                <a:solidFill>
                  <a:srgbClr val="5175B2"/>
                </a:solidFill>
                <a:latin typeface="AdvOTce3d9a73"/>
              </a:rPr>
              <a:t>conference</a:t>
            </a:r>
            <a:r>
              <a:rPr lang="fr-BE" sz="1350" dirty="0">
                <a:solidFill>
                  <a:srgbClr val="5175B2"/>
                </a:solidFill>
                <a:latin typeface="AdvOTce3d9a73"/>
              </a:rPr>
              <a:t> (</a:t>
            </a:r>
            <a:r>
              <a:rPr lang="fr-BE" sz="1350" dirty="0" err="1">
                <a:solidFill>
                  <a:srgbClr val="5175B2"/>
                </a:solidFill>
                <a:latin typeface="AdvOTce3d9a73"/>
              </a:rPr>
              <a:t>Guilmette</a:t>
            </a:r>
            <a:r>
              <a:rPr lang="fr-BE" sz="1350" dirty="0">
                <a:solidFill>
                  <a:srgbClr val="5175B2"/>
                </a:solidFill>
                <a:latin typeface="AdvOTce3d9a73"/>
              </a:rPr>
              <a:t> et al., 2020) </a:t>
            </a:r>
            <a:endParaRPr lang="fr-BE" sz="1050" dirty="0"/>
          </a:p>
        </p:txBody>
      </p:sp>
      <p:pic>
        <p:nvPicPr>
          <p:cNvPr id="10" name="Image 9" descr="Une image contenant table&#10;&#10;Description générée automatiquement">
            <a:extLst>
              <a:ext uri="{FF2B5EF4-FFF2-40B4-BE49-F238E27FC236}">
                <a16:creationId xmlns:a16="http://schemas.microsoft.com/office/drawing/2014/main" id="{47C74497-C6E6-36E1-426F-C94DF5799831}"/>
              </a:ext>
            </a:extLst>
          </p:cNvPr>
          <p:cNvPicPr>
            <a:picLocks noChangeAspect="1"/>
          </p:cNvPicPr>
          <p:nvPr/>
        </p:nvPicPr>
        <p:blipFill>
          <a:blip r:embed="rId3"/>
          <a:stretch>
            <a:fillRect/>
          </a:stretch>
        </p:blipFill>
        <p:spPr>
          <a:xfrm>
            <a:off x="1657350" y="2268582"/>
            <a:ext cx="5829300" cy="223600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1307F949-F140-389F-A172-5BB78DAC3A7B}"/>
              </a:ext>
            </a:extLst>
          </p:cNvPr>
          <p:cNvSpPr/>
          <p:nvPr/>
        </p:nvSpPr>
        <p:spPr>
          <a:xfrm>
            <a:off x="3892005" y="3790787"/>
            <a:ext cx="358262" cy="328661"/>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F2366134-C6E3-FC7E-AAD0-EFB6DC566528}"/>
              </a:ext>
            </a:extLst>
          </p:cNvPr>
          <p:cNvSpPr/>
          <p:nvPr/>
        </p:nvSpPr>
        <p:spPr>
          <a:xfrm>
            <a:off x="5376331" y="3763850"/>
            <a:ext cx="1486985" cy="355600"/>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6915D4DC-72FA-5B4C-2D90-8AF53A59F452}"/>
              </a:ext>
            </a:extLst>
          </p:cNvPr>
          <p:cNvSpPr/>
          <p:nvPr/>
        </p:nvSpPr>
        <p:spPr>
          <a:xfrm>
            <a:off x="3883540" y="3616804"/>
            <a:ext cx="366728" cy="173984"/>
          </a:xfrm>
          <a:prstGeom prst="rect">
            <a:avLst/>
          </a:prstGeom>
          <a:noFill/>
          <a:ln w="38100">
            <a:solidFill>
              <a:schemeClr val="bg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8F15D16-9343-A2AD-FDA5-BFF8677E14C3}"/>
              </a:ext>
            </a:extLst>
          </p:cNvPr>
          <p:cNvSpPr/>
          <p:nvPr/>
        </p:nvSpPr>
        <p:spPr>
          <a:xfrm>
            <a:off x="5376331" y="3589866"/>
            <a:ext cx="1486984" cy="173983"/>
          </a:xfrm>
          <a:prstGeom prst="rect">
            <a:avLst/>
          </a:prstGeom>
          <a:noFill/>
          <a:ln w="38100">
            <a:solidFill>
              <a:schemeClr val="bg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460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EDA3-790D-15DB-7CFA-158E8D255B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5B6509-D2E7-F66B-51A2-F93FB27A3639}"/>
              </a:ext>
            </a:extLst>
          </p:cNvPr>
          <p:cNvSpPr/>
          <p:nvPr/>
        </p:nvSpPr>
        <p:spPr>
          <a:xfrm>
            <a:off x="602166" y="1865083"/>
            <a:ext cx="7437863" cy="304145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0118E0D5-0D52-20A4-EABF-8818F86E9EA9}"/>
              </a:ext>
            </a:extLst>
          </p:cNvPr>
          <p:cNvSpPr>
            <a:spLocks noGrp="1"/>
          </p:cNvSpPr>
          <p:nvPr>
            <p:ph type="title"/>
          </p:nvPr>
        </p:nvSpPr>
        <p:spPr>
          <a:xfrm>
            <a:off x="240021" y="468877"/>
            <a:ext cx="6461861" cy="1078200"/>
          </a:xfrm>
        </p:spPr>
        <p:txBody>
          <a:bodyPr/>
          <a:lstStyle/>
          <a:p>
            <a:r>
              <a:rPr lang="fr-FR" sz="4050" dirty="0"/>
              <a:t>Multiples principes d’étiquetage</a:t>
            </a:r>
          </a:p>
        </p:txBody>
      </p:sp>
      <p:sp>
        <p:nvSpPr>
          <p:cNvPr id="5" name="Espace réservé du contenu 4">
            <a:extLst>
              <a:ext uri="{FF2B5EF4-FFF2-40B4-BE49-F238E27FC236}">
                <a16:creationId xmlns:a16="http://schemas.microsoft.com/office/drawing/2014/main" id="{1DB770B2-163D-B9B0-45A3-154316B3A056}"/>
              </a:ext>
            </a:extLst>
          </p:cNvPr>
          <p:cNvSpPr>
            <a:spLocks noGrp="1"/>
          </p:cNvSpPr>
          <p:nvPr>
            <p:ph type="subTitle" idx="1"/>
          </p:nvPr>
        </p:nvSpPr>
        <p:spPr>
          <a:xfrm>
            <a:off x="602165" y="1755773"/>
            <a:ext cx="7437863" cy="682200"/>
          </a:xfrm>
        </p:spPr>
        <p:txBody>
          <a:bodyPr/>
          <a:lstStyle/>
          <a:p>
            <a:r>
              <a:rPr lang="fr-BE" sz="1400" dirty="0" err="1">
                <a:latin typeface="Martel"/>
              </a:rPr>
              <a:t>Munaux</a:t>
            </a:r>
            <a:r>
              <a:rPr lang="fr-BE" sz="1400" dirty="0">
                <a:latin typeface="Martel"/>
              </a:rPr>
              <a:t>, M. (2018). Petit Guide de </a:t>
            </a:r>
            <a:r>
              <a:rPr lang="fr-BE" sz="1400" dirty="0" err="1">
                <a:latin typeface="Martel"/>
              </a:rPr>
              <a:t>Psychométrie</a:t>
            </a:r>
            <a:r>
              <a:rPr lang="fr-BE" sz="1400" dirty="0">
                <a:latin typeface="Martel"/>
              </a:rPr>
              <a:t> Clinique à l'Usage des Praticiens </a:t>
            </a:r>
            <a:endParaRPr lang="fr-BE" sz="1100" dirty="0"/>
          </a:p>
        </p:txBody>
      </p:sp>
      <p:pic>
        <p:nvPicPr>
          <p:cNvPr id="3" name="Espace réservé du contenu 13" descr="Une image contenant texte&#10;&#10;Description générée automatiquement">
            <a:extLst>
              <a:ext uri="{FF2B5EF4-FFF2-40B4-BE49-F238E27FC236}">
                <a16:creationId xmlns:a16="http://schemas.microsoft.com/office/drawing/2014/main" id="{B61B5EDE-CE99-BBFF-BDF3-36917A73D098}"/>
              </a:ext>
            </a:extLst>
          </p:cNvPr>
          <p:cNvPicPr>
            <a:picLocks noChangeAspect="1"/>
          </p:cNvPicPr>
          <p:nvPr/>
        </p:nvPicPr>
        <p:blipFill>
          <a:blip r:embed="rId3"/>
          <a:stretch>
            <a:fillRect/>
          </a:stretch>
        </p:blipFill>
        <p:spPr>
          <a:xfrm>
            <a:off x="1542682" y="2480073"/>
            <a:ext cx="5519284" cy="1930003"/>
          </a:xfrm>
          <a:prstGeom prst="rect">
            <a:avLst/>
          </a:prstGeom>
          <a:noFill/>
          <a:ln>
            <a:noFill/>
          </a:ln>
        </p:spPr>
      </p:pic>
      <p:sp>
        <p:nvSpPr>
          <p:cNvPr id="6" name="Rectangle 5">
            <a:extLst>
              <a:ext uri="{FF2B5EF4-FFF2-40B4-BE49-F238E27FC236}">
                <a16:creationId xmlns:a16="http://schemas.microsoft.com/office/drawing/2014/main" id="{859EEFA8-1359-6FE0-3F1D-D1D7E445E1E5}"/>
              </a:ext>
            </a:extLst>
          </p:cNvPr>
          <p:cNvSpPr/>
          <p:nvPr/>
        </p:nvSpPr>
        <p:spPr>
          <a:xfrm>
            <a:off x="1786759" y="2937526"/>
            <a:ext cx="1513489" cy="257620"/>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73C412BA-7791-5DB4-47D3-015724BDBB1B}"/>
              </a:ext>
            </a:extLst>
          </p:cNvPr>
          <p:cNvSpPr/>
          <p:nvPr/>
        </p:nvSpPr>
        <p:spPr>
          <a:xfrm>
            <a:off x="4413852" y="2937526"/>
            <a:ext cx="1881845" cy="257620"/>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5822267-77DC-8832-A367-BB93CD7F387C}"/>
              </a:ext>
            </a:extLst>
          </p:cNvPr>
          <p:cNvSpPr/>
          <p:nvPr/>
        </p:nvSpPr>
        <p:spPr>
          <a:xfrm>
            <a:off x="1786759" y="3211826"/>
            <a:ext cx="1513488" cy="257620"/>
          </a:xfrm>
          <a:prstGeom prst="rect">
            <a:avLst/>
          </a:prstGeom>
          <a:noFill/>
          <a:ln w="38100">
            <a:solidFill>
              <a:schemeClr val="bg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7D7B872-2C68-2210-230E-0977A0872D7D}"/>
              </a:ext>
            </a:extLst>
          </p:cNvPr>
          <p:cNvSpPr/>
          <p:nvPr/>
        </p:nvSpPr>
        <p:spPr>
          <a:xfrm>
            <a:off x="4413852" y="3211826"/>
            <a:ext cx="1114589" cy="257620"/>
          </a:xfrm>
          <a:prstGeom prst="rect">
            <a:avLst/>
          </a:prstGeom>
          <a:noFill/>
          <a:ln w="38100">
            <a:solidFill>
              <a:schemeClr val="bg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869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7F2523C3-4BB3-8735-E7BC-D00D74E850B5}"/>
            </a:ext>
          </a:extLst>
        </p:cNvPr>
        <p:cNvGrpSpPr/>
        <p:nvPr/>
      </p:nvGrpSpPr>
      <p:grpSpPr>
        <a:xfrm>
          <a:off x="0" y="0"/>
          <a:ext cx="0" cy="0"/>
          <a:chOff x="0" y="0"/>
          <a:chExt cx="0" cy="0"/>
        </a:xfrm>
      </p:grpSpPr>
      <p:sp>
        <p:nvSpPr>
          <p:cNvPr id="884" name="Google Shape;884;p32">
            <a:extLst>
              <a:ext uri="{FF2B5EF4-FFF2-40B4-BE49-F238E27FC236}">
                <a16:creationId xmlns:a16="http://schemas.microsoft.com/office/drawing/2014/main" id="{FF08CB94-6E12-194F-17B4-63FAE5BB120F}"/>
              </a:ext>
            </a:extLst>
          </p:cNvPr>
          <p:cNvSpPr txBox="1">
            <a:spLocks noGrp="1"/>
          </p:cNvSpPr>
          <p:nvPr>
            <p:ph type="title" idx="4294967295"/>
          </p:nvPr>
        </p:nvSpPr>
        <p:spPr>
          <a:xfrm>
            <a:off x="521783" y="444500"/>
            <a:ext cx="4360183" cy="1014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dirty="0"/>
              <a:t>Divergence entre neuropsychologues</a:t>
            </a:r>
            <a:br>
              <a:rPr lang="fr-BE" dirty="0"/>
            </a:br>
            <a:endParaRPr lang="fr-BE" dirty="0"/>
          </a:p>
        </p:txBody>
      </p:sp>
      <p:sp>
        <p:nvSpPr>
          <p:cNvPr id="885" name="Google Shape;885;p32">
            <a:extLst>
              <a:ext uri="{FF2B5EF4-FFF2-40B4-BE49-F238E27FC236}">
                <a16:creationId xmlns:a16="http://schemas.microsoft.com/office/drawing/2014/main" id="{C056E6FD-8166-D5E3-17E8-F943FB14F59C}"/>
              </a:ext>
            </a:extLst>
          </p:cNvPr>
          <p:cNvSpPr txBox="1">
            <a:spLocks noGrp="1"/>
          </p:cNvSpPr>
          <p:nvPr>
            <p:ph type="subTitle" idx="4294967295"/>
          </p:nvPr>
        </p:nvSpPr>
        <p:spPr>
          <a:xfrm>
            <a:off x="312234" y="1636790"/>
            <a:ext cx="4583421" cy="2903537"/>
          </a:xfrm>
          <a:prstGeom prst="rect">
            <a:avLst/>
          </a:prstGeom>
        </p:spPr>
        <p:txBody>
          <a:bodyPr spcFirstLastPara="1" wrap="square" lIns="91425" tIns="91425" rIns="91425" bIns="91425" anchor="t" anchorCtr="0">
            <a:noAutofit/>
          </a:bodyPr>
          <a:lstStyle/>
          <a:p>
            <a:pPr marL="0" indent="0">
              <a:buNone/>
            </a:pPr>
            <a:endParaRPr lang="fr-BE" dirty="0"/>
          </a:p>
          <a:p>
            <a:pPr marL="0" indent="0">
              <a:buNone/>
            </a:pPr>
            <a:r>
              <a:rPr lang="fr-BE" dirty="0" err="1"/>
              <a:t>Guilmette</a:t>
            </a:r>
            <a:r>
              <a:rPr lang="fr-BE" dirty="0"/>
              <a:t> et al. (2008) - 110 neuropsychologues américains </a:t>
            </a:r>
          </a:p>
          <a:p>
            <a:pPr marL="0" indent="0">
              <a:buNone/>
            </a:pPr>
            <a:endParaRPr lang="fr-BE" dirty="0"/>
          </a:p>
          <a:p>
            <a:pPr marL="0" indent="0">
              <a:buNone/>
            </a:pPr>
            <a:r>
              <a:rPr lang="fr-BE" dirty="0"/>
              <a:t>Nombre d'étiquettes différentes associées à un même score : </a:t>
            </a:r>
            <a:r>
              <a:rPr lang="fr-BE" b="1" dirty="0"/>
              <a:t>moyenne = 14 (range 9 à 23) </a:t>
            </a:r>
          </a:p>
          <a:p>
            <a:pPr marL="0" indent="0">
              <a:buNone/>
            </a:pPr>
            <a:endParaRPr lang="fr-BE" b="1" dirty="0"/>
          </a:p>
          <a:p>
            <a:pPr marL="0" indent="0">
              <a:buNone/>
            </a:pPr>
            <a:r>
              <a:rPr lang="fr-BE" dirty="0"/>
              <a:t>Divergence entre neuropsychologues pour …</a:t>
            </a:r>
            <a:endParaRPr lang="fr-BE" b="1" dirty="0"/>
          </a:p>
          <a:p>
            <a:pPr marL="0" indent="0">
              <a:buNone/>
            </a:pPr>
            <a:endParaRPr lang="fr-BE" dirty="0"/>
          </a:p>
          <a:p>
            <a:pPr marL="2322513" lvl="0" indent="-309563" algn="l" rtl="0">
              <a:spcBef>
                <a:spcPts val="0"/>
              </a:spcBef>
              <a:spcAft>
                <a:spcPts val="0"/>
              </a:spcAft>
              <a:buSzPts val="1600"/>
              <a:buChar char="●"/>
            </a:pPr>
            <a:r>
              <a:rPr lang="fr-FR" dirty="0"/>
              <a:t>La terminologie</a:t>
            </a:r>
          </a:p>
          <a:p>
            <a:pPr marL="2322513" indent="-309563">
              <a:buSzPts val="1600"/>
            </a:pPr>
            <a:r>
              <a:rPr lang="fr-FR" dirty="0"/>
              <a:t>Les seuils</a:t>
            </a:r>
          </a:p>
          <a:p>
            <a:pPr marL="2322513" lvl="0" indent="-309563" algn="l" rtl="0">
              <a:spcBef>
                <a:spcPts val="0"/>
              </a:spcBef>
              <a:spcAft>
                <a:spcPts val="0"/>
              </a:spcAft>
              <a:buSzPts val="1600"/>
              <a:buChar char="●"/>
            </a:pPr>
            <a:endParaRPr dirty="0"/>
          </a:p>
          <a:p>
            <a:pPr marL="0" lvl="0" indent="0" algn="l" rtl="0">
              <a:spcBef>
                <a:spcPts val="0"/>
              </a:spcBef>
              <a:spcAft>
                <a:spcPts val="0"/>
              </a:spcAft>
              <a:buNone/>
            </a:pPr>
            <a:endParaRPr dirty="0"/>
          </a:p>
        </p:txBody>
      </p:sp>
      <p:pic>
        <p:nvPicPr>
          <p:cNvPr id="4" name="Image 3" descr="Une image contenant texte, capture d’écran, Police, algèbre&#10;&#10;Description générée automatiquement">
            <a:extLst>
              <a:ext uri="{FF2B5EF4-FFF2-40B4-BE49-F238E27FC236}">
                <a16:creationId xmlns:a16="http://schemas.microsoft.com/office/drawing/2014/main" id="{A084BB0B-D0CD-FE8F-9ACD-4EC76B529F18}"/>
              </a:ext>
            </a:extLst>
          </p:cNvPr>
          <p:cNvPicPr>
            <a:picLocks noChangeAspect="1"/>
          </p:cNvPicPr>
          <p:nvPr/>
        </p:nvPicPr>
        <p:blipFill>
          <a:blip r:embed="rId3"/>
          <a:stretch>
            <a:fillRect/>
          </a:stretch>
        </p:blipFill>
        <p:spPr>
          <a:xfrm>
            <a:off x="4895655" y="606220"/>
            <a:ext cx="3936111" cy="2061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723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188B241D-29F8-5D26-C672-8C1B354E6DCC}"/>
            </a:ext>
          </a:extLst>
        </p:cNvPr>
        <p:cNvGrpSpPr/>
        <p:nvPr/>
      </p:nvGrpSpPr>
      <p:grpSpPr>
        <a:xfrm>
          <a:off x="0" y="0"/>
          <a:ext cx="0" cy="0"/>
          <a:chOff x="0" y="0"/>
          <a:chExt cx="0" cy="0"/>
        </a:xfrm>
      </p:grpSpPr>
      <p:sp>
        <p:nvSpPr>
          <p:cNvPr id="884" name="Google Shape;884;p32">
            <a:extLst>
              <a:ext uri="{FF2B5EF4-FFF2-40B4-BE49-F238E27FC236}">
                <a16:creationId xmlns:a16="http://schemas.microsoft.com/office/drawing/2014/main" id="{AA2B5E6B-E5E6-6790-A7C1-65598958E05F}"/>
              </a:ext>
            </a:extLst>
          </p:cNvPr>
          <p:cNvSpPr txBox="1">
            <a:spLocks noGrp="1"/>
          </p:cNvSpPr>
          <p:nvPr>
            <p:ph type="title"/>
          </p:nvPr>
        </p:nvSpPr>
        <p:spPr>
          <a:xfrm>
            <a:off x="720000" y="445025"/>
            <a:ext cx="5782400" cy="10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BE" dirty="0"/>
              <a:t>Des descripteurs ambigus</a:t>
            </a:r>
            <a:br>
              <a:rPr lang="fr-BE" dirty="0"/>
            </a:br>
            <a:endParaRPr lang="fr-BE" dirty="0"/>
          </a:p>
        </p:txBody>
      </p:sp>
      <p:sp>
        <p:nvSpPr>
          <p:cNvPr id="885" name="Google Shape;885;p32">
            <a:extLst>
              <a:ext uri="{FF2B5EF4-FFF2-40B4-BE49-F238E27FC236}">
                <a16:creationId xmlns:a16="http://schemas.microsoft.com/office/drawing/2014/main" id="{074A3E0F-E7F7-585B-C8B9-1679C40D7BFB}"/>
              </a:ext>
            </a:extLst>
          </p:cNvPr>
          <p:cNvSpPr txBox="1">
            <a:spLocks noGrp="1"/>
          </p:cNvSpPr>
          <p:nvPr>
            <p:ph type="subTitle" idx="1"/>
          </p:nvPr>
        </p:nvSpPr>
        <p:spPr>
          <a:xfrm>
            <a:off x="200723" y="1700300"/>
            <a:ext cx="8943278" cy="2903700"/>
          </a:xfrm>
          <a:prstGeom prst="rect">
            <a:avLst/>
          </a:prstGeom>
        </p:spPr>
        <p:txBody>
          <a:bodyPr spcFirstLastPara="1" wrap="square" lIns="91425" tIns="91425" rIns="91425" bIns="91425" anchor="t" anchorCtr="0">
            <a:noAutofit/>
          </a:bodyPr>
          <a:lstStyle/>
          <a:p>
            <a:pPr marL="0" indent="0">
              <a:buNone/>
              <a:tabLst>
                <a:tab pos="4567238" algn="l"/>
              </a:tabLst>
            </a:pPr>
            <a:r>
              <a:rPr lang="fr-BE" sz="1600" b="1" dirty="0">
                <a:solidFill>
                  <a:srgbClr val="3A559D"/>
                </a:solidFill>
              </a:rPr>
              <a:t>Termes axés sur :</a:t>
            </a:r>
            <a:r>
              <a:rPr lang="fr-BE" dirty="0"/>
              <a:t>	Exemples :</a:t>
            </a:r>
          </a:p>
          <a:p>
            <a:pPr marL="0" indent="0">
              <a:buNone/>
            </a:pPr>
            <a:endParaRPr lang="fr-BE" dirty="0"/>
          </a:p>
          <a:p>
            <a:pPr lvl="0" indent="-330200" algn="l" rtl="0">
              <a:spcBef>
                <a:spcPts val="0"/>
              </a:spcBef>
              <a:spcAft>
                <a:spcPts val="0"/>
              </a:spcAft>
              <a:buSzPts val="1600"/>
              <a:buChar char="●"/>
              <a:tabLst>
                <a:tab pos="4567238" algn="l"/>
              </a:tabLst>
            </a:pPr>
            <a:r>
              <a:rPr lang="fr-FR" dirty="0">
                <a:solidFill>
                  <a:srgbClr val="0D0D0D"/>
                </a:solidFill>
                <a:latin typeface="Calibri" panose="020F0502020204030204" pitchFamily="34" charset="0"/>
                <a:ea typeface="Calibri" panose="020F0502020204030204" pitchFamily="34" charset="0"/>
              </a:rPr>
              <a:t>L</a:t>
            </a:r>
            <a:r>
              <a:rPr lang="fr-FR" sz="1400" dirty="0">
                <a:solidFill>
                  <a:srgbClr val="0D0D0D"/>
                </a:solidFill>
                <a:effectLst/>
                <a:latin typeface="Calibri" panose="020F0502020204030204" pitchFamily="34" charset="0"/>
                <a:ea typeface="Calibri" panose="020F0502020204030204" pitchFamily="34" charset="0"/>
              </a:rPr>
              <a:t>’</a:t>
            </a:r>
            <a:r>
              <a:rPr lang="fr-FR" sz="1400" b="1" dirty="0">
                <a:solidFill>
                  <a:srgbClr val="0D0D0D"/>
                </a:solidFill>
                <a:effectLst/>
                <a:latin typeface="Calibri" panose="020F0502020204030204" pitchFamily="34" charset="0"/>
                <a:ea typeface="Calibri" panose="020F0502020204030204" pitchFamily="34" charset="0"/>
              </a:rPr>
              <a:t>incertitude</a:t>
            </a:r>
            <a:r>
              <a:rPr lang="fr-FR" sz="1400" dirty="0">
                <a:solidFill>
                  <a:srgbClr val="0D0D0D"/>
                </a:solidFill>
                <a:effectLst/>
                <a:latin typeface="Calibri" panose="020F0502020204030204" pitchFamily="34" charset="0"/>
                <a:ea typeface="Calibri" panose="020F0502020204030204" pitchFamily="34" charset="0"/>
              </a:rPr>
              <a:t> 	</a:t>
            </a:r>
            <a:r>
              <a:rPr lang="fr-FR" sz="1400" dirty="0">
                <a:solidFill>
                  <a:schemeClr val="bg1">
                    <a:lumMod val="60000"/>
                    <a:lumOff val="40000"/>
                  </a:schemeClr>
                </a:solidFill>
                <a:effectLst/>
                <a:latin typeface="Calibri" panose="020F0502020204030204" pitchFamily="34" charset="0"/>
                <a:ea typeface="Calibri" panose="020F0502020204030204" pitchFamily="34" charset="0"/>
              </a:rPr>
              <a:t>« Performance limite »</a:t>
            </a:r>
          </a:p>
          <a:p>
            <a:pPr indent="-330200"/>
            <a:r>
              <a:rPr lang="fr-FR" sz="1400" dirty="0">
                <a:solidFill>
                  <a:srgbClr val="0D0D0D"/>
                </a:solidFill>
                <a:effectLst/>
                <a:latin typeface="Calibri" panose="020F0502020204030204" pitchFamily="34" charset="0"/>
                <a:ea typeface="Calibri" panose="020F0502020204030204" pitchFamily="34" charset="0"/>
              </a:rPr>
              <a:t>La </a:t>
            </a:r>
            <a:r>
              <a:rPr lang="fr-FR" sz="1400" b="1" dirty="0">
                <a:solidFill>
                  <a:srgbClr val="0D0D0D"/>
                </a:solidFill>
                <a:effectLst/>
                <a:latin typeface="Calibri" panose="020F0502020204030204" pitchFamily="34" charset="0"/>
                <a:ea typeface="Calibri" panose="020F0502020204030204" pitchFamily="34" charset="0"/>
              </a:rPr>
              <a:t>signification clinique </a:t>
            </a:r>
            <a:r>
              <a:rPr lang="fr-FR" sz="1400" dirty="0">
                <a:solidFill>
                  <a:srgbClr val="0D0D0D"/>
                </a:solidFill>
                <a:effectLst/>
                <a:latin typeface="Calibri" panose="020F0502020204030204" pitchFamily="34" charset="0"/>
                <a:ea typeface="Calibri" panose="020F0502020204030204" pitchFamily="34" charset="0"/>
              </a:rPr>
              <a:t>(déficience présumée) 	</a:t>
            </a:r>
            <a:r>
              <a:rPr lang="fr-FR" sz="1400" dirty="0">
                <a:solidFill>
                  <a:schemeClr val="bg1">
                    <a:lumMod val="60000"/>
                    <a:lumOff val="40000"/>
                  </a:schemeClr>
                </a:solidFill>
                <a:effectLst/>
                <a:latin typeface="Calibri" panose="020F0502020204030204" pitchFamily="34" charset="0"/>
                <a:ea typeface="Calibri" panose="020F0502020204030204" pitchFamily="34" charset="0"/>
              </a:rPr>
              <a:t>« Performance déficitaire », « performance faible »</a:t>
            </a:r>
          </a:p>
          <a:p>
            <a:pPr indent="-330200">
              <a:tabLst>
                <a:tab pos="2662238" algn="l"/>
                <a:tab pos="4567238" algn="l"/>
              </a:tabLst>
            </a:pPr>
            <a:r>
              <a:rPr lang="fr-FR" dirty="0">
                <a:solidFill>
                  <a:srgbClr val="0D0D0D"/>
                </a:solidFill>
                <a:latin typeface="Calibri" panose="020F0502020204030204" pitchFamily="34" charset="0"/>
                <a:ea typeface="Calibri" panose="020F0502020204030204" pitchFamily="34" charset="0"/>
              </a:rPr>
              <a:t>L</a:t>
            </a:r>
            <a:r>
              <a:rPr lang="fr-FR" sz="1400" dirty="0">
                <a:solidFill>
                  <a:srgbClr val="0D0D0D"/>
                </a:solidFill>
                <a:effectLst/>
                <a:latin typeface="Calibri" panose="020F0502020204030204" pitchFamily="34" charset="0"/>
                <a:ea typeface="Calibri" panose="020F0502020204030204" pitchFamily="34" charset="0"/>
              </a:rPr>
              <a:t>a </a:t>
            </a:r>
            <a:r>
              <a:rPr lang="fr-FR" sz="1400" b="1" dirty="0">
                <a:solidFill>
                  <a:srgbClr val="0D0D0D"/>
                </a:solidFill>
                <a:effectLst/>
                <a:latin typeface="Calibri" panose="020F0502020204030204" pitchFamily="34" charset="0"/>
                <a:ea typeface="Calibri" panose="020F0502020204030204" pitchFamily="34" charset="0"/>
              </a:rPr>
              <a:t>position</a:t>
            </a:r>
            <a:r>
              <a:rPr lang="fr-FR" sz="1400" dirty="0">
                <a:solidFill>
                  <a:srgbClr val="0D0D0D"/>
                </a:solidFill>
                <a:effectLst/>
                <a:latin typeface="Calibri" panose="020F0502020204030204" pitchFamily="34" charset="0"/>
                <a:ea typeface="Calibri" panose="020F0502020204030204" pitchFamily="34" charset="0"/>
              </a:rPr>
              <a:t> vis-à-vis d’une moyenne		</a:t>
            </a:r>
            <a:r>
              <a:rPr lang="fr-FR" sz="1400" dirty="0">
                <a:solidFill>
                  <a:schemeClr val="bg1">
                    <a:lumMod val="60000"/>
                    <a:lumOff val="40000"/>
                  </a:schemeClr>
                </a:solidFill>
                <a:effectLst/>
                <a:latin typeface="Calibri" panose="020F0502020204030204" pitchFamily="34" charset="0"/>
                <a:ea typeface="Calibri" panose="020F0502020204030204" pitchFamily="34" charset="0"/>
              </a:rPr>
              <a:t>« Score inférieur à la moyenne »</a:t>
            </a:r>
          </a:p>
          <a:p>
            <a:pPr indent="-330200">
              <a:tabLst>
                <a:tab pos="2662238" algn="l"/>
                <a:tab pos="4567238" algn="l"/>
              </a:tabLst>
            </a:pPr>
            <a:r>
              <a:rPr lang="fr-FR" sz="1400" dirty="0">
                <a:solidFill>
                  <a:srgbClr val="0D0D0D"/>
                </a:solidFill>
                <a:effectLst/>
                <a:latin typeface="Calibri" panose="020F0502020204030204" pitchFamily="34" charset="0"/>
                <a:ea typeface="Calibri" panose="020F0502020204030204" pitchFamily="34" charset="0"/>
              </a:rPr>
              <a:t>L’</a:t>
            </a:r>
            <a:r>
              <a:rPr lang="fr-FR" sz="1400" b="1" dirty="0">
                <a:solidFill>
                  <a:srgbClr val="0D0D0D"/>
                </a:solidFill>
                <a:effectLst/>
                <a:latin typeface="Calibri" panose="020F0502020204030204" pitchFamily="34" charset="0"/>
                <a:ea typeface="Calibri" panose="020F0502020204030204" pitchFamily="34" charset="0"/>
              </a:rPr>
              <a:t>estimation </a:t>
            </a:r>
            <a:r>
              <a:rPr lang="fr-FR" sz="1400" b="1" dirty="0" err="1">
                <a:solidFill>
                  <a:srgbClr val="0D0D0D"/>
                </a:solidFill>
                <a:effectLst/>
                <a:latin typeface="Calibri" panose="020F0502020204030204" pitchFamily="34" charset="0"/>
                <a:ea typeface="Calibri" panose="020F0502020204030204" pitchFamily="34" charset="0"/>
              </a:rPr>
              <a:t>prémorbide</a:t>
            </a:r>
            <a:r>
              <a:rPr lang="fr-FR" sz="1400" dirty="0">
                <a:solidFill>
                  <a:srgbClr val="0D0D0D"/>
                </a:solidFill>
                <a:effectLst/>
                <a:latin typeface="Calibri" panose="020F0502020204030204" pitchFamily="34" charset="0"/>
                <a:ea typeface="Calibri" panose="020F0502020204030204" pitchFamily="34" charset="0"/>
              </a:rPr>
              <a:t>		</a:t>
            </a:r>
            <a:r>
              <a:rPr lang="fr-FR" dirty="0">
                <a:solidFill>
                  <a:schemeClr val="bg1">
                    <a:lumMod val="60000"/>
                    <a:lumOff val="40000"/>
                  </a:schemeClr>
                </a:solidFill>
                <a:latin typeface="Calibri" panose="020F0502020204030204" pitchFamily="34" charset="0"/>
              </a:rPr>
              <a:t>« Score inférieur au niveau attendu »</a:t>
            </a:r>
          </a:p>
          <a:p>
            <a:pPr indent="-330200">
              <a:tabLst>
                <a:tab pos="2662238" algn="l"/>
                <a:tab pos="4567238" algn="l"/>
              </a:tabLst>
            </a:pPr>
            <a:r>
              <a:rPr lang="fr-FR" dirty="0">
                <a:solidFill>
                  <a:srgbClr val="0D0D0D"/>
                </a:solidFill>
                <a:latin typeface="Calibri" panose="020F0502020204030204" pitchFamily="34" charset="0"/>
                <a:ea typeface="Calibri" panose="020F0502020204030204" pitchFamily="34" charset="0"/>
              </a:rPr>
              <a:t>La </a:t>
            </a:r>
            <a:r>
              <a:rPr lang="fr-FR" b="1" dirty="0">
                <a:solidFill>
                  <a:srgbClr val="0D0D0D"/>
                </a:solidFill>
                <a:latin typeface="Calibri" panose="020F0502020204030204" pitchFamily="34" charset="0"/>
                <a:ea typeface="Calibri" panose="020F0502020204030204" pitchFamily="34" charset="0"/>
              </a:rPr>
              <a:t>fréquence </a:t>
            </a:r>
            <a:r>
              <a:rPr lang="fr-FR" dirty="0">
                <a:solidFill>
                  <a:srgbClr val="0D0D0D"/>
                </a:solidFill>
                <a:latin typeface="Calibri" panose="020F0502020204030204" pitchFamily="34" charset="0"/>
                <a:ea typeface="Calibri" panose="020F0502020204030204" pitchFamily="34" charset="0"/>
              </a:rPr>
              <a:t>		</a:t>
            </a:r>
            <a:r>
              <a:rPr lang="fr-FR" dirty="0">
                <a:solidFill>
                  <a:schemeClr val="bg1">
                    <a:lumMod val="60000"/>
                    <a:lumOff val="40000"/>
                  </a:schemeClr>
                </a:solidFill>
                <a:latin typeface="Calibri" panose="020F0502020204030204" pitchFamily="34" charset="0"/>
              </a:rPr>
              <a:t>« Score dans la norme », « extrêmement rare »</a:t>
            </a:r>
          </a:p>
          <a:p>
            <a:pPr indent="-330200">
              <a:tabLst>
                <a:tab pos="2662238" algn="l"/>
                <a:tab pos="4567238" algn="l"/>
              </a:tabLst>
            </a:pPr>
            <a:endParaRPr lang="fr-FR" b="1" dirty="0">
              <a:solidFill>
                <a:srgbClr val="0D0D0D"/>
              </a:solidFill>
              <a:latin typeface="Calibri" panose="020F0502020204030204" pitchFamily="34" charset="0"/>
              <a:ea typeface="Calibri" panose="020F0502020204030204" pitchFamily="34" charset="0"/>
            </a:endParaRPr>
          </a:p>
          <a:p>
            <a:pPr indent="-330200">
              <a:tabLst>
                <a:tab pos="2662238" algn="l"/>
                <a:tab pos="4567238" algn="l"/>
              </a:tabLst>
            </a:pPr>
            <a:endParaRPr lang="fr-FR" sz="1400" dirty="0">
              <a:solidFill>
                <a:srgbClr val="0D0D0D"/>
              </a:solidFill>
              <a:effectLst/>
              <a:latin typeface="Calibri" panose="020F0502020204030204" pitchFamily="34" charset="0"/>
              <a:ea typeface="Calibri" panose="020F0502020204030204" pitchFamily="34" charset="0"/>
            </a:endParaRPr>
          </a:p>
          <a:p>
            <a:pPr lvl="0" indent="-330200" algn="l" rtl="0">
              <a:spcBef>
                <a:spcPts val="0"/>
              </a:spcBef>
              <a:spcAft>
                <a:spcPts val="0"/>
              </a:spcAft>
              <a:buSzPts val="1600"/>
              <a:buChar char="●"/>
              <a:tabLst>
                <a:tab pos="2662238" algn="l"/>
              </a:tabLst>
            </a:pPr>
            <a:endParaRPr dirty="0"/>
          </a:p>
        </p:txBody>
      </p:sp>
      <p:cxnSp>
        <p:nvCxnSpPr>
          <p:cNvPr id="3" name="Google Shape;1218;p39">
            <a:extLst>
              <a:ext uri="{FF2B5EF4-FFF2-40B4-BE49-F238E27FC236}">
                <a16:creationId xmlns:a16="http://schemas.microsoft.com/office/drawing/2014/main" id="{EF159BAE-3C9C-EB9E-610F-CD9D31EC8150}"/>
              </a:ext>
            </a:extLst>
          </p:cNvPr>
          <p:cNvCxnSpPr>
            <a:cxnSpLocks/>
          </p:cNvCxnSpPr>
          <p:nvPr/>
        </p:nvCxnSpPr>
        <p:spPr>
          <a:xfrm>
            <a:off x="1849268" y="2406242"/>
            <a:ext cx="2856547" cy="0"/>
          </a:xfrm>
          <a:prstGeom prst="straightConnector1">
            <a:avLst/>
          </a:prstGeom>
          <a:noFill/>
          <a:ln w="9525" cap="flat" cmpd="sng">
            <a:solidFill>
              <a:srgbClr val="6389EB">
                <a:alpha val="36863"/>
              </a:srgbClr>
            </a:solidFill>
            <a:prstDash val="solid"/>
            <a:round/>
            <a:headEnd type="none" w="med" len="med"/>
            <a:tailEnd type="oval" w="med" len="med"/>
          </a:ln>
        </p:spPr>
      </p:cxnSp>
      <p:cxnSp>
        <p:nvCxnSpPr>
          <p:cNvPr id="5" name="Google Shape;1218;p39">
            <a:extLst>
              <a:ext uri="{FF2B5EF4-FFF2-40B4-BE49-F238E27FC236}">
                <a16:creationId xmlns:a16="http://schemas.microsoft.com/office/drawing/2014/main" id="{C89C1607-2BFB-5E83-0E50-88F909424654}"/>
              </a:ext>
            </a:extLst>
          </p:cNvPr>
          <p:cNvCxnSpPr>
            <a:cxnSpLocks/>
          </p:cNvCxnSpPr>
          <p:nvPr/>
        </p:nvCxnSpPr>
        <p:spPr>
          <a:xfrm>
            <a:off x="4226312" y="2670155"/>
            <a:ext cx="479503" cy="0"/>
          </a:xfrm>
          <a:prstGeom prst="straightConnector1">
            <a:avLst/>
          </a:prstGeom>
          <a:noFill/>
          <a:ln w="9525" cap="flat" cmpd="sng">
            <a:solidFill>
              <a:srgbClr val="6389EB">
                <a:alpha val="36863"/>
              </a:srgbClr>
            </a:solidFill>
            <a:prstDash val="solid"/>
            <a:round/>
            <a:headEnd type="none" w="med" len="med"/>
            <a:tailEnd type="oval" w="med" len="med"/>
          </a:ln>
        </p:spPr>
      </p:cxnSp>
      <p:cxnSp>
        <p:nvCxnSpPr>
          <p:cNvPr id="8" name="Google Shape;1218;p39">
            <a:extLst>
              <a:ext uri="{FF2B5EF4-FFF2-40B4-BE49-F238E27FC236}">
                <a16:creationId xmlns:a16="http://schemas.microsoft.com/office/drawing/2014/main" id="{39795021-6669-8409-BB29-D5892F886CA0}"/>
              </a:ext>
            </a:extLst>
          </p:cNvPr>
          <p:cNvCxnSpPr>
            <a:cxnSpLocks/>
          </p:cNvCxnSpPr>
          <p:nvPr/>
        </p:nvCxnSpPr>
        <p:spPr>
          <a:xfrm>
            <a:off x="3398444" y="2926632"/>
            <a:ext cx="1307371" cy="0"/>
          </a:xfrm>
          <a:prstGeom prst="straightConnector1">
            <a:avLst/>
          </a:prstGeom>
          <a:noFill/>
          <a:ln w="9525" cap="flat" cmpd="sng">
            <a:solidFill>
              <a:srgbClr val="6389EB">
                <a:alpha val="36863"/>
              </a:srgbClr>
            </a:solidFill>
            <a:prstDash val="solid"/>
            <a:round/>
            <a:headEnd type="none" w="med" len="med"/>
            <a:tailEnd type="oval" w="med" len="med"/>
          </a:ln>
        </p:spPr>
      </p:cxnSp>
      <p:cxnSp>
        <p:nvCxnSpPr>
          <p:cNvPr id="12" name="Google Shape;1218;p39">
            <a:extLst>
              <a:ext uri="{FF2B5EF4-FFF2-40B4-BE49-F238E27FC236}">
                <a16:creationId xmlns:a16="http://schemas.microsoft.com/office/drawing/2014/main" id="{83D0F170-D26D-6134-CC15-83F553D48F90}"/>
              </a:ext>
            </a:extLst>
          </p:cNvPr>
          <p:cNvCxnSpPr>
            <a:cxnSpLocks/>
          </p:cNvCxnSpPr>
          <p:nvPr/>
        </p:nvCxnSpPr>
        <p:spPr>
          <a:xfrm>
            <a:off x="2728331" y="3168242"/>
            <a:ext cx="1977484" cy="0"/>
          </a:xfrm>
          <a:prstGeom prst="straightConnector1">
            <a:avLst/>
          </a:prstGeom>
          <a:noFill/>
          <a:ln w="9525" cap="flat" cmpd="sng">
            <a:solidFill>
              <a:srgbClr val="6389EB">
                <a:alpha val="36863"/>
              </a:srgbClr>
            </a:solidFill>
            <a:prstDash val="solid"/>
            <a:round/>
            <a:headEnd type="none" w="med" len="med"/>
            <a:tailEnd type="oval" w="med" len="med"/>
          </a:ln>
        </p:spPr>
      </p:cxnSp>
      <p:cxnSp>
        <p:nvCxnSpPr>
          <p:cNvPr id="14" name="Google Shape;1218;p39">
            <a:extLst>
              <a:ext uri="{FF2B5EF4-FFF2-40B4-BE49-F238E27FC236}">
                <a16:creationId xmlns:a16="http://schemas.microsoft.com/office/drawing/2014/main" id="{72AA4B01-55D3-4C7B-1833-C5CC9BDAA976}"/>
              </a:ext>
            </a:extLst>
          </p:cNvPr>
          <p:cNvCxnSpPr>
            <a:cxnSpLocks/>
          </p:cNvCxnSpPr>
          <p:nvPr/>
        </p:nvCxnSpPr>
        <p:spPr>
          <a:xfrm>
            <a:off x="1849268" y="3421003"/>
            <a:ext cx="2856547" cy="0"/>
          </a:xfrm>
          <a:prstGeom prst="straightConnector1">
            <a:avLst/>
          </a:prstGeom>
          <a:noFill/>
          <a:ln w="9525" cap="flat" cmpd="sng">
            <a:solidFill>
              <a:srgbClr val="6389EB">
                <a:alpha val="36863"/>
              </a:srgbClr>
            </a:solidFill>
            <a:prstDash val="solid"/>
            <a:round/>
            <a:headEnd type="none" w="med" len="med"/>
            <a:tailEnd type="oval" w="med" len="med"/>
          </a:ln>
        </p:spPr>
      </p:cxnSp>
      <p:sp>
        <p:nvSpPr>
          <p:cNvPr id="4" name="ZoneTexte 3">
            <a:extLst>
              <a:ext uri="{FF2B5EF4-FFF2-40B4-BE49-F238E27FC236}">
                <a16:creationId xmlns:a16="http://schemas.microsoft.com/office/drawing/2014/main" id="{31B33F49-C028-973E-741C-2591350EF0EA}"/>
              </a:ext>
            </a:extLst>
          </p:cNvPr>
          <p:cNvSpPr txBox="1"/>
          <p:nvPr/>
        </p:nvSpPr>
        <p:spPr>
          <a:xfrm>
            <a:off x="7170057" y="4691686"/>
            <a:ext cx="5515428" cy="307777"/>
          </a:xfrm>
          <a:prstGeom prst="rect">
            <a:avLst/>
          </a:prstGeom>
          <a:noFill/>
        </p:spPr>
        <p:txBody>
          <a:bodyPr wrap="square">
            <a:spAutoFit/>
          </a:bodyPr>
          <a:lstStyle/>
          <a:p>
            <a:r>
              <a:rPr lang="fr-BE" dirty="0" err="1"/>
              <a:t>Guilmette</a:t>
            </a:r>
            <a:r>
              <a:rPr lang="fr-BE" dirty="0"/>
              <a:t> et al. (2020)</a:t>
            </a:r>
            <a:endParaRPr lang="fr-FR" dirty="0"/>
          </a:p>
        </p:txBody>
      </p:sp>
    </p:spTree>
    <p:extLst>
      <p:ext uri="{BB962C8B-B14F-4D97-AF65-F5344CB8AC3E}">
        <p14:creationId xmlns:p14="http://schemas.microsoft.com/office/powerpoint/2010/main" val="3542444730"/>
      </p:ext>
    </p:extLst>
  </p:cSld>
  <p:clrMapOvr>
    <a:masterClrMapping/>
  </p:clrMapOvr>
</p:sld>
</file>

<file path=ppt/theme/theme1.xml><?xml version="1.0" encoding="utf-8"?>
<a:theme xmlns:a="http://schemas.openxmlformats.org/drawingml/2006/main" name="Statistics and Data Analysis - 6th Grade by Slidesgo">
  <a:themeElements>
    <a:clrScheme name="Simple Light">
      <a:dk1>
        <a:srgbClr val="334157"/>
      </a:dk1>
      <a:lt1>
        <a:srgbClr val="4C69B2"/>
      </a:lt1>
      <a:dk2>
        <a:srgbClr val="FDFDFD"/>
      </a:dk2>
      <a:lt2>
        <a:srgbClr val="6389EB"/>
      </a:lt2>
      <a:accent1>
        <a:srgbClr val="CBDDFA"/>
      </a:accent1>
      <a:accent2>
        <a:srgbClr val="FF4949"/>
      </a:accent2>
      <a:accent3>
        <a:srgbClr val="FF7A78"/>
      </a:accent3>
      <a:accent4>
        <a:srgbClr val="FF9D35"/>
      </a:accent4>
      <a:accent5>
        <a:srgbClr val="FFC53A"/>
      </a:accent5>
      <a:accent6>
        <a:srgbClr val="EBEBEB"/>
      </a:accent6>
      <a:hlink>
        <a:srgbClr val="334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tistics and Data Analysis - 6th Grade by Slidesgo">
  <a:themeElements>
    <a:clrScheme name="Simple Light">
      <a:dk1>
        <a:srgbClr val="334157"/>
      </a:dk1>
      <a:lt1>
        <a:srgbClr val="4C69B2"/>
      </a:lt1>
      <a:dk2>
        <a:srgbClr val="FDFDFD"/>
      </a:dk2>
      <a:lt2>
        <a:srgbClr val="6389EB"/>
      </a:lt2>
      <a:accent1>
        <a:srgbClr val="CBDDFA"/>
      </a:accent1>
      <a:accent2>
        <a:srgbClr val="FF4949"/>
      </a:accent2>
      <a:accent3>
        <a:srgbClr val="FF7A78"/>
      </a:accent3>
      <a:accent4>
        <a:srgbClr val="FF9D35"/>
      </a:accent4>
      <a:accent5>
        <a:srgbClr val="FFC53A"/>
      </a:accent5>
      <a:accent6>
        <a:srgbClr val="EBEBEB"/>
      </a:accent6>
      <a:hlink>
        <a:srgbClr val="334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7549</TotalTime>
  <Words>7429</Words>
  <Application>Microsoft Macintosh PowerPoint</Application>
  <PresentationFormat>Affichage à l'écran (16:9)</PresentationFormat>
  <Paragraphs>694</Paragraphs>
  <Slides>49</Slides>
  <Notes>44</Notes>
  <HiddenSlides>0</HiddenSlides>
  <MMClips>0</MMClips>
  <ScaleCrop>false</ScaleCrop>
  <HeadingPairs>
    <vt:vector size="6" baseType="variant">
      <vt:variant>
        <vt:lpstr>Polices utilisées</vt:lpstr>
      </vt:variant>
      <vt:variant>
        <vt:i4>17</vt:i4>
      </vt:variant>
      <vt:variant>
        <vt:lpstr>Thème</vt:lpstr>
      </vt:variant>
      <vt:variant>
        <vt:i4>2</vt:i4>
      </vt:variant>
      <vt:variant>
        <vt:lpstr>Titres des diapositives</vt:lpstr>
      </vt:variant>
      <vt:variant>
        <vt:i4>49</vt:i4>
      </vt:variant>
    </vt:vector>
  </HeadingPairs>
  <TitlesOfParts>
    <vt:vector size="68" baseType="lpstr">
      <vt:lpstr>DM Sans</vt:lpstr>
      <vt:lpstr>arial</vt:lpstr>
      <vt:lpstr>Helvetica</vt:lpstr>
      <vt:lpstr>Calibri,Bold</vt:lpstr>
      <vt:lpstr>Baloo 2 ExtraBold</vt:lpstr>
      <vt:lpstr>Cambria</vt:lpstr>
      <vt:lpstr>Nunito Light</vt:lpstr>
      <vt:lpstr>Trebuchet MS</vt:lpstr>
      <vt:lpstr>ArialMT</vt:lpstr>
      <vt:lpstr>DM Sans Medium</vt:lpstr>
      <vt:lpstr>MyriadPro</vt:lpstr>
      <vt:lpstr>arial</vt:lpstr>
      <vt:lpstr>Martel</vt:lpstr>
      <vt:lpstr>Calibri</vt:lpstr>
      <vt:lpstr>-webkit-standard</vt:lpstr>
      <vt:lpstr>AdvOTce3d9a73</vt:lpstr>
      <vt:lpstr>Rockwell</vt:lpstr>
      <vt:lpstr>Statistics and Data Analysis - 6th Grade by Slidesgo</vt:lpstr>
      <vt:lpstr>1_Statistics and Data Analysis - 6th Grade by Slidesgo</vt:lpstr>
      <vt:lpstr> Groupe de travail sur l’interprétation et la communication des scores en neuropsychologie : démarche collective vers une harmonisation des pratiques  </vt:lpstr>
      <vt:lpstr>L’interprétation et la communication des scores en neuropsychologie : une tour de Babel  </vt:lpstr>
      <vt:lpstr>Interpréter et communiquer nos résultats</vt:lpstr>
      <vt:lpstr>Interpréter et communiquer nos résultats</vt:lpstr>
      <vt:lpstr>Multiples principes d’étiquetage</vt:lpstr>
      <vt:lpstr>Multiples principes d’étiquetage</vt:lpstr>
      <vt:lpstr>Multiples principes d’étiquetage</vt:lpstr>
      <vt:lpstr>Divergence entre neuropsychologues </vt:lpstr>
      <vt:lpstr>Des descripteurs ambigus </vt:lpstr>
      <vt:lpstr>Divergence entre neuropsychologues </vt:lpstr>
      <vt:lpstr>Divergence au sein d’un rapport </vt:lpstr>
      <vt:lpstr>L’interprétation et la communication des scores en neuropsychologie</vt:lpstr>
      <vt:lpstr>Des rapports plus pédagogiques</vt:lpstr>
      <vt:lpstr>Des rapports plus pédagogiques</vt:lpstr>
      <vt:lpstr>Procédure</vt:lpstr>
      <vt:lpstr>Objectifs d’une conférence de consensus </vt:lpstr>
      <vt:lpstr>Conférence de consensus</vt:lpstr>
      <vt:lpstr>Procédure</vt:lpstr>
      <vt:lpstr>Présentation PowerPoint</vt:lpstr>
      <vt:lpstr>Procédure - Processus de création  </vt:lpstr>
      <vt:lpstr>Procédure</vt:lpstr>
      <vt:lpstr>Définition de la question</vt:lpstr>
      <vt:lpstr>Présentation PowerPoint</vt:lpstr>
      <vt:lpstr>Réflexion sur la logique de la comparaison normative et les seuil de décision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 final qu’est ce qu’on fait ?</vt:lpstr>
      <vt:lpstr>Des descripteurs sans ambiguïtés </vt:lpstr>
      <vt:lpstr>Des descripteurs sans ambiguïtés </vt:lpstr>
      <vt:lpstr>Proposition de qualificatifs  </vt:lpstr>
      <vt:lpstr>Proposition de qualificatifs  </vt:lpstr>
      <vt:lpstr>Proposition de qualificatifs  </vt:lpstr>
      <vt:lpstr>Proposition de qualificatifs  </vt:lpstr>
      <vt:lpstr>Proposition de qualificatifs   </vt:lpstr>
      <vt:lpstr>Une explication claire</vt:lpstr>
      <vt:lpstr>Une explication claire</vt:lpstr>
      <vt:lpstr>Procédure</vt:lpstr>
      <vt:lpstr>Procédure</vt:lpstr>
      <vt:lpstr>Procédure</vt:lpstr>
      <vt:lpstr>Procédure</vt:lpstr>
      <vt:lpstr>Présentation PowerPoint</vt:lpstr>
      <vt:lpstr>  Nombreuses questions en attentes !   Le format des normes (percentile…) La combinaison de scores La sensibilité et la spécificité L’intervalle de confiance  Une prochaine conférence de consensus ? </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Willems Sylvie</cp:lastModifiedBy>
  <cp:revision>5</cp:revision>
  <dcterms:modified xsi:type="dcterms:W3CDTF">2024-12-06T09:58:33Z</dcterms:modified>
</cp:coreProperties>
</file>