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</p:sldMasterIdLst>
  <p:notesMasterIdLst>
    <p:notesMasterId r:id="rId38"/>
  </p:notesMasterIdLst>
  <p:sldIdLst>
    <p:sldId id="256" r:id="rId37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313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5" r:id="rId74"/>
    <p:sldId id="296" r:id="rId75"/>
    <p:sldId id="297" r:id="rId76"/>
    <p:sldId id="298" r:id="rId77"/>
    <p:sldId id="299" r:id="rId78"/>
    <p:sldId id="300" r:id="rId79"/>
    <p:sldId id="301" r:id="rId80"/>
    <p:sldId id="302" r:id="rId81"/>
    <p:sldId id="303" r:id="rId82"/>
    <p:sldId id="304" r:id="rId83"/>
    <p:sldId id="308" r:id="rId84"/>
    <p:sldId id="305" r:id="rId85"/>
    <p:sldId id="310" r:id="rId86"/>
    <p:sldId id="312" r:id="rId87"/>
    <p:sldId id="309" r:id="rId88"/>
    <p:sldId id="306" r:id="rId89"/>
    <p:sldId id="307" r:id="rId90"/>
    <p:sldId id="343" r:id="rId91"/>
    <p:sldId id="344" r:id="rId92"/>
  </p:sldIdLst>
  <p:sldSz cx="9144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clrMru>
    <a:srgbClr val="0369A3"/>
    <a:srgbClr val="FB7E34"/>
    <a:srgbClr val="EBEBEB"/>
    <a:srgbClr val="E5E5E5"/>
    <a:srgbClr val="DCDCDC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bleStyles" Target="tableStyles.xml"/><Relationship Id="rId94" Type="http://schemas.openxmlformats.org/officeDocument/2006/relationships/viewProps" Target="viewProps.xml"/><Relationship Id="rId93" Type="http://schemas.openxmlformats.org/officeDocument/2006/relationships/presProps" Target="presProps.xml"/><Relationship Id="rId92" Type="http://schemas.openxmlformats.org/officeDocument/2006/relationships/slide" Target="slides/slide55.xml"/><Relationship Id="rId91" Type="http://schemas.openxmlformats.org/officeDocument/2006/relationships/slide" Target="slides/slide54.xml"/><Relationship Id="rId90" Type="http://schemas.openxmlformats.org/officeDocument/2006/relationships/slide" Target="slides/slide53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52.xml"/><Relationship Id="rId88" Type="http://schemas.openxmlformats.org/officeDocument/2006/relationships/slide" Target="slides/slide51.xml"/><Relationship Id="rId87" Type="http://schemas.openxmlformats.org/officeDocument/2006/relationships/slide" Target="slides/slide50.xml"/><Relationship Id="rId86" Type="http://schemas.openxmlformats.org/officeDocument/2006/relationships/slide" Target="slides/slide49.xml"/><Relationship Id="rId85" Type="http://schemas.openxmlformats.org/officeDocument/2006/relationships/slide" Target="slides/slide48.xml"/><Relationship Id="rId84" Type="http://schemas.openxmlformats.org/officeDocument/2006/relationships/slide" Target="slides/slide47.xml"/><Relationship Id="rId83" Type="http://schemas.openxmlformats.org/officeDocument/2006/relationships/slide" Target="slides/slide46.xml"/><Relationship Id="rId82" Type="http://schemas.openxmlformats.org/officeDocument/2006/relationships/slide" Target="slides/slide45.xml"/><Relationship Id="rId81" Type="http://schemas.openxmlformats.org/officeDocument/2006/relationships/slide" Target="slides/slide44.xml"/><Relationship Id="rId80" Type="http://schemas.openxmlformats.org/officeDocument/2006/relationships/slide" Target="slides/slide43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42.xml"/><Relationship Id="rId78" Type="http://schemas.openxmlformats.org/officeDocument/2006/relationships/slide" Target="slides/slide41.xml"/><Relationship Id="rId77" Type="http://schemas.openxmlformats.org/officeDocument/2006/relationships/slide" Target="slides/slide40.xml"/><Relationship Id="rId76" Type="http://schemas.openxmlformats.org/officeDocument/2006/relationships/slide" Target="slides/slide39.xml"/><Relationship Id="rId75" Type="http://schemas.openxmlformats.org/officeDocument/2006/relationships/slide" Target="slides/slide38.xml"/><Relationship Id="rId74" Type="http://schemas.openxmlformats.org/officeDocument/2006/relationships/slide" Target="slides/slide37.xml"/><Relationship Id="rId73" Type="http://schemas.openxmlformats.org/officeDocument/2006/relationships/slide" Target="slides/slide36.xml"/><Relationship Id="rId72" Type="http://schemas.openxmlformats.org/officeDocument/2006/relationships/slide" Target="slides/slide35.xml"/><Relationship Id="rId71" Type="http://schemas.openxmlformats.org/officeDocument/2006/relationships/slide" Target="slides/slide34.xml"/><Relationship Id="rId70" Type="http://schemas.openxmlformats.org/officeDocument/2006/relationships/slide" Target="slides/slide33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2.xml"/><Relationship Id="rId68" Type="http://schemas.openxmlformats.org/officeDocument/2006/relationships/slide" Target="slides/slide31.xml"/><Relationship Id="rId67" Type="http://schemas.openxmlformats.org/officeDocument/2006/relationships/slide" Target="slides/slide30.xml"/><Relationship Id="rId66" Type="http://schemas.openxmlformats.org/officeDocument/2006/relationships/slide" Target="slides/slide29.xml"/><Relationship Id="rId65" Type="http://schemas.openxmlformats.org/officeDocument/2006/relationships/slide" Target="slides/slide28.xml"/><Relationship Id="rId64" Type="http://schemas.openxmlformats.org/officeDocument/2006/relationships/slide" Target="slides/slide27.xml"/><Relationship Id="rId63" Type="http://schemas.openxmlformats.org/officeDocument/2006/relationships/slide" Target="slides/slide26.xml"/><Relationship Id="rId62" Type="http://schemas.openxmlformats.org/officeDocument/2006/relationships/slide" Target="slides/slide25.xml"/><Relationship Id="rId61" Type="http://schemas.openxmlformats.org/officeDocument/2006/relationships/slide" Target="slides/slide24.xml"/><Relationship Id="rId60" Type="http://schemas.openxmlformats.org/officeDocument/2006/relationships/slide" Target="slides/slide2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2.xml"/><Relationship Id="rId58" Type="http://schemas.openxmlformats.org/officeDocument/2006/relationships/slide" Target="slides/slide21.xml"/><Relationship Id="rId57" Type="http://schemas.openxmlformats.org/officeDocument/2006/relationships/slide" Target="slides/slide20.xml"/><Relationship Id="rId56" Type="http://schemas.openxmlformats.org/officeDocument/2006/relationships/slide" Target="slides/slide19.xml"/><Relationship Id="rId55" Type="http://schemas.openxmlformats.org/officeDocument/2006/relationships/slide" Target="slides/slide18.xml"/><Relationship Id="rId54" Type="http://schemas.openxmlformats.org/officeDocument/2006/relationships/slide" Target="slides/slide17.xml"/><Relationship Id="rId53" Type="http://schemas.openxmlformats.org/officeDocument/2006/relationships/slide" Target="slides/slide16.xml"/><Relationship Id="rId52" Type="http://schemas.openxmlformats.org/officeDocument/2006/relationships/slide" Target="slides/slide15.xml"/><Relationship Id="rId51" Type="http://schemas.openxmlformats.org/officeDocument/2006/relationships/slide" Target="slides/slide14.xml"/><Relationship Id="rId50" Type="http://schemas.openxmlformats.org/officeDocument/2006/relationships/slide" Target="slides/slide1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2.xml"/><Relationship Id="rId48" Type="http://schemas.openxmlformats.org/officeDocument/2006/relationships/slide" Target="slides/slide11.xml"/><Relationship Id="rId47" Type="http://schemas.openxmlformats.org/officeDocument/2006/relationships/slide" Target="slides/slide10.xml"/><Relationship Id="rId46" Type="http://schemas.openxmlformats.org/officeDocument/2006/relationships/slide" Target="slides/slide9.xml"/><Relationship Id="rId45" Type="http://schemas.openxmlformats.org/officeDocument/2006/relationships/slide" Target="slides/slide8.xml"/><Relationship Id="rId44" Type="http://schemas.openxmlformats.org/officeDocument/2006/relationships/slide" Target="slides/slide7.xml"/><Relationship Id="rId43" Type="http://schemas.openxmlformats.org/officeDocument/2006/relationships/slide" Target="slides/slide6.xml"/><Relationship Id="rId42" Type="http://schemas.openxmlformats.org/officeDocument/2006/relationships/slide" Target="slides/slide5.xml"/><Relationship Id="rId41" Type="http://schemas.openxmlformats.org/officeDocument/2006/relationships/slide" Target="slides/slide4.xml"/><Relationship Id="rId40" Type="http://schemas.openxmlformats.org/officeDocument/2006/relationships/slide" Target="slides/slide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1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move the slide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5900" indent="-2159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 panose="020B0604020202020204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dt" idx="106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ftr" idx="107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sldNum" idx="108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 algn="r">
              <a:buNone/>
            </a:pPr>
            <a:fld id="{81A42FFB-60D3-48F0-ADC9-AD482A7B88D2}" type="slidenum"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</a:fld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0120" cy="3081600"/>
          </a:xfrm>
          <a:prstGeom prst="rect">
            <a:avLst/>
          </a:prstGeom>
          <a:ln w="0">
            <a:noFill/>
          </a:ln>
        </p:spPr>
      </p:sp>
      <p:sp>
        <p:nvSpPr>
          <p:cNvPr id="9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720" cy="359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5900" indent="-215900">
              <a:buNone/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7" name="PlaceHolder 3"/>
          <p:cNvSpPr>
            <a:spLocks noGrp="1"/>
          </p:cNvSpPr>
          <p:nvPr>
            <p:ph type="sldNum" idx="109"/>
          </p:nvPr>
        </p:nvSpPr>
        <p:spPr>
          <a:xfrm>
            <a:off x="3884760" y="8685360"/>
            <a:ext cx="2967120" cy="45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Times New Roman" panose="02020603050405020304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2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89CB56-710F-4650-91FD-822169831828}" type="slidenum">
              <a:rPr/>
            </a:fld>
            <a:endParaRPr/>
          </a:p>
        </p:txBody>
      </p:sp>
      <p:sp>
        <p:nvSpPr>
          <p:cNvPr id="3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5379E97-876E-426C-AC5F-6E55BEF54589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CE4353C-CD7B-467A-941B-B3D68861492B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AC0ACF95-E625-4862-8542-AD4F5800DFEF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E31B66B2-31C4-4973-9817-7A5D0659BF0D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056C01CB-6AA5-423B-A6ED-DBE62E4E49A7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C481A02C-CF12-48C0-8A05-AA424F80C10B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C6E98631-0899-4225-9E0B-8046995C0A8B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32FA3A70-48C3-4E20-99DF-ACE6425A8558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96418199-5D39-4027-9546-0C513254E6DB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1A506FB0-3A65-416C-81E5-DE519113643B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591FB09-F2AA-431E-A802-33426D4A892A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5AB35E83-ED7A-4819-9598-685E585B0F08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8A8A13B1-B8E3-4F77-A717-4A6AB8E9F4F7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B957FD04-6E71-4AE6-A207-42634C6482EF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0B6D2A60-1998-4515-983E-8E6C277BDDF6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B22B38D8-D7B1-40CC-BD88-995BF787CB3E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3A54B8B9-2C0E-49EF-85BD-9F22D0905A9C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5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98830A6F-DA3B-425B-AB55-C8CA5A5BD6E8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8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B4789895-E30A-4A0B-825C-7AB9F9256D2D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68D8534F-F8EF-4E6F-B44A-B6A14E587389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9610BBF6-B05B-4F5A-8C6A-C864B0197342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7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016626-5E53-4E02-BB44-EDAE7378CA6A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1C51A8FD-D552-45CE-895B-2B270E293B75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795189D7-3E42-4E0C-A21F-EEE95502A70F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920C88FC-B268-405F-94F2-AE13C8A81B7A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6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2BA34745-7229-45CA-A1F8-4FB8CACA143B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9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1C8E4E9D-D6A4-4909-914E-0B13DFFDBF39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80BE8F33-0273-413C-B6D3-2518537E37ED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5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9266205-32FD-4A95-84E1-B0811D001994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3DCB73A-656A-4A97-B5FD-4A4CED376756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575C449-9544-4E0C-91BA-BD85810CB38F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195BA86-1E03-41F4-9C6E-75E8CCA2735A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5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535BE8A0-D9B0-41F4-85A3-96F48F9A8F5D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F71DDBE-D5EA-4075-B8C8-80F9F4A2A3A3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 idx="1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 idx="2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dt" idx="3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28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29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0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ftr" idx="31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sldNum" idx="32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dt" idx="33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k to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edit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the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title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text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form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34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35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dt" idx="36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ftr" idx="37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sldNum" idx="38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dt" idx="39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ftr" idx="40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Num" idx="41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dt" idx="42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edit the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title text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ftr" idx="43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sldNum" idx="44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1" name="PlaceHolder 8"/>
          <p:cNvSpPr>
            <a:spLocks noGrp="1"/>
          </p:cNvSpPr>
          <p:nvPr>
            <p:ph type="dt" idx="45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ftr" idx="46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47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dt" idx="48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ftr" idx="49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50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 idx="51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 idx="52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 idx="53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dt" idx="54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55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56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57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ftr" idx="58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sldNum" idx="59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dt" idx="60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ftr" idx="61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62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dt" idx="63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ftr" idx="64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65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dt" idx="66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ftr" idx="67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sldNum" idx="68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dt" idx="69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ftr" idx="70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sldNum" idx="71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dt" idx="72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73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 idx="74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dt" idx="75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ftr" idx="76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sldNum" idx="77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dt" idx="78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ftr" idx="79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sldNum" idx="80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15" name="PlaceHolder 8"/>
          <p:cNvSpPr>
            <a:spLocks noGrp="1"/>
          </p:cNvSpPr>
          <p:nvPr>
            <p:ph type="dt" idx="81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ftr" idx="82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83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dt" idx="84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ftr" idx="85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sldNum" idx="86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dt" idx="87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ftr" idx="88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sldNum" idx="89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dt" idx="90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ftr" idx="91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sldNum" idx="92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dt" idx="93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ftr" idx="94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95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dt" idx="96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ftr" idx="97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98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dt" idx="99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ftr" idx="100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sldNum" idx="101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 type="dt" idx="102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ftr" idx="103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sldNum" idx="104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72" name="PlaceHolder 7"/>
          <p:cNvSpPr>
            <a:spLocks noGrp="1"/>
          </p:cNvSpPr>
          <p:nvPr>
            <p:ph type="dt" idx="105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ftr" idx="10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ldNum" idx="11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13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14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5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20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16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17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18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19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0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outline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Second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Fifth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Sixth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Seventh Outline Level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 idx="24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Arial" panose="020B0604020202020204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25"/>
          </p:nvPr>
        </p:nvSpPr>
        <p:spPr>
          <a:xfrm>
            <a:off x="3029040" y="6356520"/>
            <a:ext cx="308160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6030804020204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26"/>
          </p:nvPr>
        </p:nvSpPr>
        <p:spPr>
          <a:xfrm>
            <a:off x="645804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7"/>
          </p:nvPr>
        </p:nvSpPr>
        <p:spPr>
          <a:xfrm>
            <a:off x="628560" y="6356520"/>
            <a:ext cx="2052720" cy="36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305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203800"/>
            <a:ext cx="2867400" cy="125928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06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5126040"/>
            <a:ext cx="2015640" cy="1274040"/>
          </a:xfrm>
          <a:prstGeom prst="rect">
            <a:avLst/>
          </a:prstGeom>
          <a:ln w="0">
            <a:noFill/>
          </a:ln>
        </p:spPr>
      </p:pic>
      <p:sp>
        <p:nvSpPr>
          <p:cNvPr id="285" name="Text Box 307"/>
          <p:cNvSpPr/>
          <p:nvPr/>
        </p:nvSpPr>
        <p:spPr>
          <a:xfrm>
            <a:off x="228600" y="696600"/>
            <a:ext cx="8722080" cy="3702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600" b="1" strike="noStrike" spc="-1">
                <a:solidFill>
                  <a:srgbClr val="2A6099"/>
                </a:solidFill>
                <a:latin typeface="Arial" panose="020B0604020202020204"/>
                <a:ea typeface="DejaVu Sans" panose="020B0606030804020204"/>
              </a:rPr>
              <a:t>Working memory represents phonological and semantic information differently</a:t>
            </a:r>
            <a:endParaRPr lang="en-US" sz="2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2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Benjamin Kowialiewski</a:t>
            </a: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12"/>
          <p:cNvGrpSpPr/>
          <p:nvPr/>
        </p:nvGrpSpPr>
        <p:grpSpPr>
          <a:xfrm>
            <a:off x="424080" y="2357280"/>
            <a:ext cx="7804440" cy="397800"/>
            <a:chOff x="424080" y="2357280"/>
            <a:chExt cx="7804440" cy="397800"/>
          </a:xfrm>
        </p:grpSpPr>
        <p:grpSp>
          <p:nvGrpSpPr>
            <p:cNvPr id="296" name="Group 320"/>
            <p:cNvGrpSpPr/>
            <p:nvPr/>
          </p:nvGrpSpPr>
          <p:grpSpPr>
            <a:xfrm>
              <a:off x="2131560" y="2357640"/>
              <a:ext cx="6096960" cy="397080"/>
              <a:chOff x="2131560" y="2357640"/>
              <a:chExt cx="6096960" cy="397080"/>
            </a:xfrm>
          </p:grpSpPr>
          <p:sp>
            <p:nvSpPr>
              <p:cNvPr id="297" name="Rectangles 321"/>
              <p:cNvSpPr/>
              <p:nvPr/>
            </p:nvSpPr>
            <p:spPr>
              <a:xfrm>
                <a:off x="2131560" y="235764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98" name="Rectangles 322"/>
              <p:cNvSpPr/>
              <p:nvPr/>
            </p:nvSpPr>
            <p:spPr>
              <a:xfrm>
                <a:off x="3084480" y="2357640"/>
                <a:ext cx="6667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sky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299" name="Rectangles 323"/>
              <p:cNvSpPr/>
              <p:nvPr/>
            </p:nvSpPr>
            <p:spPr>
              <a:xfrm>
                <a:off x="3992040" y="235764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0" name="Rectangles 324"/>
              <p:cNvSpPr/>
              <p:nvPr/>
            </p:nvSpPr>
            <p:spPr>
              <a:xfrm>
                <a:off x="4912560" y="2357640"/>
                <a:ext cx="10591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1" name="Rectangles 325"/>
              <p:cNvSpPr/>
              <p:nvPr/>
            </p:nvSpPr>
            <p:spPr>
              <a:xfrm>
                <a:off x="5971680" y="2357640"/>
                <a:ext cx="84780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wave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02" name="Rectangles 326"/>
              <p:cNvSpPr/>
              <p:nvPr/>
            </p:nvSpPr>
            <p:spPr>
              <a:xfrm>
                <a:off x="6899040" y="2357640"/>
                <a:ext cx="1329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03" name="Rectangles 328"/>
            <p:cNvSpPr/>
            <p:nvPr/>
          </p:nvSpPr>
          <p:spPr>
            <a:xfrm>
              <a:off x="424080" y="235728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Encoding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304" name="Straight Connector 337"/>
          <p:cNvSpPr/>
          <p:nvPr/>
        </p:nvSpPr>
        <p:spPr>
          <a:xfrm flipH="1">
            <a:off x="2135880" y="2146680"/>
            <a:ext cx="4680" cy="3766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305" name="Text Box 1"/>
          <p:cNvSpPr/>
          <p:nvPr/>
        </p:nvSpPr>
        <p:spPr>
          <a:xfrm>
            <a:off x="3625920" y="796680"/>
            <a:ext cx="18914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Serial recall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6" name="Text Box 5"/>
          <p:cNvSpPr/>
          <p:nvPr/>
        </p:nvSpPr>
        <p:spPr>
          <a:xfrm>
            <a:off x="622800" y="6020280"/>
            <a:ext cx="52729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Saint-Aubin &amp; Poirier (1999), </a:t>
            </a:r>
            <a:r>
              <a:rPr lang="en-US" sz="1400" b="0" i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International Journal of Psychology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12"/>
          <p:cNvGrpSpPr/>
          <p:nvPr/>
        </p:nvGrpSpPr>
        <p:grpSpPr>
          <a:xfrm>
            <a:off x="424080" y="2357280"/>
            <a:ext cx="7804440" cy="397800"/>
            <a:chOff x="424080" y="2357280"/>
            <a:chExt cx="7804440" cy="397800"/>
          </a:xfrm>
        </p:grpSpPr>
        <p:grpSp>
          <p:nvGrpSpPr>
            <p:cNvPr id="308" name="Group 320"/>
            <p:cNvGrpSpPr/>
            <p:nvPr/>
          </p:nvGrpSpPr>
          <p:grpSpPr>
            <a:xfrm>
              <a:off x="2131560" y="2357640"/>
              <a:ext cx="6096960" cy="397080"/>
              <a:chOff x="2131560" y="2357640"/>
              <a:chExt cx="6096960" cy="397080"/>
            </a:xfrm>
          </p:grpSpPr>
          <p:sp>
            <p:nvSpPr>
              <p:cNvPr id="309" name="Rectangles 321"/>
              <p:cNvSpPr/>
              <p:nvPr/>
            </p:nvSpPr>
            <p:spPr>
              <a:xfrm>
                <a:off x="2131560" y="235764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0" name="Rectangles 322"/>
              <p:cNvSpPr/>
              <p:nvPr/>
            </p:nvSpPr>
            <p:spPr>
              <a:xfrm>
                <a:off x="3084480" y="2357640"/>
                <a:ext cx="6667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sky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1" name="Rectangles 323"/>
              <p:cNvSpPr/>
              <p:nvPr/>
            </p:nvSpPr>
            <p:spPr>
              <a:xfrm>
                <a:off x="3992040" y="235764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2" name="Rectangles 324"/>
              <p:cNvSpPr/>
              <p:nvPr/>
            </p:nvSpPr>
            <p:spPr>
              <a:xfrm>
                <a:off x="4912560" y="2357640"/>
                <a:ext cx="10591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3" name="Rectangles 325"/>
              <p:cNvSpPr/>
              <p:nvPr/>
            </p:nvSpPr>
            <p:spPr>
              <a:xfrm>
                <a:off x="5971680" y="2357640"/>
                <a:ext cx="84780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wave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14" name="Rectangles 326"/>
              <p:cNvSpPr/>
              <p:nvPr/>
            </p:nvSpPr>
            <p:spPr>
              <a:xfrm>
                <a:off x="6899040" y="2357640"/>
                <a:ext cx="1329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15" name="Rectangles 328"/>
            <p:cNvSpPr/>
            <p:nvPr/>
          </p:nvSpPr>
          <p:spPr>
            <a:xfrm>
              <a:off x="424080" y="235728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Encoding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6" name="Group 11"/>
          <p:cNvGrpSpPr/>
          <p:nvPr/>
        </p:nvGrpSpPr>
        <p:grpSpPr>
          <a:xfrm>
            <a:off x="398160" y="3315960"/>
            <a:ext cx="7841880" cy="397800"/>
            <a:chOff x="398160" y="3315960"/>
            <a:chExt cx="7841880" cy="397800"/>
          </a:xfrm>
        </p:grpSpPr>
        <p:sp>
          <p:nvSpPr>
            <p:cNvPr id="317" name="Rectangles 329"/>
            <p:cNvSpPr/>
            <p:nvPr/>
          </p:nvSpPr>
          <p:spPr>
            <a:xfrm>
              <a:off x="398160" y="331596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18" name="Group 330"/>
            <p:cNvGrpSpPr/>
            <p:nvPr/>
          </p:nvGrpSpPr>
          <p:grpSpPr>
            <a:xfrm>
              <a:off x="2158200" y="3316680"/>
              <a:ext cx="6081840" cy="397080"/>
              <a:chOff x="2158200" y="3316680"/>
              <a:chExt cx="6081840" cy="397080"/>
            </a:xfrm>
          </p:grpSpPr>
          <p:sp>
            <p:nvSpPr>
              <p:cNvPr id="319" name="Rectangles 331"/>
              <p:cNvSpPr/>
              <p:nvPr/>
            </p:nvSpPr>
            <p:spPr>
              <a:xfrm>
                <a:off x="2158200" y="331668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0" name="Rectangles 332"/>
              <p:cNvSpPr/>
              <p:nvPr/>
            </p:nvSpPr>
            <p:spPr>
              <a:xfrm>
                <a:off x="3111120" y="3316680"/>
                <a:ext cx="285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/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1" name="Rectangles 333"/>
              <p:cNvSpPr/>
              <p:nvPr/>
            </p:nvSpPr>
            <p:spPr>
              <a:xfrm>
                <a:off x="3947040" y="331668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2" name="Rectangles 334"/>
              <p:cNvSpPr/>
              <p:nvPr/>
            </p:nvSpPr>
            <p:spPr>
              <a:xfrm>
                <a:off x="5082840" y="331668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3" name="Rectangles 335"/>
              <p:cNvSpPr/>
              <p:nvPr/>
            </p:nvSpPr>
            <p:spPr>
              <a:xfrm>
                <a:off x="6070320" y="331668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pave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24" name="Rectangles 336"/>
              <p:cNvSpPr/>
              <p:nvPr/>
            </p:nvSpPr>
            <p:spPr>
              <a:xfrm>
                <a:off x="6949800" y="331668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25" name="Straight Connector 337"/>
          <p:cNvSpPr/>
          <p:nvPr/>
        </p:nvSpPr>
        <p:spPr>
          <a:xfrm flipH="1">
            <a:off x="2135880" y="2146680"/>
            <a:ext cx="4680" cy="3766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326" name="Text Box 1"/>
          <p:cNvSpPr/>
          <p:nvPr/>
        </p:nvSpPr>
        <p:spPr>
          <a:xfrm>
            <a:off x="3625920" y="796680"/>
            <a:ext cx="18914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Serial recall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27" name="Text Box 5"/>
          <p:cNvSpPr/>
          <p:nvPr/>
        </p:nvSpPr>
        <p:spPr>
          <a:xfrm>
            <a:off x="622800" y="6020280"/>
            <a:ext cx="52729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Saint-Aubin &amp; Poirier (1999), </a:t>
            </a:r>
            <a:r>
              <a:rPr lang="en-US" sz="1400" b="0" i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International Journal of Psychology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12"/>
          <p:cNvGrpSpPr/>
          <p:nvPr/>
        </p:nvGrpSpPr>
        <p:grpSpPr>
          <a:xfrm>
            <a:off x="424080" y="2357280"/>
            <a:ext cx="7804440" cy="397800"/>
            <a:chOff x="424080" y="2357280"/>
            <a:chExt cx="7804440" cy="397800"/>
          </a:xfrm>
        </p:grpSpPr>
        <p:grpSp>
          <p:nvGrpSpPr>
            <p:cNvPr id="329" name="Group 320"/>
            <p:cNvGrpSpPr/>
            <p:nvPr/>
          </p:nvGrpSpPr>
          <p:grpSpPr>
            <a:xfrm>
              <a:off x="2131560" y="2357640"/>
              <a:ext cx="6096960" cy="397080"/>
              <a:chOff x="2131560" y="2357640"/>
              <a:chExt cx="6096960" cy="397080"/>
            </a:xfrm>
          </p:grpSpPr>
          <p:sp>
            <p:nvSpPr>
              <p:cNvPr id="330" name="Rectangles 321"/>
              <p:cNvSpPr/>
              <p:nvPr/>
            </p:nvSpPr>
            <p:spPr>
              <a:xfrm>
                <a:off x="2131560" y="235764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1" name="Rectangles 322"/>
              <p:cNvSpPr/>
              <p:nvPr/>
            </p:nvSpPr>
            <p:spPr>
              <a:xfrm>
                <a:off x="3084480" y="2357640"/>
                <a:ext cx="6667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sky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2" name="Rectangles 323"/>
              <p:cNvSpPr/>
              <p:nvPr/>
            </p:nvSpPr>
            <p:spPr>
              <a:xfrm>
                <a:off x="3992040" y="235764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3" name="Rectangles 324"/>
              <p:cNvSpPr/>
              <p:nvPr/>
            </p:nvSpPr>
            <p:spPr>
              <a:xfrm>
                <a:off x="4912560" y="2357640"/>
                <a:ext cx="10591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4" name="Rectangles 325"/>
              <p:cNvSpPr/>
              <p:nvPr/>
            </p:nvSpPr>
            <p:spPr>
              <a:xfrm>
                <a:off x="5971680" y="2357640"/>
                <a:ext cx="84780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wave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35" name="Rectangles 326"/>
              <p:cNvSpPr/>
              <p:nvPr/>
            </p:nvSpPr>
            <p:spPr>
              <a:xfrm>
                <a:off x="6899040" y="2357640"/>
                <a:ext cx="1329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36" name="Rectangles 328"/>
            <p:cNvSpPr/>
            <p:nvPr/>
          </p:nvSpPr>
          <p:spPr>
            <a:xfrm>
              <a:off x="424080" y="235728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Encoding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37" name="Group 11"/>
          <p:cNvGrpSpPr/>
          <p:nvPr/>
        </p:nvGrpSpPr>
        <p:grpSpPr>
          <a:xfrm>
            <a:off x="398160" y="3315960"/>
            <a:ext cx="7841880" cy="397800"/>
            <a:chOff x="398160" y="3315960"/>
            <a:chExt cx="7841880" cy="397800"/>
          </a:xfrm>
        </p:grpSpPr>
        <p:sp>
          <p:nvSpPr>
            <p:cNvPr id="338" name="Rectangles 329"/>
            <p:cNvSpPr/>
            <p:nvPr/>
          </p:nvSpPr>
          <p:spPr>
            <a:xfrm>
              <a:off x="398160" y="331596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39" name="Group 330"/>
            <p:cNvGrpSpPr/>
            <p:nvPr/>
          </p:nvGrpSpPr>
          <p:grpSpPr>
            <a:xfrm>
              <a:off x="2158200" y="3316680"/>
              <a:ext cx="6081840" cy="397080"/>
              <a:chOff x="2158200" y="3316680"/>
              <a:chExt cx="6081840" cy="397080"/>
            </a:xfrm>
          </p:grpSpPr>
          <p:sp>
            <p:nvSpPr>
              <p:cNvPr id="340" name="Rectangles 331"/>
              <p:cNvSpPr/>
              <p:nvPr/>
            </p:nvSpPr>
            <p:spPr>
              <a:xfrm>
                <a:off x="2158200" y="331668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1" name="Rectangles 332"/>
              <p:cNvSpPr/>
              <p:nvPr/>
            </p:nvSpPr>
            <p:spPr>
              <a:xfrm>
                <a:off x="3111120" y="3316680"/>
                <a:ext cx="285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/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2" name="Rectangles 333"/>
              <p:cNvSpPr/>
              <p:nvPr/>
            </p:nvSpPr>
            <p:spPr>
              <a:xfrm>
                <a:off x="3947040" y="331668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3" name="Rectangles 334"/>
              <p:cNvSpPr/>
              <p:nvPr/>
            </p:nvSpPr>
            <p:spPr>
              <a:xfrm>
                <a:off x="5082840" y="331668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4" name="Rectangles 335"/>
              <p:cNvSpPr/>
              <p:nvPr/>
            </p:nvSpPr>
            <p:spPr>
              <a:xfrm>
                <a:off x="6070320" y="331668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pave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45" name="Rectangles 336"/>
              <p:cNvSpPr/>
              <p:nvPr/>
            </p:nvSpPr>
            <p:spPr>
              <a:xfrm>
                <a:off x="6949800" y="331668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46" name="Straight Connector 337"/>
          <p:cNvSpPr/>
          <p:nvPr/>
        </p:nvSpPr>
        <p:spPr>
          <a:xfrm flipH="1">
            <a:off x="2135880" y="2146680"/>
            <a:ext cx="4680" cy="3766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347" name="Text Box 1"/>
          <p:cNvSpPr/>
          <p:nvPr/>
        </p:nvSpPr>
        <p:spPr>
          <a:xfrm>
            <a:off x="3625920" y="796680"/>
            <a:ext cx="18914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Serial recall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48" name="Group 10"/>
          <p:cNvGrpSpPr/>
          <p:nvPr/>
        </p:nvGrpSpPr>
        <p:grpSpPr>
          <a:xfrm>
            <a:off x="409680" y="4275000"/>
            <a:ext cx="7849440" cy="397800"/>
            <a:chOff x="409680" y="4275000"/>
            <a:chExt cx="7849440" cy="397800"/>
          </a:xfrm>
        </p:grpSpPr>
        <p:sp>
          <p:nvSpPr>
            <p:cNvPr id="349" name="Rectangles 338"/>
            <p:cNvSpPr/>
            <p:nvPr/>
          </p:nvSpPr>
          <p:spPr>
            <a:xfrm>
              <a:off x="409680" y="427500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Item 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50" name="Group 2"/>
            <p:cNvGrpSpPr/>
            <p:nvPr/>
          </p:nvGrpSpPr>
          <p:grpSpPr>
            <a:xfrm>
              <a:off x="2178000" y="4275360"/>
              <a:ext cx="6081120" cy="397080"/>
              <a:chOff x="2178000" y="4275360"/>
              <a:chExt cx="6081120" cy="397080"/>
            </a:xfrm>
          </p:grpSpPr>
          <p:sp>
            <p:nvSpPr>
              <p:cNvPr id="351" name="Rectangles 3"/>
              <p:cNvSpPr/>
              <p:nvPr/>
            </p:nvSpPr>
            <p:spPr>
              <a:xfrm>
                <a:off x="2178000" y="427536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2" name="Rectangles 4"/>
              <p:cNvSpPr/>
              <p:nvPr/>
            </p:nvSpPr>
            <p:spPr>
              <a:xfrm>
                <a:off x="3034440" y="4275360"/>
                <a:ext cx="6476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3" name="Rectangles 5"/>
              <p:cNvSpPr/>
              <p:nvPr/>
            </p:nvSpPr>
            <p:spPr>
              <a:xfrm>
                <a:off x="3966120" y="427536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4" name="Rectangles 6"/>
              <p:cNvSpPr/>
              <p:nvPr/>
            </p:nvSpPr>
            <p:spPr>
              <a:xfrm>
                <a:off x="5101920" y="427536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5" name="Rectangles 7"/>
              <p:cNvSpPr/>
              <p:nvPr/>
            </p:nvSpPr>
            <p:spPr>
              <a:xfrm>
                <a:off x="6089400" y="427536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6" name="Rectangles 8"/>
              <p:cNvSpPr/>
              <p:nvPr/>
            </p:nvSpPr>
            <p:spPr>
              <a:xfrm>
                <a:off x="6968880" y="427536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57" name="Text Box 5"/>
          <p:cNvSpPr/>
          <p:nvPr/>
        </p:nvSpPr>
        <p:spPr>
          <a:xfrm>
            <a:off x="622800" y="6020280"/>
            <a:ext cx="52729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Saint-Aubin &amp; Poirier (1999), </a:t>
            </a:r>
            <a:r>
              <a:rPr lang="en-US" sz="1400" b="0" i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International Journal of Psychology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roup 12"/>
          <p:cNvGrpSpPr/>
          <p:nvPr/>
        </p:nvGrpSpPr>
        <p:grpSpPr>
          <a:xfrm>
            <a:off x="424080" y="2357280"/>
            <a:ext cx="7804440" cy="397800"/>
            <a:chOff x="424080" y="2357280"/>
            <a:chExt cx="7804440" cy="397800"/>
          </a:xfrm>
        </p:grpSpPr>
        <p:grpSp>
          <p:nvGrpSpPr>
            <p:cNvPr id="359" name="Group 320"/>
            <p:cNvGrpSpPr/>
            <p:nvPr/>
          </p:nvGrpSpPr>
          <p:grpSpPr>
            <a:xfrm>
              <a:off x="2131560" y="2357640"/>
              <a:ext cx="6096960" cy="397080"/>
              <a:chOff x="2131560" y="2357640"/>
              <a:chExt cx="6096960" cy="397080"/>
            </a:xfrm>
          </p:grpSpPr>
          <p:sp>
            <p:nvSpPr>
              <p:cNvPr id="360" name="Rectangles 321"/>
              <p:cNvSpPr/>
              <p:nvPr/>
            </p:nvSpPr>
            <p:spPr>
              <a:xfrm>
                <a:off x="2131560" y="235764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1" name="Rectangles 322"/>
              <p:cNvSpPr/>
              <p:nvPr/>
            </p:nvSpPr>
            <p:spPr>
              <a:xfrm>
                <a:off x="3084480" y="2357640"/>
                <a:ext cx="6667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sky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2" name="Rectangles 323"/>
              <p:cNvSpPr/>
              <p:nvPr/>
            </p:nvSpPr>
            <p:spPr>
              <a:xfrm>
                <a:off x="3992040" y="235764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3" name="Rectangles 324"/>
              <p:cNvSpPr/>
              <p:nvPr/>
            </p:nvSpPr>
            <p:spPr>
              <a:xfrm>
                <a:off x="4912560" y="2357640"/>
                <a:ext cx="105912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4" name="Rectangles 325"/>
              <p:cNvSpPr/>
              <p:nvPr/>
            </p:nvSpPr>
            <p:spPr>
              <a:xfrm>
                <a:off x="5971680" y="2357640"/>
                <a:ext cx="84780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wave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65" name="Rectangles 326"/>
              <p:cNvSpPr/>
              <p:nvPr/>
            </p:nvSpPr>
            <p:spPr>
              <a:xfrm>
                <a:off x="6899040" y="2357640"/>
                <a:ext cx="1329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366" name="Rectangles 328"/>
            <p:cNvSpPr/>
            <p:nvPr/>
          </p:nvSpPr>
          <p:spPr>
            <a:xfrm>
              <a:off x="424080" y="235728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Encoding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7" name="Group 11"/>
          <p:cNvGrpSpPr/>
          <p:nvPr/>
        </p:nvGrpSpPr>
        <p:grpSpPr>
          <a:xfrm>
            <a:off x="398160" y="3315960"/>
            <a:ext cx="7841880" cy="397800"/>
            <a:chOff x="398160" y="3315960"/>
            <a:chExt cx="7841880" cy="397800"/>
          </a:xfrm>
        </p:grpSpPr>
        <p:sp>
          <p:nvSpPr>
            <p:cNvPr id="368" name="Rectangles 329"/>
            <p:cNvSpPr/>
            <p:nvPr/>
          </p:nvSpPr>
          <p:spPr>
            <a:xfrm>
              <a:off x="398160" y="331596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69" name="Group 330"/>
            <p:cNvGrpSpPr/>
            <p:nvPr/>
          </p:nvGrpSpPr>
          <p:grpSpPr>
            <a:xfrm>
              <a:off x="2158200" y="3316680"/>
              <a:ext cx="6081840" cy="397080"/>
              <a:chOff x="2158200" y="3316680"/>
              <a:chExt cx="6081840" cy="397080"/>
            </a:xfrm>
          </p:grpSpPr>
          <p:sp>
            <p:nvSpPr>
              <p:cNvPr id="370" name="Rectangles 331"/>
              <p:cNvSpPr/>
              <p:nvPr/>
            </p:nvSpPr>
            <p:spPr>
              <a:xfrm>
                <a:off x="2158200" y="331668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lion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1" name="Rectangles 332"/>
              <p:cNvSpPr/>
              <p:nvPr/>
            </p:nvSpPr>
            <p:spPr>
              <a:xfrm>
                <a:off x="3111120" y="3316680"/>
                <a:ext cx="28548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/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2" name="Rectangles 333"/>
              <p:cNvSpPr/>
              <p:nvPr/>
            </p:nvSpPr>
            <p:spPr>
              <a:xfrm>
                <a:off x="3947040" y="331668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minute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3" name="Rectangles 334"/>
              <p:cNvSpPr/>
              <p:nvPr/>
            </p:nvSpPr>
            <p:spPr>
              <a:xfrm>
                <a:off x="5082840" y="331668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desk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4" name="Rectangles 335"/>
              <p:cNvSpPr/>
              <p:nvPr/>
            </p:nvSpPr>
            <p:spPr>
              <a:xfrm>
                <a:off x="6070320" y="331668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pave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75" name="Rectangles 336"/>
              <p:cNvSpPr/>
              <p:nvPr/>
            </p:nvSpPr>
            <p:spPr>
              <a:xfrm>
                <a:off x="6949800" y="331668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coriander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76" name="Straight Connector 337"/>
          <p:cNvSpPr/>
          <p:nvPr/>
        </p:nvSpPr>
        <p:spPr>
          <a:xfrm flipH="1">
            <a:off x="2135880" y="2146680"/>
            <a:ext cx="4680" cy="376632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377" name="Text Box 1"/>
          <p:cNvSpPr/>
          <p:nvPr/>
        </p:nvSpPr>
        <p:spPr>
          <a:xfrm>
            <a:off x="3625920" y="796680"/>
            <a:ext cx="18914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Serial recall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78" name="Group 10"/>
          <p:cNvGrpSpPr/>
          <p:nvPr/>
        </p:nvGrpSpPr>
        <p:grpSpPr>
          <a:xfrm>
            <a:off x="409680" y="4275000"/>
            <a:ext cx="7849440" cy="397800"/>
            <a:chOff x="409680" y="4275000"/>
            <a:chExt cx="7849440" cy="397800"/>
          </a:xfrm>
        </p:grpSpPr>
        <p:sp>
          <p:nvSpPr>
            <p:cNvPr id="379" name="Rectangles 338"/>
            <p:cNvSpPr/>
            <p:nvPr/>
          </p:nvSpPr>
          <p:spPr>
            <a:xfrm>
              <a:off x="409680" y="427500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Item 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80" name="Group 2"/>
            <p:cNvGrpSpPr/>
            <p:nvPr/>
          </p:nvGrpSpPr>
          <p:grpSpPr>
            <a:xfrm>
              <a:off x="2178000" y="4275360"/>
              <a:ext cx="6081120" cy="397080"/>
              <a:chOff x="2178000" y="4275360"/>
              <a:chExt cx="6081120" cy="397080"/>
            </a:xfrm>
          </p:grpSpPr>
          <p:sp>
            <p:nvSpPr>
              <p:cNvPr id="381" name="Rectangles 3"/>
              <p:cNvSpPr/>
              <p:nvPr/>
            </p:nvSpPr>
            <p:spPr>
              <a:xfrm>
                <a:off x="2178000" y="427536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2" name="Rectangles 4"/>
              <p:cNvSpPr/>
              <p:nvPr/>
            </p:nvSpPr>
            <p:spPr>
              <a:xfrm>
                <a:off x="3034440" y="4275360"/>
                <a:ext cx="6476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3" name="Rectangles 5"/>
              <p:cNvSpPr/>
              <p:nvPr/>
            </p:nvSpPr>
            <p:spPr>
              <a:xfrm>
                <a:off x="3966120" y="427536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4" name="Rectangles 6"/>
              <p:cNvSpPr/>
              <p:nvPr/>
            </p:nvSpPr>
            <p:spPr>
              <a:xfrm>
                <a:off x="5101920" y="427536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5" name="Rectangles 7"/>
              <p:cNvSpPr/>
              <p:nvPr/>
            </p:nvSpPr>
            <p:spPr>
              <a:xfrm>
                <a:off x="6089400" y="427536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86" name="Rectangles 8"/>
              <p:cNvSpPr/>
              <p:nvPr/>
            </p:nvSpPr>
            <p:spPr>
              <a:xfrm>
                <a:off x="6968880" y="427536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387" name="Group 9"/>
          <p:cNvGrpSpPr/>
          <p:nvPr/>
        </p:nvGrpSpPr>
        <p:grpSpPr>
          <a:xfrm>
            <a:off x="405720" y="5233680"/>
            <a:ext cx="7849440" cy="397800"/>
            <a:chOff x="405720" y="5233680"/>
            <a:chExt cx="7849440" cy="397800"/>
          </a:xfrm>
        </p:grpSpPr>
        <p:sp>
          <p:nvSpPr>
            <p:cNvPr id="388" name="Rectangles 338"/>
            <p:cNvSpPr/>
            <p:nvPr/>
          </p:nvSpPr>
          <p:spPr>
            <a:xfrm>
              <a:off x="405720" y="5233680"/>
              <a:ext cx="4594680" cy="39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/>
          </p:style>
          <p:txBody>
            <a:bodyPr lIns="90000" tIns="45000" rIns="90000" bIns="45000" anchor="t">
              <a:noAutofit/>
            </a:bodyPr>
            <a:p>
              <a:pPr defTabSz="914400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DejaVu Sans" panose="020B0606030804020204"/>
                </a:rPr>
                <a:t>Order recall</a:t>
              </a:r>
              <a:endParaRPr lang="en-US" sz="1800" b="0" strike="noStrike" spc="-1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grpSp>
          <p:nvGrpSpPr>
            <p:cNvPr id="389" name="Group 2"/>
            <p:cNvGrpSpPr/>
            <p:nvPr/>
          </p:nvGrpSpPr>
          <p:grpSpPr>
            <a:xfrm>
              <a:off x="2174400" y="5234400"/>
              <a:ext cx="6080760" cy="397080"/>
              <a:chOff x="2174400" y="5234400"/>
              <a:chExt cx="6080760" cy="397080"/>
            </a:xfrm>
          </p:grpSpPr>
          <p:sp>
            <p:nvSpPr>
              <p:cNvPr id="390" name="Rectangles 3"/>
              <p:cNvSpPr/>
              <p:nvPr/>
            </p:nvSpPr>
            <p:spPr>
              <a:xfrm>
                <a:off x="2174400" y="5234400"/>
                <a:ext cx="648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1" name="Rectangles 4"/>
              <p:cNvSpPr/>
              <p:nvPr/>
            </p:nvSpPr>
            <p:spPr>
              <a:xfrm>
                <a:off x="3030840" y="5234400"/>
                <a:ext cx="6476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NA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2" name="Rectangles 5"/>
              <p:cNvSpPr/>
              <p:nvPr/>
            </p:nvSpPr>
            <p:spPr>
              <a:xfrm>
                <a:off x="3962160" y="5234400"/>
                <a:ext cx="9554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3" name="Rectangles 6"/>
              <p:cNvSpPr/>
              <p:nvPr/>
            </p:nvSpPr>
            <p:spPr>
              <a:xfrm>
                <a:off x="5097960" y="5234400"/>
                <a:ext cx="7743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0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4" name="Rectangles 7"/>
              <p:cNvSpPr/>
              <p:nvPr/>
            </p:nvSpPr>
            <p:spPr>
              <a:xfrm>
                <a:off x="6085440" y="5234400"/>
                <a:ext cx="78156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Arial" panose="020B0604020202020204"/>
                    <a:ea typeface="DejaVu Sans" panose="020B0606030804020204"/>
                  </a:rPr>
                  <a:t>NA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95" name="Rectangles 8"/>
              <p:cNvSpPr/>
              <p:nvPr/>
            </p:nvSpPr>
            <p:spPr>
              <a:xfrm>
                <a:off x="6964920" y="5234400"/>
                <a:ext cx="1290240" cy="39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lang="en-US" sz="1800" b="0" strike="noStrike" spc="-1">
                    <a:solidFill>
                      <a:srgbClr val="000000"/>
                    </a:solidFill>
                    <a:latin typeface="Calibri"/>
                    <a:ea typeface="DejaVu Sans" panose="020B0606030804020204"/>
                  </a:rPr>
                  <a:t>1</a:t>
                </a:r>
                <a:endParaRPr lang="en-US" sz="1800" b="0" strike="noStrike" spc="-1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sp>
        <p:nvSpPr>
          <p:cNvPr id="396" name="Text Box 5"/>
          <p:cNvSpPr/>
          <p:nvPr/>
        </p:nvSpPr>
        <p:spPr>
          <a:xfrm>
            <a:off x="622800" y="6020280"/>
            <a:ext cx="527292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Saint-Aubin &amp; Poirier (1999), </a:t>
            </a:r>
            <a:r>
              <a:rPr lang="en-US" sz="1400" b="0" i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International Journal of Psychology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 Box 1"/>
          <p:cNvSpPr/>
          <p:nvPr/>
        </p:nvSpPr>
        <p:spPr>
          <a:xfrm>
            <a:off x="542160" y="1198800"/>
            <a:ext cx="268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Phonological similarity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398" name="Table 3"/>
          <p:cNvGraphicFramePr/>
          <p:nvPr/>
        </p:nvGraphicFramePr>
        <p:xfrm>
          <a:off x="627480" y="2135520"/>
          <a:ext cx="8112240" cy="1508760"/>
        </p:xfrm>
        <a:graphic>
          <a:graphicData uri="http://schemas.openxmlformats.org/drawingml/2006/table">
            <a:tbl>
              <a:tblPr/>
              <a:tblGrid>
                <a:gridCol w="1735200"/>
                <a:gridCol w="1062720"/>
                <a:gridCol w="1062720"/>
                <a:gridCol w="1062720"/>
                <a:gridCol w="1062720"/>
                <a:gridCol w="1062720"/>
                <a:gridCol w="1062720"/>
              </a:tblGrid>
              <a:tr h="464040">
                <a:tc>
                  <a:txBody>
                    <a:bodyPr>
                      <a:spAutoFit/>
                    </a:bodyPr>
                    <a:p>
                      <a:endParaRPr lang="en-US" sz="1800" b="1" strike="noStrike" spc="-1">
                        <a:solidFill>
                          <a:schemeClr val="lt1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22360"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rial" panose="020B0604020202020204"/>
                        </a:rPr>
                        <a:t>Rhyming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bat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rat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fat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cat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mat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pat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22360"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Arial" panose="020B0604020202020204"/>
                        </a:rPr>
                        <a:t>Non-Rhyming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car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mug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pile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fur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pave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jaw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9" name="Text Box 5"/>
          <p:cNvSpPr/>
          <p:nvPr/>
        </p:nvSpPr>
        <p:spPr>
          <a:xfrm>
            <a:off x="627120" y="6020280"/>
            <a:ext cx="33786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Gupta et al. (2005),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Box 1"/>
          <p:cNvSpPr/>
          <p:nvPr/>
        </p:nvSpPr>
        <p:spPr>
          <a:xfrm>
            <a:off x="542160" y="1198800"/>
            <a:ext cx="268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Phonological similarity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401" name="Picture 1" descr="rhyming"/>
          <p:cNvPicPr/>
          <p:nvPr/>
        </p:nvPicPr>
        <p:blipFill>
          <a:blip r:embed="rId1"/>
          <a:srcRect l="44" r="33159"/>
          <a:stretch>
            <a:fillRect/>
          </a:stretch>
        </p:blipFill>
        <p:spPr>
          <a:xfrm>
            <a:off x="2128680" y="2564640"/>
            <a:ext cx="4885920" cy="274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 Box 4"/>
          <p:cNvSpPr/>
          <p:nvPr/>
        </p:nvSpPr>
        <p:spPr>
          <a:xfrm>
            <a:off x="1435680" y="2829600"/>
            <a:ext cx="6272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Why is the phonological similarity effect so important?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04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06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07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08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09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10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11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13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14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15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16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17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18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19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s 308"/>
          <p:cNvSpPr/>
          <p:nvPr/>
        </p:nvSpPr>
        <p:spPr>
          <a:xfrm>
            <a:off x="1587600" y="3229920"/>
            <a:ext cx="5966280" cy="397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Immediate serial recall (“simple span”)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 Box 21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21" name="Straight Connector 3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22" name="Straight Connector 3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23" name="Straight Connector 4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24" name="Straight Connector 4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25" name="Straight Connector 42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26" name="Text Box 22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27" name="Right Arrow 3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428" name="Straight Connector 43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29" name="Straight Connector 44"/>
          <p:cNvCxnSpPr>
            <a:endCxn id="426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30" name="Straight Connector 45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431" name="Text Box 23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33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34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35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36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37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38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9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440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41" name="Straight Connector 6"/>
          <p:cNvCxnSpPr>
            <a:endCxn id="438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42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443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44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45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46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47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 Box 8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49" name="Straight Connector 19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50" name="Straight Connector 20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51" name="Straight Connector 26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52" name="Straight Connector 30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53" name="Straight Connector 32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54" name="Text Box 9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55" name="Right Arrow 2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456" name="Straight Connector 34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57" name="Straight Connector 35"/>
          <p:cNvCxnSpPr>
            <a:endCxn id="454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58" name="Straight Connector 36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459" name="Rectangles 15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60" name="Rectangles 19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61" name="Rectangles 20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62" name="Text Box 10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63" name="Text Box 12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64" name="Straight Connector 37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465" name="Text Box 13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67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68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69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70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71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72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73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474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75" name="Straight Connector 6"/>
          <p:cNvCxnSpPr>
            <a:endCxn id="472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76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477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78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79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80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1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2" name="Text Box 20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83" name="Straight Connector 31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484" name="Text Box 32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486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87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88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89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490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491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92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493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94" name="Straight Connector 6"/>
          <p:cNvCxnSpPr>
            <a:endCxn id="491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495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496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97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98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499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0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01" name="Text Box 20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02" name="Straight Connector 21"/>
          <p:cNvCxnSpPr/>
          <p:nvPr/>
        </p:nvCxnSpPr>
        <p:spPr>
          <a:xfrm>
            <a:off x="1683720" y="380592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03" name="Straight Connector 22"/>
          <p:cNvCxnSpPr/>
          <p:nvPr/>
        </p:nvCxnSpPr>
        <p:spPr>
          <a:xfrm>
            <a:off x="2195640" y="3785760"/>
            <a:ext cx="72000" cy="1440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04" name="Straight Connector 23"/>
          <p:cNvCxnSpPr/>
          <p:nvPr/>
        </p:nvCxnSpPr>
        <p:spPr>
          <a:xfrm flipH="1">
            <a:off x="1619640" y="3929760"/>
            <a:ext cx="1152360" cy="1152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05" name="Straight Connector 24"/>
          <p:cNvCxnSpPr/>
          <p:nvPr/>
        </p:nvCxnSpPr>
        <p:spPr>
          <a:xfrm flipH="1">
            <a:off x="1907280" y="371376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06" name="Straight Connector 25"/>
          <p:cNvCxnSpPr/>
          <p:nvPr/>
        </p:nvCxnSpPr>
        <p:spPr>
          <a:xfrm>
            <a:off x="1547280" y="421812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07" name="Straight Connector 17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508" name="Text Box 18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 Box 4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10" name="Straight Connector 15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11" name="Straight Connector 18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12" name="Straight Connector 33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13" name="Straight Connector 8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14" name="Straight Connector 82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15" name="Text Box 6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16" name="Right Arrow 9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17" name="Straight Connector 83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18" name="Straight Connector 84"/>
          <p:cNvCxnSpPr>
            <a:endCxn id="515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19" name="Straight Connector 85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20" name="Rectangles 28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21" name="Rectangles 29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22" name="Rectangles 30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23" name="Text Box 7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4" name="Text Box 43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5" name="Text Box 44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26" name="Straight Connector 86"/>
          <p:cNvCxnSpPr/>
          <p:nvPr/>
        </p:nvCxnSpPr>
        <p:spPr>
          <a:xfrm>
            <a:off x="1683720" y="380592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27" name="Straight Connector 87"/>
          <p:cNvCxnSpPr/>
          <p:nvPr/>
        </p:nvCxnSpPr>
        <p:spPr>
          <a:xfrm>
            <a:off x="2195640" y="3785760"/>
            <a:ext cx="72000" cy="1440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28" name="Straight Connector 88"/>
          <p:cNvCxnSpPr/>
          <p:nvPr/>
        </p:nvCxnSpPr>
        <p:spPr>
          <a:xfrm flipH="1">
            <a:off x="1619640" y="3929760"/>
            <a:ext cx="1152360" cy="1152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29" name="Straight Connector 89"/>
          <p:cNvCxnSpPr/>
          <p:nvPr/>
        </p:nvCxnSpPr>
        <p:spPr>
          <a:xfrm flipH="1">
            <a:off x="1907280" y="371376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30" name="Straight Connector 90"/>
          <p:cNvCxnSpPr/>
          <p:nvPr/>
        </p:nvCxnSpPr>
        <p:spPr>
          <a:xfrm>
            <a:off x="1547280" y="421812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31" name="Right Arrow 10"/>
          <p:cNvSpPr/>
          <p:nvPr/>
        </p:nvSpPr>
        <p:spPr>
          <a:xfrm>
            <a:off x="111564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32" name="Straight Connector 91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533" name="Text Box 45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35" name="Straight Connector 8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36" name="Straight Connector 9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37" name="Straight Connector 10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38" name="Straight Connector 11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39" name="Straight Connector 1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40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1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42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43" name="Straight Connector 6"/>
          <p:cNvCxnSpPr>
            <a:endCxn id="540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44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45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46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47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48" name="Text Box 5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9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50" name="Text Box 20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51" name="Straight Connector 21"/>
          <p:cNvCxnSpPr/>
          <p:nvPr/>
        </p:nvCxnSpPr>
        <p:spPr>
          <a:xfrm>
            <a:off x="1683720" y="380592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52" name="Straight Connector 22"/>
          <p:cNvCxnSpPr/>
          <p:nvPr/>
        </p:nvCxnSpPr>
        <p:spPr>
          <a:xfrm>
            <a:off x="2195640" y="3785760"/>
            <a:ext cx="72000" cy="1440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53" name="Straight Connector 23"/>
          <p:cNvCxnSpPr/>
          <p:nvPr/>
        </p:nvCxnSpPr>
        <p:spPr>
          <a:xfrm flipH="1">
            <a:off x="1619640" y="3929760"/>
            <a:ext cx="1152360" cy="1152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54" name="Straight Connector 24"/>
          <p:cNvCxnSpPr/>
          <p:nvPr/>
        </p:nvCxnSpPr>
        <p:spPr>
          <a:xfrm flipH="1">
            <a:off x="1907280" y="371376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55" name="Straight Connector 25"/>
          <p:cNvCxnSpPr/>
          <p:nvPr/>
        </p:nvCxnSpPr>
        <p:spPr>
          <a:xfrm>
            <a:off x="1547280" y="421812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56" name="Right Arrow 26"/>
          <p:cNvSpPr/>
          <p:nvPr/>
        </p:nvSpPr>
        <p:spPr>
          <a:xfrm>
            <a:off x="111564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57" name="Straight Connector 27"/>
          <p:cNvCxnSpPr/>
          <p:nvPr/>
        </p:nvCxnSpPr>
        <p:spPr>
          <a:xfrm flipV="1">
            <a:off x="2407680" y="400176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58" name="Straight Connector 28"/>
          <p:cNvCxnSpPr/>
          <p:nvPr/>
        </p:nvCxnSpPr>
        <p:spPr>
          <a:xfrm>
            <a:off x="2411640" y="4218120"/>
            <a:ext cx="1656360" cy="30636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59" name="Straight Connector 29"/>
          <p:cNvCxnSpPr/>
          <p:nvPr/>
        </p:nvCxnSpPr>
        <p:spPr>
          <a:xfrm>
            <a:off x="2411640" y="4218120"/>
            <a:ext cx="1656360" cy="86400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60" name="Text Box 30"/>
          <p:cNvSpPr/>
          <p:nvPr/>
        </p:nvSpPr>
        <p:spPr>
          <a:xfrm>
            <a:off x="4068360" y="3785760"/>
            <a:ext cx="4982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61" name="Straight Connector 16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562" name="Text Box 17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 Box 25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64" name="Straight Connector 46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5" name="Straight Connector 47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6" name="Straight Connector 48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7" name="Straight Connector 49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8" name="Straight Connector 50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69" name="Text Box 26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0" name="Right Arrow 5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71" name="Straight Connector 51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72" name="Straight Connector 52"/>
          <p:cNvCxnSpPr>
            <a:endCxn id="569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73" name="Straight Connector 53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74" name="Rectangles 21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5" name="Rectangles 22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6" name="Rectangles 23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7" name="Text Box 27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8" name="Text Box 28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9" name="Rectangles 25"/>
          <p:cNvSpPr/>
          <p:nvPr/>
        </p:nvSpPr>
        <p:spPr>
          <a:xfrm>
            <a:off x="4860360" y="393012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0" name="Rectangles 26"/>
          <p:cNvSpPr/>
          <p:nvPr/>
        </p:nvSpPr>
        <p:spPr>
          <a:xfrm>
            <a:off x="4860360" y="4458240"/>
            <a:ext cx="1283760" cy="14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1" name="Rectangles 27"/>
          <p:cNvSpPr/>
          <p:nvPr/>
        </p:nvSpPr>
        <p:spPr>
          <a:xfrm>
            <a:off x="4860360" y="4986720"/>
            <a:ext cx="1160280" cy="14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2" name="Text Box 29"/>
          <p:cNvSpPr/>
          <p:nvPr/>
        </p:nvSpPr>
        <p:spPr>
          <a:xfrm>
            <a:off x="509076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83" name="Text Box 31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84" name="Straight Connector 54"/>
          <p:cNvCxnSpPr/>
          <p:nvPr/>
        </p:nvCxnSpPr>
        <p:spPr>
          <a:xfrm>
            <a:off x="1683720" y="380592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5" name="Straight Connector 55"/>
          <p:cNvCxnSpPr/>
          <p:nvPr/>
        </p:nvCxnSpPr>
        <p:spPr>
          <a:xfrm>
            <a:off x="2195640" y="3785760"/>
            <a:ext cx="72000" cy="1440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6" name="Straight Connector 56"/>
          <p:cNvCxnSpPr/>
          <p:nvPr/>
        </p:nvCxnSpPr>
        <p:spPr>
          <a:xfrm flipH="1">
            <a:off x="1619640" y="3929760"/>
            <a:ext cx="1152360" cy="1152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7" name="Straight Connector 57"/>
          <p:cNvCxnSpPr/>
          <p:nvPr/>
        </p:nvCxnSpPr>
        <p:spPr>
          <a:xfrm flipH="1">
            <a:off x="1907280" y="371376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8" name="Straight Connector 58"/>
          <p:cNvCxnSpPr/>
          <p:nvPr/>
        </p:nvCxnSpPr>
        <p:spPr>
          <a:xfrm>
            <a:off x="1547280" y="421812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89" name="Right Arrow 6"/>
          <p:cNvSpPr/>
          <p:nvPr/>
        </p:nvSpPr>
        <p:spPr>
          <a:xfrm>
            <a:off x="111564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90" name="Straight Connector 59"/>
          <p:cNvCxnSpPr/>
          <p:nvPr/>
        </p:nvCxnSpPr>
        <p:spPr>
          <a:xfrm flipV="1">
            <a:off x="2407680" y="400176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91" name="Straight Connector 60"/>
          <p:cNvCxnSpPr/>
          <p:nvPr/>
        </p:nvCxnSpPr>
        <p:spPr>
          <a:xfrm>
            <a:off x="2411640" y="4218120"/>
            <a:ext cx="1656360" cy="30636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92" name="Straight Connector 61"/>
          <p:cNvCxnSpPr/>
          <p:nvPr/>
        </p:nvCxnSpPr>
        <p:spPr>
          <a:xfrm>
            <a:off x="2411640" y="4218120"/>
            <a:ext cx="1656360" cy="86400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93" name="Text Box 33"/>
          <p:cNvSpPr/>
          <p:nvPr/>
        </p:nvSpPr>
        <p:spPr>
          <a:xfrm>
            <a:off x="4068360" y="3785760"/>
            <a:ext cx="4982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94" name="Straight Connector 62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595" name="Text Box 34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96" name="Straight Connector 63"/>
          <p:cNvCxnSpPr/>
          <p:nvPr/>
        </p:nvCxnSpPr>
        <p:spPr>
          <a:xfrm flipV="1">
            <a:off x="6067800" y="37112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 Box 25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64" name="Straight Connector 46"/>
          <p:cNvCxnSpPr/>
          <p:nvPr/>
        </p:nvCxnSpPr>
        <p:spPr>
          <a:xfrm>
            <a:off x="1683720" y="100764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5" name="Straight Connector 47"/>
          <p:cNvCxnSpPr/>
          <p:nvPr/>
        </p:nvCxnSpPr>
        <p:spPr>
          <a:xfrm>
            <a:off x="2195640" y="987120"/>
            <a:ext cx="72000" cy="1440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6" name="Straight Connector 48"/>
          <p:cNvCxnSpPr/>
          <p:nvPr/>
        </p:nvCxnSpPr>
        <p:spPr>
          <a:xfrm flipH="1">
            <a:off x="1619640" y="1131480"/>
            <a:ext cx="1152360" cy="115200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7" name="Straight Connector 49"/>
          <p:cNvCxnSpPr/>
          <p:nvPr/>
        </p:nvCxnSpPr>
        <p:spPr>
          <a:xfrm flipH="1">
            <a:off x="1907280" y="91548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68" name="Straight Connector 50"/>
          <p:cNvCxnSpPr/>
          <p:nvPr/>
        </p:nvCxnSpPr>
        <p:spPr>
          <a:xfrm>
            <a:off x="1547280" y="141984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69" name="Text Box 26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0" name="Right Arrow 5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71" name="Straight Connector 51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72" name="Straight Connector 52"/>
          <p:cNvCxnSpPr>
            <a:endCxn id="569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73" name="Straight Connector 53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74" name="Rectangles 21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5" name="Rectangles 22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6" name="Rectangles 23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77" name="Text Box 27"/>
          <p:cNvSpPr/>
          <p:nvPr/>
        </p:nvSpPr>
        <p:spPr>
          <a:xfrm>
            <a:off x="624600" y="6020280"/>
            <a:ext cx="3367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Schweickert (1993)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Memory &amp; 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8" name="Text Box 28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9" name="Rectangles 25"/>
          <p:cNvSpPr/>
          <p:nvPr/>
        </p:nvSpPr>
        <p:spPr>
          <a:xfrm>
            <a:off x="4860360" y="393012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0" name="Rectangles 26"/>
          <p:cNvSpPr/>
          <p:nvPr/>
        </p:nvSpPr>
        <p:spPr>
          <a:xfrm>
            <a:off x="4860360" y="4458240"/>
            <a:ext cx="1283760" cy="14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1" name="Rectangles 27"/>
          <p:cNvSpPr/>
          <p:nvPr/>
        </p:nvSpPr>
        <p:spPr>
          <a:xfrm>
            <a:off x="4860360" y="4986720"/>
            <a:ext cx="1160280" cy="14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582" name="Text Box 29"/>
          <p:cNvSpPr/>
          <p:nvPr/>
        </p:nvSpPr>
        <p:spPr>
          <a:xfrm>
            <a:off x="509076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83" name="Text Box 31"/>
          <p:cNvSpPr/>
          <p:nvPr/>
        </p:nvSpPr>
        <p:spPr>
          <a:xfrm>
            <a:off x="1908360" y="4001760"/>
            <a:ext cx="498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84" name="Straight Connector 54"/>
          <p:cNvCxnSpPr/>
          <p:nvPr/>
        </p:nvCxnSpPr>
        <p:spPr>
          <a:xfrm>
            <a:off x="1683720" y="3805920"/>
            <a:ext cx="1159920" cy="14925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5" name="Straight Connector 55"/>
          <p:cNvCxnSpPr/>
          <p:nvPr/>
        </p:nvCxnSpPr>
        <p:spPr>
          <a:xfrm>
            <a:off x="2195640" y="3785760"/>
            <a:ext cx="72000" cy="1440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6" name="Straight Connector 56"/>
          <p:cNvCxnSpPr/>
          <p:nvPr/>
        </p:nvCxnSpPr>
        <p:spPr>
          <a:xfrm flipH="1">
            <a:off x="1619640" y="3929760"/>
            <a:ext cx="1152360" cy="1152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7" name="Straight Connector 57"/>
          <p:cNvCxnSpPr/>
          <p:nvPr/>
        </p:nvCxnSpPr>
        <p:spPr>
          <a:xfrm flipH="1">
            <a:off x="1907280" y="3713760"/>
            <a:ext cx="576360" cy="158472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cxnSp>
        <p:nvCxnSpPr>
          <p:cNvPr id="588" name="Straight Connector 58"/>
          <p:cNvCxnSpPr/>
          <p:nvPr/>
        </p:nvCxnSpPr>
        <p:spPr>
          <a:xfrm>
            <a:off x="1547280" y="4218120"/>
            <a:ext cx="1296360" cy="360"/>
          </a:xfrm>
          <a:prstGeom prst="straightConnector1">
            <a:avLst/>
          </a:prstGeom>
          <a:ln w="38100">
            <a:solidFill>
              <a:srgbClr val="FFFFFF"/>
            </a:solidFill>
          </a:ln>
        </p:spPr>
      </p:cxnSp>
      <p:sp>
        <p:nvSpPr>
          <p:cNvPr id="589" name="Right Arrow 6"/>
          <p:cNvSpPr/>
          <p:nvPr/>
        </p:nvSpPr>
        <p:spPr>
          <a:xfrm>
            <a:off x="111564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590" name="Straight Connector 59"/>
          <p:cNvCxnSpPr/>
          <p:nvPr/>
        </p:nvCxnSpPr>
        <p:spPr>
          <a:xfrm flipV="1">
            <a:off x="2407680" y="400176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91" name="Straight Connector 60"/>
          <p:cNvCxnSpPr/>
          <p:nvPr/>
        </p:nvCxnSpPr>
        <p:spPr>
          <a:xfrm>
            <a:off x="2411640" y="4218120"/>
            <a:ext cx="1656360" cy="30636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592" name="Straight Connector 61"/>
          <p:cNvCxnSpPr/>
          <p:nvPr/>
        </p:nvCxnSpPr>
        <p:spPr>
          <a:xfrm>
            <a:off x="2411640" y="4218120"/>
            <a:ext cx="1656360" cy="86400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593" name="Text Box 33"/>
          <p:cNvSpPr/>
          <p:nvPr/>
        </p:nvSpPr>
        <p:spPr>
          <a:xfrm>
            <a:off x="4068360" y="3785760"/>
            <a:ext cx="49824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fat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94" name="Straight Connector 62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595" name="Text Box 34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596" name="Straight Connector 63"/>
          <p:cNvCxnSpPr/>
          <p:nvPr/>
        </p:nvCxnSpPr>
        <p:spPr>
          <a:xfrm flipV="1">
            <a:off x="6067800" y="37112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cxnSp>
        <p:nvCxnSpPr>
          <p:cNvPr id="2" name="Straight Arrow Connector 1"/>
          <p:cNvCxnSpPr/>
          <p:nvPr/>
        </p:nvCxnSpPr>
        <p:spPr>
          <a:xfrm flipV="1">
            <a:off x="5440045" y="1203325"/>
            <a:ext cx="1075690" cy="53721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5292090" y="1772920"/>
            <a:ext cx="144145" cy="503555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580" idx="3"/>
            <a:endCxn id="579" idx="3"/>
          </p:cNvCxnSpPr>
          <p:nvPr/>
        </p:nvCxnSpPr>
        <p:spPr>
          <a:xfrm flipV="1">
            <a:off x="6144260" y="4001770"/>
            <a:ext cx="371475" cy="52832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580" idx="3"/>
          </p:cNvCxnSpPr>
          <p:nvPr/>
        </p:nvCxnSpPr>
        <p:spPr>
          <a:xfrm flipV="1">
            <a:off x="6012180" y="4530090"/>
            <a:ext cx="132080" cy="483235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Picture 37" descr="2024-11-21--15-05-38"/>
          <p:cNvPicPr/>
          <p:nvPr/>
        </p:nvPicPr>
        <p:blipFill>
          <a:blip r:embed="rId1"/>
          <a:stretch>
            <a:fillRect/>
          </a:stretch>
        </p:blipFill>
        <p:spPr>
          <a:xfrm>
            <a:off x="1801440" y="1920240"/>
            <a:ext cx="5540760" cy="3017160"/>
          </a:xfrm>
          <a:prstGeom prst="rect">
            <a:avLst/>
          </a:prstGeom>
          <a:ln w="0">
            <a:noFill/>
          </a:ln>
        </p:spPr>
      </p:pic>
      <p:sp>
        <p:nvSpPr>
          <p:cNvPr id="598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Box 310"/>
          <p:cNvSpPr/>
          <p:nvPr/>
        </p:nvSpPr>
        <p:spPr>
          <a:xfrm>
            <a:off x="4070160" y="3117960"/>
            <a:ext cx="100296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lion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 Box 3"/>
          <p:cNvSpPr/>
          <p:nvPr/>
        </p:nvSpPr>
        <p:spPr>
          <a:xfrm>
            <a:off x="1435680" y="2829600"/>
            <a:ext cx="6272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Why is the phonological similarity effect so important?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 Box 3"/>
          <p:cNvSpPr/>
          <p:nvPr/>
        </p:nvSpPr>
        <p:spPr>
          <a:xfrm>
            <a:off x="1435680" y="2829600"/>
            <a:ext cx="62722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Why is the phonological similarity effect so important?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Because it shows that working memory </a:t>
            </a: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represents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 information in a </a:t>
            </a: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phonological format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.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ext Box 3"/>
          <p:cNvSpPr/>
          <p:nvPr/>
        </p:nvSpPr>
        <p:spPr>
          <a:xfrm>
            <a:off x="1435680" y="2829600"/>
            <a:ext cx="62722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Hypothesis: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If people encode words' semantics into working memory, they should confuse more often semantically similar than dissimilar items.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 Box 1"/>
          <p:cNvSpPr/>
          <p:nvPr/>
        </p:nvSpPr>
        <p:spPr>
          <a:xfrm>
            <a:off x="541440" y="1198800"/>
            <a:ext cx="2262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Semantic similarity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Text Box 1"/>
          <p:cNvSpPr/>
          <p:nvPr/>
        </p:nvSpPr>
        <p:spPr>
          <a:xfrm>
            <a:off x="541440" y="1198800"/>
            <a:ext cx="2262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Semantic similarity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604" name="Table 3"/>
          <p:cNvGraphicFramePr/>
          <p:nvPr/>
        </p:nvGraphicFramePr>
        <p:xfrm>
          <a:off x="627480" y="2135520"/>
          <a:ext cx="8112600" cy="1508760"/>
        </p:xfrm>
        <a:graphic>
          <a:graphicData uri="http://schemas.openxmlformats.org/drawingml/2006/table">
            <a:tbl>
              <a:tblPr/>
              <a:tblGrid>
                <a:gridCol w="1587240"/>
                <a:gridCol w="1087560"/>
                <a:gridCol w="1087560"/>
                <a:gridCol w="1087560"/>
                <a:gridCol w="1087560"/>
                <a:gridCol w="1087560"/>
                <a:gridCol w="1087560"/>
              </a:tblGrid>
              <a:tr h="464040">
                <a:tc>
                  <a:txBody>
                    <a:bodyPr>
                      <a:spAutoFit/>
                    </a:bodyPr>
                    <a:p>
                      <a:endParaRPr lang="en-US" sz="1800" b="1" strike="noStrike" spc="-1">
                        <a:solidFill>
                          <a:schemeClr val="lt1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Item 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22360"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rial" panose="020B0604020202020204"/>
                        </a:rPr>
                        <a:t>Similar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leopard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puma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cheetah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tiger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lion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jaguar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522360"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Arial" panose="020B0604020202020204"/>
                        </a:rPr>
                        <a:t>Dissimilar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sword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coffee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chair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flower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mirror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>
                      <a:sp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Arial" panose="020B0604020202020204"/>
                        </a:rPr>
                        <a:t>shark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5" name="Text Box 5"/>
          <p:cNvSpPr/>
          <p:nvPr/>
        </p:nvSpPr>
        <p:spPr>
          <a:xfrm>
            <a:off x="624960" y="6020280"/>
            <a:ext cx="296244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Poirier &amp; Saint-Aubin (1995),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QJEP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 Box 1"/>
          <p:cNvSpPr/>
          <p:nvPr/>
        </p:nvSpPr>
        <p:spPr>
          <a:xfrm>
            <a:off x="541440" y="1198800"/>
            <a:ext cx="2262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Semantic similarity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07" name="Picture 1" descr="semantic"/>
          <p:cNvPicPr/>
          <p:nvPr/>
        </p:nvPicPr>
        <p:blipFill>
          <a:blip r:embed="rId1"/>
          <a:srcRect l="69" r="32977"/>
          <a:stretch>
            <a:fillRect/>
          </a:stretch>
        </p:blipFill>
        <p:spPr>
          <a:xfrm>
            <a:off x="2123280" y="2493000"/>
            <a:ext cx="4897440" cy="2742840"/>
          </a:xfrm>
          <a:prstGeom prst="rect">
            <a:avLst/>
          </a:prstGeom>
          <a:ln w="0">
            <a:noFill/>
          </a:ln>
        </p:spPr>
      </p:pic>
      <p:sp>
        <p:nvSpPr>
          <p:cNvPr id="608" name="Text Box 5"/>
          <p:cNvSpPr/>
          <p:nvPr/>
        </p:nvSpPr>
        <p:spPr>
          <a:xfrm>
            <a:off x="622440" y="6020280"/>
            <a:ext cx="49114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Kowialiewski, Krasnoff, Mizrak &amp; Oberauer (2023)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 Box 5"/>
          <p:cNvSpPr/>
          <p:nvPr/>
        </p:nvSpPr>
        <p:spPr>
          <a:xfrm>
            <a:off x="4857840" y="6020280"/>
            <a:ext cx="3706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Neath et al. (2022)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Experimental Psychology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10" name="Picture 4" descr="Neath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000" y="692640"/>
            <a:ext cx="1835280" cy="567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ext Box 4"/>
          <p:cNvSpPr/>
          <p:nvPr/>
        </p:nvSpPr>
        <p:spPr>
          <a:xfrm>
            <a:off x="1850760" y="3106440"/>
            <a:ext cx="5442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The working memory system behaves as if it had no information about items’ semantics.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Picture 1" descr="preprint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1962865"/>
            <a:ext cx="2394360" cy="2394360"/>
          </a:xfrm>
          <a:prstGeom prst="rect">
            <a:avLst/>
          </a:prstGeom>
          <a:ln w="0">
            <a:noFill/>
          </a:ln>
        </p:spPr>
      </p:pic>
      <p:sp>
        <p:nvSpPr>
          <p:cNvPr id="657" name="Text Box 3"/>
          <p:cNvSpPr/>
          <p:nvPr/>
        </p:nvSpPr>
        <p:spPr>
          <a:xfrm>
            <a:off x="3563640" y="2566585"/>
            <a:ext cx="4788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Solution: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Working memory encodes only features that are shared by several items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8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660" name="Group 67"/>
          <p:cNvGrpSpPr/>
          <p:nvPr/>
        </p:nvGrpSpPr>
        <p:grpSpPr>
          <a:xfrm>
            <a:off x="2156760" y="549360"/>
            <a:ext cx="6192000" cy="366480"/>
            <a:chOff x="2156760" y="549360"/>
            <a:chExt cx="6192000" cy="366480"/>
          </a:xfrm>
        </p:grpSpPr>
        <p:sp>
          <p:nvSpPr>
            <p:cNvPr id="661" name="Rectangles 37"/>
            <p:cNvSpPr/>
            <p:nvPr/>
          </p:nvSpPr>
          <p:spPr>
            <a:xfrm>
              <a:off x="2156760" y="5493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2" name="Rectangles 38"/>
            <p:cNvSpPr/>
            <p:nvPr/>
          </p:nvSpPr>
          <p:spPr>
            <a:xfrm>
              <a:off x="2687040" y="5500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3" name="Rectangles 39"/>
            <p:cNvSpPr/>
            <p:nvPr/>
          </p:nvSpPr>
          <p:spPr>
            <a:xfrm>
              <a:off x="3217320" y="5504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4" name="Rectangles 40"/>
            <p:cNvSpPr/>
            <p:nvPr/>
          </p:nvSpPr>
          <p:spPr>
            <a:xfrm>
              <a:off x="3747600" y="5511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5" name="Rectangles 41"/>
            <p:cNvSpPr/>
            <p:nvPr/>
          </p:nvSpPr>
          <p:spPr>
            <a:xfrm>
              <a:off x="4277520" y="551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6" name="Rectangles 42"/>
            <p:cNvSpPr/>
            <p:nvPr/>
          </p:nvSpPr>
          <p:spPr>
            <a:xfrm>
              <a:off x="4807800" y="5526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7" name="Rectangles 43"/>
            <p:cNvSpPr/>
            <p:nvPr/>
          </p:nvSpPr>
          <p:spPr>
            <a:xfrm>
              <a:off x="5338080" y="5529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8" name="Rectangles 44"/>
            <p:cNvSpPr/>
            <p:nvPr/>
          </p:nvSpPr>
          <p:spPr>
            <a:xfrm>
              <a:off x="5868360" y="55368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69" name="Rectangles 45"/>
            <p:cNvSpPr/>
            <p:nvPr/>
          </p:nvSpPr>
          <p:spPr>
            <a:xfrm>
              <a:off x="6398640" y="554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0" name="Rectangles 46"/>
            <p:cNvSpPr/>
            <p:nvPr/>
          </p:nvSpPr>
          <p:spPr>
            <a:xfrm>
              <a:off x="6928920" y="5551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1" name="Rectangles 47"/>
            <p:cNvSpPr/>
            <p:nvPr/>
          </p:nvSpPr>
          <p:spPr>
            <a:xfrm>
              <a:off x="7459200" y="5554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2" name="Rectangles 48"/>
            <p:cNvSpPr/>
            <p:nvPr/>
          </p:nvSpPr>
          <p:spPr>
            <a:xfrm>
              <a:off x="7989120" y="5562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grpSp>
        <p:nvGrpSpPr>
          <p:cNvPr id="673" name="Group 66"/>
          <p:cNvGrpSpPr/>
          <p:nvPr/>
        </p:nvGrpSpPr>
        <p:grpSpPr>
          <a:xfrm>
            <a:off x="2156760" y="1045800"/>
            <a:ext cx="6192000" cy="373680"/>
            <a:chOff x="2156760" y="1045800"/>
            <a:chExt cx="6192000" cy="373680"/>
          </a:xfrm>
        </p:grpSpPr>
        <p:sp>
          <p:nvSpPr>
            <p:cNvPr id="674" name="Rectangles 53"/>
            <p:cNvSpPr/>
            <p:nvPr/>
          </p:nvSpPr>
          <p:spPr>
            <a:xfrm>
              <a:off x="2156760" y="104580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5" name="Rectangles 54"/>
            <p:cNvSpPr/>
            <p:nvPr/>
          </p:nvSpPr>
          <p:spPr>
            <a:xfrm>
              <a:off x="2687040" y="10472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6" name="Rectangles 55"/>
            <p:cNvSpPr/>
            <p:nvPr/>
          </p:nvSpPr>
          <p:spPr>
            <a:xfrm>
              <a:off x="3217320" y="10483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7" name="Rectangles 56"/>
            <p:cNvSpPr/>
            <p:nvPr/>
          </p:nvSpPr>
          <p:spPr>
            <a:xfrm>
              <a:off x="3747600" y="10497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8" name="Rectangles 57"/>
            <p:cNvSpPr/>
            <p:nvPr/>
          </p:nvSpPr>
          <p:spPr>
            <a:xfrm>
              <a:off x="4277520" y="10508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79" name="Rectangles 58"/>
            <p:cNvSpPr/>
            <p:nvPr/>
          </p:nvSpPr>
          <p:spPr>
            <a:xfrm>
              <a:off x="4807800" y="10522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0" name="Rectangles 59"/>
            <p:cNvSpPr/>
            <p:nvPr/>
          </p:nvSpPr>
          <p:spPr>
            <a:xfrm>
              <a:off x="5338080" y="10533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1" name="Rectangles 60"/>
            <p:cNvSpPr/>
            <p:nvPr/>
          </p:nvSpPr>
          <p:spPr>
            <a:xfrm>
              <a:off x="5868360" y="10548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2" name="Rectangles 61"/>
            <p:cNvSpPr/>
            <p:nvPr/>
          </p:nvSpPr>
          <p:spPr>
            <a:xfrm>
              <a:off x="6398640" y="1055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3" name="Rectangles 62"/>
            <p:cNvSpPr/>
            <p:nvPr/>
          </p:nvSpPr>
          <p:spPr>
            <a:xfrm>
              <a:off x="6928920" y="105732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4" name="Rectangles 63"/>
            <p:cNvSpPr/>
            <p:nvPr/>
          </p:nvSpPr>
          <p:spPr>
            <a:xfrm>
              <a:off x="7459200" y="1058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85" name="Rectangles 64"/>
            <p:cNvSpPr/>
            <p:nvPr/>
          </p:nvSpPr>
          <p:spPr>
            <a:xfrm>
              <a:off x="7989120" y="105984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sp>
        <p:nvSpPr>
          <p:cNvPr id="686" name="Text Box 81"/>
          <p:cNvSpPr/>
          <p:nvPr/>
        </p:nvSpPr>
        <p:spPr>
          <a:xfrm>
            <a:off x="467640" y="764640"/>
            <a:ext cx="117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Dissimilar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 Box 311"/>
          <p:cNvSpPr/>
          <p:nvPr/>
        </p:nvSpPr>
        <p:spPr>
          <a:xfrm>
            <a:off x="4103640" y="3117960"/>
            <a:ext cx="93600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sky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688" name="Group 67"/>
          <p:cNvGrpSpPr/>
          <p:nvPr/>
        </p:nvGrpSpPr>
        <p:grpSpPr>
          <a:xfrm>
            <a:off x="2156760" y="549360"/>
            <a:ext cx="6192000" cy="366480"/>
            <a:chOff x="2156760" y="549360"/>
            <a:chExt cx="6192000" cy="366480"/>
          </a:xfrm>
        </p:grpSpPr>
        <p:sp>
          <p:nvSpPr>
            <p:cNvPr id="689" name="Rectangles 37"/>
            <p:cNvSpPr/>
            <p:nvPr/>
          </p:nvSpPr>
          <p:spPr>
            <a:xfrm>
              <a:off x="2156760" y="5493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0" name="Rectangles 38"/>
            <p:cNvSpPr/>
            <p:nvPr/>
          </p:nvSpPr>
          <p:spPr>
            <a:xfrm>
              <a:off x="2687040" y="5500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1" name="Rectangles 39"/>
            <p:cNvSpPr/>
            <p:nvPr/>
          </p:nvSpPr>
          <p:spPr>
            <a:xfrm>
              <a:off x="3217320" y="5504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2" name="Rectangles 40"/>
            <p:cNvSpPr/>
            <p:nvPr/>
          </p:nvSpPr>
          <p:spPr>
            <a:xfrm>
              <a:off x="3747600" y="5511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3" name="Rectangles 41"/>
            <p:cNvSpPr/>
            <p:nvPr/>
          </p:nvSpPr>
          <p:spPr>
            <a:xfrm>
              <a:off x="4277520" y="551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4" name="Rectangles 42"/>
            <p:cNvSpPr/>
            <p:nvPr/>
          </p:nvSpPr>
          <p:spPr>
            <a:xfrm>
              <a:off x="4807800" y="5526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5" name="Rectangles 43"/>
            <p:cNvSpPr/>
            <p:nvPr/>
          </p:nvSpPr>
          <p:spPr>
            <a:xfrm>
              <a:off x="5338080" y="5529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6" name="Rectangles 44"/>
            <p:cNvSpPr/>
            <p:nvPr/>
          </p:nvSpPr>
          <p:spPr>
            <a:xfrm>
              <a:off x="5868360" y="55368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7" name="Rectangles 45"/>
            <p:cNvSpPr/>
            <p:nvPr/>
          </p:nvSpPr>
          <p:spPr>
            <a:xfrm>
              <a:off x="6398640" y="554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8" name="Rectangles 46"/>
            <p:cNvSpPr/>
            <p:nvPr/>
          </p:nvSpPr>
          <p:spPr>
            <a:xfrm>
              <a:off x="6928920" y="5551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699" name="Rectangles 47"/>
            <p:cNvSpPr/>
            <p:nvPr/>
          </p:nvSpPr>
          <p:spPr>
            <a:xfrm>
              <a:off x="7459200" y="5554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0" name="Rectangles 48"/>
            <p:cNvSpPr/>
            <p:nvPr/>
          </p:nvSpPr>
          <p:spPr>
            <a:xfrm>
              <a:off x="7989120" y="5562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grpSp>
        <p:nvGrpSpPr>
          <p:cNvPr id="701" name="Group 66"/>
          <p:cNvGrpSpPr/>
          <p:nvPr/>
        </p:nvGrpSpPr>
        <p:grpSpPr>
          <a:xfrm>
            <a:off x="2156760" y="1045800"/>
            <a:ext cx="6192000" cy="373680"/>
            <a:chOff x="2156760" y="1045800"/>
            <a:chExt cx="6192000" cy="373680"/>
          </a:xfrm>
        </p:grpSpPr>
        <p:sp>
          <p:nvSpPr>
            <p:cNvPr id="702" name="Rectangles 53"/>
            <p:cNvSpPr/>
            <p:nvPr/>
          </p:nvSpPr>
          <p:spPr>
            <a:xfrm>
              <a:off x="2156760" y="104580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3" name="Rectangles 54"/>
            <p:cNvSpPr/>
            <p:nvPr/>
          </p:nvSpPr>
          <p:spPr>
            <a:xfrm>
              <a:off x="2687040" y="10472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4" name="Rectangles 55"/>
            <p:cNvSpPr/>
            <p:nvPr/>
          </p:nvSpPr>
          <p:spPr>
            <a:xfrm>
              <a:off x="3217320" y="10483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5" name="Rectangles 56"/>
            <p:cNvSpPr/>
            <p:nvPr/>
          </p:nvSpPr>
          <p:spPr>
            <a:xfrm>
              <a:off x="3747600" y="10497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6" name="Rectangles 57"/>
            <p:cNvSpPr/>
            <p:nvPr/>
          </p:nvSpPr>
          <p:spPr>
            <a:xfrm>
              <a:off x="4277520" y="10508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7" name="Rectangles 58"/>
            <p:cNvSpPr/>
            <p:nvPr/>
          </p:nvSpPr>
          <p:spPr>
            <a:xfrm>
              <a:off x="4807800" y="10522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8" name="Rectangles 59"/>
            <p:cNvSpPr/>
            <p:nvPr/>
          </p:nvSpPr>
          <p:spPr>
            <a:xfrm>
              <a:off x="5338080" y="10533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09" name="Rectangles 60"/>
            <p:cNvSpPr/>
            <p:nvPr/>
          </p:nvSpPr>
          <p:spPr>
            <a:xfrm>
              <a:off x="5868360" y="10548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10" name="Rectangles 61"/>
            <p:cNvSpPr/>
            <p:nvPr/>
          </p:nvSpPr>
          <p:spPr>
            <a:xfrm>
              <a:off x="6398640" y="1055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11" name="Rectangles 62"/>
            <p:cNvSpPr/>
            <p:nvPr/>
          </p:nvSpPr>
          <p:spPr>
            <a:xfrm>
              <a:off x="6928920" y="105732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12" name="Rectangles 63"/>
            <p:cNvSpPr/>
            <p:nvPr/>
          </p:nvSpPr>
          <p:spPr>
            <a:xfrm>
              <a:off x="7459200" y="1058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13" name="Rectangles 64"/>
            <p:cNvSpPr/>
            <p:nvPr/>
          </p:nvSpPr>
          <p:spPr>
            <a:xfrm>
              <a:off x="7989120" y="105984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sp>
        <p:nvSpPr>
          <p:cNvPr id="714" name="Down Arrow 65"/>
          <p:cNvSpPr/>
          <p:nvPr/>
        </p:nvSpPr>
        <p:spPr>
          <a:xfrm>
            <a:off x="5073120" y="1557720"/>
            <a:ext cx="358920" cy="57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15" name="Rectangles 69"/>
          <p:cNvSpPr/>
          <p:nvPr/>
        </p:nvSpPr>
        <p:spPr>
          <a:xfrm>
            <a:off x="2157120" y="233928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16" name="Rectangles 70"/>
          <p:cNvSpPr/>
          <p:nvPr/>
        </p:nvSpPr>
        <p:spPr>
          <a:xfrm>
            <a:off x="2687400" y="23407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17" name="Rectangles 71"/>
          <p:cNvSpPr/>
          <p:nvPr/>
        </p:nvSpPr>
        <p:spPr>
          <a:xfrm>
            <a:off x="3217680" y="234180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18" name="Rectangles 72"/>
          <p:cNvSpPr/>
          <p:nvPr/>
        </p:nvSpPr>
        <p:spPr>
          <a:xfrm>
            <a:off x="3747600" y="23432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19" name="Rectangles 73"/>
          <p:cNvSpPr/>
          <p:nvPr/>
        </p:nvSpPr>
        <p:spPr>
          <a:xfrm>
            <a:off x="4277880" y="23443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0" name="Rectangles 74"/>
          <p:cNvSpPr/>
          <p:nvPr/>
        </p:nvSpPr>
        <p:spPr>
          <a:xfrm>
            <a:off x="4808160" y="23457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1" name="Rectangles 75"/>
          <p:cNvSpPr/>
          <p:nvPr/>
        </p:nvSpPr>
        <p:spPr>
          <a:xfrm>
            <a:off x="5338440" y="23468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2" name="Rectangles 76"/>
          <p:cNvSpPr/>
          <p:nvPr/>
        </p:nvSpPr>
        <p:spPr>
          <a:xfrm>
            <a:off x="5868720" y="23482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3" name="Rectangles 77"/>
          <p:cNvSpPr/>
          <p:nvPr/>
        </p:nvSpPr>
        <p:spPr>
          <a:xfrm>
            <a:off x="6399000" y="23493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4" name="Rectangles 78"/>
          <p:cNvSpPr/>
          <p:nvPr/>
        </p:nvSpPr>
        <p:spPr>
          <a:xfrm>
            <a:off x="6929280" y="235080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5" name="Rectangles 79"/>
          <p:cNvSpPr/>
          <p:nvPr/>
        </p:nvSpPr>
        <p:spPr>
          <a:xfrm>
            <a:off x="7459200" y="235188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6" name="Rectangles 80"/>
          <p:cNvSpPr/>
          <p:nvPr/>
        </p:nvSpPr>
        <p:spPr>
          <a:xfrm>
            <a:off x="7989480" y="235332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27" name="Text Box 81"/>
          <p:cNvSpPr/>
          <p:nvPr/>
        </p:nvSpPr>
        <p:spPr>
          <a:xfrm>
            <a:off x="467640" y="764640"/>
            <a:ext cx="117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Dissimilar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729" name="Group 67"/>
          <p:cNvGrpSpPr/>
          <p:nvPr/>
        </p:nvGrpSpPr>
        <p:grpSpPr>
          <a:xfrm>
            <a:off x="2156760" y="549360"/>
            <a:ext cx="6192000" cy="366480"/>
            <a:chOff x="2156760" y="549360"/>
            <a:chExt cx="6192000" cy="366480"/>
          </a:xfrm>
        </p:grpSpPr>
        <p:sp>
          <p:nvSpPr>
            <p:cNvPr id="730" name="Rectangles 37"/>
            <p:cNvSpPr/>
            <p:nvPr/>
          </p:nvSpPr>
          <p:spPr>
            <a:xfrm>
              <a:off x="2156760" y="5493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1" name="Rectangles 38"/>
            <p:cNvSpPr/>
            <p:nvPr/>
          </p:nvSpPr>
          <p:spPr>
            <a:xfrm>
              <a:off x="2687040" y="5500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2" name="Rectangles 39"/>
            <p:cNvSpPr/>
            <p:nvPr/>
          </p:nvSpPr>
          <p:spPr>
            <a:xfrm>
              <a:off x="3217320" y="5504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3" name="Rectangles 40"/>
            <p:cNvSpPr/>
            <p:nvPr/>
          </p:nvSpPr>
          <p:spPr>
            <a:xfrm>
              <a:off x="3747600" y="5511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4" name="Rectangles 41"/>
            <p:cNvSpPr/>
            <p:nvPr/>
          </p:nvSpPr>
          <p:spPr>
            <a:xfrm>
              <a:off x="4277520" y="551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5" name="Rectangles 42"/>
            <p:cNvSpPr/>
            <p:nvPr/>
          </p:nvSpPr>
          <p:spPr>
            <a:xfrm>
              <a:off x="4807800" y="5526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6" name="Rectangles 43"/>
            <p:cNvSpPr/>
            <p:nvPr/>
          </p:nvSpPr>
          <p:spPr>
            <a:xfrm>
              <a:off x="5338080" y="5529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7" name="Rectangles 44"/>
            <p:cNvSpPr/>
            <p:nvPr/>
          </p:nvSpPr>
          <p:spPr>
            <a:xfrm>
              <a:off x="5868360" y="55368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8" name="Rectangles 45"/>
            <p:cNvSpPr/>
            <p:nvPr/>
          </p:nvSpPr>
          <p:spPr>
            <a:xfrm>
              <a:off x="6398640" y="554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39" name="Rectangles 46"/>
            <p:cNvSpPr/>
            <p:nvPr/>
          </p:nvSpPr>
          <p:spPr>
            <a:xfrm>
              <a:off x="6928920" y="5551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0" name="Rectangles 47"/>
            <p:cNvSpPr/>
            <p:nvPr/>
          </p:nvSpPr>
          <p:spPr>
            <a:xfrm>
              <a:off x="7459200" y="5554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1" name="Rectangles 48"/>
            <p:cNvSpPr/>
            <p:nvPr/>
          </p:nvSpPr>
          <p:spPr>
            <a:xfrm>
              <a:off x="7989120" y="5562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grpSp>
        <p:nvGrpSpPr>
          <p:cNvPr id="742" name="Group 66"/>
          <p:cNvGrpSpPr/>
          <p:nvPr/>
        </p:nvGrpSpPr>
        <p:grpSpPr>
          <a:xfrm>
            <a:off x="2156760" y="1045800"/>
            <a:ext cx="6192000" cy="373680"/>
            <a:chOff x="2156760" y="1045800"/>
            <a:chExt cx="6192000" cy="373680"/>
          </a:xfrm>
        </p:grpSpPr>
        <p:sp>
          <p:nvSpPr>
            <p:cNvPr id="743" name="Rectangles 53"/>
            <p:cNvSpPr/>
            <p:nvPr/>
          </p:nvSpPr>
          <p:spPr>
            <a:xfrm>
              <a:off x="2156760" y="104580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4" name="Rectangles 54"/>
            <p:cNvSpPr/>
            <p:nvPr/>
          </p:nvSpPr>
          <p:spPr>
            <a:xfrm>
              <a:off x="2687040" y="10472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5" name="Rectangles 55"/>
            <p:cNvSpPr/>
            <p:nvPr/>
          </p:nvSpPr>
          <p:spPr>
            <a:xfrm>
              <a:off x="3217320" y="10483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6" name="Rectangles 56"/>
            <p:cNvSpPr/>
            <p:nvPr/>
          </p:nvSpPr>
          <p:spPr>
            <a:xfrm>
              <a:off x="3747600" y="10497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7" name="Rectangles 57"/>
            <p:cNvSpPr/>
            <p:nvPr/>
          </p:nvSpPr>
          <p:spPr>
            <a:xfrm>
              <a:off x="4277520" y="10508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8" name="Rectangles 58"/>
            <p:cNvSpPr/>
            <p:nvPr/>
          </p:nvSpPr>
          <p:spPr>
            <a:xfrm>
              <a:off x="4807800" y="10522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49" name="Rectangles 59"/>
            <p:cNvSpPr/>
            <p:nvPr/>
          </p:nvSpPr>
          <p:spPr>
            <a:xfrm>
              <a:off x="5338080" y="10533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50" name="Rectangles 60"/>
            <p:cNvSpPr/>
            <p:nvPr/>
          </p:nvSpPr>
          <p:spPr>
            <a:xfrm>
              <a:off x="5868360" y="10548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51" name="Rectangles 61"/>
            <p:cNvSpPr/>
            <p:nvPr/>
          </p:nvSpPr>
          <p:spPr>
            <a:xfrm>
              <a:off x="6398640" y="1055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52" name="Rectangles 62"/>
            <p:cNvSpPr/>
            <p:nvPr/>
          </p:nvSpPr>
          <p:spPr>
            <a:xfrm>
              <a:off x="6928920" y="105732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53" name="Rectangles 63"/>
            <p:cNvSpPr/>
            <p:nvPr/>
          </p:nvSpPr>
          <p:spPr>
            <a:xfrm>
              <a:off x="7459200" y="1058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54" name="Rectangles 64"/>
            <p:cNvSpPr/>
            <p:nvPr/>
          </p:nvSpPr>
          <p:spPr>
            <a:xfrm>
              <a:off x="7989120" y="105984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sp>
        <p:nvSpPr>
          <p:cNvPr id="755" name="Down Arrow 65"/>
          <p:cNvSpPr/>
          <p:nvPr/>
        </p:nvSpPr>
        <p:spPr>
          <a:xfrm>
            <a:off x="5073120" y="1557720"/>
            <a:ext cx="358920" cy="57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56" name="Rectangles 69"/>
          <p:cNvSpPr/>
          <p:nvPr/>
        </p:nvSpPr>
        <p:spPr>
          <a:xfrm>
            <a:off x="2157120" y="233928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57" name="Rectangles 70"/>
          <p:cNvSpPr/>
          <p:nvPr/>
        </p:nvSpPr>
        <p:spPr>
          <a:xfrm>
            <a:off x="2687400" y="23407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58" name="Rectangles 71"/>
          <p:cNvSpPr/>
          <p:nvPr/>
        </p:nvSpPr>
        <p:spPr>
          <a:xfrm>
            <a:off x="3217680" y="234180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59" name="Rectangles 72"/>
          <p:cNvSpPr/>
          <p:nvPr/>
        </p:nvSpPr>
        <p:spPr>
          <a:xfrm>
            <a:off x="3747600" y="23432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0" name="Rectangles 73"/>
          <p:cNvSpPr/>
          <p:nvPr/>
        </p:nvSpPr>
        <p:spPr>
          <a:xfrm>
            <a:off x="4277880" y="23443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1" name="Rectangles 74"/>
          <p:cNvSpPr/>
          <p:nvPr/>
        </p:nvSpPr>
        <p:spPr>
          <a:xfrm>
            <a:off x="4808160" y="23457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2" name="Rectangles 75"/>
          <p:cNvSpPr/>
          <p:nvPr/>
        </p:nvSpPr>
        <p:spPr>
          <a:xfrm>
            <a:off x="5338440" y="23468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3" name="Rectangles 76"/>
          <p:cNvSpPr/>
          <p:nvPr/>
        </p:nvSpPr>
        <p:spPr>
          <a:xfrm>
            <a:off x="5868720" y="23482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4" name="Rectangles 77"/>
          <p:cNvSpPr/>
          <p:nvPr/>
        </p:nvSpPr>
        <p:spPr>
          <a:xfrm>
            <a:off x="6399000" y="23493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5" name="Rectangles 78"/>
          <p:cNvSpPr/>
          <p:nvPr/>
        </p:nvSpPr>
        <p:spPr>
          <a:xfrm>
            <a:off x="6929280" y="235080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6" name="Rectangles 79"/>
          <p:cNvSpPr/>
          <p:nvPr/>
        </p:nvSpPr>
        <p:spPr>
          <a:xfrm>
            <a:off x="7459200" y="235188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7" name="Rectangles 80"/>
          <p:cNvSpPr/>
          <p:nvPr/>
        </p:nvSpPr>
        <p:spPr>
          <a:xfrm>
            <a:off x="7989480" y="235332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68" name="Text Box 81"/>
          <p:cNvSpPr/>
          <p:nvPr/>
        </p:nvSpPr>
        <p:spPr>
          <a:xfrm>
            <a:off x="467640" y="764640"/>
            <a:ext cx="117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Dissimilar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9" name="Rectangles 109"/>
          <p:cNvSpPr/>
          <p:nvPr/>
        </p:nvSpPr>
        <p:spPr>
          <a:xfrm>
            <a:off x="2136600" y="35028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0" name="Rectangles 110"/>
          <p:cNvSpPr/>
          <p:nvPr/>
        </p:nvSpPr>
        <p:spPr>
          <a:xfrm>
            <a:off x="2666880" y="350316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1" name="Rectangles 111"/>
          <p:cNvSpPr/>
          <p:nvPr/>
        </p:nvSpPr>
        <p:spPr>
          <a:xfrm>
            <a:off x="3197160" y="35038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2" name="Rectangles 112"/>
          <p:cNvSpPr/>
          <p:nvPr/>
        </p:nvSpPr>
        <p:spPr>
          <a:xfrm>
            <a:off x="3727440" y="35046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3" name="Rectangles 113"/>
          <p:cNvSpPr/>
          <p:nvPr/>
        </p:nvSpPr>
        <p:spPr>
          <a:xfrm>
            <a:off x="4257720" y="35053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4" name="Rectangles 114"/>
          <p:cNvSpPr/>
          <p:nvPr/>
        </p:nvSpPr>
        <p:spPr>
          <a:xfrm>
            <a:off x="4788000" y="35056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5" name="Rectangles 115"/>
          <p:cNvSpPr/>
          <p:nvPr/>
        </p:nvSpPr>
        <p:spPr>
          <a:xfrm>
            <a:off x="5318280" y="35064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6" name="Rectangles 116"/>
          <p:cNvSpPr/>
          <p:nvPr/>
        </p:nvSpPr>
        <p:spPr>
          <a:xfrm>
            <a:off x="5848200" y="35071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7" name="Rectangles 117"/>
          <p:cNvSpPr/>
          <p:nvPr/>
        </p:nvSpPr>
        <p:spPr>
          <a:xfrm>
            <a:off x="6378480" y="35078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8" name="Rectangles 118"/>
          <p:cNvSpPr/>
          <p:nvPr/>
        </p:nvSpPr>
        <p:spPr>
          <a:xfrm>
            <a:off x="6908760" y="350820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79" name="Rectangles 119"/>
          <p:cNvSpPr/>
          <p:nvPr/>
        </p:nvSpPr>
        <p:spPr>
          <a:xfrm>
            <a:off x="7439040" y="35089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0" name="Rectangles 120"/>
          <p:cNvSpPr/>
          <p:nvPr/>
        </p:nvSpPr>
        <p:spPr>
          <a:xfrm>
            <a:off x="7969320" y="35096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1" name="Rectangles 122"/>
          <p:cNvSpPr/>
          <p:nvPr/>
        </p:nvSpPr>
        <p:spPr>
          <a:xfrm>
            <a:off x="2136600" y="39992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2" name="Rectangles 123"/>
          <p:cNvSpPr/>
          <p:nvPr/>
        </p:nvSpPr>
        <p:spPr>
          <a:xfrm>
            <a:off x="2666880" y="40006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3" name="Rectangles 124"/>
          <p:cNvSpPr/>
          <p:nvPr/>
        </p:nvSpPr>
        <p:spPr>
          <a:xfrm>
            <a:off x="3197160" y="400176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4" name="Rectangles 125"/>
          <p:cNvSpPr/>
          <p:nvPr/>
        </p:nvSpPr>
        <p:spPr>
          <a:xfrm>
            <a:off x="3727440" y="40032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5" name="Rectangles 126"/>
          <p:cNvSpPr/>
          <p:nvPr/>
        </p:nvSpPr>
        <p:spPr>
          <a:xfrm>
            <a:off x="4257720" y="40042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6" name="Rectangles 127"/>
          <p:cNvSpPr/>
          <p:nvPr/>
        </p:nvSpPr>
        <p:spPr>
          <a:xfrm>
            <a:off x="4788000" y="40057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7" name="Rectangles 128"/>
          <p:cNvSpPr/>
          <p:nvPr/>
        </p:nvSpPr>
        <p:spPr>
          <a:xfrm>
            <a:off x="5318280" y="40068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8" name="Rectangles 129"/>
          <p:cNvSpPr/>
          <p:nvPr/>
        </p:nvSpPr>
        <p:spPr>
          <a:xfrm>
            <a:off x="5848200" y="40082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89" name="Rectangles 130"/>
          <p:cNvSpPr/>
          <p:nvPr/>
        </p:nvSpPr>
        <p:spPr>
          <a:xfrm>
            <a:off x="6378480" y="40093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90" name="Rectangles 131"/>
          <p:cNvSpPr/>
          <p:nvPr/>
        </p:nvSpPr>
        <p:spPr>
          <a:xfrm>
            <a:off x="6908760" y="401076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91" name="Rectangles 132"/>
          <p:cNvSpPr/>
          <p:nvPr/>
        </p:nvSpPr>
        <p:spPr>
          <a:xfrm>
            <a:off x="7439040" y="40118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92" name="Rectangles 133"/>
          <p:cNvSpPr/>
          <p:nvPr/>
        </p:nvSpPr>
        <p:spPr>
          <a:xfrm>
            <a:off x="7969320" y="40132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793" name="Text Box 147"/>
          <p:cNvSpPr/>
          <p:nvPr/>
        </p:nvSpPr>
        <p:spPr>
          <a:xfrm>
            <a:off x="446400" y="3718080"/>
            <a:ext cx="87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795" name="Group 67"/>
          <p:cNvGrpSpPr/>
          <p:nvPr/>
        </p:nvGrpSpPr>
        <p:grpSpPr>
          <a:xfrm>
            <a:off x="2156760" y="549360"/>
            <a:ext cx="6192000" cy="366480"/>
            <a:chOff x="2156760" y="549360"/>
            <a:chExt cx="6192000" cy="366480"/>
          </a:xfrm>
        </p:grpSpPr>
        <p:sp>
          <p:nvSpPr>
            <p:cNvPr id="796" name="Rectangles 37"/>
            <p:cNvSpPr/>
            <p:nvPr/>
          </p:nvSpPr>
          <p:spPr>
            <a:xfrm>
              <a:off x="2156760" y="5493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97" name="Rectangles 38"/>
            <p:cNvSpPr/>
            <p:nvPr/>
          </p:nvSpPr>
          <p:spPr>
            <a:xfrm>
              <a:off x="2687040" y="5500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98" name="Rectangles 39"/>
            <p:cNvSpPr/>
            <p:nvPr/>
          </p:nvSpPr>
          <p:spPr>
            <a:xfrm>
              <a:off x="3217320" y="5504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799" name="Rectangles 40"/>
            <p:cNvSpPr/>
            <p:nvPr/>
          </p:nvSpPr>
          <p:spPr>
            <a:xfrm>
              <a:off x="3747600" y="5511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0" name="Rectangles 41"/>
            <p:cNvSpPr/>
            <p:nvPr/>
          </p:nvSpPr>
          <p:spPr>
            <a:xfrm>
              <a:off x="4277520" y="551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1" name="Rectangles 42"/>
            <p:cNvSpPr/>
            <p:nvPr/>
          </p:nvSpPr>
          <p:spPr>
            <a:xfrm>
              <a:off x="4807800" y="5526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2" name="Rectangles 43"/>
            <p:cNvSpPr/>
            <p:nvPr/>
          </p:nvSpPr>
          <p:spPr>
            <a:xfrm>
              <a:off x="5338080" y="55296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3" name="Rectangles 44"/>
            <p:cNvSpPr/>
            <p:nvPr/>
          </p:nvSpPr>
          <p:spPr>
            <a:xfrm>
              <a:off x="5868360" y="55368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4" name="Rectangles 45"/>
            <p:cNvSpPr/>
            <p:nvPr/>
          </p:nvSpPr>
          <p:spPr>
            <a:xfrm>
              <a:off x="6398640" y="554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5" name="Rectangles 46"/>
            <p:cNvSpPr/>
            <p:nvPr/>
          </p:nvSpPr>
          <p:spPr>
            <a:xfrm>
              <a:off x="6928920" y="5551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6" name="Rectangles 47"/>
            <p:cNvSpPr/>
            <p:nvPr/>
          </p:nvSpPr>
          <p:spPr>
            <a:xfrm>
              <a:off x="7459200" y="5554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07" name="Rectangles 48"/>
            <p:cNvSpPr/>
            <p:nvPr/>
          </p:nvSpPr>
          <p:spPr>
            <a:xfrm>
              <a:off x="7989120" y="5562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grpSp>
        <p:nvGrpSpPr>
          <p:cNvPr id="808" name="Group 66"/>
          <p:cNvGrpSpPr/>
          <p:nvPr/>
        </p:nvGrpSpPr>
        <p:grpSpPr>
          <a:xfrm>
            <a:off x="2156760" y="1045800"/>
            <a:ext cx="6192000" cy="373680"/>
            <a:chOff x="2156760" y="1045800"/>
            <a:chExt cx="6192000" cy="373680"/>
          </a:xfrm>
        </p:grpSpPr>
        <p:sp>
          <p:nvSpPr>
            <p:cNvPr id="809" name="Rectangles 53"/>
            <p:cNvSpPr/>
            <p:nvPr/>
          </p:nvSpPr>
          <p:spPr>
            <a:xfrm>
              <a:off x="2156760" y="104580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0" name="Rectangles 54"/>
            <p:cNvSpPr/>
            <p:nvPr/>
          </p:nvSpPr>
          <p:spPr>
            <a:xfrm>
              <a:off x="2687040" y="10472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1" name="Rectangles 55"/>
            <p:cNvSpPr/>
            <p:nvPr/>
          </p:nvSpPr>
          <p:spPr>
            <a:xfrm>
              <a:off x="3217320" y="104832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2" name="Rectangles 56"/>
            <p:cNvSpPr/>
            <p:nvPr/>
          </p:nvSpPr>
          <p:spPr>
            <a:xfrm>
              <a:off x="3747600" y="10497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3" name="Rectangles 57"/>
            <p:cNvSpPr/>
            <p:nvPr/>
          </p:nvSpPr>
          <p:spPr>
            <a:xfrm>
              <a:off x="4277520" y="105084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4" name="Rectangles 58"/>
            <p:cNvSpPr/>
            <p:nvPr/>
          </p:nvSpPr>
          <p:spPr>
            <a:xfrm>
              <a:off x="4807800" y="10522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5" name="Rectangles 59"/>
            <p:cNvSpPr/>
            <p:nvPr/>
          </p:nvSpPr>
          <p:spPr>
            <a:xfrm>
              <a:off x="5338080" y="105336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6" name="Rectangles 60"/>
            <p:cNvSpPr/>
            <p:nvPr/>
          </p:nvSpPr>
          <p:spPr>
            <a:xfrm>
              <a:off x="5868360" y="10548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7" name="Rectangles 61"/>
            <p:cNvSpPr/>
            <p:nvPr/>
          </p:nvSpPr>
          <p:spPr>
            <a:xfrm>
              <a:off x="6398640" y="105588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8" name="Rectangles 62"/>
            <p:cNvSpPr/>
            <p:nvPr/>
          </p:nvSpPr>
          <p:spPr>
            <a:xfrm>
              <a:off x="6928920" y="105732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19" name="Rectangles 63"/>
            <p:cNvSpPr/>
            <p:nvPr/>
          </p:nvSpPr>
          <p:spPr>
            <a:xfrm>
              <a:off x="7459200" y="1058400"/>
              <a:ext cx="359640" cy="35964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  <p:sp>
          <p:nvSpPr>
            <p:cNvPr id="820" name="Rectangles 64"/>
            <p:cNvSpPr/>
            <p:nvPr/>
          </p:nvSpPr>
          <p:spPr>
            <a:xfrm>
              <a:off x="7989120" y="1059840"/>
              <a:ext cx="359640" cy="359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Arial" panose="020B0604020202020204"/>
                <a:ea typeface="DejaVu Sans" panose="020B0606030804020204"/>
              </a:endParaRPr>
            </a:p>
          </p:txBody>
        </p:sp>
      </p:grpSp>
      <p:sp>
        <p:nvSpPr>
          <p:cNvPr id="821" name="Down Arrow 65"/>
          <p:cNvSpPr/>
          <p:nvPr/>
        </p:nvSpPr>
        <p:spPr>
          <a:xfrm>
            <a:off x="5073120" y="1557720"/>
            <a:ext cx="358920" cy="57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2" name="Rectangles 69"/>
          <p:cNvSpPr/>
          <p:nvPr/>
        </p:nvSpPr>
        <p:spPr>
          <a:xfrm>
            <a:off x="2157120" y="233928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3" name="Rectangles 70"/>
          <p:cNvSpPr/>
          <p:nvPr/>
        </p:nvSpPr>
        <p:spPr>
          <a:xfrm>
            <a:off x="2687400" y="23407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4" name="Rectangles 71"/>
          <p:cNvSpPr/>
          <p:nvPr/>
        </p:nvSpPr>
        <p:spPr>
          <a:xfrm>
            <a:off x="3217680" y="234180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5" name="Rectangles 72"/>
          <p:cNvSpPr/>
          <p:nvPr/>
        </p:nvSpPr>
        <p:spPr>
          <a:xfrm>
            <a:off x="3747600" y="23432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6" name="Rectangles 73"/>
          <p:cNvSpPr/>
          <p:nvPr/>
        </p:nvSpPr>
        <p:spPr>
          <a:xfrm>
            <a:off x="4277880" y="234432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7" name="Rectangles 74"/>
          <p:cNvSpPr/>
          <p:nvPr/>
        </p:nvSpPr>
        <p:spPr>
          <a:xfrm>
            <a:off x="4808160" y="23457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8" name="Rectangles 75"/>
          <p:cNvSpPr/>
          <p:nvPr/>
        </p:nvSpPr>
        <p:spPr>
          <a:xfrm>
            <a:off x="5338440" y="234684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29" name="Rectangles 76"/>
          <p:cNvSpPr/>
          <p:nvPr/>
        </p:nvSpPr>
        <p:spPr>
          <a:xfrm>
            <a:off x="5868720" y="23482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0" name="Rectangles 77"/>
          <p:cNvSpPr/>
          <p:nvPr/>
        </p:nvSpPr>
        <p:spPr>
          <a:xfrm>
            <a:off x="6399000" y="234936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1" name="Rectangles 78"/>
          <p:cNvSpPr/>
          <p:nvPr/>
        </p:nvSpPr>
        <p:spPr>
          <a:xfrm>
            <a:off x="6929280" y="235080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2" name="Rectangles 79"/>
          <p:cNvSpPr/>
          <p:nvPr/>
        </p:nvSpPr>
        <p:spPr>
          <a:xfrm>
            <a:off x="7459200" y="2351880"/>
            <a:ext cx="359640" cy="35964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3" name="Rectangles 80"/>
          <p:cNvSpPr/>
          <p:nvPr/>
        </p:nvSpPr>
        <p:spPr>
          <a:xfrm>
            <a:off x="7989480" y="2353320"/>
            <a:ext cx="359640" cy="359640"/>
          </a:xfrm>
          <a:prstGeom prst="rect">
            <a:avLst/>
          </a:prstGeom>
          <a:solidFill>
            <a:schemeClr val="bg1">
              <a:alpha val="8000"/>
            </a:schemeClr>
          </a:solidFill>
          <a:ln>
            <a:solidFill>
              <a:srgbClr val="000000">
                <a:alpha val="11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4" name="Text Box 81"/>
          <p:cNvSpPr/>
          <p:nvPr/>
        </p:nvSpPr>
        <p:spPr>
          <a:xfrm>
            <a:off x="467640" y="764640"/>
            <a:ext cx="1170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Dissimilar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35" name="Rectangles 109"/>
          <p:cNvSpPr/>
          <p:nvPr/>
        </p:nvSpPr>
        <p:spPr>
          <a:xfrm>
            <a:off x="2136600" y="35028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6" name="Rectangles 110"/>
          <p:cNvSpPr/>
          <p:nvPr/>
        </p:nvSpPr>
        <p:spPr>
          <a:xfrm>
            <a:off x="2666880" y="350316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7" name="Rectangles 111"/>
          <p:cNvSpPr/>
          <p:nvPr/>
        </p:nvSpPr>
        <p:spPr>
          <a:xfrm>
            <a:off x="3197160" y="35038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8" name="Rectangles 112"/>
          <p:cNvSpPr/>
          <p:nvPr/>
        </p:nvSpPr>
        <p:spPr>
          <a:xfrm>
            <a:off x="3727440" y="35046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39" name="Rectangles 113"/>
          <p:cNvSpPr/>
          <p:nvPr/>
        </p:nvSpPr>
        <p:spPr>
          <a:xfrm>
            <a:off x="4257720" y="35053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0" name="Rectangles 114"/>
          <p:cNvSpPr/>
          <p:nvPr/>
        </p:nvSpPr>
        <p:spPr>
          <a:xfrm>
            <a:off x="4788000" y="35056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1" name="Rectangles 115"/>
          <p:cNvSpPr/>
          <p:nvPr/>
        </p:nvSpPr>
        <p:spPr>
          <a:xfrm>
            <a:off x="5318280" y="35064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2" name="Rectangles 116"/>
          <p:cNvSpPr/>
          <p:nvPr/>
        </p:nvSpPr>
        <p:spPr>
          <a:xfrm>
            <a:off x="5848200" y="35071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3" name="Rectangles 117"/>
          <p:cNvSpPr/>
          <p:nvPr/>
        </p:nvSpPr>
        <p:spPr>
          <a:xfrm>
            <a:off x="6378480" y="35078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4" name="Rectangles 118"/>
          <p:cNvSpPr/>
          <p:nvPr/>
        </p:nvSpPr>
        <p:spPr>
          <a:xfrm>
            <a:off x="6908760" y="350820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5" name="Rectangles 119"/>
          <p:cNvSpPr/>
          <p:nvPr/>
        </p:nvSpPr>
        <p:spPr>
          <a:xfrm>
            <a:off x="7439040" y="35089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6" name="Rectangles 120"/>
          <p:cNvSpPr/>
          <p:nvPr/>
        </p:nvSpPr>
        <p:spPr>
          <a:xfrm>
            <a:off x="7969320" y="35096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7" name="Rectangles 122"/>
          <p:cNvSpPr/>
          <p:nvPr/>
        </p:nvSpPr>
        <p:spPr>
          <a:xfrm>
            <a:off x="2136600" y="39992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8" name="Rectangles 123"/>
          <p:cNvSpPr/>
          <p:nvPr/>
        </p:nvSpPr>
        <p:spPr>
          <a:xfrm>
            <a:off x="2666880" y="40006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49" name="Rectangles 124"/>
          <p:cNvSpPr/>
          <p:nvPr/>
        </p:nvSpPr>
        <p:spPr>
          <a:xfrm>
            <a:off x="3197160" y="400176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0" name="Rectangles 125"/>
          <p:cNvSpPr/>
          <p:nvPr/>
        </p:nvSpPr>
        <p:spPr>
          <a:xfrm>
            <a:off x="3727440" y="40032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1" name="Rectangles 126"/>
          <p:cNvSpPr/>
          <p:nvPr/>
        </p:nvSpPr>
        <p:spPr>
          <a:xfrm>
            <a:off x="4257720" y="40042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2" name="Rectangles 127"/>
          <p:cNvSpPr/>
          <p:nvPr/>
        </p:nvSpPr>
        <p:spPr>
          <a:xfrm>
            <a:off x="4788000" y="40057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3" name="Rectangles 128"/>
          <p:cNvSpPr/>
          <p:nvPr/>
        </p:nvSpPr>
        <p:spPr>
          <a:xfrm>
            <a:off x="5318280" y="40068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4" name="Rectangles 129"/>
          <p:cNvSpPr/>
          <p:nvPr/>
        </p:nvSpPr>
        <p:spPr>
          <a:xfrm>
            <a:off x="5848200" y="40082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5" name="Rectangles 130"/>
          <p:cNvSpPr/>
          <p:nvPr/>
        </p:nvSpPr>
        <p:spPr>
          <a:xfrm>
            <a:off x="6378480" y="400932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6" name="Rectangles 131"/>
          <p:cNvSpPr/>
          <p:nvPr/>
        </p:nvSpPr>
        <p:spPr>
          <a:xfrm>
            <a:off x="6908760" y="401076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7" name="Rectangles 132"/>
          <p:cNvSpPr/>
          <p:nvPr/>
        </p:nvSpPr>
        <p:spPr>
          <a:xfrm>
            <a:off x="7439040" y="40118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8" name="Rectangles 133"/>
          <p:cNvSpPr/>
          <p:nvPr/>
        </p:nvSpPr>
        <p:spPr>
          <a:xfrm>
            <a:off x="7969320" y="401328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59" name="Down Arrow 134"/>
          <p:cNvSpPr/>
          <p:nvPr/>
        </p:nvSpPr>
        <p:spPr>
          <a:xfrm>
            <a:off x="5052600" y="4511160"/>
            <a:ext cx="358920" cy="57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0" name="Rectangles 135"/>
          <p:cNvSpPr/>
          <p:nvPr/>
        </p:nvSpPr>
        <p:spPr>
          <a:xfrm>
            <a:off x="2136600" y="52927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1" name="Rectangles 136"/>
          <p:cNvSpPr/>
          <p:nvPr/>
        </p:nvSpPr>
        <p:spPr>
          <a:xfrm>
            <a:off x="2666880" y="529416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2" name="Rectangles 137"/>
          <p:cNvSpPr/>
          <p:nvPr/>
        </p:nvSpPr>
        <p:spPr>
          <a:xfrm>
            <a:off x="3197160" y="529524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3" name="Rectangles 138"/>
          <p:cNvSpPr/>
          <p:nvPr/>
        </p:nvSpPr>
        <p:spPr>
          <a:xfrm>
            <a:off x="3727440" y="52966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4" name="Rectangles 139"/>
          <p:cNvSpPr/>
          <p:nvPr/>
        </p:nvSpPr>
        <p:spPr>
          <a:xfrm>
            <a:off x="4257720" y="5297760"/>
            <a:ext cx="359640" cy="3596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5" name="Rectangles 140"/>
          <p:cNvSpPr/>
          <p:nvPr/>
        </p:nvSpPr>
        <p:spPr>
          <a:xfrm>
            <a:off x="4788000" y="529920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6" name="Rectangles 141"/>
          <p:cNvSpPr/>
          <p:nvPr/>
        </p:nvSpPr>
        <p:spPr>
          <a:xfrm>
            <a:off x="5318280" y="530028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7" name="Rectangles 142"/>
          <p:cNvSpPr/>
          <p:nvPr/>
        </p:nvSpPr>
        <p:spPr>
          <a:xfrm>
            <a:off x="5848200" y="5301720"/>
            <a:ext cx="359640" cy="3596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8" name="Rectangles 143"/>
          <p:cNvSpPr/>
          <p:nvPr/>
        </p:nvSpPr>
        <p:spPr>
          <a:xfrm>
            <a:off x="6378480" y="5302800"/>
            <a:ext cx="359640" cy="35964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0000">
                <a:alpha val="1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69" name="Rectangles 144"/>
          <p:cNvSpPr/>
          <p:nvPr/>
        </p:nvSpPr>
        <p:spPr>
          <a:xfrm>
            <a:off x="6908760" y="5304240"/>
            <a:ext cx="359640" cy="35964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rgbClr val="000000">
                <a:alpha val="1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70" name="Rectangles 145"/>
          <p:cNvSpPr/>
          <p:nvPr/>
        </p:nvSpPr>
        <p:spPr>
          <a:xfrm>
            <a:off x="7439040" y="5305320"/>
            <a:ext cx="359640" cy="35964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rgbClr val="000000">
                <a:alpha val="1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71" name="Rectangles 146"/>
          <p:cNvSpPr/>
          <p:nvPr/>
        </p:nvSpPr>
        <p:spPr>
          <a:xfrm>
            <a:off x="7969320" y="5306760"/>
            <a:ext cx="359640" cy="35964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rgbClr val="000000">
                <a:alpha val="1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72" name="Text Box 147"/>
          <p:cNvSpPr/>
          <p:nvPr/>
        </p:nvSpPr>
        <p:spPr>
          <a:xfrm>
            <a:off x="446400" y="3718080"/>
            <a:ext cx="87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Similar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74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75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876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877" name="Straight Connector 6"/>
          <p:cNvCxnSpPr>
            <a:endCxn id="874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878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879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80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81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82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83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884" name="Straight Connector 11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885" name="Text Box 16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Text Box 35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87" name="Text Box 36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88" name="Right Arrow 7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889" name="Straight Connector 13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890" name="Straight Connector 14"/>
          <p:cNvCxnSpPr>
            <a:endCxn id="887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891" name="Straight Connector 64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892" name="Rectangles 16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93" name="Rectangles 17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94" name="Rectangles 18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895" name="Text Box 37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96" name="Text Box 38"/>
          <p:cNvSpPr/>
          <p:nvPr/>
        </p:nvSpPr>
        <p:spPr>
          <a:xfrm>
            <a:off x="602352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97" name="Text Box 39"/>
          <p:cNvSpPr/>
          <p:nvPr/>
        </p:nvSpPr>
        <p:spPr>
          <a:xfrm>
            <a:off x="1263240" y="4001760"/>
            <a:ext cx="1818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98" name="Right Arrow 8"/>
          <p:cNvSpPr/>
          <p:nvPr/>
        </p:nvSpPr>
        <p:spPr>
          <a:xfrm>
            <a:off x="46980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899" name="Straight Connector 65"/>
          <p:cNvCxnSpPr/>
          <p:nvPr/>
        </p:nvCxnSpPr>
        <p:spPr>
          <a:xfrm flipV="1">
            <a:off x="3053520" y="4077000"/>
            <a:ext cx="726840" cy="1180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00" name="Straight Connector 66"/>
          <p:cNvCxnSpPr/>
          <p:nvPr/>
        </p:nvCxnSpPr>
        <p:spPr>
          <a:xfrm>
            <a:off x="3057480" y="4218120"/>
            <a:ext cx="794520" cy="291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01" name="Straight Connector 67"/>
          <p:cNvCxnSpPr/>
          <p:nvPr/>
        </p:nvCxnSpPr>
        <p:spPr>
          <a:xfrm>
            <a:off x="3057480" y="4218120"/>
            <a:ext cx="794520" cy="795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02" name="Text Box 40"/>
          <p:cNvSpPr/>
          <p:nvPr/>
        </p:nvSpPr>
        <p:spPr>
          <a:xfrm>
            <a:off x="3925800" y="3789000"/>
            <a:ext cx="181908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- 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03" name="Text Box 41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04" name="Rectangles 31"/>
          <p:cNvSpPr/>
          <p:nvPr/>
        </p:nvSpPr>
        <p:spPr>
          <a:xfrm>
            <a:off x="5801400" y="393336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05" name="Rectangles 32"/>
          <p:cNvSpPr/>
          <p:nvPr/>
        </p:nvSpPr>
        <p:spPr>
          <a:xfrm>
            <a:off x="5801400" y="447048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06" name="Rectangles 33"/>
          <p:cNvSpPr/>
          <p:nvPr/>
        </p:nvSpPr>
        <p:spPr>
          <a:xfrm>
            <a:off x="5801400" y="498996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07" name="Straight Connector 68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908" name="Text Box 46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909" name="Straight Connector 69"/>
          <p:cNvCxnSpPr/>
          <p:nvPr/>
        </p:nvCxnSpPr>
        <p:spPr>
          <a:xfrm flipV="1">
            <a:off x="7003080" y="36968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Text Box 2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11" name="Text Box 3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12" name="Right Arrow 4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13" name="Straight Connector 5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14" name="Straight Connector 6"/>
          <p:cNvCxnSpPr>
            <a:endCxn id="911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15" name="Straight Connector 7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16" name="Rectangles 12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17" name="Rectangles 13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18" name="Rectangles 14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19" name="Text Box 15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20" name="Text Box 19"/>
          <p:cNvSpPr/>
          <p:nvPr/>
        </p:nvSpPr>
        <p:spPr>
          <a:xfrm>
            <a:off x="602352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21" name="Text Box 20"/>
          <p:cNvSpPr/>
          <p:nvPr/>
        </p:nvSpPr>
        <p:spPr>
          <a:xfrm>
            <a:off x="1263240" y="4001760"/>
            <a:ext cx="1818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22" name="Right Arrow 26"/>
          <p:cNvSpPr/>
          <p:nvPr/>
        </p:nvSpPr>
        <p:spPr>
          <a:xfrm>
            <a:off x="46980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23" name="Straight Connector 27"/>
          <p:cNvCxnSpPr/>
          <p:nvPr/>
        </p:nvCxnSpPr>
        <p:spPr>
          <a:xfrm flipV="1">
            <a:off x="3053520" y="4077000"/>
            <a:ext cx="726840" cy="1180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24" name="Straight Connector 28"/>
          <p:cNvCxnSpPr/>
          <p:nvPr/>
        </p:nvCxnSpPr>
        <p:spPr>
          <a:xfrm>
            <a:off x="3057480" y="4218120"/>
            <a:ext cx="794520" cy="291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25" name="Straight Connector 29"/>
          <p:cNvCxnSpPr/>
          <p:nvPr/>
        </p:nvCxnSpPr>
        <p:spPr>
          <a:xfrm>
            <a:off x="3057480" y="4218120"/>
            <a:ext cx="794520" cy="795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26" name="Text Box 30"/>
          <p:cNvSpPr/>
          <p:nvPr/>
        </p:nvSpPr>
        <p:spPr>
          <a:xfrm>
            <a:off x="3926520" y="3789000"/>
            <a:ext cx="1818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27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28" name="Rectangles 34"/>
          <p:cNvSpPr/>
          <p:nvPr/>
        </p:nvSpPr>
        <p:spPr>
          <a:xfrm>
            <a:off x="5801400" y="393336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29" name="Rectangles 35"/>
          <p:cNvSpPr/>
          <p:nvPr/>
        </p:nvSpPr>
        <p:spPr>
          <a:xfrm>
            <a:off x="5801400" y="447048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0" name="Rectangles 36"/>
          <p:cNvSpPr/>
          <p:nvPr/>
        </p:nvSpPr>
        <p:spPr>
          <a:xfrm>
            <a:off x="5801400" y="498996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31" name="Straight Connector 1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932" name="Text Box 11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933" name="Straight Connector 16"/>
          <p:cNvCxnSpPr/>
          <p:nvPr/>
        </p:nvCxnSpPr>
        <p:spPr>
          <a:xfrm flipV="1">
            <a:off x="7003080" y="36968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 Box 47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5" name="Text Box 48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6" name="Right Arrow 11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37" name="Straight Connector 70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8" name="Straight Connector 71"/>
          <p:cNvCxnSpPr>
            <a:endCxn id="935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9" name="Straight Connector 72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40" name="Rectangles 49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1" name="Rectangles 50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2" name="Rectangles 51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3" name="Text Box 49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4" name="Text Box 50"/>
          <p:cNvSpPr/>
          <p:nvPr/>
        </p:nvSpPr>
        <p:spPr>
          <a:xfrm>
            <a:off x="602352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5" name="Text Box 51"/>
          <p:cNvSpPr/>
          <p:nvPr/>
        </p:nvSpPr>
        <p:spPr>
          <a:xfrm>
            <a:off x="1263240" y="4001760"/>
            <a:ext cx="1818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6" name="Right Arrow 12"/>
          <p:cNvSpPr/>
          <p:nvPr/>
        </p:nvSpPr>
        <p:spPr>
          <a:xfrm>
            <a:off x="46980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47" name="Straight Connector 73"/>
          <p:cNvCxnSpPr/>
          <p:nvPr/>
        </p:nvCxnSpPr>
        <p:spPr>
          <a:xfrm flipV="1">
            <a:off x="3053520" y="4077000"/>
            <a:ext cx="726840" cy="1180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8" name="Straight Connector 74"/>
          <p:cNvCxnSpPr/>
          <p:nvPr/>
        </p:nvCxnSpPr>
        <p:spPr>
          <a:xfrm>
            <a:off x="3057480" y="4218120"/>
            <a:ext cx="794520" cy="291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9" name="Straight Connector 75"/>
          <p:cNvCxnSpPr/>
          <p:nvPr/>
        </p:nvCxnSpPr>
        <p:spPr>
          <a:xfrm>
            <a:off x="3057480" y="4218120"/>
            <a:ext cx="794520" cy="795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50" name="Text Box 52"/>
          <p:cNvSpPr/>
          <p:nvPr/>
        </p:nvSpPr>
        <p:spPr>
          <a:xfrm>
            <a:off x="3926520" y="3789000"/>
            <a:ext cx="1818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1" name="Text Box 53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2" name="Rectangles 52"/>
          <p:cNvSpPr/>
          <p:nvPr/>
        </p:nvSpPr>
        <p:spPr>
          <a:xfrm>
            <a:off x="5801400" y="393336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3" name="Rectangles 65"/>
          <p:cNvSpPr/>
          <p:nvPr/>
        </p:nvSpPr>
        <p:spPr>
          <a:xfrm>
            <a:off x="5801400" y="447048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4" name="Rectangles 66"/>
          <p:cNvSpPr/>
          <p:nvPr/>
        </p:nvSpPr>
        <p:spPr>
          <a:xfrm>
            <a:off x="5801400" y="498996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5" name="Rectangles 67"/>
          <p:cNvSpPr/>
          <p:nvPr/>
        </p:nvSpPr>
        <p:spPr>
          <a:xfrm>
            <a:off x="7457400" y="39333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6" name="Rectangles 68"/>
          <p:cNvSpPr/>
          <p:nvPr/>
        </p:nvSpPr>
        <p:spPr>
          <a:xfrm>
            <a:off x="6381720" y="447048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7" name="Rectangles 81"/>
          <p:cNvSpPr/>
          <p:nvPr/>
        </p:nvSpPr>
        <p:spPr>
          <a:xfrm>
            <a:off x="6228720" y="49899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58" name="Straight Connector 76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959" name="Text Box 54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960" name="Straight Connector 77"/>
          <p:cNvCxnSpPr/>
          <p:nvPr/>
        </p:nvCxnSpPr>
        <p:spPr>
          <a:xfrm flipV="1">
            <a:off x="7003080" y="36968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 Box 47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5" name="Text Box 48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6" name="Right Arrow 11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37" name="Straight Connector 70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8" name="Straight Connector 71"/>
          <p:cNvCxnSpPr>
            <a:endCxn id="935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9" name="Straight Connector 72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40" name="Rectangles 49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1" name="Rectangles 50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2" name="Rectangles 51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3" name="Text Box 49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4" name="Text Box 50"/>
          <p:cNvSpPr/>
          <p:nvPr/>
        </p:nvSpPr>
        <p:spPr>
          <a:xfrm>
            <a:off x="602352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5" name="Text Box 51"/>
          <p:cNvSpPr/>
          <p:nvPr/>
        </p:nvSpPr>
        <p:spPr>
          <a:xfrm>
            <a:off x="1263240" y="4001760"/>
            <a:ext cx="1818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6" name="Right Arrow 12"/>
          <p:cNvSpPr/>
          <p:nvPr/>
        </p:nvSpPr>
        <p:spPr>
          <a:xfrm>
            <a:off x="46980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47" name="Straight Connector 73"/>
          <p:cNvCxnSpPr/>
          <p:nvPr/>
        </p:nvCxnSpPr>
        <p:spPr>
          <a:xfrm flipV="1">
            <a:off x="3053520" y="4077000"/>
            <a:ext cx="726840" cy="1180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8" name="Straight Connector 74"/>
          <p:cNvCxnSpPr/>
          <p:nvPr/>
        </p:nvCxnSpPr>
        <p:spPr>
          <a:xfrm>
            <a:off x="3057480" y="4218120"/>
            <a:ext cx="794520" cy="291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9" name="Straight Connector 75"/>
          <p:cNvCxnSpPr/>
          <p:nvPr/>
        </p:nvCxnSpPr>
        <p:spPr>
          <a:xfrm>
            <a:off x="3057480" y="4218120"/>
            <a:ext cx="794520" cy="795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50" name="Text Box 52"/>
          <p:cNvSpPr/>
          <p:nvPr/>
        </p:nvSpPr>
        <p:spPr>
          <a:xfrm>
            <a:off x="3926520" y="3789000"/>
            <a:ext cx="1818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1" name="Text Box 53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2" name="Rectangles 52"/>
          <p:cNvSpPr/>
          <p:nvPr/>
        </p:nvSpPr>
        <p:spPr>
          <a:xfrm>
            <a:off x="5801400" y="393336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3" name="Rectangles 65"/>
          <p:cNvSpPr/>
          <p:nvPr/>
        </p:nvSpPr>
        <p:spPr>
          <a:xfrm>
            <a:off x="5801400" y="447048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4" name="Rectangles 66"/>
          <p:cNvSpPr/>
          <p:nvPr/>
        </p:nvSpPr>
        <p:spPr>
          <a:xfrm>
            <a:off x="5801400" y="498996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5" name="Rectangles 67"/>
          <p:cNvSpPr/>
          <p:nvPr/>
        </p:nvSpPr>
        <p:spPr>
          <a:xfrm>
            <a:off x="7457400" y="39333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6" name="Rectangles 68"/>
          <p:cNvSpPr/>
          <p:nvPr/>
        </p:nvSpPr>
        <p:spPr>
          <a:xfrm>
            <a:off x="6381720" y="447048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7" name="Rectangles 81"/>
          <p:cNvSpPr/>
          <p:nvPr/>
        </p:nvSpPr>
        <p:spPr>
          <a:xfrm>
            <a:off x="6228720" y="49899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58" name="Straight Connector 76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959" name="Text Box 54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960" name="Straight Connector 77"/>
          <p:cNvCxnSpPr/>
          <p:nvPr/>
        </p:nvCxnSpPr>
        <p:spPr>
          <a:xfrm flipV="1">
            <a:off x="7003080" y="36968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cxnSp>
        <p:nvCxnSpPr>
          <p:cNvPr id="2" name="Straight Arrow Connector 1"/>
          <p:cNvCxnSpPr>
            <a:stCxn id="941" idx="3"/>
            <a:endCxn id="940" idx="3"/>
          </p:cNvCxnSpPr>
          <p:nvPr/>
        </p:nvCxnSpPr>
        <p:spPr>
          <a:xfrm flipV="1">
            <a:off x="5440045" y="1203325"/>
            <a:ext cx="1075690" cy="53721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5292090" y="1772920"/>
            <a:ext cx="144145" cy="503555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endCxn id="955" idx="3"/>
          </p:cNvCxnSpPr>
          <p:nvPr/>
        </p:nvCxnSpPr>
        <p:spPr>
          <a:xfrm flipV="1">
            <a:off x="6948170" y="4004945"/>
            <a:ext cx="1089025" cy="575945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57" idx="3"/>
            <a:endCxn id="956" idx="3"/>
          </p:cNvCxnSpPr>
          <p:nvPr/>
        </p:nvCxnSpPr>
        <p:spPr>
          <a:xfrm flipV="1">
            <a:off x="6808470" y="4542155"/>
            <a:ext cx="153035" cy="51943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962" name="Picture 18" descr="2024-11-21--15-08-28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60" y="865440"/>
            <a:ext cx="8329680" cy="5126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15695" y="1610995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1099185" y="4506595"/>
            <a:ext cx="1547495" cy="8426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804795" y="4490085"/>
            <a:ext cx="1547495" cy="8426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73320" y="1606550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993005" y="3668395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6667500" y="3675380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ext Box 47"/>
          <p:cNvSpPr/>
          <p:nvPr/>
        </p:nvSpPr>
        <p:spPr>
          <a:xfrm>
            <a:off x="1908720" y="1203480"/>
            <a:ext cx="6627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5" name="Text Box 48"/>
          <p:cNvSpPr/>
          <p:nvPr/>
        </p:nvSpPr>
        <p:spPr>
          <a:xfrm>
            <a:off x="4068720" y="987480"/>
            <a:ext cx="6627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sky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70C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desk</a:t>
            </a:r>
            <a:endParaRPr lang="en-US" sz="1800" b="0" strike="noStrike" spc="-1">
              <a:solidFill>
                <a:srgbClr val="0070C0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36" name="Right Arrow 11"/>
          <p:cNvSpPr/>
          <p:nvPr/>
        </p:nvSpPr>
        <p:spPr>
          <a:xfrm>
            <a:off x="1115640" y="131112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37" name="Straight Connector 70"/>
          <p:cNvCxnSpPr/>
          <p:nvPr/>
        </p:nvCxnSpPr>
        <p:spPr>
          <a:xfrm flipV="1">
            <a:off x="2407680" y="1203120"/>
            <a:ext cx="1660320" cy="19332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8" name="Straight Connector 71"/>
          <p:cNvCxnSpPr>
            <a:endCxn id="935" idx="1"/>
          </p:cNvCxnSpPr>
          <p:nvPr/>
        </p:nvCxnSpPr>
        <p:spPr>
          <a:xfrm>
            <a:off x="2411640" y="1419840"/>
            <a:ext cx="1657440" cy="2984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39" name="Straight Connector 72"/>
          <p:cNvCxnSpPr/>
          <p:nvPr/>
        </p:nvCxnSpPr>
        <p:spPr>
          <a:xfrm>
            <a:off x="2411640" y="1419840"/>
            <a:ext cx="1656360" cy="8636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40" name="Rectangles 49"/>
          <p:cNvSpPr/>
          <p:nvPr/>
        </p:nvSpPr>
        <p:spPr>
          <a:xfrm>
            <a:off x="4860360" y="113148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1" name="Rectangles 50"/>
          <p:cNvSpPr/>
          <p:nvPr/>
        </p:nvSpPr>
        <p:spPr>
          <a:xfrm>
            <a:off x="4860360" y="166896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2" name="Rectangles 51"/>
          <p:cNvSpPr/>
          <p:nvPr/>
        </p:nvSpPr>
        <p:spPr>
          <a:xfrm>
            <a:off x="4860360" y="218808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3" name="Text Box 49"/>
          <p:cNvSpPr/>
          <p:nvPr/>
        </p:nvSpPr>
        <p:spPr>
          <a:xfrm>
            <a:off x="5090760" y="42876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4" name="Text Box 50"/>
          <p:cNvSpPr/>
          <p:nvPr/>
        </p:nvSpPr>
        <p:spPr>
          <a:xfrm>
            <a:off x="6023520" y="3227040"/>
            <a:ext cx="1171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Activation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5" name="Text Box 51"/>
          <p:cNvSpPr/>
          <p:nvPr/>
        </p:nvSpPr>
        <p:spPr>
          <a:xfrm>
            <a:off x="1263240" y="4001760"/>
            <a:ext cx="1818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46" name="Right Arrow 12"/>
          <p:cNvSpPr/>
          <p:nvPr/>
        </p:nvSpPr>
        <p:spPr>
          <a:xfrm>
            <a:off x="469800" y="4109760"/>
            <a:ext cx="64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47" name="Straight Connector 73"/>
          <p:cNvCxnSpPr/>
          <p:nvPr/>
        </p:nvCxnSpPr>
        <p:spPr>
          <a:xfrm flipV="1">
            <a:off x="3053520" y="4077000"/>
            <a:ext cx="726840" cy="1180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8" name="Straight Connector 74"/>
          <p:cNvCxnSpPr/>
          <p:nvPr/>
        </p:nvCxnSpPr>
        <p:spPr>
          <a:xfrm>
            <a:off x="3057480" y="4218120"/>
            <a:ext cx="794520" cy="291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cxnSp>
        <p:nvCxnSpPr>
          <p:cNvPr id="949" name="Straight Connector 75"/>
          <p:cNvCxnSpPr/>
          <p:nvPr/>
        </p:nvCxnSpPr>
        <p:spPr>
          <a:xfrm>
            <a:off x="3057480" y="4218120"/>
            <a:ext cx="794520" cy="795240"/>
          </a:xfrm>
          <a:prstGeom prst="straightConnector1">
            <a:avLst/>
          </a:prstGeom>
          <a:ln w="12700">
            <a:solidFill>
              <a:srgbClr val="000000"/>
            </a:solidFill>
            <a:tailEnd type="triangle" w="med" len="med"/>
          </a:ln>
        </p:spPr>
      </p:cxnSp>
      <p:sp>
        <p:nvSpPr>
          <p:cNvPr id="950" name="Text Box 52"/>
          <p:cNvSpPr/>
          <p:nvPr/>
        </p:nvSpPr>
        <p:spPr>
          <a:xfrm>
            <a:off x="3926520" y="3789000"/>
            <a:ext cx="1818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leopard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tiger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Arial" panose="020B0604020202020204"/>
                <a:ea typeface="DejaVu Sans" panose="020B0606030804020204"/>
              </a:rPr>
              <a:t>lion </a:t>
            </a: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- </a:t>
            </a:r>
            <a:r>
              <a:rPr lang="en-US" sz="1800" b="0" strike="noStrike" spc="-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/>
                <a:ea typeface="DejaVu Sans" panose="020B0606030804020204"/>
              </a:rPr>
              <a:t>animal</a:t>
            </a:r>
            <a:endParaRPr lang="en-US" sz="1800" b="0" strike="noStrike" spc="-1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1" name="Text Box 53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2" name="Rectangles 52"/>
          <p:cNvSpPr/>
          <p:nvPr/>
        </p:nvSpPr>
        <p:spPr>
          <a:xfrm>
            <a:off x="5801400" y="3933360"/>
            <a:ext cx="165564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3" name="Rectangles 65"/>
          <p:cNvSpPr/>
          <p:nvPr/>
        </p:nvSpPr>
        <p:spPr>
          <a:xfrm>
            <a:off x="5801400" y="4470480"/>
            <a:ext cx="57996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4" name="Rectangles 66"/>
          <p:cNvSpPr/>
          <p:nvPr/>
        </p:nvSpPr>
        <p:spPr>
          <a:xfrm>
            <a:off x="5801400" y="4989960"/>
            <a:ext cx="423720" cy="143640"/>
          </a:xfrm>
          <a:prstGeom prst="rect">
            <a:avLst/>
          </a:prstGeom>
          <a:solidFill>
            <a:srgbClr val="0369A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5" name="Rectangles 67"/>
          <p:cNvSpPr/>
          <p:nvPr/>
        </p:nvSpPr>
        <p:spPr>
          <a:xfrm>
            <a:off x="7457400" y="39333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6" name="Rectangles 68"/>
          <p:cNvSpPr/>
          <p:nvPr/>
        </p:nvSpPr>
        <p:spPr>
          <a:xfrm>
            <a:off x="6381720" y="447048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sp>
        <p:nvSpPr>
          <p:cNvPr id="957" name="Rectangles 81"/>
          <p:cNvSpPr/>
          <p:nvPr/>
        </p:nvSpPr>
        <p:spPr>
          <a:xfrm>
            <a:off x="6228720" y="4989960"/>
            <a:ext cx="579960" cy="143640"/>
          </a:xfrm>
          <a:prstGeom prst="rect">
            <a:avLst/>
          </a:prstGeom>
          <a:solidFill>
            <a:srgbClr val="FB7E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strike="noStrike" spc="-1">
              <a:solidFill>
                <a:schemeClr val="lt1"/>
              </a:solidFill>
              <a:latin typeface="Arial" panose="020B0604020202020204"/>
              <a:ea typeface="DejaVu Sans" panose="020B0606030804020204"/>
            </a:endParaRPr>
          </a:p>
        </p:txBody>
      </p:sp>
      <p:cxnSp>
        <p:nvCxnSpPr>
          <p:cNvPr id="958" name="Straight Connector 76"/>
          <p:cNvCxnSpPr/>
          <p:nvPr/>
        </p:nvCxnSpPr>
        <p:spPr>
          <a:xfrm flipV="1">
            <a:off x="6067080" y="84240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959" name="Text Box 54"/>
          <p:cNvSpPr/>
          <p:nvPr/>
        </p:nvSpPr>
        <p:spPr>
          <a:xfrm>
            <a:off x="6157440" y="2095560"/>
            <a:ext cx="2136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Omission threshold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cxnSp>
        <p:nvCxnSpPr>
          <p:cNvPr id="960" name="Straight Connector 77"/>
          <p:cNvCxnSpPr/>
          <p:nvPr/>
        </p:nvCxnSpPr>
        <p:spPr>
          <a:xfrm flipV="1">
            <a:off x="7003080" y="3696840"/>
            <a:ext cx="360" cy="163872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</p:cxnSp>
      <p:sp>
        <p:nvSpPr>
          <p:cNvPr id="6" name="Oval 5"/>
          <p:cNvSpPr/>
          <p:nvPr/>
        </p:nvSpPr>
        <p:spPr>
          <a:xfrm>
            <a:off x="6539865" y="3742690"/>
            <a:ext cx="1871980" cy="57594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 Box 312"/>
          <p:cNvSpPr/>
          <p:nvPr/>
        </p:nvSpPr>
        <p:spPr>
          <a:xfrm>
            <a:off x="3944520" y="3117960"/>
            <a:ext cx="125460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desk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962" name="Picture 18" descr="2024-11-21--15-08-28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60" y="865440"/>
            <a:ext cx="8329680" cy="5126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s 1"/>
          <p:cNvSpPr/>
          <p:nvPr/>
        </p:nvSpPr>
        <p:spPr>
          <a:xfrm>
            <a:off x="1115695" y="1610995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1099185" y="4506595"/>
            <a:ext cx="1547495" cy="8426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804795" y="4490085"/>
            <a:ext cx="1547495" cy="84264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73320" y="1606550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4993005" y="3668395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6667500" y="3675380"/>
            <a:ext cx="1547495" cy="16738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Text Box 5"/>
          <p:cNvSpPr/>
          <p:nvPr/>
        </p:nvSpPr>
        <p:spPr>
          <a:xfrm>
            <a:off x="624240" y="6020280"/>
            <a:ext cx="3348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 &amp; Oberauer (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under review</a:t>
            </a: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)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962" name="Picture 18" descr="2024-11-21--15-08-28"/>
          <p:cNvPicPr/>
          <p:nvPr/>
        </p:nvPicPr>
        <p:blipFill>
          <a:blip r:embed="rId1"/>
          <a:stretch>
            <a:fillRect/>
          </a:stretch>
        </p:blipFill>
        <p:spPr>
          <a:xfrm>
            <a:off x="407160" y="865440"/>
            <a:ext cx="8329680" cy="512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14793" y="2275840"/>
            <a:ext cx="611441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/>
              <a:t>Phonological similarity increases confusion errors.</a:t>
            </a:r>
            <a:endParaRPr lang="en-US"/>
          </a:p>
          <a:p>
            <a:pPr algn="ctr"/>
            <a:r>
              <a:rPr lang="en-US" b="1"/>
              <a:t>Semantic </a:t>
            </a:r>
            <a:r>
              <a:rPr lang="en-US"/>
              <a:t>similarity does not.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This calls for </a:t>
            </a:r>
            <a:r>
              <a:rPr lang="en-US" b="1"/>
              <a:t>different </a:t>
            </a:r>
            <a:r>
              <a:rPr lang="en-US"/>
              <a:t>ways of representing semantic information into working memory.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b="1"/>
              <a:t>Solution</a:t>
            </a:r>
            <a:r>
              <a:rPr lang="en-US"/>
              <a:t>: working memory encodes only </a:t>
            </a:r>
            <a:r>
              <a:rPr lang="en-US" b="1"/>
              <a:t>shared features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Picture 1" descr="FB_IMG_1723759310246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629000"/>
            <a:ext cx="5770440" cy="3631320"/>
          </a:xfrm>
          <a:prstGeom prst="rect">
            <a:avLst/>
          </a:prstGeom>
          <a:ln w="12700">
            <a:solidFill>
              <a:srgbClr val="000000"/>
            </a:solidFill>
            <a:round/>
          </a:ln>
        </p:spPr>
      </p:pic>
      <p:sp>
        <p:nvSpPr>
          <p:cNvPr id="964" name="Text Box 2"/>
          <p:cNvSpPr/>
          <p:nvPr/>
        </p:nvSpPr>
        <p:spPr>
          <a:xfrm>
            <a:off x="6887160" y="2967840"/>
            <a:ext cx="15145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Danke schön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Merci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Dank u wel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9" descr="Exp2_rhyming"/>
          <p:cNvPicPr/>
          <p:nvPr/>
        </p:nvPicPr>
        <p:blipFill>
          <a:blip r:embed="rId1"/>
          <a:srcRect l="138" r="33228"/>
          <a:stretch>
            <a:fillRect/>
          </a:stretch>
        </p:blipFill>
        <p:spPr>
          <a:xfrm>
            <a:off x="3492000" y="477000"/>
            <a:ext cx="4874040" cy="2742840"/>
          </a:xfrm>
          <a:prstGeom prst="rect">
            <a:avLst/>
          </a:prstGeom>
          <a:ln w="0">
            <a:noFill/>
          </a:ln>
        </p:spPr>
      </p:pic>
      <p:sp>
        <p:nvSpPr>
          <p:cNvPr id="627" name="Text Box 24"/>
          <p:cNvSpPr/>
          <p:nvPr/>
        </p:nvSpPr>
        <p:spPr>
          <a:xfrm>
            <a:off x="395640" y="1557000"/>
            <a:ext cx="304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Phonological domain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28" name="Picture 4" descr="Exp2_semantic"/>
          <p:cNvPicPr/>
          <p:nvPr/>
        </p:nvPicPr>
        <p:blipFill>
          <a:blip r:embed="rId2"/>
          <a:srcRect l="-128" r="33071"/>
          <a:stretch>
            <a:fillRect/>
          </a:stretch>
        </p:blipFill>
        <p:spPr>
          <a:xfrm>
            <a:off x="3492360" y="3220200"/>
            <a:ext cx="4905000" cy="2742840"/>
          </a:xfrm>
          <a:prstGeom prst="rect">
            <a:avLst/>
          </a:prstGeom>
          <a:ln w="0">
            <a:noFill/>
          </a:ln>
        </p:spPr>
      </p:pic>
      <p:sp>
        <p:nvSpPr>
          <p:cNvPr id="629" name="Text Box 1"/>
          <p:cNvSpPr/>
          <p:nvPr/>
        </p:nvSpPr>
        <p:spPr>
          <a:xfrm>
            <a:off x="395640" y="4293360"/>
            <a:ext cx="304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Semantic domain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30" name="Text Box 5"/>
          <p:cNvSpPr/>
          <p:nvPr/>
        </p:nvSpPr>
        <p:spPr>
          <a:xfrm>
            <a:off x="622440" y="6020280"/>
            <a:ext cx="49114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Kowialiewski, Krasnoff, Mizrak &amp; Oberauer (2023)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 Box 24"/>
          <p:cNvSpPr/>
          <p:nvPr/>
        </p:nvSpPr>
        <p:spPr>
          <a:xfrm>
            <a:off x="179640" y="1414800"/>
            <a:ext cx="304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Phonological dimension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51" name="Picture 1" descr="Exp3_rhyming"/>
          <p:cNvPicPr/>
          <p:nvPr/>
        </p:nvPicPr>
        <p:blipFill>
          <a:blip r:embed="rId1"/>
          <a:srcRect l="10" r="33253"/>
          <a:stretch>
            <a:fillRect/>
          </a:stretch>
        </p:blipFill>
        <p:spPr>
          <a:xfrm>
            <a:off x="3636000" y="299880"/>
            <a:ext cx="4881600" cy="2742840"/>
          </a:xfrm>
          <a:prstGeom prst="rect">
            <a:avLst/>
          </a:prstGeom>
          <a:ln w="0">
            <a:noFill/>
          </a:ln>
        </p:spPr>
      </p:pic>
      <p:sp>
        <p:nvSpPr>
          <p:cNvPr id="652" name="Text Box 4"/>
          <p:cNvSpPr/>
          <p:nvPr/>
        </p:nvSpPr>
        <p:spPr>
          <a:xfrm>
            <a:off x="252000" y="4295880"/>
            <a:ext cx="3043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Semantic dimension</a:t>
            </a:r>
            <a:endParaRPr lang="en-US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653" name="Picture 6" descr="Exp3_semantic"/>
          <p:cNvPicPr/>
          <p:nvPr/>
        </p:nvPicPr>
        <p:blipFill>
          <a:blip r:embed="rId2"/>
          <a:srcRect l="-25" r="33548"/>
          <a:stretch>
            <a:fillRect/>
          </a:stretch>
        </p:blipFill>
        <p:spPr>
          <a:xfrm>
            <a:off x="3708360" y="3143160"/>
            <a:ext cx="4862520" cy="2742840"/>
          </a:xfrm>
          <a:prstGeom prst="rect">
            <a:avLst/>
          </a:prstGeom>
          <a:ln w="0">
            <a:noFill/>
          </a:ln>
        </p:spPr>
      </p:pic>
      <p:sp>
        <p:nvSpPr>
          <p:cNvPr id="654" name="Text Box 5"/>
          <p:cNvSpPr/>
          <p:nvPr/>
        </p:nvSpPr>
        <p:spPr>
          <a:xfrm>
            <a:off x="622440" y="6020280"/>
            <a:ext cx="491148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Kowialiewski, Krasnoff, Mizrak &amp; Oberauer (2023) </a:t>
            </a:r>
            <a:r>
              <a:rPr lang="en-US" sz="1400" b="0" i="1" strike="noStrike" spc="-1">
                <a:solidFill>
                  <a:schemeClr val="dk1"/>
                </a:solidFill>
                <a:latin typeface="Arial" panose="020B0604020202020204"/>
                <a:ea typeface="DejaVu Sans" panose="020B0606030804020204"/>
              </a:rPr>
              <a:t>Cognition</a:t>
            </a:r>
            <a:endParaRPr lang="en-US" sz="1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 Box 313"/>
          <p:cNvSpPr/>
          <p:nvPr/>
        </p:nvSpPr>
        <p:spPr>
          <a:xfrm>
            <a:off x="3675600" y="3117960"/>
            <a:ext cx="179244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minute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 Box 314"/>
          <p:cNvSpPr/>
          <p:nvPr/>
        </p:nvSpPr>
        <p:spPr>
          <a:xfrm>
            <a:off x="3879000" y="3117960"/>
            <a:ext cx="138564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wave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 Box 315"/>
          <p:cNvSpPr/>
          <p:nvPr/>
        </p:nvSpPr>
        <p:spPr>
          <a:xfrm>
            <a:off x="3394440" y="3117960"/>
            <a:ext cx="2354760" cy="62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coriander</a:t>
            </a:r>
            <a:endParaRPr lang="en-US" sz="36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Box 316"/>
          <p:cNvSpPr/>
          <p:nvPr/>
        </p:nvSpPr>
        <p:spPr>
          <a:xfrm>
            <a:off x="2478600" y="2851560"/>
            <a:ext cx="4186080" cy="1154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t">
            <a:normAutofit/>
          </a:bodyPr>
          <a:p>
            <a:pPr algn="ctr" defTabSz="91440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?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4" name="Text Box 317"/>
          <p:cNvSpPr/>
          <p:nvPr/>
        </p:nvSpPr>
        <p:spPr>
          <a:xfrm>
            <a:off x="3625920" y="796680"/>
            <a:ext cx="1891440" cy="42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Serial recall</a:t>
            </a:r>
            <a:endParaRPr lang="en-US" sz="24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4663</Words>
  <Application>WPS Presentation</Application>
  <PresentationFormat/>
  <Paragraphs>710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35</vt:i4>
      </vt:variant>
      <vt:variant>
        <vt:lpstr>幻灯片标题</vt:lpstr>
      </vt:variant>
      <vt:variant>
        <vt:i4>55</vt:i4>
      </vt:variant>
    </vt:vector>
  </HeadingPairs>
  <TitlesOfParts>
    <vt:vector size="103" baseType="lpstr">
      <vt:lpstr>Arial</vt:lpstr>
      <vt:lpstr>SimSun</vt:lpstr>
      <vt:lpstr>Wingdings</vt:lpstr>
      <vt:lpstr>Arial</vt:lpstr>
      <vt:lpstr>Webdings</vt:lpstr>
      <vt:lpstr>Symbol</vt:lpstr>
      <vt:lpstr>Times New Roman</vt:lpstr>
      <vt:lpstr>DejaVu Sans</vt:lpstr>
      <vt:lpstr>Calibri</vt:lpstr>
      <vt:lpstr>Trebuchet MS</vt:lpstr>
      <vt:lpstr>Microsoft YaHei</vt:lpstr>
      <vt:lpstr>Arial Unicode MS</vt:lpstr>
      <vt:lpstr>Overpass Nerd Font Propo Thin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Kowialiewski</dc:creator>
  <cp:lastModifiedBy>benjamin</cp:lastModifiedBy>
  <cp:revision>3375</cp:revision>
  <dcterms:created xsi:type="dcterms:W3CDTF">2024-11-28T13:03:16Z</dcterms:created>
  <dcterms:modified xsi:type="dcterms:W3CDTF">2024-11-28T13:03:16Z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1033-11.1.0.11720</vt:lpwstr>
  </property>
  <property fmtid="{D5CDD505-2E9C-101B-9397-08002B2CF9AE}" pid="4" name="Notes">
    <vt:i4>2</vt:i4>
  </property>
  <property fmtid="{D5CDD505-2E9C-101B-9397-08002B2CF9AE}" pid="5" name="PresentationFormat">
    <vt:lpwstr>Affichage à l'écran (4:3)</vt:lpwstr>
  </property>
  <property fmtid="{D5CDD505-2E9C-101B-9397-08002B2CF9AE}" pid="6" name="Slides">
    <vt:i4>51</vt:i4>
  </property>
</Properties>
</file>