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6"/>
  </p:normalViewPr>
  <p:slideViewPr>
    <p:cSldViewPr snapToGrid="0">
      <p:cViewPr varScale="1">
        <p:scale>
          <a:sx n="115" d="100"/>
          <a:sy n="115" d="100"/>
        </p:scale>
        <p:origin x="7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6C545-7889-3D97-5215-F5CB383A8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2C081D-C3CB-F194-F5C7-7008F513E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CBDA83-0790-FDC9-03D2-2CC1EBF32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D78752-C5C1-153C-5388-269382CB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F683A3-FCE4-C7FD-8226-30F25447C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78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3DB74A-E858-B98D-78C7-92F7512B5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16D06D-CCC0-0F18-F71E-EFCA7299E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883458-B823-2802-549A-CCB9FB755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BAD956-F970-4801-D8CD-DBC0AC2E8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07C7C-C5F3-01E3-FE12-6184E6F54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35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B468E3-FB85-DD33-BA91-40D74E3EB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649F3A-CBA8-DC9E-493D-C639A84DA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142D85-ABF9-7D71-729F-495D7518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EE0F3-D7F6-FA18-66C4-AA5F02C2E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B345C4-2A8A-0525-8163-3D7148CF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37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3F1E82-FAC9-9F18-E933-FB798A3C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CAD710-F822-94BC-7842-98549FE91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EFD924-D8D2-E398-5A66-E56C1284F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34D4C9-A3C3-4EE0-B59C-50BA5AC41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2710CC-DFD7-A11C-EAE4-1C1143B58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15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8627D9-24BA-B8F8-3A5C-95C5ACE64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C98AA1-6329-DDEB-0F65-98E3C0372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B89932-5304-8326-5A39-7531AB58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E01B65-DDDF-9566-CACC-A32D9A71C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601C58-2F0C-6D06-8CC9-E3480143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98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630B5-B0A8-FEE4-462C-468483AD3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4B47D2-AB46-7B1B-3D2E-E3D1527F4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5AAD13-666F-C0C3-0229-2B9E0A94E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C21A61-4FE9-9B77-A224-DAFAEEA64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D97514-B4A4-17F8-CB23-163BD965B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856FF3-F23D-8EE7-A792-72033E6E4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39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183FF-F225-9F6E-D373-B4C1DB9F5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EE69D2-46FE-8C7F-2254-C4ED22351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16A34F-8347-CADE-D6D6-65D123439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B0AA389-7E93-41F4-821C-74AE89642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C63091F-169D-D977-1D61-0D2D785A47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0ED4BED-2664-32D2-0E62-D2AF0A1F6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4A8B842-1CEA-B27F-04A4-A8177A0D8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ABD1D56-1D91-9D5B-1637-42A0CB3FA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97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9B55AC-D870-89E1-52CF-DB5BD81D9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9D5330-877C-2C3D-9DC8-B6C4E5F62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E6A4ED-1DB9-9F82-5983-D92A5833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6F0DBF-C768-B89B-DD6C-0953056B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17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2B4D86B-33E8-8EE6-8F09-769D4FAC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1BE82E-5D69-48D1-FF0F-FDCF674E7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FED513-1885-7617-BD20-583FEE657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654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95765-EE0E-E473-8AFC-11FCD62C2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A63C6C-B47D-B97B-B500-C48E66D36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698742-3145-E01F-2405-8EFA68208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F86CF1-DEDF-7DB1-C549-793F2E14F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48C5A9-C14E-3664-2A8F-F4DAC8D3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7B6A34-974E-2091-CEAE-B95813AA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12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E81DE-1F77-4EF8-42A3-47D1B6B2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162A720-4771-EA59-A16C-74B5EA3847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1F1ABA-B7B1-F65B-E474-F9AB29B89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CD9113-768B-1C81-AD2C-D4130BB6B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8302D0-E274-B5B0-D572-97A7BCCC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B5AB1A-E6EC-A9D3-4EB5-64334C9CA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1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92E3CA-E521-764E-BBA6-F1739408F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38EBD8-AD65-E52C-48D1-F9C3FD205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57933D-846C-75E3-E22B-F7BF789B0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B1DA6-D5EE-A749-88C2-E80DFEF5E64E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0CDC6F-4391-6B6D-9A44-426E3D929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72F8D0-06D9-8649-9318-87B3DF767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C7EC75-EDEA-6E4E-AEE1-0C7EF592F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94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9CC4B-C309-E9EE-80F2-C03F6D8F53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fr-CD" sz="2700" b="0" i="0" dirty="0">
                <a:solidFill>
                  <a:srgbClr val="333399"/>
                </a:solidFill>
                <a:effectLst/>
                <a:latin typeface="arial" panose="020B0604020202020204" pitchFamily="34" charset="0"/>
              </a:rPr>
            </a:br>
            <a:br>
              <a:rPr lang="fr-CD" b="0" i="0" dirty="0">
                <a:effectLst/>
                <a:latin typeface="system-ui"/>
              </a:rPr>
            </a:br>
            <a:r>
              <a:rPr lang="fr-CD" sz="4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Soutenabilité électorale dans les pays post-conflit</a:t>
            </a:r>
            <a:r>
              <a:rPr lang="fr-CD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br>
              <a:rPr lang="fr-CD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</a:br>
            <a:r>
              <a:rPr lang="fr-CD" sz="40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Cas de la République démocratique du Congo.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796C35-0DE9-7328-CD5B-2ADEF526C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fr-CD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fr-CD" dirty="0">
                <a:solidFill>
                  <a:srgbClr val="000000"/>
                </a:solidFill>
                <a:latin typeface="Aptos" panose="020B0004020202020204" pitchFamily="34" charset="0"/>
              </a:rPr>
              <a:t>Par Pr. Bob KABAMBA (</a:t>
            </a:r>
            <a:r>
              <a:rPr lang="fr-CD" dirty="0" err="1">
                <a:solidFill>
                  <a:srgbClr val="000000"/>
                </a:solidFill>
                <a:latin typeface="Aptos" panose="020B0004020202020204" pitchFamily="34" charset="0"/>
              </a:rPr>
              <a:t>Uliege</a:t>
            </a:r>
            <a:r>
              <a:rPr lang="fr-CD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</a:p>
          <a:p>
            <a:endParaRPr lang="fr-CD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fr-CD" sz="2000" b="0" i="0" dirty="0">
                <a:effectLst/>
                <a:latin typeface="arial" panose="020B0604020202020204" pitchFamily="34" charset="0"/>
              </a:rPr>
              <a:t>Institut de recherche stratégique de l’École militaire (IRSEM)</a:t>
            </a:r>
          </a:p>
          <a:p>
            <a:r>
              <a:rPr lang="fr-CD" sz="2000" dirty="0">
                <a:latin typeface="Aptos" panose="020B0004020202020204" pitchFamily="34" charset="0"/>
              </a:rPr>
              <a:t>12 novembre 2024</a:t>
            </a:r>
          </a:p>
          <a:p>
            <a:endParaRPr lang="fr-CD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fr-CD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2485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631B8D-8C7D-C005-FD42-7FE2E01E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Fuites des résultats</a:t>
            </a:r>
          </a:p>
        </p:txBody>
      </p:sp>
      <p:pic>
        <p:nvPicPr>
          <p:cNvPr id="5" name="Espace réservé du contenu 4" descr="Une image contenant Tracé, ligne, texte, capture d’écran&#10;&#10;Description générée automatiquement">
            <a:extLst>
              <a:ext uri="{FF2B5EF4-FFF2-40B4-BE49-F238E27FC236}">
                <a16:creationId xmlns:a16="http://schemas.microsoft.com/office/drawing/2014/main" id="{8E0C94EA-D85D-DDBE-AB3C-7A07981A30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486" y="1675227"/>
            <a:ext cx="10525027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25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AAD04B-3187-1DDE-D70F-1FBBEA333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Elections 2023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EC72509-8E4F-61D7-AECE-070AD316D4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354643"/>
              </p:ext>
            </p:extLst>
          </p:nvPr>
        </p:nvGraphicFramePr>
        <p:xfrm>
          <a:off x="838200" y="1825625"/>
          <a:ext cx="10515600" cy="247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35859969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922845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004943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14670098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5848592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Type d’élections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Mode de scrutin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financement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Résultats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Observations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283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Présidentielle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Uninominal à 1</a:t>
                      </a:r>
                      <a:r>
                        <a:rPr lang="fr-FR" baseline="30000" dirty="0"/>
                        <a:t>er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100% congolais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Felix </a:t>
                      </a:r>
                      <a:r>
                        <a:rPr lang="fr-FR" dirty="0" err="1"/>
                        <a:t>Tshisekedi</a:t>
                      </a:r>
                      <a:r>
                        <a:rPr lang="fr-FR" dirty="0"/>
                        <a:t> 73,47%</a:t>
                      </a:r>
                    </a:p>
                    <a:p>
                      <a:r>
                        <a:rPr lang="fr-FR" dirty="0"/>
                        <a:t>Moise </a:t>
                      </a:r>
                      <a:r>
                        <a:rPr lang="fr-FR" dirty="0" err="1"/>
                        <a:t>Katumbi</a:t>
                      </a:r>
                      <a:r>
                        <a:rPr lang="fr-FR" dirty="0"/>
                        <a:t> 18,32%</a:t>
                      </a:r>
                    </a:p>
                    <a:p>
                      <a:r>
                        <a:rPr lang="fr-FR" dirty="0"/>
                        <a:t>Martin </a:t>
                      </a:r>
                      <a:r>
                        <a:rPr lang="fr-FR" dirty="0" err="1"/>
                        <a:t>Fayulu</a:t>
                      </a:r>
                      <a:r>
                        <a:rPr lang="fr-FR" dirty="0"/>
                        <a:t> 4,9%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Contestations</a:t>
                      </a:r>
                    </a:p>
                    <a:p>
                      <a:r>
                        <a:rPr lang="fr-FR" dirty="0"/>
                        <a:t>Soupçons de fraude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76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Législatives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Mixte: majoritaire et proportionnel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100% congolais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Coalition pro-</a:t>
                      </a:r>
                      <a:r>
                        <a:rPr lang="fr-FR" dirty="0" err="1"/>
                        <a:t>Tshisekedi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Localisme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78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415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BFCF0D-9641-E56F-DA96-B51830720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Elections = </a:t>
            </a:r>
            <a:r>
              <a:rPr lang="fr-FR" dirty="0"/>
              <a:t>perte de souveraineté !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970D0D3-B453-D2C9-33F4-1C52FE9C4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439845"/>
              </p:ext>
            </p:extLst>
          </p:nvPr>
        </p:nvGraphicFramePr>
        <p:xfrm>
          <a:off x="838200" y="1825625"/>
          <a:ext cx="105156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49424118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8151976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0814688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729789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Choix des gouvernants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Reconnaissance internationale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Déclassement diplomatique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Shadow state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25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Légitimité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limitée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Contestations selon les zones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Guerres et violences (M23, </a:t>
                      </a:r>
                      <a:r>
                        <a:rPr lang="fr-FR" dirty="0" err="1"/>
                        <a:t>Mobondo</a:t>
                      </a:r>
                      <a:r>
                        <a:rPr lang="fr-FR" dirty="0"/>
                        <a:t>, Groupes armées,)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291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Responsabilité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Redevabilité tribale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Pouvoir tribalisé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Mauvaise gouvernance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63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88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40F365E-659A-A594-002B-8B0EA7396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FR" sz="4200"/>
              <a:t>1ère guerre mondiale africaine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710BB67-A56D-C66B-F0F6-8FDC2EE22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AFDL de Laurent Désiré Kabila (1996-1997)</a:t>
            </a:r>
          </a:p>
          <a:p>
            <a:r>
              <a:rPr lang="en-US" sz="2200" dirty="0" err="1"/>
              <a:t>Governement</a:t>
            </a:r>
            <a:r>
              <a:rPr lang="en-US" sz="2200" dirty="0"/>
              <a:t> Kabila (2001-)</a:t>
            </a:r>
          </a:p>
          <a:p>
            <a:r>
              <a:rPr lang="en-US" sz="2200" dirty="0"/>
              <a:t>RCD - Goma</a:t>
            </a:r>
          </a:p>
          <a:p>
            <a:r>
              <a:rPr lang="en-US" sz="2200" dirty="0"/>
              <a:t>Opposition politique</a:t>
            </a:r>
          </a:p>
          <a:p>
            <a:r>
              <a:rPr lang="en-US" sz="2200" dirty="0"/>
              <a:t>MLC de Jean-Pierre Bemba</a:t>
            </a:r>
          </a:p>
        </p:txBody>
      </p:sp>
      <p:pic>
        <p:nvPicPr>
          <p:cNvPr id="5" name="Espace réservé du contenu 4" descr="Une image contenant texte, carte, atlas, diagramme&#10;&#10;Description générée automatiquement">
            <a:extLst>
              <a:ext uri="{FF2B5EF4-FFF2-40B4-BE49-F238E27FC236}">
                <a16:creationId xmlns:a16="http://schemas.microsoft.com/office/drawing/2014/main" id="{A8FB45A0-27E6-2166-CBB2-3F3FF3A009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30" r="-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2078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B9AA4E-EDB5-CCAF-1308-23F8872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r-FR" sz="5400"/>
              <a:t>Résolution conseil de sécurité ONU 1565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C936D7-713E-BE22-4528-A688DFE83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r-FR" sz="2200" u="sng" dirty="0"/>
              <a:t>Trois mixtes :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fr-FR" sz="2200" dirty="0"/>
              <a:t>Commission « élaboration des lois essentielles » ( constitution, loi électorale, loi </a:t>
            </a:r>
            <a:r>
              <a:rPr lang="fr-FR" sz="2200" dirty="0" err="1"/>
              <a:t>ceni</a:t>
            </a:r>
            <a:r>
              <a:rPr lang="fr-FR" sz="2200" dirty="0"/>
              <a:t>, identification des électeurs, loi parti politique, </a:t>
            </a:r>
            <a:r>
              <a:rPr lang="fr-FR" sz="2200" dirty="0" err="1"/>
              <a:t>etc</a:t>
            </a:r>
            <a:r>
              <a:rPr lang="fr-FR" sz="2200" dirty="0"/>
              <a:t>)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fr-FR" sz="2200" dirty="0"/>
              <a:t>Commission « reforme secteur de sécurité »: intégration forces, désarmement, démobilisation, réinsertion, formation, 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fr-FR" sz="2200" dirty="0"/>
              <a:t>Commission « les opérations électorales »</a:t>
            </a:r>
          </a:p>
        </p:txBody>
      </p:sp>
    </p:spTree>
    <p:extLst>
      <p:ext uri="{BB962C8B-B14F-4D97-AF65-F5344CB8AC3E}">
        <p14:creationId xmlns:p14="http://schemas.microsoft.com/office/powerpoint/2010/main" val="1142194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19A8AC5-AE45-6E81-1C2C-CE760E25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fr-FR" sz="4000"/>
              <a:t>Les élections, outil de consolidation institutionnelle.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BBA301-32E7-CFF7-7A76-9D663DA74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algn="just"/>
            <a:r>
              <a:rPr lang="fr-FR" sz="3200" dirty="0"/>
              <a:t>Choix des gouvernants</a:t>
            </a:r>
          </a:p>
          <a:p>
            <a:pPr algn="just"/>
            <a:r>
              <a:rPr lang="fr-FR" sz="3200" dirty="0"/>
              <a:t>Surcroit de légitimité à ceux qui exercent le pouvoir</a:t>
            </a:r>
          </a:p>
          <a:p>
            <a:pPr algn="just"/>
            <a:r>
              <a:rPr lang="fr-FR" sz="3200" dirty="0"/>
              <a:t>Fonction de responsabilisation : esprit du sens public et intelligence politique</a:t>
            </a:r>
          </a:p>
          <a:p>
            <a:endParaRPr lang="fr-FR" sz="2000" dirty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756114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29459E1-EDE3-228C-F8D2-608C5F63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sz="5400"/>
              <a:t>Elections de 2006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3F4DA85-98ED-0C3C-B8D8-F509E7454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677200"/>
              </p:ext>
            </p:extLst>
          </p:nvPr>
        </p:nvGraphicFramePr>
        <p:xfrm>
          <a:off x="838200" y="2522422"/>
          <a:ext cx="10515603" cy="33602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6447">
                  <a:extLst>
                    <a:ext uri="{9D8B030D-6E8A-4147-A177-3AD203B41FA5}">
                      <a16:colId xmlns:a16="http://schemas.microsoft.com/office/drawing/2014/main" val="1706884297"/>
                    </a:ext>
                  </a:extLst>
                </a:gridCol>
                <a:gridCol w="1941572">
                  <a:extLst>
                    <a:ext uri="{9D8B030D-6E8A-4147-A177-3AD203B41FA5}">
                      <a16:colId xmlns:a16="http://schemas.microsoft.com/office/drawing/2014/main" val="799666902"/>
                    </a:ext>
                  </a:extLst>
                </a:gridCol>
                <a:gridCol w="1986447">
                  <a:extLst>
                    <a:ext uri="{9D8B030D-6E8A-4147-A177-3AD203B41FA5}">
                      <a16:colId xmlns:a16="http://schemas.microsoft.com/office/drawing/2014/main" val="759383168"/>
                    </a:ext>
                  </a:extLst>
                </a:gridCol>
                <a:gridCol w="1791990">
                  <a:extLst>
                    <a:ext uri="{9D8B030D-6E8A-4147-A177-3AD203B41FA5}">
                      <a16:colId xmlns:a16="http://schemas.microsoft.com/office/drawing/2014/main" val="1625822736"/>
                    </a:ext>
                  </a:extLst>
                </a:gridCol>
                <a:gridCol w="2809147">
                  <a:extLst>
                    <a:ext uri="{9D8B030D-6E8A-4147-A177-3AD203B41FA5}">
                      <a16:colId xmlns:a16="http://schemas.microsoft.com/office/drawing/2014/main" val="3895595575"/>
                    </a:ext>
                  </a:extLst>
                </a:gridCol>
              </a:tblGrid>
              <a:tr h="796972">
                <a:tc>
                  <a:txBody>
                    <a:bodyPr/>
                    <a:lstStyle/>
                    <a:p>
                      <a:pPr algn="ctr"/>
                      <a:r>
                        <a:rPr lang="fr-FR" sz="2100" b="1"/>
                        <a:t>Type élection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b="1"/>
                        <a:t>Mode de scrutin 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b="1"/>
                        <a:t>financement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b="1"/>
                        <a:t>résultats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 b="1"/>
                        <a:t>Observations</a:t>
                      </a:r>
                      <a:r>
                        <a:rPr lang="fr-FR" sz="2100"/>
                        <a:t> </a:t>
                      </a:r>
                    </a:p>
                  </a:txBody>
                  <a:tcPr marL="107699" marR="107699" marT="53849" marB="53849"/>
                </a:tc>
                <a:extLst>
                  <a:ext uri="{0D108BD9-81ED-4DB2-BD59-A6C34878D82A}">
                    <a16:rowId xmlns:a16="http://schemas.microsoft.com/office/drawing/2014/main" val="2872356086"/>
                  </a:ext>
                </a:extLst>
              </a:tr>
              <a:tr h="1443166">
                <a:tc>
                  <a:txBody>
                    <a:bodyPr/>
                    <a:lstStyle/>
                    <a:p>
                      <a:r>
                        <a:rPr lang="fr-FR" sz="2100"/>
                        <a:t>Présidentielle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uninominal à 2 tours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90% communauté internationale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Kabila 58,05%</a:t>
                      </a:r>
                    </a:p>
                    <a:p>
                      <a:r>
                        <a:rPr lang="fr-FR" sz="2100"/>
                        <a:t>Mbemba 41,09%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Régionalisme: Violences : plusieurs centaines de morts</a:t>
                      </a:r>
                    </a:p>
                  </a:txBody>
                  <a:tcPr marL="107699" marR="107699" marT="53849" marB="53849"/>
                </a:tc>
                <a:extLst>
                  <a:ext uri="{0D108BD9-81ED-4DB2-BD59-A6C34878D82A}">
                    <a16:rowId xmlns:a16="http://schemas.microsoft.com/office/drawing/2014/main" val="2170803666"/>
                  </a:ext>
                </a:extLst>
              </a:tr>
              <a:tr h="1120069">
                <a:tc>
                  <a:txBody>
                    <a:bodyPr/>
                    <a:lstStyle/>
                    <a:p>
                      <a:r>
                        <a:rPr lang="fr-FR" sz="2100"/>
                        <a:t>législatives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Mixte : majoritaire et proportionnel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/>
                        <a:t>90% communauté internationale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Coalition de partis pro-kabila</a:t>
                      </a:r>
                    </a:p>
                  </a:txBody>
                  <a:tcPr marL="107699" marR="107699" marT="53849" marB="5384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dirty="0"/>
                        <a:t>Localisme</a:t>
                      </a:r>
                    </a:p>
                    <a:p>
                      <a:endParaRPr lang="fr-FR" sz="2100" dirty="0"/>
                    </a:p>
                  </a:txBody>
                  <a:tcPr marL="107699" marR="107699" marT="53849" marB="53849"/>
                </a:tc>
                <a:extLst>
                  <a:ext uri="{0D108BD9-81ED-4DB2-BD59-A6C34878D82A}">
                    <a16:rowId xmlns:a16="http://schemas.microsoft.com/office/drawing/2014/main" val="4132548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514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BEF7A5C-2EE6-2DA0-17A5-E540C98D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fr-FR" sz="2800" dirty="0"/>
              <a:t>Résultats 1</a:t>
            </a:r>
            <a:r>
              <a:rPr lang="fr-FR" sz="2800" baseline="30000" dirty="0"/>
              <a:t>er</a:t>
            </a:r>
            <a:r>
              <a:rPr lang="fr-FR" sz="2800" dirty="0"/>
              <a:t> tour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AA52D6C-8301-F44D-1BB7-93E99469B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1700" dirty="0"/>
              <a:t>Kabila</a:t>
            </a:r>
          </a:p>
          <a:p>
            <a:r>
              <a:rPr lang="en-US" sz="1700" dirty="0"/>
              <a:t>Bemba</a:t>
            </a:r>
          </a:p>
          <a:p>
            <a:r>
              <a:rPr lang="en-US" sz="1700" dirty="0" err="1"/>
              <a:t>Gisenga</a:t>
            </a:r>
            <a:endParaRPr lang="en-US" sz="1700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BBF4AFFB-3D3E-E882-ACBC-F04A0CC71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586" y="841248"/>
            <a:ext cx="5447203" cy="527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519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24D17C5-5A0A-2B9B-6008-A3E6A809E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sz="5400"/>
              <a:t>Elections 2011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BCB710B-C441-909B-9FB3-A908201312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68492"/>
              </p:ext>
            </p:extLst>
          </p:nvPr>
        </p:nvGraphicFramePr>
        <p:xfrm>
          <a:off x="965292" y="2228087"/>
          <a:ext cx="10261419" cy="39488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7926">
                  <a:extLst>
                    <a:ext uri="{9D8B030D-6E8A-4147-A177-3AD203B41FA5}">
                      <a16:colId xmlns:a16="http://schemas.microsoft.com/office/drawing/2014/main" val="357524144"/>
                    </a:ext>
                  </a:extLst>
                </a:gridCol>
                <a:gridCol w="2134847">
                  <a:extLst>
                    <a:ext uri="{9D8B030D-6E8A-4147-A177-3AD203B41FA5}">
                      <a16:colId xmlns:a16="http://schemas.microsoft.com/office/drawing/2014/main" val="2817632860"/>
                    </a:ext>
                  </a:extLst>
                </a:gridCol>
                <a:gridCol w="1928439">
                  <a:extLst>
                    <a:ext uri="{9D8B030D-6E8A-4147-A177-3AD203B41FA5}">
                      <a16:colId xmlns:a16="http://schemas.microsoft.com/office/drawing/2014/main" val="2468482309"/>
                    </a:ext>
                  </a:extLst>
                </a:gridCol>
                <a:gridCol w="2075873">
                  <a:extLst>
                    <a:ext uri="{9D8B030D-6E8A-4147-A177-3AD203B41FA5}">
                      <a16:colId xmlns:a16="http://schemas.microsoft.com/office/drawing/2014/main" val="3044714501"/>
                    </a:ext>
                  </a:extLst>
                </a:gridCol>
                <a:gridCol w="2164334">
                  <a:extLst>
                    <a:ext uri="{9D8B030D-6E8A-4147-A177-3AD203B41FA5}">
                      <a16:colId xmlns:a16="http://schemas.microsoft.com/office/drawing/2014/main" val="3610744816"/>
                    </a:ext>
                  </a:extLst>
                </a:gridCol>
              </a:tblGrid>
              <a:tr h="785530">
                <a:tc>
                  <a:txBody>
                    <a:bodyPr/>
                    <a:lstStyle/>
                    <a:p>
                      <a:r>
                        <a:rPr lang="fr-FR" sz="2100" b="1"/>
                        <a:t>Type d’élection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 b="1"/>
                        <a:t>Mode de scrutin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 b="1"/>
                        <a:t>financement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 b="1"/>
                        <a:t>résultats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 b="1"/>
                        <a:t>Observations</a:t>
                      </a:r>
                    </a:p>
                  </a:txBody>
                  <a:tcPr marL="106153" marR="106153" marT="53076" marB="53076"/>
                </a:tc>
                <a:extLst>
                  <a:ext uri="{0D108BD9-81ED-4DB2-BD59-A6C34878D82A}">
                    <a16:rowId xmlns:a16="http://schemas.microsoft.com/office/drawing/2014/main" val="4254781024"/>
                  </a:ext>
                </a:extLst>
              </a:tr>
              <a:tr h="1740903">
                <a:tc>
                  <a:txBody>
                    <a:bodyPr/>
                    <a:lstStyle/>
                    <a:p>
                      <a:r>
                        <a:rPr lang="fr-FR" sz="2100"/>
                        <a:t>Présidentielle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Uninominal à 1 tour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100% congolais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Kabila 48,09%</a:t>
                      </a:r>
                    </a:p>
                    <a:p>
                      <a:r>
                        <a:rPr lang="fr-FR" sz="2100"/>
                        <a:t>Tshisekedi 32,3 %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Consolidation régionalisme </a:t>
                      </a:r>
                    </a:p>
                    <a:p>
                      <a:r>
                        <a:rPr lang="fr-FR" sz="2100"/>
                        <a:t>Violences : des centaines de victimes</a:t>
                      </a:r>
                    </a:p>
                  </a:txBody>
                  <a:tcPr marL="106153" marR="106153" marT="53076" marB="53076"/>
                </a:tc>
                <a:extLst>
                  <a:ext uri="{0D108BD9-81ED-4DB2-BD59-A6C34878D82A}">
                    <a16:rowId xmlns:a16="http://schemas.microsoft.com/office/drawing/2014/main" val="2157493791"/>
                  </a:ext>
                </a:extLst>
              </a:tr>
              <a:tr h="1422445">
                <a:tc>
                  <a:txBody>
                    <a:bodyPr/>
                    <a:lstStyle/>
                    <a:p>
                      <a:r>
                        <a:rPr lang="fr-FR" sz="2100"/>
                        <a:t>Législative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/>
                        <a:t>Mixte : majoritaire et proportionnel</a:t>
                      </a:r>
                    </a:p>
                    <a:p>
                      <a:endParaRPr lang="fr-FR" sz="2100"/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/>
                        <a:t>100% congolais</a:t>
                      </a:r>
                    </a:p>
                    <a:p>
                      <a:endParaRPr lang="fr-FR" sz="2100"/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Coalition pro-Kabila</a:t>
                      </a:r>
                    </a:p>
                  </a:txBody>
                  <a:tcPr marL="106153" marR="106153" marT="53076" marB="53076"/>
                </a:tc>
                <a:tc>
                  <a:txBody>
                    <a:bodyPr/>
                    <a:lstStyle/>
                    <a:p>
                      <a:r>
                        <a:rPr lang="fr-FR" sz="2100"/>
                        <a:t>Consolidation localisme</a:t>
                      </a:r>
                    </a:p>
                  </a:txBody>
                  <a:tcPr marL="106153" marR="106153" marT="53076" marB="53076"/>
                </a:tc>
                <a:extLst>
                  <a:ext uri="{0D108BD9-81ED-4DB2-BD59-A6C34878D82A}">
                    <a16:rowId xmlns:a16="http://schemas.microsoft.com/office/drawing/2014/main" val="61228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478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A37518A-9DD2-933B-A357-5DE7F630A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FR" sz="5400" dirty="0"/>
              <a:t>Résultats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49ACB50-089D-635C-CAE4-3D27B259E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Kabila</a:t>
            </a:r>
          </a:p>
          <a:p>
            <a:r>
              <a:rPr lang="en-US" sz="2200" dirty="0"/>
              <a:t>Tshisekedi</a:t>
            </a:r>
          </a:p>
          <a:p>
            <a:r>
              <a:rPr lang="en-US" sz="2200" dirty="0" err="1"/>
              <a:t>Kengo</a:t>
            </a:r>
            <a:endParaRPr lang="en-US" sz="2200" dirty="0"/>
          </a:p>
        </p:txBody>
      </p:sp>
      <p:pic>
        <p:nvPicPr>
          <p:cNvPr id="5" name="Espace réservé du contenu 4" descr="Une image contenant carte, texte, atlas&#10;&#10;Description générée automatiquement">
            <a:extLst>
              <a:ext uri="{FF2B5EF4-FFF2-40B4-BE49-F238E27FC236}">
                <a16:creationId xmlns:a16="http://schemas.microsoft.com/office/drawing/2014/main" id="{B23B56D0-1672-5CCD-77A0-0CB568BD41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48" r="-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46993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2469BD-3033-AF76-DF0F-9F69002C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Elections 2018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22AF862-E1E5-C0AE-4C1C-7B44D34607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481979"/>
              </p:ext>
            </p:extLst>
          </p:nvPr>
        </p:nvGraphicFramePr>
        <p:xfrm>
          <a:off x="838200" y="1825625"/>
          <a:ext cx="10515600" cy="274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19632787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32826725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5743529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8887927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747693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Type élection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Mode de scrutin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financement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résultats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Observations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069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Présidentiel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Uninominal à 1</a:t>
                      </a:r>
                      <a:r>
                        <a:rPr lang="fr-FR" baseline="30000" dirty="0"/>
                        <a:t>er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100 % Congolais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Félix </a:t>
                      </a:r>
                      <a:r>
                        <a:rPr lang="fr-FR" dirty="0" err="1"/>
                        <a:t>Tshisekedi</a:t>
                      </a:r>
                      <a:r>
                        <a:rPr lang="fr-FR" dirty="0"/>
                        <a:t> 38,05%</a:t>
                      </a:r>
                    </a:p>
                    <a:p>
                      <a:r>
                        <a:rPr lang="fr-FR" dirty="0"/>
                        <a:t>Martin </a:t>
                      </a:r>
                      <a:r>
                        <a:rPr lang="fr-FR" dirty="0" err="1"/>
                        <a:t>Fayulu</a:t>
                      </a:r>
                      <a:r>
                        <a:rPr lang="fr-FR" dirty="0"/>
                        <a:t> 34,8%</a:t>
                      </a:r>
                    </a:p>
                    <a:p>
                      <a:r>
                        <a:rPr lang="fr-FR" dirty="0"/>
                        <a:t>Emmanuel </a:t>
                      </a:r>
                      <a:r>
                        <a:rPr lang="fr-FR" dirty="0" err="1"/>
                        <a:t>Shadari</a:t>
                      </a:r>
                      <a:r>
                        <a:rPr lang="fr-FR" dirty="0"/>
                        <a:t> 23,08%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Contestations</a:t>
                      </a:r>
                    </a:p>
                    <a:p>
                      <a:r>
                        <a:rPr lang="fr-FR" dirty="0"/>
                        <a:t>Soupçons de fraude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829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Législatives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Mixte : majoritaire et proportionnel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100 % Congolais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Coalition pro-Kabila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Consolidation Localisme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347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05987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392</Words>
  <Application>Microsoft Macintosh PowerPoint</Application>
  <PresentationFormat>Grand écran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Arial</vt:lpstr>
      <vt:lpstr>Calibri</vt:lpstr>
      <vt:lpstr>system-ui</vt:lpstr>
      <vt:lpstr>Thème Office</vt:lpstr>
      <vt:lpstr>  Soutenabilité électorale dans les pays post-conflit.  Cas de la République démocratique du Congo.</vt:lpstr>
      <vt:lpstr>1ère guerre mondiale africaine</vt:lpstr>
      <vt:lpstr>Résolution conseil de sécurité ONU 1565</vt:lpstr>
      <vt:lpstr>Les élections, outil de consolidation institutionnelle.</vt:lpstr>
      <vt:lpstr>Elections de 2006</vt:lpstr>
      <vt:lpstr>Résultats 1er tour</vt:lpstr>
      <vt:lpstr>Elections 2011</vt:lpstr>
      <vt:lpstr>Résultats</vt:lpstr>
      <vt:lpstr>Elections 2018</vt:lpstr>
      <vt:lpstr>Fuites des résultats</vt:lpstr>
      <vt:lpstr>Elections 2023</vt:lpstr>
      <vt:lpstr>Elections = perte de souveraineté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Kabamba Bob</dc:creator>
  <cp:lastModifiedBy>Kabamba Bob</cp:lastModifiedBy>
  <cp:revision>14</cp:revision>
  <dcterms:created xsi:type="dcterms:W3CDTF">2024-11-11T10:04:35Z</dcterms:created>
  <dcterms:modified xsi:type="dcterms:W3CDTF">2024-11-12T07:40:25Z</dcterms:modified>
</cp:coreProperties>
</file>