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33"/>
  </p:normalViewPr>
  <p:slideViewPr>
    <p:cSldViewPr snapToGrid="0">
      <p:cViewPr varScale="1">
        <p:scale>
          <a:sx n="104" d="100"/>
          <a:sy n="104" d="100"/>
        </p:scale>
        <p:origin x="8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AF1724-24B2-406A-9312-F6CD9E3F5EE2}" type="doc">
      <dgm:prSet loTypeId="urn:microsoft.com/office/officeart/2005/8/layout/hierarchy1" loCatId="hierarchy" qsTypeId="urn:microsoft.com/office/officeart/2005/8/quickstyle/3d7" qsCatId="3D" csTypeId="urn:microsoft.com/office/officeart/2005/8/colors/accent1_3" csCatId="accent1" phldr="1"/>
      <dgm:spPr/>
      <dgm:t>
        <a:bodyPr/>
        <a:lstStyle/>
        <a:p>
          <a:endParaRPr lang="en-US"/>
        </a:p>
      </dgm:t>
    </dgm:pt>
    <dgm:pt modelId="{1CB6DE84-0862-3149-A94E-832026FE7129}" type="pres">
      <dgm:prSet presAssocID="{C6AF1724-24B2-406A-9312-F6CD9E3F5EE2}" presName="hierChild1" presStyleCnt="0">
        <dgm:presLayoutVars>
          <dgm:chPref val="1"/>
          <dgm:dir/>
          <dgm:animOne val="branch"/>
          <dgm:animLvl val="lvl"/>
          <dgm:resizeHandles/>
        </dgm:presLayoutVars>
      </dgm:prSet>
      <dgm:spPr/>
    </dgm:pt>
  </dgm:ptLst>
  <dgm:cxnLst>
    <dgm:cxn modelId="{0F2E50F4-8EEA-0442-A1AE-9D33D3FBF407}" type="presOf" srcId="{C6AF1724-24B2-406A-9312-F6CD9E3F5EE2}" destId="{1CB6DE84-0862-3149-A94E-832026FE7129}" srcOrd="0"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1A203-3B96-DBA1-2ADF-2DD5D761A53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0D22B2FF-04CC-276D-385D-4D60A640BE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060AA7C8-E42A-CE69-6090-EED5BE5C8AE9}"/>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5" name="Footer Placeholder 4">
            <a:extLst>
              <a:ext uri="{FF2B5EF4-FFF2-40B4-BE49-F238E27FC236}">
                <a16:creationId xmlns:a16="http://schemas.microsoft.com/office/drawing/2014/main" id="{8C497DC8-C366-F469-8D22-CB078BC7C9F0}"/>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BBD557D-65B1-1D99-7FA2-3E0DF9BEB2AA}"/>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90624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2DC09-BB35-1203-2AFE-8EC446E395EE}"/>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6AA7CC0A-30A1-0529-8F9D-99FB5B56E4A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22358CB-CC29-70E5-DED4-7501B486FDF5}"/>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5" name="Footer Placeholder 4">
            <a:extLst>
              <a:ext uri="{FF2B5EF4-FFF2-40B4-BE49-F238E27FC236}">
                <a16:creationId xmlns:a16="http://schemas.microsoft.com/office/drawing/2014/main" id="{F8B59B0A-2309-2163-8098-31AE0D640F6D}"/>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6189A39-C2A1-4451-45C5-720A16A42E5E}"/>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2051442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B9D578-CC5F-23E3-912D-41B095B54A1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81AAB899-DFA8-4AA9-9CA8-5065ECDCB09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AD8E846C-85AB-2864-33DA-1E81B77FAED4}"/>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5" name="Footer Placeholder 4">
            <a:extLst>
              <a:ext uri="{FF2B5EF4-FFF2-40B4-BE49-F238E27FC236}">
                <a16:creationId xmlns:a16="http://schemas.microsoft.com/office/drawing/2014/main" id="{DF2453BD-CAEA-34CE-C930-2D289561A34D}"/>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AAA9B2C-BE76-F6F3-92BF-31EEBC334C71}"/>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312661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813B2-F930-BEED-0140-5D5A3F9B7363}"/>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AC982767-6E17-3E99-F0A9-F57DB521F51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E6E588B-859C-326A-EA18-6CCF0569EEB9}"/>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5" name="Footer Placeholder 4">
            <a:extLst>
              <a:ext uri="{FF2B5EF4-FFF2-40B4-BE49-F238E27FC236}">
                <a16:creationId xmlns:a16="http://schemas.microsoft.com/office/drawing/2014/main" id="{F4EAD297-33C4-3124-BD2F-453F64CCECF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8E62E0D-6447-6953-E112-BDEFA457FFD6}"/>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3032410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6A59F-C898-3E1C-3554-F792DE64182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D0B3884D-CE66-0114-DF4A-FD58F45C35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B28C77E-BF7F-D8BB-B431-5A67E4E5E3E3}"/>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5" name="Footer Placeholder 4">
            <a:extLst>
              <a:ext uri="{FF2B5EF4-FFF2-40B4-BE49-F238E27FC236}">
                <a16:creationId xmlns:a16="http://schemas.microsoft.com/office/drawing/2014/main" id="{02269185-DC25-5086-E9CF-28440E3BB0E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AD03B07B-75EF-706E-E36B-AB0E43C20BA2}"/>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922649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5F8F2-FE93-C39E-4FFE-E51779598B8F}"/>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A2CDBF55-6026-FCBF-A504-3DE6EAC89D8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C62F08FB-6042-9F39-E4D0-88C9568D69A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5227C6C2-B3C2-6556-9F98-F378168F16BF}"/>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6" name="Footer Placeholder 5">
            <a:extLst>
              <a:ext uri="{FF2B5EF4-FFF2-40B4-BE49-F238E27FC236}">
                <a16:creationId xmlns:a16="http://schemas.microsoft.com/office/drawing/2014/main" id="{15C4CC01-E62E-938E-DD92-66F0999089E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E588457-ABE6-8F3A-871F-3CC322EB2656}"/>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92518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04D56-FC79-C6AE-0A85-E17D50C4A990}"/>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434596DA-B247-2FD1-F6C1-C71E9CAB61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C4640A3-583B-BA99-278D-DD2D6CC0A8B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0A1311C1-CF36-B286-2FB3-B70B4D26D1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420D446-1C2B-43C4-4DBB-6AC15BD2025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A2C6337A-F7AE-B1CE-072D-2F21253C69AB}"/>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8" name="Footer Placeholder 7">
            <a:extLst>
              <a:ext uri="{FF2B5EF4-FFF2-40B4-BE49-F238E27FC236}">
                <a16:creationId xmlns:a16="http://schemas.microsoft.com/office/drawing/2014/main" id="{7082307D-B469-BAA2-E927-49C5FCBC5C67}"/>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5CB7826D-0B6C-3C2D-95B3-3340AFE37237}"/>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3830209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7792-CB6D-D570-BB92-D55E28B56E27}"/>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5347E479-B533-6FBE-B329-75A48E5EFD7B}"/>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4" name="Footer Placeholder 3">
            <a:extLst>
              <a:ext uri="{FF2B5EF4-FFF2-40B4-BE49-F238E27FC236}">
                <a16:creationId xmlns:a16="http://schemas.microsoft.com/office/drawing/2014/main" id="{DFEF10AF-93E2-CD03-1616-F5D3B1CCE353}"/>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EDB3220D-3FBD-19DB-3EAA-C8AF41E3677A}"/>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3320771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B99668-13B8-A6A4-8ECA-5BE723597B48}"/>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3" name="Footer Placeholder 2">
            <a:extLst>
              <a:ext uri="{FF2B5EF4-FFF2-40B4-BE49-F238E27FC236}">
                <a16:creationId xmlns:a16="http://schemas.microsoft.com/office/drawing/2014/main" id="{81783FA9-6A98-FE6E-8BF5-050BAF5287B7}"/>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A27C641D-5811-F812-1336-7952375D6B27}"/>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3158133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6D82C-DAC0-E00F-DD6A-C855B3B8F3C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6EB1679A-D3A7-7020-E330-13556D53E0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CFD8EAA-4035-710E-B9EA-13C732C121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064B384-8513-09B7-8F47-00B114ABCC78}"/>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6" name="Footer Placeholder 5">
            <a:extLst>
              <a:ext uri="{FF2B5EF4-FFF2-40B4-BE49-F238E27FC236}">
                <a16:creationId xmlns:a16="http://schemas.microsoft.com/office/drawing/2014/main" id="{3ADE603B-D8EB-B566-986D-58B208ED4FA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1C39CD2-092A-6B9D-DF53-549C09A8CBCB}"/>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1895778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F6F78-57BB-021D-2FF4-773909620C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B5FF4A36-8B72-D8A8-37F2-B009EB52D4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BAFD66C4-382B-8903-81BF-5241D35084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C404244-8E86-464C-C4D8-D2A144AD3652}"/>
              </a:ext>
            </a:extLst>
          </p:cNvPr>
          <p:cNvSpPr>
            <a:spLocks noGrp="1"/>
          </p:cNvSpPr>
          <p:nvPr>
            <p:ph type="dt" sz="half" idx="10"/>
          </p:nvPr>
        </p:nvSpPr>
        <p:spPr/>
        <p:txBody>
          <a:bodyPr/>
          <a:lstStyle/>
          <a:p>
            <a:fld id="{34715C4C-3DB1-D741-8C91-DBDCD7DB564E}" type="datetimeFigureOut">
              <a:rPr lang="en-BE" smtClean="0"/>
              <a:t>6/12/24</a:t>
            </a:fld>
            <a:endParaRPr lang="en-BE"/>
          </a:p>
        </p:txBody>
      </p:sp>
      <p:sp>
        <p:nvSpPr>
          <p:cNvPr id="6" name="Footer Placeholder 5">
            <a:extLst>
              <a:ext uri="{FF2B5EF4-FFF2-40B4-BE49-F238E27FC236}">
                <a16:creationId xmlns:a16="http://schemas.microsoft.com/office/drawing/2014/main" id="{8B20484C-CC96-856A-8C72-4120551F4231}"/>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49FE9717-CB5A-95C2-EC0D-10399E21D3DF}"/>
              </a:ext>
            </a:extLst>
          </p:cNvPr>
          <p:cNvSpPr>
            <a:spLocks noGrp="1"/>
          </p:cNvSpPr>
          <p:nvPr>
            <p:ph type="sldNum" sz="quarter" idx="12"/>
          </p:nvPr>
        </p:nvSpPr>
        <p:spPr/>
        <p:txBody>
          <a:bodyPr/>
          <a:lstStyle/>
          <a:p>
            <a:fld id="{035DD981-28FA-3046-9798-E487B141E299}" type="slidenum">
              <a:rPr lang="en-BE" smtClean="0"/>
              <a:t>‹N°›</a:t>
            </a:fld>
            <a:endParaRPr lang="en-BE"/>
          </a:p>
        </p:txBody>
      </p:sp>
    </p:spTree>
    <p:extLst>
      <p:ext uri="{BB962C8B-B14F-4D97-AF65-F5344CB8AC3E}">
        <p14:creationId xmlns:p14="http://schemas.microsoft.com/office/powerpoint/2010/main" val="3970484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B95D15-A558-3FD9-887E-F9A4BD6EC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2FF90F76-61A9-30EF-FC10-4E7D848AD5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94503243-8D94-4421-22AB-09ABFC90E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715C4C-3DB1-D741-8C91-DBDCD7DB564E}" type="datetimeFigureOut">
              <a:rPr lang="en-BE" smtClean="0"/>
              <a:t>6/12/24</a:t>
            </a:fld>
            <a:endParaRPr lang="en-BE"/>
          </a:p>
        </p:txBody>
      </p:sp>
      <p:sp>
        <p:nvSpPr>
          <p:cNvPr id="5" name="Footer Placeholder 4">
            <a:extLst>
              <a:ext uri="{FF2B5EF4-FFF2-40B4-BE49-F238E27FC236}">
                <a16:creationId xmlns:a16="http://schemas.microsoft.com/office/drawing/2014/main" id="{BC73D03E-D789-BDFD-1CBE-26E48847B6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46A4FF26-177E-1C71-2191-22B0F205E9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5DD981-28FA-3046-9798-E487B141E299}" type="slidenum">
              <a:rPr lang="en-BE" smtClean="0"/>
              <a:t>‹N°›</a:t>
            </a:fld>
            <a:endParaRPr lang="en-BE"/>
          </a:p>
        </p:txBody>
      </p:sp>
      <p:pic>
        <p:nvPicPr>
          <p:cNvPr id="8" name="Picture 7">
            <a:extLst>
              <a:ext uri="{FF2B5EF4-FFF2-40B4-BE49-F238E27FC236}">
                <a16:creationId xmlns:a16="http://schemas.microsoft.com/office/drawing/2014/main" id="{7128AD26-420E-7EF6-39F4-6FB1B79BB299}"/>
              </a:ext>
            </a:extLst>
          </p:cNvPr>
          <p:cNvPicPr>
            <a:picLocks noChangeAspect="1"/>
          </p:cNvPicPr>
          <p:nvPr userDrawn="1"/>
        </p:nvPicPr>
        <p:blipFill>
          <a:blip r:embed="rId13"/>
          <a:stretch>
            <a:fillRect/>
          </a:stretch>
        </p:blipFill>
        <p:spPr>
          <a:xfrm>
            <a:off x="0" y="0"/>
            <a:ext cx="12192000" cy="6858000"/>
          </a:xfrm>
          <a:prstGeom prst="rect">
            <a:avLst/>
          </a:prstGeom>
        </p:spPr>
      </p:pic>
    </p:spTree>
    <p:extLst>
      <p:ext uri="{BB962C8B-B14F-4D97-AF65-F5344CB8AC3E}">
        <p14:creationId xmlns:p14="http://schemas.microsoft.com/office/powerpoint/2010/main" val="3973915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3880984-2061-83F6-4ED9-751DCD7ED121}"/>
              </a:ext>
            </a:extLst>
          </p:cNvPr>
          <p:cNvPicPr>
            <a:picLocks noGrp="1" noRot="1" noChangeAspect="1" noMove="1" noResize="1" noEditPoints="1" noAdjustHandles="1" noChangeArrowheads="1" noChangeShapeType="1" noCrop="1"/>
          </p:cNvPicPr>
          <p:nvPr/>
        </p:nvPicPr>
        <p:blipFill>
          <a:blip r:embed="rId2"/>
          <a:stretch>
            <a:fillRect/>
          </a:stretch>
        </p:blipFill>
        <p:spPr>
          <a:xfrm>
            <a:off x="9651682" y="121920"/>
            <a:ext cx="774700" cy="736600"/>
          </a:xfrm>
          <a:prstGeom prst="rect">
            <a:avLst/>
          </a:prstGeom>
          <a:noFill/>
          <a:ln>
            <a:noFill/>
          </a:ln>
        </p:spPr>
      </p:pic>
      <p:graphicFrame>
        <p:nvGraphicFramePr>
          <p:cNvPr id="4" name="CasellaDiTesto 1">
            <a:extLst>
              <a:ext uri="{FF2B5EF4-FFF2-40B4-BE49-F238E27FC236}">
                <a16:creationId xmlns:a16="http://schemas.microsoft.com/office/drawing/2014/main" id="{DFAE6DA1-AF37-9D47-0A17-27C8072D1B02}"/>
              </a:ext>
            </a:extLst>
          </p:cNvPr>
          <p:cNvGraphicFramePr>
            <a:graphicFrameLocks noGrp="1"/>
          </p:cNvGraphicFramePr>
          <p:nvPr>
            <p:ph idx="1"/>
            <p:extLst>
              <p:ext uri="{D42A27DB-BD31-4B8C-83A1-F6EECF244321}">
                <p14:modId xmlns:p14="http://schemas.microsoft.com/office/powerpoint/2010/main" val="3709297437"/>
              </p:ext>
            </p:extLst>
          </p:nvPr>
        </p:nvGraphicFramePr>
        <p:xfrm>
          <a:off x="380999" y="1093843"/>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ZoneTexte 2">
            <a:extLst>
              <a:ext uri="{FF2B5EF4-FFF2-40B4-BE49-F238E27FC236}">
                <a16:creationId xmlns:a16="http://schemas.microsoft.com/office/drawing/2014/main" id="{2EAE0E13-8A46-D7F6-218E-779D418D7980}"/>
              </a:ext>
            </a:extLst>
          </p:cNvPr>
          <p:cNvSpPr txBox="1"/>
          <p:nvPr/>
        </p:nvSpPr>
        <p:spPr>
          <a:xfrm>
            <a:off x="487680" y="1203960"/>
            <a:ext cx="10332720" cy="4678204"/>
          </a:xfrm>
          <a:prstGeom prst="rect">
            <a:avLst/>
          </a:prstGeom>
          <a:noFill/>
        </p:spPr>
        <p:txBody>
          <a:bodyPr wrap="square" rtlCol="0">
            <a:spAutoFit/>
          </a:bodyPr>
          <a:lstStyle/>
          <a:p>
            <a:pPr algn="ctr"/>
            <a:endParaRPr lang="fr-FR" b="1" dirty="0"/>
          </a:p>
          <a:p>
            <a:pPr algn="ctr"/>
            <a:endParaRPr lang="fr-FR" b="1" dirty="0"/>
          </a:p>
          <a:p>
            <a:pPr algn="ctr"/>
            <a:endParaRPr lang="fr-FR" b="1" dirty="0"/>
          </a:p>
          <a:p>
            <a:pPr algn="ctr"/>
            <a:endParaRPr lang="fr-FR" b="1" dirty="0"/>
          </a:p>
          <a:p>
            <a:pPr algn="ctr"/>
            <a:r>
              <a:rPr lang="fr-FR" sz="3600" b="1" dirty="0"/>
              <a:t>Principes généraux de monitoring des droits de l’Homme</a:t>
            </a:r>
          </a:p>
          <a:p>
            <a:pPr algn="ctr"/>
            <a:endParaRPr lang="fr-FR" dirty="0"/>
          </a:p>
          <a:p>
            <a:pPr algn="ctr"/>
            <a:endParaRPr lang="fr-FR" dirty="0"/>
          </a:p>
          <a:p>
            <a:pPr algn="ctr"/>
            <a:r>
              <a:rPr lang="fr-FR" dirty="0"/>
              <a:t>Par Pr. Bob  KABAMBA</a:t>
            </a:r>
          </a:p>
          <a:p>
            <a:endParaRPr lang="fr-FR" dirty="0"/>
          </a:p>
          <a:p>
            <a:endParaRPr lang="fr-FR" dirty="0"/>
          </a:p>
          <a:p>
            <a:pPr algn="ctr"/>
            <a:r>
              <a:rPr lang="fr-FR" dirty="0"/>
              <a:t>Hôtel DE L’AMITIE – N’DJAMENA</a:t>
            </a:r>
          </a:p>
          <a:p>
            <a:endParaRPr lang="fr-FR" dirty="0"/>
          </a:p>
          <a:p>
            <a:pPr algn="ctr"/>
            <a:endParaRPr lang="fr-FR" sz="1400" b="1" dirty="0"/>
          </a:p>
          <a:p>
            <a:pPr algn="ctr"/>
            <a:r>
              <a:rPr lang="fr-FR" sz="1400" b="1" dirty="0"/>
              <a:t>DU 11 JUIN AU 13 JUIN 2024</a:t>
            </a:r>
          </a:p>
        </p:txBody>
      </p:sp>
    </p:spTree>
    <p:extLst>
      <p:ext uri="{BB962C8B-B14F-4D97-AF65-F5344CB8AC3E}">
        <p14:creationId xmlns:p14="http://schemas.microsoft.com/office/powerpoint/2010/main" val="326958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C9AC956E-1FD1-F045-BE9D-247C702B0211}"/>
                                            </p:graphicEl>
                                          </p:spTgt>
                                        </p:tgtEl>
                                        <p:attrNameLst>
                                          <p:attrName>style.visibility</p:attrName>
                                        </p:attrNameLst>
                                      </p:cBhvr>
                                      <p:to>
                                        <p:strVal val="visible"/>
                                      </p:to>
                                    </p:set>
                                    <p:animEffect transition="in" filter="fade">
                                      <p:cBhvr>
                                        <p:cTn id="7" dur="1000"/>
                                        <p:tgtEl>
                                          <p:spTgt spid="4">
                                            <p:graphicEl>
                                              <a:dgm id="{C9AC956E-1FD1-F045-BE9D-247C702B0211}"/>
                                            </p:graphicEl>
                                          </p:spTgt>
                                        </p:tgtEl>
                                      </p:cBhvr>
                                    </p:animEffect>
                                    <p:anim calcmode="lin" valueType="num">
                                      <p:cBhvr>
                                        <p:cTn id="8" dur="1000" fill="hold"/>
                                        <p:tgtEl>
                                          <p:spTgt spid="4">
                                            <p:graphicEl>
                                              <a:dgm id="{C9AC956E-1FD1-F045-BE9D-247C702B0211}"/>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C9AC956E-1FD1-F045-BE9D-247C702B0211}"/>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graphicEl>
                                              <a:dgm id="{D5F331D1-837C-FE48-9E1D-A80680FCA81E}"/>
                                            </p:graphicEl>
                                          </p:spTgt>
                                        </p:tgtEl>
                                        <p:attrNameLst>
                                          <p:attrName>style.visibility</p:attrName>
                                        </p:attrNameLst>
                                      </p:cBhvr>
                                      <p:to>
                                        <p:strVal val="visible"/>
                                      </p:to>
                                    </p:set>
                                    <p:animEffect transition="in" filter="fade">
                                      <p:cBhvr>
                                        <p:cTn id="12" dur="1000"/>
                                        <p:tgtEl>
                                          <p:spTgt spid="4">
                                            <p:graphicEl>
                                              <a:dgm id="{D5F331D1-837C-FE48-9E1D-A80680FCA81E}"/>
                                            </p:graphicEl>
                                          </p:spTgt>
                                        </p:tgtEl>
                                      </p:cBhvr>
                                    </p:animEffect>
                                    <p:anim calcmode="lin" valueType="num">
                                      <p:cBhvr>
                                        <p:cTn id="13" dur="1000" fill="hold"/>
                                        <p:tgtEl>
                                          <p:spTgt spid="4">
                                            <p:graphicEl>
                                              <a:dgm id="{D5F331D1-837C-FE48-9E1D-A80680FCA81E}"/>
                                            </p:graphicEl>
                                          </p:spTgt>
                                        </p:tgtEl>
                                        <p:attrNameLst>
                                          <p:attrName>ppt_x</p:attrName>
                                        </p:attrNameLst>
                                      </p:cBhvr>
                                      <p:tavLst>
                                        <p:tav tm="0">
                                          <p:val>
                                            <p:strVal val="#ppt_x"/>
                                          </p:val>
                                        </p:tav>
                                        <p:tav tm="100000">
                                          <p:val>
                                            <p:strVal val="#ppt_x"/>
                                          </p:val>
                                        </p:tav>
                                      </p:tavLst>
                                    </p:anim>
                                    <p:anim calcmode="lin" valueType="num">
                                      <p:cBhvr>
                                        <p:cTn id="14" dur="1000" fill="hold"/>
                                        <p:tgtEl>
                                          <p:spTgt spid="4">
                                            <p:graphicEl>
                                              <a:dgm id="{D5F331D1-837C-FE48-9E1D-A80680FCA81E}"/>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0A86E2-54E0-BA43-0C32-621D250A0BF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EA7D3654-6185-026E-4ACF-C3F713D815AF}"/>
              </a:ext>
            </a:extLst>
          </p:cNvPr>
          <p:cNvSpPr>
            <a:spLocks noGrp="1"/>
          </p:cNvSpPr>
          <p:nvPr>
            <p:ph idx="1"/>
          </p:nvPr>
        </p:nvSpPr>
        <p:spPr/>
        <p:txBody>
          <a:bodyPr>
            <a:normAutofit fontScale="92500" lnSpcReduction="20000"/>
          </a:bodyPr>
          <a:lstStyle/>
          <a:p>
            <a:r>
              <a:rPr lang="fr-FR" b="1" u="sng" dirty="0"/>
              <a:t>8. La crédibilité  </a:t>
            </a:r>
          </a:p>
          <a:p>
            <a:pPr marL="0" indent="0" algn="just">
              <a:buNone/>
            </a:pPr>
            <a:endParaRPr lang="fr-CD" sz="1800" dirty="0">
              <a:solidFill>
                <a:srgbClr val="000000"/>
              </a:solidFill>
              <a:effectLst/>
              <a:highlight>
                <a:srgbClr val="FFFFFF"/>
              </a:highlight>
              <a:latin typeface="-webkit-standard"/>
              <a:ea typeface="Times New Roman" panose="02020603050405020304" pitchFamily="18" charset="0"/>
            </a:endParaRPr>
          </a:p>
          <a:p>
            <a:pPr marL="0" indent="0" algn="just">
              <a:buNone/>
            </a:pPr>
            <a:r>
              <a:rPr lang="fr-CD" dirty="0">
                <a:solidFill>
                  <a:srgbClr val="000000"/>
                </a:solidFill>
                <a:effectLst/>
                <a:highlight>
                  <a:srgbClr val="FFFFFF"/>
                </a:highlight>
                <a:latin typeface="-webkit-standard"/>
                <a:ea typeface="Times New Roman" panose="02020603050405020304" pitchFamily="18" charset="0"/>
              </a:rPr>
              <a:t>La crédibilit</a:t>
            </a:r>
            <a:r>
              <a:rPr lang="fr-CD" dirty="0">
                <a:solidFill>
                  <a:srgbClr val="000000"/>
                </a:solidFill>
                <a:highlight>
                  <a:srgbClr val="FFFFFF"/>
                </a:highlight>
                <a:latin typeface="-webkit-standard"/>
                <a:ea typeface="Times New Roman" panose="02020603050405020304" pitchFamily="18" charset="0"/>
              </a:rPr>
              <a:t>é</a:t>
            </a:r>
            <a:r>
              <a:rPr lang="fr-CD" dirty="0">
                <a:solidFill>
                  <a:srgbClr val="000000"/>
                </a:solidFill>
                <a:effectLst/>
                <a:highlight>
                  <a:srgbClr val="FFFFFF"/>
                </a:highlight>
                <a:latin typeface="-webkit-standard"/>
                <a:ea typeface="Times New Roman" panose="02020603050405020304" pitchFamily="18" charset="0"/>
              </a:rPr>
              <a:t> du Commissaire est essentielle au succès du monitoring. Il doit faire en sorte de ne jamais promettre quoi que ce soit qu'il ne soit pas en mesure de tenir, pour quelque raison que ce soit, et de vérifier l'accomplissement de toute promesse qu'il a faite. Les personnes doivent pouvoir faire confiance au Commissaire, faute de quoi elles ne souhaiteront pas coopérer ni fournir des informations fiables. En s'entretenant avec des victimes ou témoins de violations, le Commissaire se présentera, expliquera brièvement son mandat décrira ce qu'il est en son pouvoir de faire et de ne pas faire, insister sur la confidentialit</a:t>
            </a:r>
            <a:r>
              <a:rPr lang="fr-CD" dirty="0">
                <a:solidFill>
                  <a:srgbClr val="000000"/>
                </a:solidFill>
                <a:highlight>
                  <a:srgbClr val="FFFFFF"/>
                </a:highlight>
                <a:latin typeface="-webkit-standard"/>
                <a:ea typeface="Times New Roman" panose="02020603050405020304" pitchFamily="18" charset="0"/>
              </a:rPr>
              <a:t>é</a:t>
            </a:r>
            <a:r>
              <a:rPr lang="fr-CD" dirty="0">
                <a:solidFill>
                  <a:srgbClr val="000000"/>
                </a:solidFill>
                <a:effectLst/>
                <a:highlight>
                  <a:srgbClr val="FFFFFF"/>
                </a:highlight>
                <a:latin typeface="-webkit-standard"/>
                <a:ea typeface="Times New Roman" panose="02020603050405020304" pitchFamily="18" charset="0"/>
              </a:rPr>
              <a:t> des informations transmises, et souligner l'importance d'obtenir autant de détails que possible quant à l’établissement des faits - et par exemple, d'une violation éventuelle des droits de l'homme. </a:t>
            </a:r>
            <a:endParaRPr lang="fr-CD" dirty="0">
              <a:effectLst/>
              <a:highlight>
                <a:srgbClr val="FFFFFF"/>
              </a:highlight>
              <a:latin typeface="Times New Roman" panose="02020603050405020304" pitchFamily="18" charset="0"/>
              <a:ea typeface="Times New Roman" panose="02020603050405020304" pitchFamily="18" charset="0"/>
            </a:endParaRPr>
          </a:p>
          <a:p>
            <a:pPr marL="0" indent="0">
              <a:buNone/>
            </a:pPr>
            <a:endParaRPr lang="fr-FR" b="1" u="sng" dirty="0"/>
          </a:p>
        </p:txBody>
      </p:sp>
      <p:pic>
        <p:nvPicPr>
          <p:cNvPr id="5" name="Picture 1">
            <a:extLst>
              <a:ext uri="{FF2B5EF4-FFF2-40B4-BE49-F238E27FC236}">
                <a16:creationId xmlns:a16="http://schemas.microsoft.com/office/drawing/2014/main" id="{E1E0D244-2711-F3E9-8723-83BCCFE8730D}"/>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860339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0A86E2-54E0-BA43-0C32-621D250A0BF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EA7D3654-6185-026E-4ACF-C3F713D815AF}"/>
              </a:ext>
            </a:extLst>
          </p:cNvPr>
          <p:cNvSpPr>
            <a:spLocks noGrp="1"/>
          </p:cNvSpPr>
          <p:nvPr>
            <p:ph idx="1"/>
          </p:nvPr>
        </p:nvSpPr>
        <p:spPr/>
        <p:txBody>
          <a:bodyPr>
            <a:normAutofit fontScale="92500" lnSpcReduction="10000"/>
          </a:bodyPr>
          <a:lstStyle/>
          <a:p>
            <a:r>
              <a:rPr lang="fr-FR" b="1" u="sng" dirty="0"/>
              <a:t>8 La Confidentialité</a:t>
            </a:r>
          </a:p>
          <a:p>
            <a:pPr marL="0" indent="0" algn="just">
              <a:buNone/>
            </a:pPr>
            <a:r>
              <a:rPr lang="fr-CD" sz="2400" dirty="0">
                <a:solidFill>
                  <a:srgbClr val="000000"/>
                </a:solidFill>
                <a:effectLst/>
                <a:ea typeface="Aptos" panose="020B0004020202020204" pitchFamily="34" charset="0"/>
                <a:cs typeface="Times New Roman" panose="02020603050405020304" pitchFamily="18" charset="0"/>
              </a:rPr>
              <a:t>Respecter la confidentialit</a:t>
            </a:r>
            <a:r>
              <a:rPr lang="fr-CD" sz="2400" dirty="0">
                <a:solidFill>
                  <a:srgbClr val="000000"/>
                </a:solidFill>
                <a:ea typeface="Aptos" panose="020B0004020202020204" pitchFamily="34" charset="0"/>
                <a:cs typeface="Times New Roman" panose="02020603050405020304" pitchFamily="18" charset="0"/>
              </a:rPr>
              <a:t>é </a:t>
            </a:r>
            <a:r>
              <a:rPr lang="fr-CD" sz="2400" dirty="0">
                <a:solidFill>
                  <a:srgbClr val="000000"/>
                </a:solidFill>
                <a:effectLst/>
                <a:ea typeface="Aptos" panose="020B0004020202020204" pitchFamily="34" charset="0"/>
                <a:cs typeface="Times New Roman" panose="02020603050405020304" pitchFamily="18" charset="0"/>
              </a:rPr>
              <a:t>du renseignement</a:t>
            </a:r>
            <a:r>
              <a:rPr lang="fr-CD" sz="2400" dirty="0">
                <a:solidFill>
                  <a:srgbClr val="000000"/>
                </a:solidFill>
                <a:effectLst/>
                <a:ea typeface="Times New Roman" panose="02020603050405020304" pitchFamily="18" charset="0"/>
                <a:cs typeface="Times New Roman" panose="02020603050405020304" pitchFamily="18" charset="0"/>
              </a:rPr>
              <a:t> </a:t>
            </a:r>
            <a:r>
              <a:rPr lang="fr-CD" sz="2400" dirty="0">
                <a:solidFill>
                  <a:srgbClr val="000000"/>
                </a:solidFill>
                <a:effectLst/>
                <a:ea typeface="Aptos" panose="020B0004020202020204" pitchFamily="34" charset="0"/>
                <a:cs typeface="Times New Roman" panose="02020603050405020304" pitchFamily="18" charset="0"/>
              </a:rPr>
              <a:t>est essentiel en ce que toute transgression de ce principe est susceptible d'avoir des conséquences graves : </a:t>
            </a:r>
          </a:p>
          <a:p>
            <a:pPr marL="342900" indent="-342900" algn="just">
              <a:buAutoNum type="alphaLcParenBoth"/>
            </a:pPr>
            <a:r>
              <a:rPr lang="fr-CD" sz="2400" dirty="0">
                <a:solidFill>
                  <a:srgbClr val="000000"/>
                </a:solidFill>
                <a:effectLst/>
                <a:ea typeface="Aptos" panose="020B0004020202020204" pitchFamily="34" charset="0"/>
                <a:cs typeface="Times New Roman" panose="02020603050405020304" pitchFamily="18" charset="0"/>
              </a:rPr>
              <a:t>pour la personne interrogée et pour la victime; </a:t>
            </a:r>
          </a:p>
          <a:p>
            <a:pPr marL="342900" indent="-342900" algn="just">
              <a:buAutoNum type="alphaLcParenBoth"/>
            </a:pPr>
            <a:r>
              <a:rPr lang="fr-CD" sz="2400" dirty="0">
                <a:solidFill>
                  <a:srgbClr val="000000"/>
                </a:solidFill>
                <a:effectLst/>
                <a:ea typeface="Aptos" panose="020B0004020202020204" pitchFamily="34" charset="0"/>
                <a:cs typeface="Times New Roman" panose="02020603050405020304" pitchFamily="18" charset="0"/>
              </a:rPr>
              <a:t>pour la crédibilit</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 et la sécurité du Commissaire lui-même; </a:t>
            </a:r>
          </a:p>
          <a:p>
            <a:pPr marL="342900" indent="-342900" algn="just">
              <a:buAutoNum type="alphaLcParenBoth"/>
            </a:pPr>
            <a:r>
              <a:rPr lang="fr-CD" sz="2400" dirty="0">
                <a:solidFill>
                  <a:srgbClr val="000000"/>
                </a:solidFill>
                <a:effectLst/>
                <a:ea typeface="Aptos" panose="020B0004020202020204" pitchFamily="34" charset="0"/>
                <a:cs typeface="Times New Roman" panose="02020603050405020304" pitchFamily="18" charset="0"/>
              </a:rPr>
              <a:t>pour le degr</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 de confiance dont bén</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ficie la mission dans l'opinion locale; donc </a:t>
            </a:r>
          </a:p>
          <a:p>
            <a:pPr marL="342900" indent="-342900" algn="just">
              <a:buAutoNum type="alphaLcParenBoth"/>
            </a:pPr>
            <a:r>
              <a:rPr lang="fr-CD" sz="2400" dirty="0">
                <a:solidFill>
                  <a:srgbClr val="000000"/>
                </a:solidFill>
                <a:effectLst/>
                <a:ea typeface="Aptos" panose="020B0004020202020204" pitchFamily="34" charset="0"/>
                <a:cs typeface="Times New Roman" panose="02020603050405020304" pitchFamily="18" charset="0"/>
              </a:rPr>
              <a:t>pour l'efficacit</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 de cette opération. Le Commissaire doit assurer le témoin quant à la stricte confidentialit</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 dans le traitement des informations qu'il communique; il demandera aux personnes interrogées si elles consentent à l'utilisation de leurs informations dans le cadre de rapports sur les droits de l'homme, ou à d'autres fins. Si la personne en question ne souhaite pas que ces informations lui soit attribuée, elle peut donner son accord pour que ces derni</a:t>
            </a:r>
            <a:r>
              <a:rPr lang="fr-CD" sz="2400" dirty="0">
                <a:solidFill>
                  <a:srgbClr val="000000"/>
                </a:solidFill>
                <a:ea typeface="Aptos" panose="020B0004020202020204" pitchFamily="34" charset="0"/>
                <a:cs typeface="Times New Roman" panose="02020603050405020304" pitchFamily="18" charset="0"/>
              </a:rPr>
              <a:t>è</a:t>
            </a:r>
            <a:r>
              <a:rPr lang="fr-CD" sz="2400" dirty="0">
                <a:solidFill>
                  <a:srgbClr val="000000"/>
                </a:solidFill>
                <a:effectLst/>
                <a:ea typeface="Aptos" panose="020B0004020202020204" pitchFamily="34" charset="0"/>
                <a:cs typeface="Times New Roman" panose="02020603050405020304" pitchFamily="18" charset="0"/>
              </a:rPr>
              <a:t>res soient employées d'autres façons, plus gén</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rales, qui n'en révèlent pas la source. </a:t>
            </a:r>
            <a:endParaRPr lang="fr-FR" sz="2400" dirty="0"/>
          </a:p>
        </p:txBody>
      </p:sp>
      <p:pic>
        <p:nvPicPr>
          <p:cNvPr id="5" name="Picture 1">
            <a:extLst>
              <a:ext uri="{FF2B5EF4-FFF2-40B4-BE49-F238E27FC236}">
                <a16:creationId xmlns:a16="http://schemas.microsoft.com/office/drawing/2014/main" id="{7C96DA21-2453-DEBE-373F-BA0D42856A63}"/>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2853559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CF9AF4-2244-4C31-89F2-DCAFA8201E7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B2B03F8-93CC-7B52-AF5B-F646CF52BC73}"/>
              </a:ext>
            </a:extLst>
          </p:cNvPr>
          <p:cNvSpPr>
            <a:spLocks noGrp="1"/>
          </p:cNvSpPr>
          <p:nvPr>
            <p:ph idx="1"/>
          </p:nvPr>
        </p:nvSpPr>
        <p:spPr/>
        <p:txBody>
          <a:bodyPr/>
          <a:lstStyle/>
          <a:p>
            <a:r>
              <a:rPr lang="fr-FR" b="1" u="sng" dirty="0"/>
              <a:t>9. La sécurité  </a:t>
            </a:r>
          </a:p>
          <a:p>
            <a:pPr marL="0" indent="0">
              <a:buNone/>
            </a:pPr>
            <a:endParaRPr lang="fr-FR" b="1" u="sng" dirty="0"/>
          </a:p>
          <a:p>
            <a:pPr marL="0" indent="0" algn="just">
              <a:buNone/>
            </a:pPr>
            <a:r>
              <a:rPr lang="fr-CD" sz="2400" dirty="0">
                <a:solidFill>
                  <a:srgbClr val="000000"/>
                </a:solidFill>
                <a:effectLst/>
                <a:highlight>
                  <a:srgbClr val="FFFFFF"/>
                </a:highlight>
                <a:ea typeface="Times New Roman" panose="02020603050405020304" pitchFamily="18" charset="0"/>
              </a:rPr>
              <a:t>Ce principe de base a trait aussi bien à la sécurit</a:t>
            </a:r>
            <a:r>
              <a:rPr lang="fr-CD" sz="2400" dirty="0">
                <a:solidFill>
                  <a:srgbClr val="000000"/>
                </a:solidFill>
                <a:highlight>
                  <a:srgbClr val="FFFFFF"/>
                </a:highlight>
                <a:ea typeface="Times New Roman" panose="02020603050405020304" pitchFamily="18" charset="0"/>
              </a:rPr>
              <a:t>é</a:t>
            </a:r>
            <a:r>
              <a:rPr lang="fr-CD" sz="2400" dirty="0">
                <a:solidFill>
                  <a:srgbClr val="000000"/>
                </a:solidFill>
                <a:effectLst/>
                <a:highlight>
                  <a:srgbClr val="FFFFFF"/>
                </a:highlight>
                <a:ea typeface="Times New Roman" panose="02020603050405020304" pitchFamily="18" charset="0"/>
              </a:rPr>
              <a:t> du Commissaire qu'aux personnes qui se trouvent en contact avec lui. </a:t>
            </a:r>
            <a:r>
              <a:rPr lang="fr-CD" sz="2400" dirty="0">
                <a:solidFill>
                  <a:srgbClr val="000000"/>
                </a:solidFill>
                <a:highlight>
                  <a:srgbClr val="FFFFFF"/>
                </a:highlight>
                <a:ea typeface="Times New Roman" panose="02020603050405020304" pitchFamily="18" charset="0"/>
              </a:rPr>
              <a:t>L</a:t>
            </a:r>
            <a:r>
              <a:rPr lang="fr-CD" sz="2400" dirty="0">
                <a:solidFill>
                  <a:srgbClr val="000000"/>
                </a:solidFill>
                <a:effectLst/>
                <a:highlight>
                  <a:srgbClr val="FFFFFF"/>
                </a:highlight>
                <a:ea typeface="Times New Roman" panose="02020603050405020304" pitchFamily="18" charset="0"/>
              </a:rPr>
              <a:t>e Commissaire doit se protéger en prenant des mesures de sécurit</a:t>
            </a:r>
            <a:r>
              <a:rPr lang="fr-CD" sz="2400" dirty="0">
                <a:solidFill>
                  <a:srgbClr val="000000"/>
                </a:solidFill>
                <a:highlight>
                  <a:srgbClr val="FFFFFF"/>
                </a:highlight>
                <a:ea typeface="Times New Roman" panose="02020603050405020304" pitchFamily="18" charset="0"/>
              </a:rPr>
              <a:t>é</a:t>
            </a:r>
            <a:r>
              <a:rPr lang="fr-CD" sz="2400" dirty="0">
                <a:solidFill>
                  <a:srgbClr val="000000"/>
                </a:solidFill>
                <a:effectLst/>
                <a:highlight>
                  <a:srgbClr val="FFFFFF"/>
                </a:highlight>
                <a:ea typeface="Times New Roman" panose="02020603050405020304" pitchFamily="18" charset="0"/>
              </a:rPr>
              <a:t> personnelle relevant du bon sens, comme éviter de voyager seul, réduire les risques de se perdre, ou ceux de se trouver entre deux feux au cours d'un conflit armé.</a:t>
            </a:r>
          </a:p>
          <a:p>
            <a:pPr marL="0" indent="0" algn="just">
              <a:buNone/>
            </a:pPr>
            <a:r>
              <a:rPr lang="fr-CD" sz="2400" dirty="0">
                <a:solidFill>
                  <a:srgbClr val="000000"/>
                </a:solidFill>
                <a:effectLst/>
                <a:ea typeface="Aptos" panose="020B0004020202020204" pitchFamily="34" charset="0"/>
                <a:cs typeface="Times New Roman" panose="02020603050405020304" pitchFamily="18" charset="0"/>
              </a:rPr>
              <a:t>Le </a:t>
            </a:r>
            <a:r>
              <a:rPr lang="fr-CD" sz="2400" dirty="0">
                <a:solidFill>
                  <a:srgbClr val="000000"/>
                </a:solidFill>
                <a:ea typeface="Aptos" panose="020B0004020202020204" pitchFamily="34" charset="0"/>
                <a:cs typeface="Times New Roman" panose="02020603050405020304" pitchFamily="18" charset="0"/>
              </a:rPr>
              <a:t>Commissaire </a:t>
            </a:r>
            <a:r>
              <a:rPr lang="fr-CD" sz="2400" dirty="0">
                <a:solidFill>
                  <a:srgbClr val="000000"/>
                </a:solidFill>
                <a:effectLst/>
                <a:ea typeface="Aptos" panose="020B0004020202020204" pitchFamily="34" charset="0"/>
                <a:cs typeface="Times New Roman" panose="02020603050405020304" pitchFamily="18" charset="0"/>
              </a:rPr>
              <a:t>aura toujours</a:t>
            </a:r>
            <a:r>
              <a:rPr lang="fr-CD" sz="2400" dirty="0">
                <a:solidFill>
                  <a:srgbClr val="000000"/>
                </a:solidFill>
                <a:effectLst/>
                <a:ea typeface="Times New Roman" panose="02020603050405020304" pitchFamily="18" charset="0"/>
                <a:cs typeface="Times New Roman" panose="02020603050405020304" pitchFamily="18" charset="0"/>
              </a:rPr>
              <a:t> </a:t>
            </a:r>
            <a:r>
              <a:rPr lang="fr-CD" sz="2400" dirty="0">
                <a:solidFill>
                  <a:srgbClr val="000000"/>
                </a:solidFill>
                <a:ea typeface="Times New Roman" panose="02020603050405020304" pitchFamily="18" charset="0"/>
                <a:cs typeface="Times New Roman" panose="02020603050405020304" pitchFamily="18" charset="0"/>
              </a:rPr>
              <a:t>à</a:t>
            </a:r>
            <a:r>
              <a:rPr lang="fr-CD" sz="2400" dirty="0">
                <a:solidFill>
                  <a:srgbClr val="000000"/>
                </a:solidFill>
                <a:effectLst/>
                <a:ea typeface="Aptos" panose="020B0004020202020204" pitchFamily="34" charset="0"/>
                <a:cs typeface="Times New Roman" panose="02020603050405020304" pitchFamily="18" charset="0"/>
              </a:rPr>
              <a:t> l'esprit la sécurit</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 des personnes qui leur fournissent des renseignements.. Il convient de mettre en place des mesures de sécurit</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 afin de protéger l'identit</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 des informateurs, des personnes interrogées, des témoins, etc. </a:t>
            </a:r>
            <a:endParaRPr lang="fr-CD" sz="2400" dirty="0">
              <a:effectLst/>
              <a:highlight>
                <a:srgbClr val="FFFFFF"/>
              </a:highlight>
              <a:ea typeface="Times New Roman" panose="02020603050405020304" pitchFamily="18" charset="0"/>
            </a:endParaRPr>
          </a:p>
          <a:p>
            <a:endParaRPr lang="fr-FR" b="1" u="sng" dirty="0"/>
          </a:p>
        </p:txBody>
      </p:sp>
      <p:pic>
        <p:nvPicPr>
          <p:cNvPr id="5" name="Picture 1">
            <a:extLst>
              <a:ext uri="{FF2B5EF4-FFF2-40B4-BE49-F238E27FC236}">
                <a16:creationId xmlns:a16="http://schemas.microsoft.com/office/drawing/2014/main" id="{993F8418-25F4-B8A4-5FC0-C72036D9AE54}"/>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3294980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CF9AF4-2244-4C31-89F2-DCAFA8201E7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B2B03F8-93CC-7B52-AF5B-F646CF52BC73}"/>
              </a:ext>
            </a:extLst>
          </p:cNvPr>
          <p:cNvSpPr>
            <a:spLocks noGrp="1"/>
          </p:cNvSpPr>
          <p:nvPr>
            <p:ph idx="1"/>
          </p:nvPr>
        </p:nvSpPr>
        <p:spPr/>
        <p:txBody>
          <a:bodyPr>
            <a:normAutofit fontScale="92500" lnSpcReduction="10000"/>
          </a:bodyPr>
          <a:lstStyle/>
          <a:p>
            <a:r>
              <a:rPr lang="fr-FR" b="1" u="sng" dirty="0"/>
              <a:t>10. La cohérence, persévérance et patience </a:t>
            </a:r>
          </a:p>
          <a:p>
            <a:pPr marL="0" indent="0" algn="just">
              <a:buNone/>
            </a:pPr>
            <a:endParaRPr lang="fr-CD" sz="2400" dirty="0">
              <a:solidFill>
                <a:srgbClr val="000000"/>
              </a:solidFill>
              <a:effectLst/>
              <a:latin typeface="-webkit-standard"/>
              <a:ea typeface="Aptos" panose="020B0004020202020204" pitchFamily="34" charset="0"/>
              <a:cs typeface="Times New Roman" panose="02020603050405020304" pitchFamily="18" charset="0"/>
            </a:endParaRPr>
          </a:p>
          <a:p>
            <a:pPr marL="0" indent="0" algn="just">
              <a:buNone/>
            </a:pPr>
            <a:r>
              <a:rPr lang="fr-CD" sz="2400" dirty="0">
                <a:solidFill>
                  <a:srgbClr val="000000"/>
                </a:solidFill>
                <a:effectLst/>
                <a:latin typeface="-webkit-standard"/>
                <a:ea typeface="Aptos" panose="020B0004020202020204" pitchFamily="34" charset="0"/>
                <a:cs typeface="Times New Roman" panose="02020603050405020304" pitchFamily="18" charset="0"/>
              </a:rPr>
              <a:t>Réunir des informations solides et des renseignements précis pour documenter des situations où les droits de l'homme sont en cause peut s’avérer une course longue et difficile. En règle gén</a:t>
            </a:r>
            <a:r>
              <a:rPr lang="fr-CD" sz="2400" dirty="0">
                <a:solidFill>
                  <a:srgbClr val="000000"/>
                </a:solidFill>
                <a:latin typeface="-webkit-standard"/>
                <a:ea typeface="Aptos" panose="020B0004020202020204" pitchFamily="34" charset="0"/>
                <a:cs typeface="Times New Roman" panose="02020603050405020304" pitchFamily="18" charset="0"/>
              </a:rPr>
              <a:t>é</a:t>
            </a:r>
            <a:r>
              <a:rPr lang="fr-CD" sz="2400" dirty="0">
                <a:solidFill>
                  <a:srgbClr val="000000"/>
                </a:solidFill>
                <a:effectLst/>
                <a:latin typeface="-webkit-standard"/>
                <a:ea typeface="Aptos" panose="020B0004020202020204" pitchFamily="34" charset="0"/>
                <a:cs typeface="Times New Roman" panose="02020603050405020304" pitchFamily="18" charset="0"/>
              </a:rPr>
              <a:t>rale, il faudra tirer profit de sources diverses dont</a:t>
            </a:r>
            <a:r>
              <a:rPr lang="fr-CD" sz="2400" dirty="0">
                <a:solidFill>
                  <a:srgbClr val="000000"/>
                </a:solidFill>
                <a:effectLst/>
                <a:latin typeface="-webkit-standard"/>
                <a:ea typeface="Times New Roman" panose="02020603050405020304" pitchFamily="18" charset="0"/>
                <a:cs typeface="Times New Roman" panose="02020603050405020304" pitchFamily="18" charset="0"/>
              </a:rPr>
              <a:t> </a:t>
            </a:r>
            <a:r>
              <a:rPr lang="fr-CD" sz="2400" dirty="0">
                <a:solidFill>
                  <a:srgbClr val="000000"/>
                </a:solidFill>
                <a:effectLst/>
                <a:latin typeface="-webkit-standard"/>
                <a:ea typeface="Aptos" panose="020B0004020202020204" pitchFamily="34" charset="0"/>
                <a:cs typeface="Times New Roman" panose="02020603050405020304" pitchFamily="18" charset="0"/>
              </a:rPr>
              <a:t>les informations</a:t>
            </a:r>
            <a:r>
              <a:rPr lang="fr-CD" sz="2400" dirty="0">
                <a:solidFill>
                  <a:srgbClr val="000000"/>
                </a:solidFill>
                <a:effectLst/>
                <a:latin typeface="-webkit-standard"/>
                <a:ea typeface="Times New Roman" panose="02020603050405020304" pitchFamily="18" charset="0"/>
                <a:cs typeface="Times New Roman" panose="02020603050405020304" pitchFamily="18" charset="0"/>
              </a:rPr>
              <a:t> </a:t>
            </a:r>
            <a:r>
              <a:rPr lang="fr-CD" sz="2400" dirty="0">
                <a:solidFill>
                  <a:srgbClr val="000000"/>
                </a:solidFill>
                <a:effectLst/>
                <a:latin typeface="-webkit-standard"/>
                <a:ea typeface="Aptos" panose="020B0004020202020204" pitchFamily="34" charset="0"/>
                <a:cs typeface="Times New Roman" panose="02020603050405020304" pitchFamily="18" charset="0"/>
              </a:rPr>
              <a:t>devront</a:t>
            </a:r>
            <a:r>
              <a:rPr lang="fr-CD" sz="2400" dirty="0">
                <a:solidFill>
                  <a:srgbClr val="000000"/>
                </a:solidFill>
                <a:effectLst/>
                <a:latin typeface="-webkit-standard"/>
                <a:ea typeface="Times New Roman" panose="02020603050405020304" pitchFamily="18" charset="0"/>
                <a:cs typeface="Times New Roman" panose="02020603050405020304" pitchFamily="18" charset="0"/>
              </a:rPr>
              <a:t> </a:t>
            </a:r>
            <a:r>
              <a:rPr lang="fr-CD" sz="2400" dirty="0">
                <a:solidFill>
                  <a:srgbClr val="000000"/>
                </a:solidFill>
                <a:latin typeface="-webkit-standard"/>
                <a:ea typeface="Times New Roman" panose="02020603050405020304" pitchFamily="18" charset="0"/>
                <a:cs typeface="Times New Roman" panose="02020603050405020304" pitchFamily="18" charset="0"/>
              </a:rPr>
              <a:t>ê</a:t>
            </a:r>
            <a:r>
              <a:rPr lang="fr-CD" sz="2400" dirty="0">
                <a:solidFill>
                  <a:srgbClr val="000000"/>
                </a:solidFill>
                <a:effectLst/>
                <a:latin typeface="-webkit-standard"/>
                <a:ea typeface="Aptos" panose="020B0004020202020204" pitchFamily="34" charset="0"/>
                <a:cs typeface="Times New Roman" panose="02020603050405020304" pitchFamily="18" charset="0"/>
              </a:rPr>
              <a:t>tre examinées avec soin, comparées et vérifiées. On ne peut toujours en attendre de résultats immédiats : le Commissaire devra poursuivre ses efforts jusqu'au terme d'une enquête complète et détaill</a:t>
            </a:r>
            <a:r>
              <a:rPr lang="fr-CD" sz="2400" dirty="0">
                <a:solidFill>
                  <a:srgbClr val="000000"/>
                </a:solidFill>
                <a:latin typeface="-webkit-standard"/>
                <a:ea typeface="Aptos" panose="020B0004020202020204" pitchFamily="34" charset="0"/>
                <a:cs typeface="Times New Roman" panose="02020603050405020304" pitchFamily="18" charset="0"/>
              </a:rPr>
              <a:t>é</a:t>
            </a:r>
            <a:r>
              <a:rPr lang="fr-CD" sz="2400" dirty="0">
                <a:solidFill>
                  <a:srgbClr val="000000"/>
                </a:solidFill>
                <a:effectLst/>
                <a:latin typeface="-webkit-standard"/>
                <a:ea typeface="Aptos" panose="020B0004020202020204" pitchFamily="34" charset="0"/>
                <a:cs typeface="Times New Roman" panose="02020603050405020304" pitchFamily="18" charset="0"/>
              </a:rPr>
              <a:t>e. Qui aura tenu compte de toutes les sources d'information possibles, et qui aura conclu sur une vision aboutie de la situation. </a:t>
            </a:r>
          </a:p>
          <a:p>
            <a:pPr marL="0" indent="0" algn="just">
              <a:buNone/>
            </a:pPr>
            <a:r>
              <a:rPr lang="fr-CD" sz="2400" dirty="0">
                <a:solidFill>
                  <a:srgbClr val="000000"/>
                </a:solidFill>
                <a:effectLst/>
                <a:latin typeface="-webkit-standard"/>
                <a:ea typeface="Aptos" panose="020B0004020202020204" pitchFamily="34" charset="0"/>
                <a:cs typeface="Times New Roman" panose="02020603050405020304" pitchFamily="18" charset="0"/>
              </a:rPr>
              <a:t>La persév</a:t>
            </a:r>
            <a:r>
              <a:rPr lang="fr-CD" sz="2400" dirty="0">
                <a:solidFill>
                  <a:srgbClr val="000000"/>
                </a:solidFill>
                <a:latin typeface="-webkit-standard"/>
                <a:ea typeface="Aptos" panose="020B0004020202020204" pitchFamily="34" charset="0"/>
                <a:cs typeface="Times New Roman" panose="02020603050405020304" pitchFamily="18" charset="0"/>
              </a:rPr>
              <a:t>é</a:t>
            </a:r>
            <a:r>
              <a:rPr lang="fr-CD" sz="2400" dirty="0">
                <a:solidFill>
                  <a:srgbClr val="000000"/>
                </a:solidFill>
                <a:effectLst/>
                <a:latin typeface="-webkit-standard"/>
                <a:ea typeface="Aptos" panose="020B0004020202020204" pitchFamily="34" charset="0"/>
                <a:cs typeface="Times New Roman" panose="02020603050405020304" pitchFamily="18" charset="0"/>
              </a:rPr>
              <a:t>rance peut devenir une qualit</a:t>
            </a:r>
            <a:r>
              <a:rPr lang="fr-CD" sz="2400" dirty="0">
                <a:solidFill>
                  <a:srgbClr val="000000"/>
                </a:solidFill>
                <a:latin typeface="-webkit-standard"/>
                <a:ea typeface="Aptos" panose="020B0004020202020204" pitchFamily="34" charset="0"/>
                <a:cs typeface="Times New Roman" panose="02020603050405020304" pitchFamily="18" charset="0"/>
              </a:rPr>
              <a:t>é</a:t>
            </a:r>
            <a:r>
              <a:rPr lang="fr-CD" sz="2400" dirty="0">
                <a:solidFill>
                  <a:srgbClr val="000000"/>
                </a:solidFill>
                <a:effectLst/>
                <a:latin typeface="-webkit-standard"/>
                <a:ea typeface="Aptos" panose="020B0004020202020204" pitchFamily="34" charset="0"/>
                <a:cs typeface="Times New Roman" panose="02020603050405020304" pitchFamily="18" charset="0"/>
              </a:rPr>
              <a:t> particulièrement indispensable lorsqu'il s'agit de traiter avec le gouvernement. Mais bien entendu, dans certains cas une action d'urgence sera requise : comme dans des affaires où se présente manifestement une menace imminente sur une personne ou un groupe. </a:t>
            </a:r>
            <a:endParaRPr lang="fr-FR" sz="2400" b="1" u="sng" dirty="0"/>
          </a:p>
        </p:txBody>
      </p:sp>
      <p:pic>
        <p:nvPicPr>
          <p:cNvPr id="5" name="Picture 1">
            <a:extLst>
              <a:ext uri="{FF2B5EF4-FFF2-40B4-BE49-F238E27FC236}">
                <a16:creationId xmlns:a16="http://schemas.microsoft.com/office/drawing/2014/main" id="{67E8A346-2DFF-B205-6277-5DC68149551D}"/>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939040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CF9AF4-2244-4C31-89F2-DCAFA8201E7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B2B03F8-93CC-7B52-AF5B-F646CF52BC73}"/>
              </a:ext>
            </a:extLst>
          </p:cNvPr>
          <p:cNvSpPr>
            <a:spLocks noGrp="1"/>
          </p:cNvSpPr>
          <p:nvPr>
            <p:ph idx="1"/>
          </p:nvPr>
        </p:nvSpPr>
        <p:spPr/>
        <p:txBody>
          <a:bodyPr>
            <a:normAutofit fontScale="92500"/>
          </a:bodyPr>
          <a:lstStyle/>
          <a:p>
            <a:r>
              <a:rPr lang="fr-FR" b="1" u="sng" dirty="0"/>
              <a:t>11. les détails et précisions</a:t>
            </a:r>
          </a:p>
          <a:p>
            <a:pPr marL="0" indent="0" algn="just">
              <a:buNone/>
            </a:pPr>
            <a:r>
              <a:rPr lang="fr-CD" sz="2400" dirty="0">
                <a:solidFill>
                  <a:srgbClr val="000000"/>
                </a:solidFill>
                <a:effectLst/>
                <a:highlight>
                  <a:srgbClr val="FFFFFF"/>
                </a:highlight>
                <a:ea typeface="Times New Roman" panose="02020603050405020304" pitchFamily="18" charset="0"/>
              </a:rPr>
              <a:t>L'un des buts centraux du Commissaire consiste à fournir des informations solides et précises. Elles serviront de base à son action immédiate auprès des autorités, ou à l'action de ses supérieurs hi</a:t>
            </a:r>
            <a:r>
              <a:rPr lang="fr-CD" sz="2400" dirty="0">
                <a:solidFill>
                  <a:srgbClr val="000000"/>
                </a:solidFill>
                <a:highlight>
                  <a:srgbClr val="FFFFFF"/>
                </a:highlight>
                <a:ea typeface="Times New Roman" panose="02020603050405020304" pitchFamily="18" charset="0"/>
              </a:rPr>
              <a:t>é</a:t>
            </a:r>
            <a:r>
              <a:rPr lang="fr-CD" sz="2400" dirty="0">
                <a:solidFill>
                  <a:srgbClr val="000000"/>
                </a:solidFill>
                <a:effectLst/>
                <a:highlight>
                  <a:srgbClr val="FFFFFF"/>
                </a:highlight>
                <a:ea typeface="Times New Roman" panose="02020603050405020304" pitchFamily="18" charset="0"/>
              </a:rPr>
              <a:t>rarchiques, ou à celle des responsables de la mission. </a:t>
            </a:r>
          </a:p>
          <a:p>
            <a:pPr marL="0" indent="0" algn="just">
              <a:buNone/>
            </a:pPr>
            <a:r>
              <a:rPr lang="fr-CD" sz="2400" dirty="0">
                <a:solidFill>
                  <a:srgbClr val="000000"/>
                </a:solidFill>
                <a:effectLst/>
                <a:highlight>
                  <a:srgbClr val="FFFFFF"/>
                </a:highlight>
                <a:ea typeface="Times New Roman" panose="02020603050405020304" pitchFamily="18" charset="0"/>
              </a:rPr>
              <a:t>Fournir une information solide et précise suppose des rapports bien documentés et exhaustifs; le Commissaire fera donc en sorte de toujours poser des questions précises.</a:t>
            </a:r>
          </a:p>
          <a:p>
            <a:pPr marL="0" indent="0" algn="just">
              <a:buNone/>
            </a:pPr>
            <a:r>
              <a:rPr lang="fr-CD" sz="2400" dirty="0">
                <a:solidFill>
                  <a:srgbClr val="000000"/>
                </a:solidFill>
                <a:effectLst/>
                <a:ea typeface="Aptos" panose="020B0004020202020204" pitchFamily="34" charset="0"/>
                <a:cs typeface="Times New Roman" panose="02020603050405020304" pitchFamily="18" charset="0"/>
              </a:rPr>
              <a:t>La communication écrite</a:t>
            </a:r>
            <a:r>
              <a:rPr lang="fr-CD" sz="2400" dirty="0">
                <a:solidFill>
                  <a:srgbClr val="000000"/>
                </a:solidFill>
                <a:effectLst/>
                <a:ea typeface="Times New Roman" panose="02020603050405020304" pitchFamily="18" charset="0"/>
                <a:cs typeface="Times New Roman" panose="02020603050405020304" pitchFamily="18" charset="0"/>
              </a:rPr>
              <a:t> </a:t>
            </a:r>
            <a:r>
              <a:rPr lang="fr-CD" sz="2400" dirty="0">
                <a:solidFill>
                  <a:srgbClr val="000000"/>
                </a:solidFill>
                <a:effectLst/>
                <a:ea typeface="Aptos" panose="020B0004020202020204" pitchFamily="34" charset="0"/>
                <a:cs typeface="Times New Roman" panose="02020603050405020304" pitchFamily="18" charset="0"/>
              </a:rPr>
              <a:t>est toujours</a:t>
            </a:r>
            <a:r>
              <a:rPr lang="fr-CD" sz="2400" dirty="0">
                <a:solidFill>
                  <a:srgbClr val="000000"/>
                </a:solidFill>
                <a:effectLst/>
                <a:ea typeface="Times New Roman" panose="02020603050405020304" pitchFamily="18" charset="0"/>
                <a:cs typeface="Times New Roman" panose="02020603050405020304" pitchFamily="18" charset="0"/>
              </a:rPr>
              <a:t> </a:t>
            </a:r>
            <a:r>
              <a:rPr lang="fr-CD" sz="2400" dirty="0">
                <a:solidFill>
                  <a:srgbClr val="000000"/>
                </a:solidFill>
                <a:effectLst/>
                <a:ea typeface="Aptos" panose="020B0004020202020204" pitchFamily="34" charset="0"/>
                <a:cs typeface="Times New Roman" panose="02020603050405020304" pitchFamily="18" charset="0"/>
              </a:rPr>
              <a:t>essentielle</a:t>
            </a:r>
            <a:r>
              <a:rPr lang="fr-CD" sz="2400" dirty="0">
                <a:solidFill>
                  <a:srgbClr val="000000"/>
                </a:solidFill>
                <a:effectLst/>
                <a:ea typeface="Times New Roman" panose="02020603050405020304" pitchFamily="18" charset="0"/>
                <a:cs typeface="Times New Roman" panose="02020603050405020304" pitchFamily="18" charset="0"/>
              </a:rPr>
              <a:t> </a:t>
            </a:r>
            <a:r>
              <a:rPr lang="fr-CD" sz="2400" dirty="0">
                <a:solidFill>
                  <a:srgbClr val="000000"/>
                </a:solidFill>
                <a:effectLst/>
                <a:ea typeface="Aptos" panose="020B0004020202020204" pitchFamily="34" charset="0"/>
                <a:cs typeface="Times New Roman" panose="02020603050405020304" pitchFamily="18" charset="0"/>
              </a:rPr>
              <a:t>pour éviter tout manque de précision, aussi bien que les rumeurs et malentendus. Les rapports qu’établira </a:t>
            </a:r>
            <a:r>
              <a:rPr lang="fr-CD" sz="2400" dirty="0">
                <a:solidFill>
                  <a:srgbClr val="000000"/>
                </a:solidFill>
                <a:ea typeface="Aptos" panose="020B0004020202020204" pitchFamily="34" charset="0"/>
                <a:cs typeface="Times New Roman" panose="02020603050405020304" pitchFamily="18" charset="0"/>
              </a:rPr>
              <a:t>le Commissaire </a:t>
            </a:r>
            <a:r>
              <a:rPr lang="fr-CD" sz="2400" dirty="0">
                <a:solidFill>
                  <a:srgbClr val="000000"/>
                </a:solidFill>
                <a:effectLst/>
                <a:ea typeface="Aptos" panose="020B0004020202020204" pitchFamily="34" charset="0"/>
                <a:cs typeface="Times New Roman" panose="02020603050405020304" pitchFamily="18" charset="0"/>
              </a:rPr>
              <a:t>refl</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tera des enquêtes approfondies, seront soumis rapidement, et feront état de faits précis, tout en proposant des analyses soigneuses et des recommandations utiles. Ces rapports s'abstiendront d'allusions vagues et de gén</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ralit</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s. Chaque conclusion sera fondée sur des </a:t>
            </a:r>
            <a:r>
              <a:rPr lang="fr-CD" sz="2400" dirty="0" err="1">
                <a:solidFill>
                  <a:srgbClr val="000000"/>
                </a:solidFill>
                <a:effectLst/>
                <a:ea typeface="Aptos" panose="020B0004020202020204" pitchFamily="34" charset="0"/>
                <a:cs typeface="Times New Roman" panose="02020603050405020304" pitchFamily="18" charset="0"/>
              </a:rPr>
              <a:t>él</a:t>
            </a:r>
            <a:r>
              <a:rPr lang="fr-CD" sz="2400" dirty="0" err="1">
                <a:solidFill>
                  <a:srgbClr val="000000"/>
                </a:solidFill>
                <a:ea typeface="Aptos" panose="020B0004020202020204" pitchFamily="34" charset="0"/>
                <a:cs typeface="Times New Roman" panose="02020603050405020304" pitchFamily="18" charset="0"/>
              </a:rPr>
              <a:t>è</a:t>
            </a:r>
            <a:r>
              <a:rPr lang="fr-CD" sz="2400" dirty="0" err="1">
                <a:solidFill>
                  <a:srgbClr val="000000"/>
                </a:solidFill>
                <a:effectLst/>
                <a:ea typeface="Aptos" panose="020B0004020202020204" pitchFamily="34" charset="0"/>
                <a:cs typeface="Times New Roman" panose="02020603050405020304" pitchFamily="18" charset="0"/>
              </a:rPr>
              <a:t>ments</a:t>
            </a:r>
            <a:r>
              <a:rPr lang="fr-CD" sz="2400" dirty="0">
                <a:solidFill>
                  <a:srgbClr val="000000"/>
                </a:solidFill>
                <a:effectLst/>
                <a:ea typeface="Aptos" panose="020B0004020202020204" pitchFamily="34" charset="0"/>
                <a:cs typeface="Times New Roman" panose="02020603050405020304" pitchFamily="18" charset="0"/>
              </a:rPr>
              <a:t> détaill</a:t>
            </a:r>
            <a:r>
              <a:rPr lang="fr-CD" sz="2400" dirty="0">
                <a:solidFill>
                  <a:srgbClr val="000000"/>
                </a:solidFill>
                <a:ea typeface="Aptos" panose="020B0004020202020204" pitchFamily="34" charset="0"/>
                <a:cs typeface="Times New Roman" panose="02020603050405020304" pitchFamily="18" charset="0"/>
              </a:rPr>
              <a:t>é</a:t>
            </a:r>
            <a:r>
              <a:rPr lang="fr-CD" sz="2400" dirty="0">
                <a:solidFill>
                  <a:srgbClr val="000000"/>
                </a:solidFill>
                <a:effectLst/>
                <a:ea typeface="Aptos" panose="020B0004020202020204" pitchFamily="34" charset="0"/>
                <a:cs typeface="Times New Roman" panose="02020603050405020304" pitchFamily="18" charset="0"/>
              </a:rPr>
              <a:t>s fournis dans le corps du rapport.</a:t>
            </a:r>
            <a:r>
              <a:rPr lang="fr-CD" sz="2400" dirty="0">
                <a:effectLst/>
              </a:rPr>
              <a:t> </a:t>
            </a:r>
            <a:endParaRPr lang="fr-FR" sz="2400" dirty="0"/>
          </a:p>
        </p:txBody>
      </p:sp>
      <p:pic>
        <p:nvPicPr>
          <p:cNvPr id="5" name="Picture 1">
            <a:extLst>
              <a:ext uri="{FF2B5EF4-FFF2-40B4-BE49-F238E27FC236}">
                <a16:creationId xmlns:a16="http://schemas.microsoft.com/office/drawing/2014/main" id="{BD28A625-C40B-28A8-015E-E222EDF2F4C6}"/>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3158464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CF9AF4-2244-4C31-89F2-DCAFA8201E7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B2B03F8-93CC-7B52-AF5B-F646CF52BC73}"/>
              </a:ext>
            </a:extLst>
          </p:cNvPr>
          <p:cNvSpPr>
            <a:spLocks noGrp="1"/>
          </p:cNvSpPr>
          <p:nvPr>
            <p:ph idx="1"/>
          </p:nvPr>
        </p:nvSpPr>
        <p:spPr/>
        <p:txBody>
          <a:bodyPr/>
          <a:lstStyle/>
          <a:p>
            <a:r>
              <a:rPr lang="fr-FR" b="1" u="sng" dirty="0"/>
              <a:t>12. </a:t>
            </a:r>
            <a:r>
              <a:rPr lang="fr-FR" b="1" u="sng"/>
              <a:t>L’impartialité  </a:t>
            </a:r>
            <a:endParaRPr lang="fr-FR" b="1" u="sng" dirty="0"/>
          </a:p>
          <a:p>
            <a:endParaRPr lang="fr-CD" sz="1800" dirty="0">
              <a:solidFill>
                <a:srgbClr val="000000"/>
              </a:solidFill>
              <a:effectLst/>
              <a:latin typeface="-webkit-standard"/>
              <a:ea typeface="Aptos" panose="020B0004020202020204" pitchFamily="34" charset="0"/>
              <a:cs typeface="Times New Roman" panose="02020603050405020304" pitchFamily="18" charset="0"/>
            </a:endParaRPr>
          </a:p>
          <a:p>
            <a:pPr marL="0" indent="0" algn="just">
              <a:spcBef>
                <a:spcPts val="0"/>
              </a:spcBef>
              <a:buNone/>
            </a:pPr>
            <a:r>
              <a:rPr lang="fr-CD" dirty="0">
                <a:solidFill>
                  <a:srgbClr val="000000"/>
                </a:solidFill>
                <a:effectLst/>
                <a:ea typeface="Aptos" panose="020B0004020202020204" pitchFamily="34" charset="0"/>
                <a:cs typeface="Times New Roman" panose="02020603050405020304" pitchFamily="18" charset="0"/>
              </a:rPr>
              <a:t>Toute tâche, tout entretien sera approch</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 avec</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ce souci d'impartialit</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 envers l'application du mandat et les normes nationales et internationales qui le sous-tendent. Toute violation et/ou abus de la part de toute partie fera l'objet d'une enquête tout aussi approfondie. Le Commissaire ne fera jamais montre de sympathie à l’égard d'une partie de préf</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rence </a:t>
            </a:r>
            <a:r>
              <a:rPr lang="fr-CD" dirty="0">
                <a:solidFill>
                  <a:srgbClr val="000000"/>
                </a:solidFill>
                <a:ea typeface="Aptos" panose="020B0004020202020204" pitchFamily="34" charset="0"/>
                <a:cs typeface="Times New Roman" panose="02020603050405020304" pitchFamily="18" charset="0"/>
              </a:rPr>
              <a:t>à</a:t>
            </a:r>
            <a:r>
              <a:rPr lang="fr-CD" dirty="0">
                <a:solidFill>
                  <a:srgbClr val="000000"/>
                </a:solidFill>
                <a:effectLst/>
                <a:ea typeface="Aptos" panose="020B0004020202020204" pitchFamily="34" charset="0"/>
                <a:cs typeface="Times New Roman" panose="02020603050405020304" pitchFamily="18" charset="0"/>
              </a:rPr>
              <a:t> une autre.</a:t>
            </a:r>
            <a:r>
              <a:rPr lang="fr-CD" dirty="0">
                <a:effectLst/>
              </a:rPr>
              <a:t> </a:t>
            </a:r>
            <a:endParaRPr lang="fr-FR" u="sng" dirty="0"/>
          </a:p>
        </p:txBody>
      </p:sp>
      <p:pic>
        <p:nvPicPr>
          <p:cNvPr id="5" name="Picture 1">
            <a:extLst>
              <a:ext uri="{FF2B5EF4-FFF2-40B4-BE49-F238E27FC236}">
                <a16:creationId xmlns:a16="http://schemas.microsoft.com/office/drawing/2014/main" id="{D49EC9BD-4C00-CEDD-E206-B2DF41DD3A34}"/>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581409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CF9AF4-2244-4C31-89F2-DCAFA8201E7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B2B03F8-93CC-7B52-AF5B-F646CF52BC73}"/>
              </a:ext>
            </a:extLst>
          </p:cNvPr>
          <p:cNvSpPr>
            <a:spLocks noGrp="1"/>
          </p:cNvSpPr>
          <p:nvPr>
            <p:ph idx="1"/>
          </p:nvPr>
        </p:nvSpPr>
        <p:spPr/>
        <p:txBody>
          <a:bodyPr/>
          <a:lstStyle/>
          <a:p>
            <a:r>
              <a:rPr lang="fr-FR" b="1" u="sng" dirty="0"/>
              <a:t>13. L’objectivité   </a:t>
            </a:r>
          </a:p>
          <a:p>
            <a:pPr marL="0" indent="0" algn="just">
              <a:buNone/>
            </a:pPr>
            <a:endParaRPr lang="fr-CD" dirty="0">
              <a:solidFill>
                <a:srgbClr val="000000"/>
              </a:solidFill>
              <a:effectLst/>
              <a:ea typeface="Aptos" panose="020B0004020202020204" pitchFamily="34" charset="0"/>
              <a:cs typeface="Times New Roman" panose="02020603050405020304" pitchFamily="18" charset="0"/>
            </a:endParaRPr>
          </a:p>
          <a:p>
            <a:pPr marL="0" indent="0" algn="just">
              <a:buNone/>
            </a:pPr>
            <a:r>
              <a:rPr lang="fr-CD" dirty="0">
                <a:solidFill>
                  <a:srgbClr val="000000"/>
                </a:solidFill>
                <a:effectLst/>
                <a:ea typeface="Aptos" panose="020B0004020202020204" pitchFamily="34" charset="0"/>
                <a:cs typeface="Times New Roman" panose="02020603050405020304" pitchFamily="18" charset="0"/>
              </a:rPr>
              <a:t>Le Commissaire conservera une objectivit</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d'attitude et d'apparence en toutes circonstances. En réunissant et en pesant ses informations,</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le Commissaire aura soin de considérer tous les faits objectivement. </a:t>
            </a:r>
            <a:endParaRPr lang="fr-CD" dirty="0">
              <a:solidFill>
                <a:srgbClr val="000000"/>
              </a:solidFill>
              <a:ea typeface="Aptos" panose="020B0004020202020204" pitchFamily="34" charset="0"/>
              <a:cs typeface="Times New Roman" panose="02020603050405020304" pitchFamily="18" charset="0"/>
            </a:endParaRPr>
          </a:p>
          <a:p>
            <a:pPr marL="0" indent="0" algn="just">
              <a:buNone/>
            </a:pPr>
            <a:r>
              <a:rPr lang="fr-CD" dirty="0">
                <a:solidFill>
                  <a:srgbClr val="000000"/>
                </a:solidFill>
                <a:effectLst/>
                <a:ea typeface="Aptos" panose="020B0004020202020204" pitchFamily="34" charset="0"/>
                <a:cs typeface="Times New Roman" panose="02020603050405020304" pitchFamily="18" charset="0"/>
              </a:rPr>
              <a:t>Il appliquera les normes adoptées par la CNDH à ces informations, de mani</a:t>
            </a:r>
            <a:r>
              <a:rPr lang="fr-CD" dirty="0">
                <a:solidFill>
                  <a:srgbClr val="000000"/>
                </a:solidFill>
                <a:ea typeface="Aptos" panose="020B0004020202020204" pitchFamily="34" charset="0"/>
                <a:cs typeface="Times New Roman" panose="02020603050405020304" pitchFamily="18" charset="0"/>
              </a:rPr>
              <a:t>èr</a:t>
            </a:r>
            <a:r>
              <a:rPr lang="fr-CD" dirty="0">
                <a:solidFill>
                  <a:srgbClr val="000000"/>
                </a:solidFill>
                <a:effectLst/>
                <a:ea typeface="Aptos" panose="020B0004020202020204" pitchFamily="34" charset="0"/>
                <a:cs typeface="Times New Roman" panose="02020603050405020304" pitchFamily="18" charset="0"/>
              </a:rPr>
              <a:t>e impartiale et sans préjugés.</a:t>
            </a:r>
            <a:r>
              <a:rPr lang="fr-CD" dirty="0">
                <a:effectLst/>
              </a:rPr>
              <a:t> </a:t>
            </a:r>
            <a:endParaRPr lang="fr-FR" u="sng" dirty="0"/>
          </a:p>
        </p:txBody>
      </p:sp>
      <p:pic>
        <p:nvPicPr>
          <p:cNvPr id="5" name="Picture 1">
            <a:extLst>
              <a:ext uri="{FF2B5EF4-FFF2-40B4-BE49-F238E27FC236}">
                <a16:creationId xmlns:a16="http://schemas.microsoft.com/office/drawing/2014/main" id="{A26CA388-0021-94F3-AE4F-A42FB795B460}"/>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820437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DFBB6C-BA78-9373-3A67-FD384B9AF54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5271416-71F5-3802-33B0-5506D7B8E465}"/>
              </a:ext>
            </a:extLst>
          </p:cNvPr>
          <p:cNvSpPr>
            <a:spLocks noGrp="1"/>
          </p:cNvSpPr>
          <p:nvPr>
            <p:ph idx="1"/>
          </p:nvPr>
        </p:nvSpPr>
        <p:spPr/>
        <p:txBody>
          <a:bodyPr>
            <a:normAutofit fontScale="92500" lnSpcReduction="10000"/>
          </a:bodyPr>
          <a:lstStyle/>
          <a:p>
            <a:r>
              <a:rPr lang="fr-FR" dirty="0"/>
              <a:t>1</a:t>
            </a:r>
            <a:r>
              <a:rPr lang="fr-FR" b="1" u="sng" dirty="0"/>
              <a:t>4. La sensibilité  </a:t>
            </a:r>
          </a:p>
          <a:p>
            <a:pPr marL="0" indent="0" algn="just">
              <a:buNone/>
            </a:pPr>
            <a:endParaRPr lang="fr-FR" u="sng" dirty="0"/>
          </a:p>
          <a:p>
            <a:pPr marL="0" indent="0" algn="just">
              <a:buNone/>
            </a:pPr>
            <a:r>
              <a:rPr lang="fr-CD" dirty="0">
                <a:solidFill>
                  <a:srgbClr val="000000"/>
                </a:solidFill>
                <a:effectLst/>
                <a:ea typeface="Aptos" panose="020B0004020202020204" pitchFamily="34" charset="0"/>
                <a:cs typeface="Times New Roman" panose="02020603050405020304" pitchFamily="18" charset="0"/>
              </a:rPr>
              <a:t>Lors de ses entretiens avec les victimes et témoins, le Commissaire sera sensible</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a typeface="Times New Roman" panose="02020603050405020304" pitchFamily="18" charset="0"/>
                <a:cs typeface="Times New Roman" panose="02020603050405020304" pitchFamily="18" charset="0"/>
              </a:rPr>
              <a:t>à</a:t>
            </a:r>
            <a:r>
              <a:rPr lang="fr-CD" dirty="0">
                <a:solidFill>
                  <a:srgbClr val="000000"/>
                </a:solidFill>
                <a:effectLst/>
                <a:ea typeface="Aptos" panose="020B0004020202020204" pitchFamily="34" charset="0"/>
                <a:cs typeface="Times New Roman" panose="02020603050405020304" pitchFamily="18" charset="0"/>
              </a:rPr>
              <a:t> la souffrance que la personne peut avoir subie, ainsi qu’à la nécessit</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 de prendre les mesures nécessaires </a:t>
            </a:r>
            <a:r>
              <a:rPr lang="fr-CD" dirty="0">
                <a:solidFill>
                  <a:srgbClr val="000000"/>
                </a:solidFill>
                <a:ea typeface="Aptos" panose="020B0004020202020204" pitchFamily="34" charset="0"/>
                <a:cs typeface="Times New Roman" panose="02020603050405020304" pitchFamily="18" charset="0"/>
              </a:rPr>
              <a:t>à</a:t>
            </a:r>
            <a:r>
              <a:rPr lang="fr-CD" dirty="0">
                <a:solidFill>
                  <a:srgbClr val="000000"/>
                </a:solidFill>
                <a:effectLst/>
                <a:ea typeface="Aptos" panose="020B0004020202020204" pitchFamily="34" charset="0"/>
                <a:cs typeface="Times New Roman" panose="02020603050405020304" pitchFamily="18" charset="0"/>
              </a:rPr>
              <a:t> la protection de cette personne, au moins en restant en contact avec elle. </a:t>
            </a:r>
          </a:p>
          <a:p>
            <a:pPr marL="0" indent="0" algn="just">
              <a:buNone/>
            </a:pPr>
            <a:r>
              <a:rPr lang="fr-CD" dirty="0">
                <a:solidFill>
                  <a:srgbClr val="000000"/>
                </a:solidFill>
                <a:effectLst/>
                <a:ea typeface="Aptos" panose="020B0004020202020204" pitchFamily="34" charset="0"/>
                <a:cs typeface="Times New Roman" panose="02020603050405020304" pitchFamily="18" charset="0"/>
              </a:rPr>
              <a:t>Le Commissaire sera particulièrement attentif aux</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problèmes de retraumatisassions aussi bien qu'aux phénom</a:t>
            </a:r>
            <a:r>
              <a:rPr lang="fr-CD" dirty="0">
                <a:solidFill>
                  <a:srgbClr val="000000"/>
                </a:solidFill>
                <a:ea typeface="Aptos" panose="020B0004020202020204" pitchFamily="34" charset="0"/>
                <a:cs typeface="Times New Roman" panose="02020603050405020304" pitchFamily="18" charset="0"/>
              </a:rPr>
              <a:t>è</a:t>
            </a:r>
            <a:r>
              <a:rPr lang="fr-CD" dirty="0">
                <a:solidFill>
                  <a:srgbClr val="000000"/>
                </a:solidFill>
                <a:effectLst/>
                <a:ea typeface="Aptos" panose="020B0004020202020204" pitchFamily="34" charset="0"/>
                <a:cs typeface="Times New Roman" panose="02020603050405020304" pitchFamily="18" charset="0"/>
              </a:rPr>
              <a:t>nes de victimisation. Le Commissaire sera en outre très prudent dans toute conduite et tout emploi de mots ou de phrases susceptibles de laisser entendre que leur dévouement aux droits de l'homme n'est pas impartial ou qu'il est entach</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 de préjug</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s.</a:t>
            </a:r>
            <a:r>
              <a:rPr lang="fr-CD" dirty="0">
                <a:solidFill>
                  <a:srgbClr val="000000"/>
                </a:solidFill>
                <a:effectLst/>
                <a:ea typeface="Times New Roman" panose="02020603050405020304" pitchFamily="18" charset="0"/>
                <a:cs typeface="Times New Roman" panose="02020603050405020304" pitchFamily="18" charset="0"/>
              </a:rPr>
              <a:t> </a:t>
            </a:r>
            <a:r>
              <a:rPr lang="fr-CD" dirty="0">
                <a:effectLst/>
              </a:rPr>
              <a:t> </a:t>
            </a:r>
            <a:endParaRPr lang="fr-FR" u="sng" dirty="0"/>
          </a:p>
        </p:txBody>
      </p:sp>
      <p:pic>
        <p:nvPicPr>
          <p:cNvPr id="5" name="Picture 1">
            <a:extLst>
              <a:ext uri="{FF2B5EF4-FFF2-40B4-BE49-F238E27FC236}">
                <a16:creationId xmlns:a16="http://schemas.microsoft.com/office/drawing/2014/main" id="{C8BDCD5E-4EFB-EC6A-F7FB-7E7FECE81F9E}"/>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1930350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1FC42E-CFAC-B765-E6F3-C623383177B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63032B4-6423-95FE-AA34-FC82E4B9A906}"/>
              </a:ext>
            </a:extLst>
          </p:cNvPr>
          <p:cNvSpPr>
            <a:spLocks noGrp="1"/>
          </p:cNvSpPr>
          <p:nvPr>
            <p:ph idx="1"/>
          </p:nvPr>
        </p:nvSpPr>
        <p:spPr/>
        <p:txBody>
          <a:bodyPr/>
          <a:lstStyle/>
          <a:p>
            <a:r>
              <a:rPr lang="fr-FR" b="1" u="sng" dirty="0"/>
              <a:t>15. L’intégrité  </a:t>
            </a:r>
          </a:p>
          <a:p>
            <a:pPr marL="0" indent="0">
              <a:buNone/>
            </a:pPr>
            <a:endParaRPr lang="fr-CD" sz="1800" dirty="0">
              <a:solidFill>
                <a:srgbClr val="000000"/>
              </a:solidFill>
              <a:latin typeface="-webkit-standard"/>
              <a:ea typeface="Aptos" panose="020B0004020202020204" pitchFamily="34" charset="0"/>
              <a:cs typeface="Times New Roman" panose="02020603050405020304" pitchFamily="18" charset="0"/>
            </a:endParaRPr>
          </a:p>
          <a:p>
            <a:pPr marL="0" indent="0" algn="just">
              <a:buNone/>
            </a:pPr>
            <a:r>
              <a:rPr lang="fr-CD" dirty="0">
                <a:solidFill>
                  <a:srgbClr val="000000"/>
                </a:solidFill>
                <a:effectLst/>
                <a:ea typeface="Aptos" panose="020B0004020202020204" pitchFamily="34" charset="0"/>
                <a:cs typeface="Times New Roman" panose="02020603050405020304" pitchFamily="18" charset="0"/>
              </a:rPr>
              <a:t>Le Commissaire aura envers tous ses informateurs, personnes interviewées et collègues une attitude de</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courtoisie et de respect. </a:t>
            </a:r>
          </a:p>
          <a:p>
            <a:pPr marL="0" indent="0" algn="just">
              <a:buNone/>
            </a:pPr>
            <a:r>
              <a:rPr lang="fr-CD" dirty="0">
                <a:solidFill>
                  <a:srgbClr val="000000"/>
                </a:solidFill>
                <a:effectLst/>
                <a:ea typeface="Aptos" panose="020B0004020202020204" pitchFamily="34" charset="0"/>
                <a:cs typeface="Times New Roman" panose="02020603050405020304" pitchFamily="18" charset="0"/>
              </a:rPr>
              <a:t>En outre, il s'acquittera des tâches qui lui seront confiées de</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façon honnête et honorable.</a:t>
            </a:r>
            <a:r>
              <a:rPr lang="fr-CD" dirty="0">
                <a:effectLst/>
              </a:rPr>
              <a:t> </a:t>
            </a:r>
            <a:endParaRPr lang="fr-FR" u="sng" dirty="0"/>
          </a:p>
        </p:txBody>
      </p:sp>
      <p:pic>
        <p:nvPicPr>
          <p:cNvPr id="5" name="Picture 1">
            <a:extLst>
              <a:ext uri="{FF2B5EF4-FFF2-40B4-BE49-F238E27FC236}">
                <a16:creationId xmlns:a16="http://schemas.microsoft.com/office/drawing/2014/main" id="{AD12B89A-3D0B-5A6A-2FAC-2D943C31CE23}"/>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1724808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1FC42E-CFAC-B765-E6F3-C623383177B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63032B4-6423-95FE-AA34-FC82E4B9A906}"/>
              </a:ext>
            </a:extLst>
          </p:cNvPr>
          <p:cNvSpPr>
            <a:spLocks noGrp="1"/>
          </p:cNvSpPr>
          <p:nvPr>
            <p:ph idx="1"/>
          </p:nvPr>
        </p:nvSpPr>
        <p:spPr/>
        <p:txBody>
          <a:bodyPr/>
          <a:lstStyle/>
          <a:p>
            <a:r>
              <a:rPr lang="fr-FR" b="1" u="sng" dirty="0"/>
              <a:t>16. Le professionnalisme </a:t>
            </a:r>
          </a:p>
          <a:p>
            <a:endParaRPr lang="fr-FR" dirty="0"/>
          </a:p>
          <a:p>
            <a:pPr algn="just"/>
            <a:endParaRPr lang="fr-FR" dirty="0"/>
          </a:p>
          <a:p>
            <a:pPr marL="0" indent="0" algn="just">
              <a:spcBef>
                <a:spcPts val="0"/>
              </a:spcBef>
              <a:buNone/>
            </a:pPr>
            <a:r>
              <a:rPr lang="fr-CD" dirty="0">
                <a:solidFill>
                  <a:srgbClr val="000000"/>
                </a:solidFill>
                <a:effectLst/>
                <a:ea typeface="Aptos" panose="020B0004020202020204" pitchFamily="34" charset="0"/>
                <a:cs typeface="Times New Roman" panose="02020603050405020304" pitchFamily="18" charset="0"/>
              </a:rPr>
              <a:t>Le Commissaire aura vis-à-vis de toute tâche qui lui est impartie une attitude professionnelle. Il sera bien</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inform</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 diligent, compétent, et exigeant sur les détails.</a:t>
            </a:r>
            <a:r>
              <a:rPr lang="fr-CD" dirty="0">
                <a:effectLst/>
              </a:rPr>
              <a:t> </a:t>
            </a:r>
            <a:endParaRPr lang="fr-FR" dirty="0"/>
          </a:p>
        </p:txBody>
      </p:sp>
      <p:pic>
        <p:nvPicPr>
          <p:cNvPr id="5" name="Picture 1">
            <a:extLst>
              <a:ext uri="{FF2B5EF4-FFF2-40B4-BE49-F238E27FC236}">
                <a16:creationId xmlns:a16="http://schemas.microsoft.com/office/drawing/2014/main" id="{C6E43244-4084-A7AB-AAE1-39B914FE34B4}"/>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570268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FDE835-65E9-9D6F-8A2D-0D4617C2FD9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682F9A18-EC71-DFA6-4107-A5B1EC651B02}"/>
              </a:ext>
            </a:extLst>
          </p:cNvPr>
          <p:cNvSpPr>
            <a:spLocks noGrp="1"/>
          </p:cNvSpPr>
          <p:nvPr>
            <p:ph idx="1"/>
          </p:nvPr>
        </p:nvSpPr>
        <p:spPr/>
        <p:txBody>
          <a:bodyPr>
            <a:normAutofit lnSpcReduction="10000"/>
          </a:bodyPr>
          <a:lstStyle/>
          <a:p>
            <a:pPr algn="ctr"/>
            <a:r>
              <a:rPr lang="fr-FR" sz="3600" b="1" dirty="0"/>
              <a:t>Introduction</a:t>
            </a:r>
            <a:r>
              <a:rPr lang="fr-FR" dirty="0"/>
              <a:t> </a:t>
            </a:r>
          </a:p>
          <a:p>
            <a:pPr marL="0" indent="0" algn="just">
              <a:buNone/>
            </a:pPr>
            <a:endParaRPr lang="fr-FR" sz="2400" dirty="0"/>
          </a:p>
          <a:p>
            <a:pPr marL="0" indent="0" algn="just">
              <a:buNone/>
            </a:pPr>
            <a:r>
              <a:rPr lang="fr-FR" dirty="0"/>
              <a:t>Présentation des principes que les Commissaires doivent avoir à l’esprit dans l’exercice de leurs fonctions. </a:t>
            </a:r>
          </a:p>
          <a:p>
            <a:pPr marL="0" indent="0" algn="just">
              <a:buNone/>
            </a:pPr>
            <a:r>
              <a:rPr lang="fr-FR" dirty="0"/>
              <a:t>Il est impératif de savoir que le monitoring est une méthode de renfoncement de la protection des Droits humains.</a:t>
            </a:r>
          </a:p>
          <a:p>
            <a:pPr marL="0" indent="0" algn="just">
              <a:buNone/>
            </a:pPr>
            <a:r>
              <a:rPr lang="fr-CD" dirty="0">
                <a:solidFill>
                  <a:srgbClr val="000000"/>
                </a:solidFill>
                <a:effectLst/>
                <a:ea typeface="Aptos" panose="020B0004020202020204" pitchFamily="34" charset="0"/>
                <a:cs typeface="Times New Roman" panose="02020603050405020304" pitchFamily="18" charset="0"/>
              </a:rPr>
              <a:t>L'objectif principal</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du monitoring des droits de l'homme consiste à renforcer la responsabilit</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 de l’Etat dans la protection des droits humains.</a:t>
            </a:r>
            <a:r>
              <a:rPr lang="fr-CD" dirty="0">
                <a:effectLst/>
              </a:rPr>
              <a:t> </a:t>
            </a:r>
          </a:p>
          <a:p>
            <a:pPr marL="0" indent="0" algn="just">
              <a:buNone/>
            </a:pPr>
            <a:r>
              <a:rPr lang="fr-CD" dirty="0"/>
              <a:t>Le système international de monitoring requiert 17 principes.</a:t>
            </a:r>
            <a:endParaRPr lang="fr-FR" dirty="0"/>
          </a:p>
        </p:txBody>
      </p:sp>
    </p:spTree>
    <p:extLst>
      <p:ext uri="{BB962C8B-B14F-4D97-AF65-F5344CB8AC3E}">
        <p14:creationId xmlns:p14="http://schemas.microsoft.com/office/powerpoint/2010/main" val="12458159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1FC42E-CFAC-B765-E6F3-C623383177B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63032B4-6423-95FE-AA34-FC82E4B9A906}"/>
              </a:ext>
            </a:extLst>
          </p:cNvPr>
          <p:cNvSpPr>
            <a:spLocks noGrp="1"/>
          </p:cNvSpPr>
          <p:nvPr>
            <p:ph idx="1"/>
          </p:nvPr>
        </p:nvSpPr>
        <p:spPr/>
        <p:txBody>
          <a:bodyPr>
            <a:normAutofit fontScale="92500" lnSpcReduction="20000"/>
          </a:bodyPr>
          <a:lstStyle/>
          <a:p>
            <a:r>
              <a:rPr lang="fr-FR" b="1" u="sng" dirty="0"/>
              <a:t>17. La visibilité   </a:t>
            </a:r>
          </a:p>
          <a:p>
            <a:pPr marL="0" indent="0">
              <a:buNone/>
            </a:pPr>
            <a:endParaRPr lang="fr-FR" b="1" u="sng" dirty="0"/>
          </a:p>
          <a:p>
            <a:pPr marL="0" indent="0" algn="just">
              <a:buNone/>
            </a:pPr>
            <a:r>
              <a:rPr lang="fr-CD" dirty="0">
                <a:solidFill>
                  <a:srgbClr val="000000"/>
                </a:solidFill>
                <a:effectLst/>
                <a:ea typeface="Aptos" panose="020B0004020202020204" pitchFamily="34" charset="0"/>
                <a:cs typeface="Times New Roman" panose="02020603050405020304" pitchFamily="18" charset="0"/>
              </a:rPr>
              <a:t>Le Commissaire devra faire en sorte que</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tant les autorités que la population locale soient conscientes du travail</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accompli par la CNDH. La présence de la CHDN visible peut éviter des violations des droits de l'homme. En règle gén</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rale, une activit</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 manifeste de monitoring sur le terrain peut apporter une certaine protection à la population locale, du simple fait que l'agresseur potentiel ne souhaite pas être observ</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 De plus, un monitoring bien évident peut rassurer par sa présence les personnes ou groupes qui sont des victimes potentielles. Enfin, cette présence visible peut contribuer à instaurer un climat de confiance dans ces périodes si cruciales qui suivent les conflits, telles que des élections, la reconstruction et le développement.</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En conséquence, un monitoring efficace est celui qui voit et se fait voir.</a:t>
            </a:r>
            <a:r>
              <a:rPr lang="fr-CD" dirty="0">
                <a:solidFill>
                  <a:srgbClr val="000000"/>
                </a:solidFill>
                <a:effectLst/>
                <a:ea typeface="Times New Roman" panose="02020603050405020304" pitchFamily="18" charset="0"/>
                <a:cs typeface="Times New Roman" panose="02020603050405020304" pitchFamily="18" charset="0"/>
              </a:rPr>
              <a:t> </a:t>
            </a:r>
            <a:r>
              <a:rPr lang="fr-CD" dirty="0">
                <a:effectLst/>
              </a:rPr>
              <a:t> </a:t>
            </a:r>
            <a:endParaRPr lang="fr-FR" u="sng" dirty="0"/>
          </a:p>
        </p:txBody>
      </p:sp>
      <p:pic>
        <p:nvPicPr>
          <p:cNvPr id="5" name="Picture 1">
            <a:extLst>
              <a:ext uri="{FF2B5EF4-FFF2-40B4-BE49-F238E27FC236}">
                <a16:creationId xmlns:a16="http://schemas.microsoft.com/office/drawing/2014/main" id="{36815744-034D-C530-4752-0D68C1769819}"/>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391506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1FC42E-CFAC-B765-E6F3-C623383177B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63032B4-6423-95FE-AA34-FC82E4B9A906}"/>
              </a:ext>
            </a:extLst>
          </p:cNvPr>
          <p:cNvSpPr>
            <a:spLocks noGrp="1"/>
          </p:cNvSpPr>
          <p:nvPr>
            <p:ph idx="1"/>
          </p:nvPr>
        </p:nvSpPr>
        <p:spPr/>
        <p:txBody>
          <a:bodyPr/>
          <a:lstStyle/>
          <a:p>
            <a:endParaRPr lang="fr-FR" dirty="0"/>
          </a:p>
          <a:p>
            <a:endParaRPr lang="fr-FR" dirty="0"/>
          </a:p>
          <a:p>
            <a:pPr algn="ctr"/>
            <a:r>
              <a:rPr lang="fr-FR" sz="4000" dirty="0"/>
              <a:t>Je vous remercie</a:t>
            </a:r>
          </a:p>
        </p:txBody>
      </p:sp>
      <p:pic>
        <p:nvPicPr>
          <p:cNvPr id="5" name="Picture 1">
            <a:extLst>
              <a:ext uri="{FF2B5EF4-FFF2-40B4-BE49-F238E27FC236}">
                <a16:creationId xmlns:a16="http://schemas.microsoft.com/office/drawing/2014/main" id="{ADC4E2BE-656D-8C48-F2C4-E971EEDDB0B6}"/>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1140585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3880984-2061-83F6-4ED9-751DCD7ED121}"/>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
        <p:nvSpPr>
          <p:cNvPr id="5" name="Espace réservé du contenu 4">
            <a:extLst>
              <a:ext uri="{FF2B5EF4-FFF2-40B4-BE49-F238E27FC236}">
                <a16:creationId xmlns:a16="http://schemas.microsoft.com/office/drawing/2014/main" id="{E2C32709-F205-F34F-2AC0-74B30280291D}"/>
              </a:ext>
            </a:extLst>
          </p:cNvPr>
          <p:cNvSpPr>
            <a:spLocks noGrp="1"/>
          </p:cNvSpPr>
          <p:nvPr>
            <p:ph idx="1"/>
          </p:nvPr>
        </p:nvSpPr>
        <p:spPr/>
        <p:txBody>
          <a:bodyPr/>
          <a:lstStyle/>
          <a:p>
            <a:r>
              <a:rPr lang="fr-FR" b="1" u="sng" dirty="0"/>
              <a:t>1. </a:t>
            </a:r>
            <a:r>
              <a:rPr lang="fr-FR" b="1" u="sng" dirty="0" err="1"/>
              <a:t>Etre</a:t>
            </a:r>
            <a:r>
              <a:rPr lang="fr-FR" b="1" u="sng" dirty="0"/>
              <a:t> sur le terrain </a:t>
            </a:r>
          </a:p>
          <a:p>
            <a:endParaRPr lang="fr-FR" dirty="0"/>
          </a:p>
          <a:p>
            <a:pPr marL="0" indent="0" algn="just">
              <a:buNone/>
            </a:pPr>
            <a:r>
              <a:rPr lang="fr-FR" dirty="0"/>
              <a:t>Être sur le terrain autant que possible. Cette présence joue également un rôle de prévention. Lorsqu’un fonctionnaire de l’Etat ou autre acteur responsable est observé, cette personne devient plus attentive à sa conduite.</a:t>
            </a:r>
          </a:p>
          <a:p>
            <a:pPr marL="0" indent="0" algn="just">
              <a:buNone/>
            </a:pPr>
            <a:r>
              <a:rPr lang="fr-FR" dirty="0"/>
              <a:t>Elle permet aussi d’observer les évènements, rassembler des renseignements et percevoir la manière dont les autorités se comportent. </a:t>
            </a:r>
          </a:p>
        </p:txBody>
      </p:sp>
    </p:spTree>
    <p:extLst>
      <p:ext uri="{BB962C8B-B14F-4D97-AF65-F5344CB8AC3E}">
        <p14:creationId xmlns:p14="http://schemas.microsoft.com/office/powerpoint/2010/main" val="2467978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3880984-2061-83F6-4ED9-751DCD7ED121}"/>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
        <p:nvSpPr>
          <p:cNvPr id="5" name="Espace réservé du contenu 4">
            <a:extLst>
              <a:ext uri="{FF2B5EF4-FFF2-40B4-BE49-F238E27FC236}">
                <a16:creationId xmlns:a16="http://schemas.microsoft.com/office/drawing/2014/main" id="{AC4042DB-C122-E2FE-9898-E8A8477DDE6F}"/>
              </a:ext>
            </a:extLst>
          </p:cNvPr>
          <p:cNvSpPr>
            <a:spLocks noGrp="1"/>
          </p:cNvSpPr>
          <p:nvPr>
            <p:ph idx="1"/>
          </p:nvPr>
        </p:nvSpPr>
        <p:spPr/>
        <p:txBody>
          <a:bodyPr/>
          <a:lstStyle/>
          <a:p>
            <a:r>
              <a:rPr lang="fr-FR" b="1" u="sng" dirty="0"/>
              <a:t>2. Ne pas nuire </a:t>
            </a:r>
          </a:p>
          <a:p>
            <a:pPr marL="0" indent="0">
              <a:buNone/>
            </a:pPr>
            <a:endParaRPr lang="fr-FR" u="sng" dirty="0"/>
          </a:p>
          <a:p>
            <a:pPr marL="0" indent="0">
              <a:buNone/>
            </a:pPr>
            <a:r>
              <a:rPr lang="fr-CD" sz="2400" dirty="0">
                <a:solidFill>
                  <a:srgbClr val="000000"/>
                </a:solidFill>
                <a:ea typeface="Aptos" panose="020B0004020202020204" pitchFamily="34" charset="0"/>
                <a:cs typeface="Times New Roman" panose="02020603050405020304" pitchFamily="18" charset="0"/>
              </a:rPr>
              <a:t>C</a:t>
            </a:r>
            <a:r>
              <a:rPr lang="fr-CD" sz="2400" dirty="0">
                <a:solidFill>
                  <a:srgbClr val="000000"/>
                </a:solidFill>
                <a:effectLst/>
                <a:ea typeface="Aptos" panose="020B0004020202020204" pitchFamily="34" charset="0"/>
                <a:cs typeface="Times New Roman" panose="02020603050405020304" pitchFamily="18" charset="0"/>
              </a:rPr>
              <a:t>onsacrer tous ses efforts à traiter efficacement toute situation relevant de son mandat.</a:t>
            </a:r>
            <a:r>
              <a:rPr lang="fr-CD" sz="2400" dirty="0">
                <a:effectLst/>
              </a:rPr>
              <a:t> </a:t>
            </a:r>
            <a:endParaRPr lang="fr-FR" sz="2400" u="sng" dirty="0"/>
          </a:p>
        </p:txBody>
      </p:sp>
    </p:spTree>
    <p:extLst>
      <p:ext uri="{BB962C8B-B14F-4D97-AF65-F5344CB8AC3E}">
        <p14:creationId xmlns:p14="http://schemas.microsoft.com/office/powerpoint/2010/main" val="3000005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A5D0756-C347-275B-D15A-9FCB87BA9396}"/>
              </a:ext>
            </a:extLst>
          </p:cNvPr>
          <p:cNvSpPr>
            <a:spLocks noGrp="1"/>
          </p:cNvSpPr>
          <p:nvPr>
            <p:ph idx="1"/>
          </p:nvPr>
        </p:nvSpPr>
        <p:spPr/>
        <p:txBody>
          <a:bodyPr/>
          <a:lstStyle/>
          <a:p>
            <a:r>
              <a:rPr lang="fr-FR" b="1" u="sng" dirty="0"/>
              <a:t>3. Respecter son mandat </a:t>
            </a:r>
          </a:p>
          <a:p>
            <a:pPr algn="just"/>
            <a:endParaRPr lang="fr-CD" dirty="0">
              <a:solidFill>
                <a:srgbClr val="000000"/>
              </a:solidFill>
              <a:effectLst/>
              <a:ea typeface="Aptos" panose="020B0004020202020204" pitchFamily="34" charset="0"/>
              <a:cs typeface="Times New Roman" panose="02020603050405020304" pitchFamily="18" charset="0"/>
            </a:endParaRPr>
          </a:p>
          <a:p>
            <a:pPr marL="0" indent="0" algn="just">
              <a:buNone/>
            </a:pPr>
            <a:r>
              <a:rPr lang="fr-CD" dirty="0">
                <a:solidFill>
                  <a:srgbClr val="000000"/>
                </a:solidFill>
                <a:effectLst/>
                <a:ea typeface="Aptos" panose="020B0004020202020204" pitchFamily="34" charset="0"/>
                <a:cs typeface="Times New Roman" panose="02020603050405020304" pitchFamily="18" charset="0"/>
              </a:rPr>
              <a:t>Un mandat d</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taillé facilite les relations avec toutes les autres parties impliquées.</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Chaque commissaire fera en sorte de comprendre le mandat, de l'avoir en permanence en vue, et d'apprendre à l'appliquer dans les situations qu’il aura à rencontrer. </a:t>
            </a:r>
            <a:endParaRPr lang="fr-FR" b="1" u="sng" dirty="0"/>
          </a:p>
        </p:txBody>
      </p:sp>
      <p:pic>
        <p:nvPicPr>
          <p:cNvPr id="5" name="Picture 1">
            <a:extLst>
              <a:ext uri="{FF2B5EF4-FFF2-40B4-BE49-F238E27FC236}">
                <a16:creationId xmlns:a16="http://schemas.microsoft.com/office/drawing/2014/main" id="{4DD313BC-6679-C6F5-A0D6-B6565D1F60C0}"/>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1050805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846B345-8232-BB11-4847-0F80DB088BE7}"/>
              </a:ext>
            </a:extLst>
          </p:cNvPr>
          <p:cNvSpPr>
            <a:spLocks noGrp="1"/>
          </p:cNvSpPr>
          <p:nvPr>
            <p:ph idx="1"/>
          </p:nvPr>
        </p:nvSpPr>
        <p:spPr/>
        <p:txBody>
          <a:bodyPr/>
          <a:lstStyle/>
          <a:p>
            <a:r>
              <a:rPr lang="fr-FR" b="1" u="sng" dirty="0"/>
              <a:t>4. Connaitre les normes </a:t>
            </a:r>
          </a:p>
          <a:p>
            <a:pPr marL="0" indent="0" algn="just">
              <a:buNone/>
            </a:pPr>
            <a:endParaRPr lang="fr-CD" dirty="0">
              <a:solidFill>
                <a:srgbClr val="000000"/>
              </a:solidFill>
              <a:effectLst/>
              <a:latin typeface="-webkit-standard"/>
              <a:ea typeface="Aptos" panose="020B0004020202020204" pitchFamily="34" charset="0"/>
              <a:cs typeface="Times New Roman" panose="02020603050405020304" pitchFamily="18" charset="0"/>
            </a:endParaRPr>
          </a:p>
          <a:p>
            <a:pPr marL="0" indent="0" algn="just">
              <a:buNone/>
            </a:pPr>
            <a:r>
              <a:rPr lang="fr-CD" dirty="0">
                <a:solidFill>
                  <a:srgbClr val="000000"/>
                </a:solidFill>
                <a:effectLst/>
                <a:latin typeface="-webkit-standard"/>
                <a:ea typeface="Aptos" panose="020B0004020202020204" pitchFamily="34" charset="0"/>
                <a:cs typeface="Times New Roman" panose="02020603050405020304" pitchFamily="18" charset="0"/>
              </a:rPr>
              <a:t>Le Commissaire doit connaître parfaitement les normes nationales et internationales des droits de l'homme ayant trait à son mandat et s'appliquant au Pays. Les normes relatives au CNDH d</a:t>
            </a:r>
            <a:r>
              <a:rPr lang="fr-CD" dirty="0">
                <a:solidFill>
                  <a:srgbClr val="000000"/>
                </a:solidFill>
                <a:latin typeface="-webkit-standard"/>
                <a:ea typeface="Aptos" panose="020B0004020202020204" pitchFamily="34" charset="0"/>
                <a:cs typeface="Times New Roman" panose="02020603050405020304" pitchFamily="18" charset="0"/>
              </a:rPr>
              <a:t>é</a:t>
            </a:r>
            <a:r>
              <a:rPr lang="fr-CD" dirty="0">
                <a:solidFill>
                  <a:srgbClr val="000000"/>
                </a:solidFill>
                <a:effectLst/>
                <a:latin typeface="-webkit-standard"/>
                <a:ea typeface="Aptos" panose="020B0004020202020204" pitchFamily="34" charset="0"/>
                <a:cs typeface="Times New Roman" panose="02020603050405020304" pitchFamily="18" charset="0"/>
              </a:rPr>
              <a:t>finissent certes le mandat, mais elles procurent aussi un fondement juridique et une légitimit</a:t>
            </a:r>
            <a:r>
              <a:rPr lang="fr-CD" dirty="0">
                <a:solidFill>
                  <a:srgbClr val="000000"/>
                </a:solidFill>
                <a:latin typeface="-webkit-standard"/>
                <a:ea typeface="Aptos" panose="020B0004020202020204" pitchFamily="34" charset="0"/>
                <a:cs typeface="Times New Roman" panose="02020603050405020304" pitchFamily="18" charset="0"/>
              </a:rPr>
              <a:t>é</a:t>
            </a:r>
            <a:r>
              <a:rPr lang="fr-CD" dirty="0">
                <a:solidFill>
                  <a:srgbClr val="000000"/>
                </a:solidFill>
                <a:effectLst/>
                <a:latin typeface="-webkit-standard"/>
                <a:ea typeface="Aptos" panose="020B0004020202020204" pitchFamily="34" charset="0"/>
                <a:cs typeface="Times New Roman" panose="02020603050405020304" pitchFamily="18" charset="0"/>
              </a:rPr>
              <a:t> au travail</a:t>
            </a:r>
          </a:p>
          <a:p>
            <a:pPr marL="0" indent="0" algn="just">
              <a:buNone/>
            </a:pPr>
            <a:endParaRPr lang="fr-FR" b="1" u="sng" dirty="0"/>
          </a:p>
        </p:txBody>
      </p:sp>
      <p:pic>
        <p:nvPicPr>
          <p:cNvPr id="6" name="Picture 1">
            <a:extLst>
              <a:ext uri="{FF2B5EF4-FFF2-40B4-BE49-F238E27FC236}">
                <a16:creationId xmlns:a16="http://schemas.microsoft.com/office/drawing/2014/main" id="{0DBF7B25-EA5A-C81A-80BF-6FA16F51E5F2}"/>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2155165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8550E0-3649-844A-C946-F9CFE75C00C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4DBE71B1-DB1B-664A-8C94-90811F45BF07}"/>
              </a:ext>
            </a:extLst>
          </p:cNvPr>
          <p:cNvSpPr>
            <a:spLocks noGrp="1"/>
          </p:cNvSpPr>
          <p:nvPr>
            <p:ph idx="1"/>
          </p:nvPr>
        </p:nvSpPr>
        <p:spPr/>
        <p:txBody>
          <a:bodyPr/>
          <a:lstStyle/>
          <a:p>
            <a:r>
              <a:rPr lang="fr-FR" b="1" u="sng" dirty="0"/>
              <a:t>5. Garder la tête froide  </a:t>
            </a:r>
          </a:p>
          <a:p>
            <a:pPr algn="just"/>
            <a:endParaRPr lang="fr-CD" sz="1800" dirty="0">
              <a:solidFill>
                <a:srgbClr val="000000"/>
              </a:solidFill>
              <a:effectLst/>
              <a:latin typeface="-webkit-standard"/>
              <a:ea typeface="Aptos" panose="020B0004020202020204" pitchFamily="34" charset="0"/>
              <a:cs typeface="Times New Roman" panose="02020603050405020304" pitchFamily="18" charset="0"/>
            </a:endParaRPr>
          </a:p>
          <a:p>
            <a:pPr marL="0" indent="0" algn="just">
              <a:buNone/>
            </a:pPr>
            <a:r>
              <a:rPr lang="fr-CD" dirty="0">
                <a:solidFill>
                  <a:srgbClr val="000000"/>
                </a:solidFill>
                <a:effectLst/>
                <a:latin typeface="-webkit-standard"/>
                <a:ea typeface="Aptos" panose="020B0004020202020204" pitchFamily="34" charset="0"/>
                <a:cs typeface="Times New Roman" panose="02020603050405020304" pitchFamily="18" charset="0"/>
              </a:rPr>
              <a:t>Quel que soit leur nombre, leur pertinence et leur précision,</a:t>
            </a:r>
            <a:r>
              <a:rPr lang="fr-CD" dirty="0">
                <a:solidFill>
                  <a:srgbClr val="000000"/>
                </a:solidFill>
                <a:effectLst/>
                <a:latin typeface="-webkit-standard"/>
                <a:ea typeface="Times New Roman" panose="02020603050405020304" pitchFamily="18" charset="0"/>
                <a:cs typeface="Times New Roman" panose="02020603050405020304" pitchFamily="18" charset="0"/>
              </a:rPr>
              <a:t> </a:t>
            </a:r>
            <a:r>
              <a:rPr lang="fr-CD" dirty="0">
                <a:solidFill>
                  <a:srgbClr val="000000"/>
                </a:solidFill>
                <a:effectLst/>
                <a:latin typeface="-webkit-standard"/>
                <a:ea typeface="Aptos" panose="020B0004020202020204" pitchFamily="34" charset="0"/>
                <a:cs typeface="Times New Roman" panose="02020603050405020304" pitchFamily="18" charset="0"/>
              </a:rPr>
              <a:t>les règles ne peuvent se substituer à l'exercice de la perspicacit</a:t>
            </a:r>
            <a:r>
              <a:rPr lang="fr-CD" dirty="0">
                <a:solidFill>
                  <a:srgbClr val="000000"/>
                </a:solidFill>
                <a:latin typeface="-webkit-standard"/>
                <a:ea typeface="Aptos" panose="020B0004020202020204" pitchFamily="34" charset="0"/>
                <a:cs typeface="Times New Roman" panose="02020603050405020304" pitchFamily="18" charset="0"/>
              </a:rPr>
              <a:t>é</a:t>
            </a:r>
            <a:r>
              <a:rPr lang="fr-CD" dirty="0">
                <a:solidFill>
                  <a:srgbClr val="000000"/>
                </a:solidFill>
                <a:effectLst/>
                <a:latin typeface="-webkit-standard"/>
                <a:ea typeface="Aptos" panose="020B0004020202020204" pitchFamily="34" charset="0"/>
                <a:cs typeface="Times New Roman" panose="02020603050405020304" pitchFamily="18" charset="0"/>
              </a:rPr>
              <a:t> personnelle</a:t>
            </a:r>
            <a:r>
              <a:rPr lang="fr-CD" dirty="0">
                <a:solidFill>
                  <a:srgbClr val="000000"/>
                </a:solidFill>
                <a:effectLst/>
                <a:latin typeface="-webkit-standard"/>
                <a:ea typeface="Times New Roman" panose="02020603050405020304" pitchFamily="18" charset="0"/>
                <a:cs typeface="Times New Roman" panose="02020603050405020304" pitchFamily="18" charset="0"/>
              </a:rPr>
              <a:t> </a:t>
            </a:r>
            <a:r>
              <a:rPr lang="fr-CD" dirty="0">
                <a:solidFill>
                  <a:srgbClr val="000000"/>
                </a:solidFill>
                <a:effectLst/>
                <a:latin typeface="-webkit-standard"/>
                <a:ea typeface="Aptos" panose="020B0004020202020204" pitchFamily="34" charset="0"/>
                <a:cs typeface="Times New Roman" panose="02020603050405020304" pitchFamily="18" charset="0"/>
              </a:rPr>
              <a:t>et du sens commun que possède le Commissaire. Ceux-ci doivent en toute circonstance savoir juger par lui- même</a:t>
            </a:r>
            <a:r>
              <a:rPr lang="fr-CD" dirty="0">
                <a:effectLst/>
              </a:rPr>
              <a:t> </a:t>
            </a:r>
            <a:endParaRPr lang="fr-FR" b="1" u="sng" dirty="0"/>
          </a:p>
        </p:txBody>
      </p:sp>
      <p:pic>
        <p:nvPicPr>
          <p:cNvPr id="5" name="Picture 1">
            <a:extLst>
              <a:ext uri="{FF2B5EF4-FFF2-40B4-BE49-F238E27FC236}">
                <a16:creationId xmlns:a16="http://schemas.microsoft.com/office/drawing/2014/main" id="{D6185714-B12B-806E-B8E7-A5A7F056CBFB}"/>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3387109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C13C1C-2BFA-96A5-D36A-C6DBEA1D868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8F2AB371-5A25-D9E5-E09F-22E9D96DBF27}"/>
              </a:ext>
            </a:extLst>
          </p:cNvPr>
          <p:cNvSpPr>
            <a:spLocks noGrp="1"/>
          </p:cNvSpPr>
          <p:nvPr>
            <p:ph idx="1"/>
          </p:nvPr>
        </p:nvSpPr>
        <p:spPr/>
        <p:txBody>
          <a:bodyPr>
            <a:normAutofit fontScale="92500"/>
          </a:bodyPr>
          <a:lstStyle/>
          <a:p>
            <a:r>
              <a:rPr lang="fr-FR" b="1" u="sng" dirty="0"/>
              <a:t>6. Rechercher la consultation  </a:t>
            </a:r>
          </a:p>
          <a:p>
            <a:endParaRPr lang="fr-FR" b="1" u="sng" dirty="0"/>
          </a:p>
          <a:p>
            <a:pPr marL="0" indent="0" algn="just">
              <a:buNone/>
            </a:pPr>
            <a:r>
              <a:rPr lang="fr-CD" dirty="0">
                <a:solidFill>
                  <a:srgbClr val="000000"/>
                </a:solidFill>
                <a:effectLst/>
                <a:ea typeface="Aptos" panose="020B0004020202020204" pitchFamily="34" charset="0"/>
                <a:cs typeface="Times New Roman" panose="02020603050405020304" pitchFamily="18" charset="0"/>
              </a:rPr>
              <a:t>La sagesse naît souvent de la discussion et de la consultation. Quand le Commissaire a à traiter d'une affaire d</a:t>
            </a:r>
            <a:r>
              <a:rPr lang="fr-CD" dirty="0">
                <a:solidFill>
                  <a:srgbClr val="000000"/>
                </a:solidFill>
                <a:ea typeface="Aptos" panose="020B0004020202020204" pitchFamily="34" charset="0"/>
                <a:cs typeface="Times New Roman" panose="02020603050405020304" pitchFamily="18" charset="0"/>
              </a:rPr>
              <a:t>é</a:t>
            </a:r>
            <a:r>
              <a:rPr lang="fr-CD" dirty="0">
                <a:solidFill>
                  <a:srgbClr val="000000"/>
                </a:solidFill>
                <a:effectLst/>
                <a:ea typeface="Aptos" panose="020B0004020202020204" pitchFamily="34" charset="0"/>
                <a:cs typeface="Times New Roman" panose="02020603050405020304" pitchFamily="18" charset="0"/>
              </a:rPr>
              <a:t>licate, de celle qui se situe aux limites du mandat ou qui peut s’avérer douteuse, il est toujours judicieux de</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consulter d'autres collègues</a:t>
            </a:r>
            <a:r>
              <a:rPr lang="fr-CD" dirty="0">
                <a:solidFill>
                  <a:srgbClr val="000000"/>
                </a:solidFill>
                <a:effectLst/>
                <a:ea typeface="Times New Roman" panose="02020603050405020304" pitchFamily="18" charset="0"/>
                <a:cs typeface="Times New Roman" panose="02020603050405020304" pitchFamily="18" charset="0"/>
              </a:rPr>
              <a:t> </a:t>
            </a:r>
            <a:r>
              <a:rPr lang="fr-CD" dirty="0">
                <a:solidFill>
                  <a:srgbClr val="000000"/>
                </a:solidFill>
                <a:effectLst/>
                <a:ea typeface="Aptos" panose="020B0004020202020204" pitchFamily="34" charset="0"/>
                <a:cs typeface="Times New Roman" panose="02020603050405020304" pitchFamily="18" charset="0"/>
              </a:rPr>
              <a:t>et, chaque fois que possible, les supérieurs hiérarchiques. De façon analogue, le Commissaire va habituellement travailler sur le terrain avec diverses organisations de la société civile et autres organisations humanitaires. Il doit donc s'entretenir avec leurs agents, ou s'assurer que les consultations appropriées ont eu lieu, afin d’éviter les doublons, voire des activités potentiellement contradictoires.</a:t>
            </a:r>
            <a:r>
              <a:rPr lang="fr-CD" dirty="0">
                <a:effectLst/>
              </a:rPr>
              <a:t> </a:t>
            </a:r>
            <a:endParaRPr lang="fr-FR" b="1" u="sng" dirty="0"/>
          </a:p>
        </p:txBody>
      </p:sp>
      <p:pic>
        <p:nvPicPr>
          <p:cNvPr id="5" name="Picture 1">
            <a:extLst>
              <a:ext uri="{FF2B5EF4-FFF2-40B4-BE49-F238E27FC236}">
                <a16:creationId xmlns:a16="http://schemas.microsoft.com/office/drawing/2014/main" id="{2371EF44-1514-CBC9-AED8-B62264762790}"/>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426200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0A86E2-54E0-BA43-0C32-621D250A0BF6}"/>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EA7D3654-6185-026E-4ACF-C3F713D815AF}"/>
              </a:ext>
            </a:extLst>
          </p:cNvPr>
          <p:cNvSpPr>
            <a:spLocks noGrp="1"/>
          </p:cNvSpPr>
          <p:nvPr>
            <p:ph idx="1"/>
          </p:nvPr>
        </p:nvSpPr>
        <p:spPr/>
        <p:txBody>
          <a:bodyPr>
            <a:normAutofit lnSpcReduction="10000"/>
          </a:bodyPr>
          <a:lstStyle/>
          <a:p>
            <a:r>
              <a:rPr lang="fr-FR" b="1" u="sng" dirty="0"/>
              <a:t>7. Respecter les autorités  </a:t>
            </a:r>
          </a:p>
          <a:p>
            <a:endParaRPr lang="fr-FR" b="1" u="sng" dirty="0"/>
          </a:p>
          <a:p>
            <a:pPr marL="0" indent="0" algn="just">
              <a:buNone/>
            </a:pPr>
            <a:r>
              <a:rPr lang="fr-CD" dirty="0">
                <a:solidFill>
                  <a:srgbClr val="000000"/>
                </a:solidFill>
                <a:effectLst/>
                <a:latin typeface="-webkit-standard"/>
                <a:ea typeface="Aptos" panose="020B0004020202020204" pitchFamily="34" charset="0"/>
                <a:cs typeface="Times New Roman" panose="02020603050405020304" pitchFamily="18" charset="0"/>
              </a:rPr>
              <a:t>Le Commissaire gardera </a:t>
            </a:r>
            <a:r>
              <a:rPr lang="fr-CD" dirty="0">
                <a:solidFill>
                  <a:srgbClr val="000000"/>
                </a:solidFill>
                <a:latin typeface="-webkit-standard"/>
                <a:ea typeface="Aptos" panose="020B0004020202020204" pitchFamily="34" charset="0"/>
                <a:cs typeface="Times New Roman" panose="02020603050405020304" pitchFamily="18" charset="0"/>
              </a:rPr>
              <a:t>à</a:t>
            </a:r>
            <a:r>
              <a:rPr lang="fr-CD" dirty="0">
                <a:solidFill>
                  <a:srgbClr val="000000"/>
                </a:solidFill>
                <a:effectLst/>
                <a:latin typeface="-webkit-standard"/>
                <a:ea typeface="Aptos" panose="020B0004020202020204" pitchFamily="34" charset="0"/>
                <a:cs typeface="Times New Roman" panose="02020603050405020304" pitchFamily="18" charset="0"/>
              </a:rPr>
              <a:t> l'esprit que l'un de ses objectifs consiste à pousser les autorités à améliorer leur comportement. En règle gén</a:t>
            </a:r>
            <a:r>
              <a:rPr lang="fr-CD" dirty="0">
                <a:solidFill>
                  <a:srgbClr val="000000"/>
                </a:solidFill>
                <a:latin typeface="-webkit-standard"/>
                <a:ea typeface="Aptos" panose="020B0004020202020204" pitchFamily="34" charset="0"/>
                <a:cs typeface="Times New Roman" panose="02020603050405020304" pitchFamily="18" charset="0"/>
              </a:rPr>
              <a:t>é</a:t>
            </a:r>
            <a:r>
              <a:rPr lang="fr-CD" dirty="0">
                <a:solidFill>
                  <a:srgbClr val="000000"/>
                </a:solidFill>
                <a:effectLst/>
                <a:latin typeface="-webkit-standard"/>
                <a:ea typeface="Aptos" panose="020B0004020202020204" pitchFamily="34" charset="0"/>
                <a:cs typeface="Times New Roman" panose="02020603050405020304" pitchFamily="18" charset="0"/>
              </a:rPr>
              <a:t>rale, le rôle imparti à la CNDH</a:t>
            </a:r>
            <a:r>
              <a:rPr lang="fr-CD" dirty="0">
                <a:solidFill>
                  <a:srgbClr val="000000"/>
                </a:solidFill>
                <a:effectLst/>
                <a:latin typeface="-webkit-standard"/>
                <a:ea typeface="Times New Roman" panose="02020603050405020304" pitchFamily="18" charset="0"/>
                <a:cs typeface="Times New Roman" panose="02020603050405020304" pitchFamily="18" charset="0"/>
              </a:rPr>
              <a:t> </a:t>
            </a:r>
            <a:r>
              <a:rPr lang="fr-CD" dirty="0">
                <a:solidFill>
                  <a:srgbClr val="000000"/>
                </a:solidFill>
                <a:effectLst/>
                <a:latin typeface="-webkit-standard"/>
                <a:ea typeface="Aptos" panose="020B0004020202020204" pitchFamily="34" charset="0"/>
                <a:cs typeface="Times New Roman" panose="02020603050405020304" pitchFamily="18" charset="0"/>
              </a:rPr>
              <a:t>ne prévoit pas</a:t>
            </a:r>
            <a:r>
              <a:rPr lang="fr-CD" dirty="0">
                <a:solidFill>
                  <a:srgbClr val="000000"/>
                </a:solidFill>
                <a:effectLst/>
                <a:latin typeface="-webkit-standard"/>
                <a:ea typeface="Times New Roman" panose="02020603050405020304" pitchFamily="18" charset="0"/>
                <a:cs typeface="Times New Roman" panose="02020603050405020304" pitchFamily="18" charset="0"/>
              </a:rPr>
              <a:t> </a:t>
            </a:r>
            <a:r>
              <a:rPr lang="fr-CD" dirty="0">
                <a:solidFill>
                  <a:srgbClr val="000000"/>
                </a:solidFill>
                <a:effectLst/>
                <a:latin typeface="-webkit-standard"/>
                <a:ea typeface="Aptos" panose="020B0004020202020204" pitchFamily="34" charset="0"/>
                <a:cs typeface="Times New Roman" panose="02020603050405020304" pitchFamily="18" charset="0"/>
              </a:rPr>
              <a:t>qu’elle assume</a:t>
            </a:r>
            <a:r>
              <a:rPr lang="fr-CD" dirty="0">
                <a:solidFill>
                  <a:srgbClr val="000000"/>
                </a:solidFill>
                <a:effectLst/>
                <a:latin typeface="-webkit-standard"/>
                <a:ea typeface="Times New Roman" panose="02020603050405020304" pitchFamily="18" charset="0"/>
                <a:cs typeface="Times New Roman" panose="02020603050405020304" pitchFamily="18" charset="0"/>
              </a:rPr>
              <a:t> </a:t>
            </a:r>
            <a:r>
              <a:rPr lang="fr-CD" dirty="0">
                <a:solidFill>
                  <a:srgbClr val="000000"/>
                </a:solidFill>
                <a:effectLst/>
                <a:latin typeface="-webkit-standard"/>
                <a:ea typeface="Aptos" panose="020B0004020202020204" pitchFamily="34" charset="0"/>
                <a:cs typeface="Times New Roman" panose="02020603050405020304" pitchFamily="18" charset="0"/>
              </a:rPr>
              <a:t>des responsabilités gouvernementales</a:t>
            </a:r>
            <a:r>
              <a:rPr lang="fr-CD" dirty="0">
                <a:solidFill>
                  <a:srgbClr val="000000"/>
                </a:solidFill>
                <a:effectLst/>
                <a:latin typeface="-webkit-standard"/>
                <a:ea typeface="Times New Roman" panose="02020603050405020304" pitchFamily="18" charset="0"/>
                <a:cs typeface="Times New Roman" panose="02020603050405020304" pitchFamily="18" charset="0"/>
              </a:rPr>
              <a:t> </a:t>
            </a:r>
            <a:r>
              <a:rPr lang="fr-CD" dirty="0">
                <a:solidFill>
                  <a:srgbClr val="000000"/>
                </a:solidFill>
                <a:effectLst/>
                <a:latin typeface="-webkit-standard"/>
                <a:ea typeface="Aptos" panose="020B0004020202020204" pitchFamily="34" charset="0"/>
                <a:cs typeface="Times New Roman" panose="02020603050405020304" pitchFamily="18" charset="0"/>
              </a:rPr>
              <a:t>ou se substituent à ses services. La CNDH doit au contraire respecter le fonctionnement régulier des autorités, en reconnaître les améliorations, et tenter de trouver comment encourager toutes politiques et pratiques gouvernementales de nature à poursuivre l'application et la protection des droits de l'homme.</a:t>
            </a:r>
            <a:endParaRPr lang="fr-FR" u="sng" dirty="0"/>
          </a:p>
        </p:txBody>
      </p:sp>
      <p:pic>
        <p:nvPicPr>
          <p:cNvPr id="5" name="Picture 1">
            <a:extLst>
              <a:ext uri="{FF2B5EF4-FFF2-40B4-BE49-F238E27FC236}">
                <a16:creationId xmlns:a16="http://schemas.microsoft.com/office/drawing/2014/main" id="{557EC38A-E71A-E667-0942-1DE61920F97D}"/>
              </a:ext>
            </a:extLst>
          </p:cNvPr>
          <p:cNvPicPr>
            <a:picLocks noChangeAspect="1"/>
          </p:cNvPicPr>
          <p:nvPr/>
        </p:nvPicPr>
        <p:blipFill>
          <a:blip r:embed="rId2"/>
          <a:stretch>
            <a:fillRect/>
          </a:stretch>
        </p:blipFill>
        <p:spPr>
          <a:xfrm>
            <a:off x="9651682" y="121920"/>
            <a:ext cx="774700" cy="736600"/>
          </a:xfrm>
          <a:prstGeom prst="rect">
            <a:avLst/>
          </a:prstGeom>
          <a:noFill/>
          <a:ln>
            <a:noFill/>
          </a:ln>
        </p:spPr>
      </p:pic>
    </p:spTree>
    <p:extLst>
      <p:ext uri="{BB962C8B-B14F-4D97-AF65-F5344CB8AC3E}">
        <p14:creationId xmlns:p14="http://schemas.microsoft.com/office/powerpoint/2010/main" val="1800897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1806</TotalTime>
  <Words>1697</Words>
  <Application>Microsoft Macintosh PowerPoint</Application>
  <PresentationFormat>Grand écran</PresentationFormat>
  <Paragraphs>88</Paragraphs>
  <Slides>21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-webkit-standard</vt:lpstr>
      <vt:lpstr>Aptos</vt:lpstr>
      <vt:lpstr>Arial</vt:lpstr>
      <vt:lpstr>Calibri</vt:lpstr>
      <vt:lpstr>Calibri Light</vt:lpstr>
      <vt:lpstr>Times New Roman</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Agung Putranto</dc:creator>
  <cp:lastModifiedBy>Kabamba Bob</cp:lastModifiedBy>
  <cp:revision>36</cp:revision>
  <dcterms:created xsi:type="dcterms:W3CDTF">2023-11-13T11:56:55Z</dcterms:created>
  <dcterms:modified xsi:type="dcterms:W3CDTF">2024-06-12T13:31:41Z</dcterms:modified>
</cp:coreProperties>
</file>