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sldIdLst>
    <p:sldId id="256" r:id="rId2"/>
    <p:sldId id="280" r:id="rId3"/>
    <p:sldId id="284" r:id="rId4"/>
    <p:sldId id="286" r:id="rId5"/>
    <p:sldId id="291" r:id="rId6"/>
    <p:sldId id="292" r:id="rId7"/>
    <p:sldId id="259" r:id="rId8"/>
    <p:sldId id="290" r:id="rId9"/>
    <p:sldId id="263" r:id="rId10"/>
    <p:sldId id="293" r:id="rId11"/>
    <p:sldId id="321" r:id="rId12"/>
    <p:sldId id="294" r:id="rId13"/>
    <p:sldId id="269" r:id="rId14"/>
    <p:sldId id="272" r:id="rId15"/>
    <p:sldId id="314" r:id="rId16"/>
    <p:sldId id="319" r:id="rId17"/>
    <p:sldId id="302" r:id="rId18"/>
    <p:sldId id="298" r:id="rId19"/>
    <p:sldId id="315" r:id="rId20"/>
    <p:sldId id="274" r:id="rId21"/>
    <p:sldId id="323" r:id="rId22"/>
    <p:sldId id="322" r:id="rId23"/>
    <p:sldId id="267" r:id="rId24"/>
    <p:sldId id="317" r:id="rId25"/>
    <p:sldId id="296" r:id="rId26"/>
    <p:sldId id="327" r:id="rId27"/>
    <p:sldId id="326" r:id="rId28"/>
    <p:sldId id="307" r:id="rId29"/>
    <p:sldId id="276" r:id="rId30"/>
    <p:sldId id="305" r:id="rId31"/>
    <p:sldId id="306" r:id="rId32"/>
    <p:sldId id="324" r:id="rId33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B0B"/>
    <a:srgbClr val="810306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5" autoAdjust="0"/>
    <p:restoredTop sz="79490" autoAdjust="0"/>
  </p:normalViewPr>
  <p:slideViewPr>
    <p:cSldViewPr snapToGrid="0">
      <p:cViewPr varScale="1">
        <p:scale>
          <a:sx n="70" d="100"/>
          <a:sy n="70" d="100"/>
        </p:scale>
        <p:origin x="1205" y="6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03599-BE76-47CF-B873-127D23C9345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E7813D3-4544-4D13-84F0-223B9CE1886E}">
      <dgm:prSet phldrT="[Text]" custT="1"/>
      <dgm:spPr/>
      <dgm:t>
        <a:bodyPr/>
        <a:lstStyle/>
        <a:p>
          <a:r>
            <a:rPr lang="fr-BE" sz="2000" dirty="0">
              <a:latin typeface="Cambria" panose="02040503050406030204" pitchFamily="18" charset="0"/>
              <a:ea typeface="Cambria" panose="02040503050406030204" pitchFamily="18" charset="0"/>
            </a:rPr>
            <a:t>spatial marker</a:t>
          </a:r>
          <a:endParaRPr lang="en-GB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507F579-F34C-4D65-97DB-4F5469166DBC}" type="parTrans" cxnId="{706FE14C-63DA-4646-9B2C-BB1DCFE6BBD1}">
      <dgm:prSet/>
      <dgm:spPr/>
      <dgm:t>
        <a:bodyPr/>
        <a:lstStyle/>
        <a:p>
          <a:endParaRPr lang="en-GB"/>
        </a:p>
      </dgm:t>
    </dgm:pt>
    <dgm:pt modelId="{C0034872-9971-404A-9A4E-6214007AC131}" type="sibTrans" cxnId="{706FE14C-63DA-4646-9B2C-BB1DCFE6BBD1}">
      <dgm:prSet/>
      <dgm:spPr/>
      <dgm:t>
        <a:bodyPr/>
        <a:lstStyle/>
        <a:p>
          <a:endParaRPr lang="en-GB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64DAB9-FB21-43EB-A4DD-D4EC35D3AFD0}">
      <dgm:prSet phldrT="[Text]"/>
      <dgm:spPr/>
      <dgm:t>
        <a:bodyPr/>
        <a:lstStyle/>
        <a:p>
          <a:r>
            <a:rPr lang="fr-BE" dirty="0">
              <a:latin typeface="Cambria" panose="02040503050406030204" pitchFamily="18" charset="0"/>
              <a:ea typeface="Cambria" panose="02040503050406030204" pitchFamily="18" charset="0"/>
            </a:rPr>
            <a:t>spatial, applicative</a:t>
          </a:r>
          <a:endParaRPr lang="en-GB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98D84EF-F05C-45DE-9503-F12189BB6B6D}" type="parTrans" cxnId="{0C81802A-6225-43D2-9416-DF7D841B6382}">
      <dgm:prSet/>
      <dgm:spPr/>
      <dgm:t>
        <a:bodyPr/>
        <a:lstStyle/>
        <a:p>
          <a:endParaRPr lang="en-GB"/>
        </a:p>
      </dgm:t>
    </dgm:pt>
    <dgm:pt modelId="{3CC04DD6-32A7-4C38-AF3C-47FB39DC0CA1}" type="sibTrans" cxnId="{0C81802A-6225-43D2-9416-DF7D841B6382}">
      <dgm:prSet/>
      <dgm:spPr/>
      <dgm:t>
        <a:bodyPr/>
        <a:lstStyle/>
        <a:p>
          <a:endParaRPr lang="en-GB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AA86780-8D5B-46EE-8029-7CFA11A22B76}">
      <dgm:prSet phldrT="[Text]"/>
      <dgm:spPr/>
      <dgm:t>
        <a:bodyPr/>
        <a:lstStyle/>
        <a:p>
          <a:r>
            <a:rPr lang="fr-BE" dirty="0">
              <a:latin typeface="Cambria" panose="02040503050406030204" pitchFamily="18" charset="0"/>
              <a:ea typeface="Cambria" panose="02040503050406030204" pitchFamily="18" charset="0"/>
            </a:rPr>
            <a:t>non-spatial, applicative</a:t>
          </a:r>
          <a:endParaRPr lang="en-GB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446455D-5860-4731-AFE9-077256B1EE4B}" type="parTrans" cxnId="{61AF5C0E-EF94-40A3-AEDF-55E660851F1B}">
      <dgm:prSet/>
      <dgm:spPr/>
      <dgm:t>
        <a:bodyPr/>
        <a:lstStyle/>
        <a:p>
          <a:endParaRPr lang="en-GB"/>
        </a:p>
      </dgm:t>
    </dgm:pt>
    <dgm:pt modelId="{4201CF4F-75AB-48E6-AF50-C7C5421EE113}" type="sibTrans" cxnId="{61AF5C0E-EF94-40A3-AEDF-55E660851F1B}">
      <dgm:prSet/>
      <dgm:spPr/>
      <dgm:t>
        <a:bodyPr/>
        <a:lstStyle/>
        <a:p>
          <a:endParaRPr lang="en-GB"/>
        </a:p>
      </dgm:t>
    </dgm:pt>
    <dgm:pt modelId="{4EE66A7E-2A9B-4352-8C58-B7EC6C4DBEE1}" type="pres">
      <dgm:prSet presAssocID="{77A03599-BE76-47CF-B873-127D23C93456}" presName="Name0" presStyleCnt="0">
        <dgm:presLayoutVars>
          <dgm:dir/>
          <dgm:resizeHandles val="exact"/>
        </dgm:presLayoutVars>
      </dgm:prSet>
      <dgm:spPr/>
    </dgm:pt>
    <dgm:pt modelId="{053D6DD2-FFEC-4249-8A04-F04F79F1694C}" type="pres">
      <dgm:prSet presAssocID="{0E7813D3-4544-4D13-84F0-223B9CE1886E}" presName="node" presStyleLbl="node1" presStyleIdx="0" presStyleCnt="3">
        <dgm:presLayoutVars>
          <dgm:bulletEnabled val="1"/>
        </dgm:presLayoutVars>
      </dgm:prSet>
      <dgm:spPr/>
    </dgm:pt>
    <dgm:pt modelId="{27BE9B88-AD4A-4B06-8341-75F35BC52AD5}" type="pres">
      <dgm:prSet presAssocID="{C0034872-9971-404A-9A4E-6214007AC131}" presName="sibTrans" presStyleLbl="sibTrans2D1" presStyleIdx="0" presStyleCnt="2"/>
      <dgm:spPr/>
    </dgm:pt>
    <dgm:pt modelId="{4570EEF8-439A-400E-92B3-62E13082DB77}" type="pres">
      <dgm:prSet presAssocID="{C0034872-9971-404A-9A4E-6214007AC131}" presName="connectorText" presStyleLbl="sibTrans2D1" presStyleIdx="0" presStyleCnt="2"/>
      <dgm:spPr/>
    </dgm:pt>
    <dgm:pt modelId="{1D1F3E5E-6D73-49FB-A1C7-6D167A8F4F0B}" type="pres">
      <dgm:prSet presAssocID="{D864DAB9-FB21-43EB-A4DD-D4EC35D3AFD0}" presName="node" presStyleLbl="node1" presStyleIdx="1" presStyleCnt="3">
        <dgm:presLayoutVars>
          <dgm:bulletEnabled val="1"/>
        </dgm:presLayoutVars>
      </dgm:prSet>
      <dgm:spPr/>
    </dgm:pt>
    <dgm:pt modelId="{C3AADC91-8335-454B-9152-732C1C8CFA70}" type="pres">
      <dgm:prSet presAssocID="{3CC04DD6-32A7-4C38-AF3C-47FB39DC0CA1}" presName="sibTrans" presStyleLbl="sibTrans2D1" presStyleIdx="1" presStyleCnt="2"/>
      <dgm:spPr/>
    </dgm:pt>
    <dgm:pt modelId="{FFC7194E-1B9E-4435-8967-0A779CDC2853}" type="pres">
      <dgm:prSet presAssocID="{3CC04DD6-32A7-4C38-AF3C-47FB39DC0CA1}" presName="connectorText" presStyleLbl="sibTrans2D1" presStyleIdx="1" presStyleCnt="2"/>
      <dgm:spPr/>
    </dgm:pt>
    <dgm:pt modelId="{C5AA8A50-1867-4AC2-87CE-45850A9EEB63}" type="pres">
      <dgm:prSet presAssocID="{BAA86780-8D5B-46EE-8029-7CFA11A22B76}" presName="node" presStyleLbl="node1" presStyleIdx="2" presStyleCnt="3">
        <dgm:presLayoutVars>
          <dgm:bulletEnabled val="1"/>
        </dgm:presLayoutVars>
      </dgm:prSet>
      <dgm:spPr/>
    </dgm:pt>
  </dgm:ptLst>
  <dgm:cxnLst>
    <dgm:cxn modelId="{C4812001-B126-4586-877F-9DCA3072704D}" type="presOf" srcId="{0E7813D3-4544-4D13-84F0-223B9CE1886E}" destId="{053D6DD2-FFEC-4249-8A04-F04F79F1694C}" srcOrd="0" destOrd="0" presId="urn:microsoft.com/office/officeart/2005/8/layout/process1"/>
    <dgm:cxn modelId="{61AF5C0E-EF94-40A3-AEDF-55E660851F1B}" srcId="{77A03599-BE76-47CF-B873-127D23C93456}" destId="{BAA86780-8D5B-46EE-8029-7CFA11A22B76}" srcOrd="2" destOrd="0" parTransId="{F446455D-5860-4731-AFE9-077256B1EE4B}" sibTransId="{4201CF4F-75AB-48E6-AF50-C7C5421EE113}"/>
    <dgm:cxn modelId="{0C81802A-6225-43D2-9416-DF7D841B6382}" srcId="{77A03599-BE76-47CF-B873-127D23C93456}" destId="{D864DAB9-FB21-43EB-A4DD-D4EC35D3AFD0}" srcOrd="1" destOrd="0" parTransId="{B98D84EF-F05C-45DE-9503-F12189BB6B6D}" sibTransId="{3CC04DD6-32A7-4C38-AF3C-47FB39DC0CA1}"/>
    <dgm:cxn modelId="{706FE14C-63DA-4646-9B2C-BB1DCFE6BBD1}" srcId="{77A03599-BE76-47CF-B873-127D23C93456}" destId="{0E7813D3-4544-4D13-84F0-223B9CE1886E}" srcOrd="0" destOrd="0" parTransId="{8507F579-F34C-4D65-97DB-4F5469166DBC}" sibTransId="{C0034872-9971-404A-9A4E-6214007AC131}"/>
    <dgm:cxn modelId="{F90BD183-5528-4C3D-BC21-AA7162F9CFB9}" type="presOf" srcId="{C0034872-9971-404A-9A4E-6214007AC131}" destId="{27BE9B88-AD4A-4B06-8341-75F35BC52AD5}" srcOrd="0" destOrd="0" presId="urn:microsoft.com/office/officeart/2005/8/layout/process1"/>
    <dgm:cxn modelId="{FF994998-A67C-4492-BC88-3C20B5BBEC6A}" type="presOf" srcId="{3CC04DD6-32A7-4C38-AF3C-47FB39DC0CA1}" destId="{FFC7194E-1B9E-4435-8967-0A779CDC2853}" srcOrd="1" destOrd="0" presId="urn:microsoft.com/office/officeart/2005/8/layout/process1"/>
    <dgm:cxn modelId="{0B1DBCA6-864D-4FC3-BD99-6F366C27FC86}" type="presOf" srcId="{BAA86780-8D5B-46EE-8029-7CFA11A22B76}" destId="{C5AA8A50-1867-4AC2-87CE-45850A9EEB63}" srcOrd="0" destOrd="0" presId="urn:microsoft.com/office/officeart/2005/8/layout/process1"/>
    <dgm:cxn modelId="{AEDB78BF-4B60-40A0-AA80-6920AC9721C6}" type="presOf" srcId="{D864DAB9-FB21-43EB-A4DD-D4EC35D3AFD0}" destId="{1D1F3E5E-6D73-49FB-A1C7-6D167A8F4F0B}" srcOrd="0" destOrd="0" presId="urn:microsoft.com/office/officeart/2005/8/layout/process1"/>
    <dgm:cxn modelId="{5D3CC9C6-84C0-4FCF-A820-C8263FC45CA5}" type="presOf" srcId="{3CC04DD6-32A7-4C38-AF3C-47FB39DC0CA1}" destId="{C3AADC91-8335-454B-9152-732C1C8CFA70}" srcOrd="0" destOrd="0" presId="urn:microsoft.com/office/officeart/2005/8/layout/process1"/>
    <dgm:cxn modelId="{A93B86D5-95AE-4765-B562-F668623E2AE4}" type="presOf" srcId="{C0034872-9971-404A-9A4E-6214007AC131}" destId="{4570EEF8-439A-400E-92B3-62E13082DB77}" srcOrd="1" destOrd="0" presId="urn:microsoft.com/office/officeart/2005/8/layout/process1"/>
    <dgm:cxn modelId="{824109EB-2430-4E54-9C2B-2E47133CA21A}" type="presOf" srcId="{77A03599-BE76-47CF-B873-127D23C93456}" destId="{4EE66A7E-2A9B-4352-8C58-B7EC6C4DBEE1}" srcOrd="0" destOrd="0" presId="urn:microsoft.com/office/officeart/2005/8/layout/process1"/>
    <dgm:cxn modelId="{32364608-E10F-43D1-84D2-9E1DA2FD841C}" type="presParOf" srcId="{4EE66A7E-2A9B-4352-8C58-B7EC6C4DBEE1}" destId="{053D6DD2-FFEC-4249-8A04-F04F79F1694C}" srcOrd="0" destOrd="0" presId="urn:microsoft.com/office/officeart/2005/8/layout/process1"/>
    <dgm:cxn modelId="{1533BF98-2439-4F9F-B5A2-14B64023F565}" type="presParOf" srcId="{4EE66A7E-2A9B-4352-8C58-B7EC6C4DBEE1}" destId="{27BE9B88-AD4A-4B06-8341-75F35BC52AD5}" srcOrd="1" destOrd="0" presId="urn:microsoft.com/office/officeart/2005/8/layout/process1"/>
    <dgm:cxn modelId="{A8FFD588-629B-47B3-A072-67FD02ED2F65}" type="presParOf" srcId="{27BE9B88-AD4A-4B06-8341-75F35BC52AD5}" destId="{4570EEF8-439A-400E-92B3-62E13082DB77}" srcOrd="0" destOrd="0" presId="urn:microsoft.com/office/officeart/2005/8/layout/process1"/>
    <dgm:cxn modelId="{1E98966D-596A-4EA9-AE95-7349AB80097B}" type="presParOf" srcId="{4EE66A7E-2A9B-4352-8C58-B7EC6C4DBEE1}" destId="{1D1F3E5E-6D73-49FB-A1C7-6D167A8F4F0B}" srcOrd="2" destOrd="0" presId="urn:microsoft.com/office/officeart/2005/8/layout/process1"/>
    <dgm:cxn modelId="{619956AA-7B75-4BFA-B784-DA937A2108FD}" type="presParOf" srcId="{4EE66A7E-2A9B-4352-8C58-B7EC6C4DBEE1}" destId="{C3AADC91-8335-454B-9152-732C1C8CFA70}" srcOrd="3" destOrd="0" presId="urn:microsoft.com/office/officeart/2005/8/layout/process1"/>
    <dgm:cxn modelId="{B23DC719-553B-481C-8E76-6E169D3F36F7}" type="presParOf" srcId="{C3AADC91-8335-454B-9152-732C1C8CFA70}" destId="{FFC7194E-1B9E-4435-8967-0A779CDC2853}" srcOrd="0" destOrd="0" presId="urn:microsoft.com/office/officeart/2005/8/layout/process1"/>
    <dgm:cxn modelId="{3886C957-07D2-4862-93B3-86843075ED48}" type="presParOf" srcId="{4EE66A7E-2A9B-4352-8C58-B7EC6C4DBEE1}" destId="{C5AA8A50-1867-4AC2-87CE-45850A9EEB6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03599-BE76-47CF-B873-127D23C9345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E7813D3-4544-4D13-84F0-223B9CE1886E}">
      <dgm:prSet phldrT="[Text]" custT="1"/>
      <dgm:spPr/>
      <dgm:t>
        <a:bodyPr/>
        <a:lstStyle/>
        <a:p>
          <a:r>
            <a:rPr lang="fr-BE" sz="2000" dirty="0">
              <a:latin typeface="Cambria" panose="02040503050406030204" pitchFamily="18" charset="0"/>
              <a:ea typeface="Cambria" panose="02040503050406030204" pitchFamily="18" charset="0"/>
            </a:rPr>
            <a:t>spatial marker</a:t>
          </a:r>
          <a:endParaRPr lang="en-GB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507F579-F34C-4D65-97DB-4F5469166DBC}" type="parTrans" cxnId="{706FE14C-63DA-4646-9B2C-BB1DCFE6BBD1}">
      <dgm:prSet/>
      <dgm:spPr/>
      <dgm:t>
        <a:bodyPr/>
        <a:lstStyle/>
        <a:p>
          <a:endParaRPr lang="en-GB"/>
        </a:p>
      </dgm:t>
    </dgm:pt>
    <dgm:pt modelId="{C0034872-9971-404A-9A4E-6214007AC131}" type="sibTrans" cxnId="{706FE14C-63DA-4646-9B2C-BB1DCFE6BBD1}">
      <dgm:prSet/>
      <dgm:spPr/>
      <dgm:t>
        <a:bodyPr/>
        <a:lstStyle/>
        <a:p>
          <a:endParaRPr lang="en-GB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64DAB9-FB21-43EB-A4DD-D4EC35D3AFD0}">
      <dgm:prSet phldrT="[Text]"/>
      <dgm:spPr/>
      <dgm:t>
        <a:bodyPr/>
        <a:lstStyle/>
        <a:p>
          <a:r>
            <a:rPr lang="fr-BE" dirty="0">
              <a:latin typeface="Cambria" panose="02040503050406030204" pitchFamily="18" charset="0"/>
              <a:ea typeface="Cambria" panose="02040503050406030204" pitchFamily="18" charset="0"/>
            </a:rPr>
            <a:t>spatial, applicative</a:t>
          </a:r>
          <a:endParaRPr lang="en-GB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98D84EF-F05C-45DE-9503-F12189BB6B6D}" type="parTrans" cxnId="{0C81802A-6225-43D2-9416-DF7D841B6382}">
      <dgm:prSet/>
      <dgm:spPr/>
      <dgm:t>
        <a:bodyPr/>
        <a:lstStyle/>
        <a:p>
          <a:endParaRPr lang="en-GB"/>
        </a:p>
      </dgm:t>
    </dgm:pt>
    <dgm:pt modelId="{3CC04DD6-32A7-4C38-AF3C-47FB39DC0CA1}" type="sibTrans" cxnId="{0C81802A-6225-43D2-9416-DF7D841B6382}">
      <dgm:prSet/>
      <dgm:spPr/>
      <dgm:t>
        <a:bodyPr/>
        <a:lstStyle/>
        <a:p>
          <a:endParaRPr lang="en-GB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AA86780-8D5B-46EE-8029-7CFA11A22B76}">
      <dgm:prSet phldrT="[Text]"/>
      <dgm:spPr/>
      <dgm:t>
        <a:bodyPr/>
        <a:lstStyle/>
        <a:p>
          <a:r>
            <a:rPr lang="fr-BE" dirty="0">
              <a:latin typeface="Cambria" panose="02040503050406030204" pitchFamily="18" charset="0"/>
              <a:ea typeface="Cambria" panose="02040503050406030204" pitchFamily="18" charset="0"/>
            </a:rPr>
            <a:t>non-spatial, applicative</a:t>
          </a:r>
          <a:endParaRPr lang="en-GB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446455D-5860-4731-AFE9-077256B1EE4B}" type="parTrans" cxnId="{61AF5C0E-EF94-40A3-AEDF-55E660851F1B}">
      <dgm:prSet/>
      <dgm:spPr/>
      <dgm:t>
        <a:bodyPr/>
        <a:lstStyle/>
        <a:p>
          <a:endParaRPr lang="en-GB"/>
        </a:p>
      </dgm:t>
    </dgm:pt>
    <dgm:pt modelId="{4201CF4F-75AB-48E6-AF50-C7C5421EE113}" type="sibTrans" cxnId="{61AF5C0E-EF94-40A3-AEDF-55E660851F1B}">
      <dgm:prSet/>
      <dgm:spPr/>
      <dgm:t>
        <a:bodyPr/>
        <a:lstStyle/>
        <a:p>
          <a:endParaRPr lang="en-GB"/>
        </a:p>
      </dgm:t>
    </dgm:pt>
    <dgm:pt modelId="{4EE66A7E-2A9B-4352-8C58-B7EC6C4DBEE1}" type="pres">
      <dgm:prSet presAssocID="{77A03599-BE76-47CF-B873-127D23C93456}" presName="Name0" presStyleCnt="0">
        <dgm:presLayoutVars>
          <dgm:dir/>
          <dgm:resizeHandles val="exact"/>
        </dgm:presLayoutVars>
      </dgm:prSet>
      <dgm:spPr/>
    </dgm:pt>
    <dgm:pt modelId="{053D6DD2-FFEC-4249-8A04-F04F79F1694C}" type="pres">
      <dgm:prSet presAssocID="{0E7813D3-4544-4D13-84F0-223B9CE1886E}" presName="node" presStyleLbl="node1" presStyleIdx="0" presStyleCnt="3">
        <dgm:presLayoutVars>
          <dgm:bulletEnabled val="1"/>
        </dgm:presLayoutVars>
      </dgm:prSet>
      <dgm:spPr/>
    </dgm:pt>
    <dgm:pt modelId="{27BE9B88-AD4A-4B06-8341-75F35BC52AD5}" type="pres">
      <dgm:prSet presAssocID="{C0034872-9971-404A-9A4E-6214007AC131}" presName="sibTrans" presStyleLbl="sibTrans2D1" presStyleIdx="0" presStyleCnt="2"/>
      <dgm:spPr/>
    </dgm:pt>
    <dgm:pt modelId="{4570EEF8-439A-400E-92B3-62E13082DB77}" type="pres">
      <dgm:prSet presAssocID="{C0034872-9971-404A-9A4E-6214007AC131}" presName="connectorText" presStyleLbl="sibTrans2D1" presStyleIdx="0" presStyleCnt="2"/>
      <dgm:spPr/>
    </dgm:pt>
    <dgm:pt modelId="{1D1F3E5E-6D73-49FB-A1C7-6D167A8F4F0B}" type="pres">
      <dgm:prSet presAssocID="{D864DAB9-FB21-43EB-A4DD-D4EC35D3AFD0}" presName="node" presStyleLbl="node1" presStyleIdx="1" presStyleCnt="3">
        <dgm:presLayoutVars>
          <dgm:bulletEnabled val="1"/>
        </dgm:presLayoutVars>
      </dgm:prSet>
      <dgm:spPr/>
    </dgm:pt>
    <dgm:pt modelId="{C3AADC91-8335-454B-9152-732C1C8CFA70}" type="pres">
      <dgm:prSet presAssocID="{3CC04DD6-32A7-4C38-AF3C-47FB39DC0CA1}" presName="sibTrans" presStyleLbl="sibTrans2D1" presStyleIdx="1" presStyleCnt="2"/>
      <dgm:spPr/>
    </dgm:pt>
    <dgm:pt modelId="{FFC7194E-1B9E-4435-8967-0A779CDC2853}" type="pres">
      <dgm:prSet presAssocID="{3CC04DD6-32A7-4C38-AF3C-47FB39DC0CA1}" presName="connectorText" presStyleLbl="sibTrans2D1" presStyleIdx="1" presStyleCnt="2"/>
      <dgm:spPr/>
    </dgm:pt>
    <dgm:pt modelId="{C5AA8A50-1867-4AC2-87CE-45850A9EEB63}" type="pres">
      <dgm:prSet presAssocID="{BAA86780-8D5B-46EE-8029-7CFA11A22B76}" presName="node" presStyleLbl="node1" presStyleIdx="2" presStyleCnt="3">
        <dgm:presLayoutVars>
          <dgm:bulletEnabled val="1"/>
        </dgm:presLayoutVars>
      </dgm:prSet>
      <dgm:spPr/>
    </dgm:pt>
  </dgm:ptLst>
  <dgm:cxnLst>
    <dgm:cxn modelId="{C4812001-B126-4586-877F-9DCA3072704D}" type="presOf" srcId="{0E7813D3-4544-4D13-84F0-223B9CE1886E}" destId="{053D6DD2-FFEC-4249-8A04-F04F79F1694C}" srcOrd="0" destOrd="0" presId="urn:microsoft.com/office/officeart/2005/8/layout/process1"/>
    <dgm:cxn modelId="{61AF5C0E-EF94-40A3-AEDF-55E660851F1B}" srcId="{77A03599-BE76-47CF-B873-127D23C93456}" destId="{BAA86780-8D5B-46EE-8029-7CFA11A22B76}" srcOrd="2" destOrd="0" parTransId="{F446455D-5860-4731-AFE9-077256B1EE4B}" sibTransId="{4201CF4F-75AB-48E6-AF50-C7C5421EE113}"/>
    <dgm:cxn modelId="{0C81802A-6225-43D2-9416-DF7D841B6382}" srcId="{77A03599-BE76-47CF-B873-127D23C93456}" destId="{D864DAB9-FB21-43EB-A4DD-D4EC35D3AFD0}" srcOrd="1" destOrd="0" parTransId="{B98D84EF-F05C-45DE-9503-F12189BB6B6D}" sibTransId="{3CC04DD6-32A7-4C38-AF3C-47FB39DC0CA1}"/>
    <dgm:cxn modelId="{706FE14C-63DA-4646-9B2C-BB1DCFE6BBD1}" srcId="{77A03599-BE76-47CF-B873-127D23C93456}" destId="{0E7813D3-4544-4D13-84F0-223B9CE1886E}" srcOrd="0" destOrd="0" parTransId="{8507F579-F34C-4D65-97DB-4F5469166DBC}" sibTransId="{C0034872-9971-404A-9A4E-6214007AC131}"/>
    <dgm:cxn modelId="{F90BD183-5528-4C3D-BC21-AA7162F9CFB9}" type="presOf" srcId="{C0034872-9971-404A-9A4E-6214007AC131}" destId="{27BE9B88-AD4A-4B06-8341-75F35BC52AD5}" srcOrd="0" destOrd="0" presId="urn:microsoft.com/office/officeart/2005/8/layout/process1"/>
    <dgm:cxn modelId="{FF994998-A67C-4492-BC88-3C20B5BBEC6A}" type="presOf" srcId="{3CC04DD6-32A7-4C38-AF3C-47FB39DC0CA1}" destId="{FFC7194E-1B9E-4435-8967-0A779CDC2853}" srcOrd="1" destOrd="0" presId="urn:microsoft.com/office/officeart/2005/8/layout/process1"/>
    <dgm:cxn modelId="{0B1DBCA6-864D-4FC3-BD99-6F366C27FC86}" type="presOf" srcId="{BAA86780-8D5B-46EE-8029-7CFA11A22B76}" destId="{C5AA8A50-1867-4AC2-87CE-45850A9EEB63}" srcOrd="0" destOrd="0" presId="urn:microsoft.com/office/officeart/2005/8/layout/process1"/>
    <dgm:cxn modelId="{AEDB78BF-4B60-40A0-AA80-6920AC9721C6}" type="presOf" srcId="{D864DAB9-FB21-43EB-A4DD-D4EC35D3AFD0}" destId="{1D1F3E5E-6D73-49FB-A1C7-6D167A8F4F0B}" srcOrd="0" destOrd="0" presId="urn:microsoft.com/office/officeart/2005/8/layout/process1"/>
    <dgm:cxn modelId="{5D3CC9C6-84C0-4FCF-A820-C8263FC45CA5}" type="presOf" srcId="{3CC04DD6-32A7-4C38-AF3C-47FB39DC0CA1}" destId="{C3AADC91-8335-454B-9152-732C1C8CFA70}" srcOrd="0" destOrd="0" presId="urn:microsoft.com/office/officeart/2005/8/layout/process1"/>
    <dgm:cxn modelId="{A93B86D5-95AE-4765-B562-F668623E2AE4}" type="presOf" srcId="{C0034872-9971-404A-9A4E-6214007AC131}" destId="{4570EEF8-439A-400E-92B3-62E13082DB77}" srcOrd="1" destOrd="0" presId="urn:microsoft.com/office/officeart/2005/8/layout/process1"/>
    <dgm:cxn modelId="{824109EB-2430-4E54-9C2B-2E47133CA21A}" type="presOf" srcId="{77A03599-BE76-47CF-B873-127D23C93456}" destId="{4EE66A7E-2A9B-4352-8C58-B7EC6C4DBEE1}" srcOrd="0" destOrd="0" presId="urn:microsoft.com/office/officeart/2005/8/layout/process1"/>
    <dgm:cxn modelId="{32364608-E10F-43D1-84D2-9E1DA2FD841C}" type="presParOf" srcId="{4EE66A7E-2A9B-4352-8C58-B7EC6C4DBEE1}" destId="{053D6DD2-FFEC-4249-8A04-F04F79F1694C}" srcOrd="0" destOrd="0" presId="urn:microsoft.com/office/officeart/2005/8/layout/process1"/>
    <dgm:cxn modelId="{1533BF98-2439-4F9F-B5A2-14B64023F565}" type="presParOf" srcId="{4EE66A7E-2A9B-4352-8C58-B7EC6C4DBEE1}" destId="{27BE9B88-AD4A-4B06-8341-75F35BC52AD5}" srcOrd="1" destOrd="0" presId="urn:microsoft.com/office/officeart/2005/8/layout/process1"/>
    <dgm:cxn modelId="{A8FFD588-629B-47B3-A072-67FD02ED2F65}" type="presParOf" srcId="{27BE9B88-AD4A-4B06-8341-75F35BC52AD5}" destId="{4570EEF8-439A-400E-92B3-62E13082DB77}" srcOrd="0" destOrd="0" presId="urn:microsoft.com/office/officeart/2005/8/layout/process1"/>
    <dgm:cxn modelId="{1E98966D-596A-4EA9-AE95-7349AB80097B}" type="presParOf" srcId="{4EE66A7E-2A9B-4352-8C58-B7EC6C4DBEE1}" destId="{1D1F3E5E-6D73-49FB-A1C7-6D167A8F4F0B}" srcOrd="2" destOrd="0" presId="urn:microsoft.com/office/officeart/2005/8/layout/process1"/>
    <dgm:cxn modelId="{619956AA-7B75-4BFA-B784-DA937A2108FD}" type="presParOf" srcId="{4EE66A7E-2A9B-4352-8C58-B7EC6C4DBEE1}" destId="{C3AADC91-8335-454B-9152-732C1C8CFA70}" srcOrd="3" destOrd="0" presId="urn:microsoft.com/office/officeart/2005/8/layout/process1"/>
    <dgm:cxn modelId="{B23DC719-553B-481C-8E76-6E169D3F36F7}" type="presParOf" srcId="{C3AADC91-8335-454B-9152-732C1C8CFA70}" destId="{FFC7194E-1B9E-4435-8967-0A779CDC2853}" srcOrd="0" destOrd="0" presId="urn:microsoft.com/office/officeart/2005/8/layout/process1"/>
    <dgm:cxn modelId="{3886C957-07D2-4862-93B3-86843075ED48}" type="presParOf" srcId="{4EE66A7E-2A9B-4352-8C58-B7EC6C4DBEE1}" destId="{C5AA8A50-1867-4AC2-87CE-45850A9EEB6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D6DD2-FFEC-4249-8A04-F04F79F1694C}">
      <dsp:nvSpPr>
        <dsp:cNvPr id="0" name=""/>
        <dsp:cNvSpPr/>
      </dsp:nvSpPr>
      <dsp:spPr>
        <a:xfrm>
          <a:off x="5407" y="1408958"/>
          <a:ext cx="1616267" cy="969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>
              <a:latin typeface="Cambria" panose="02040503050406030204" pitchFamily="18" charset="0"/>
              <a:ea typeface="Cambria" panose="02040503050406030204" pitchFamily="18" charset="0"/>
            </a:rPr>
            <a:t>spatial marker</a:t>
          </a:r>
          <a:endParaRPr lang="en-GB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3810" y="1437361"/>
        <a:ext cx="1559461" cy="912954"/>
      </dsp:txXfrm>
    </dsp:sp>
    <dsp:sp modelId="{27BE9B88-AD4A-4B06-8341-75F35BC52AD5}">
      <dsp:nvSpPr>
        <dsp:cNvPr id="0" name=""/>
        <dsp:cNvSpPr/>
      </dsp:nvSpPr>
      <dsp:spPr>
        <a:xfrm>
          <a:off x="1783301" y="1693421"/>
          <a:ext cx="342648" cy="400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783301" y="1773588"/>
        <a:ext cx="239854" cy="240500"/>
      </dsp:txXfrm>
    </dsp:sp>
    <dsp:sp modelId="{1D1F3E5E-6D73-49FB-A1C7-6D167A8F4F0B}">
      <dsp:nvSpPr>
        <dsp:cNvPr id="0" name=""/>
        <dsp:cNvSpPr/>
      </dsp:nvSpPr>
      <dsp:spPr>
        <a:xfrm>
          <a:off x="2268181" y="1408958"/>
          <a:ext cx="1616267" cy="969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>
              <a:latin typeface="Cambria" panose="02040503050406030204" pitchFamily="18" charset="0"/>
              <a:ea typeface="Cambria" panose="02040503050406030204" pitchFamily="18" charset="0"/>
            </a:rPr>
            <a:t>spatial, applicative</a:t>
          </a:r>
          <a:endParaRPr lang="en-GB" sz="2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296584" y="1437361"/>
        <a:ext cx="1559461" cy="912954"/>
      </dsp:txXfrm>
    </dsp:sp>
    <dsp:sp modelId="{C3AADC91-8335-454B-9152-732C1C8CFA70}">
      <dsp:nvSpPr>
        <dsp:cNvPr id="0" name=""/>
        <dsp:cNvSpPr/>
      </dsp:nvSpPr>
      <dsp:spPr>
        <a:xfrm>
          <a:off x="4046075" y="1693421"/>
          <a:ext cx="342648" cy="400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046075" y="1773588"/>
        <a:ext cx="239854" cy="240500"/>
      </dsp:txXfrm>
    </dsp:sp>
    <dsp:sp modelId="{C5AA8A50-1867-4AC2-87CE-45850A9EEB63}">
      <dsp:nvSpPr>
        <dsp:cNvPr id="0" name=""/>
        <dsp:cNvSpPr/>
      </dsp:nvSpPr>
      <dsp:spPr>
        <a:xfrm>
          <a:off x="4530955" y="1408958"/>
          <a:ext cx="1616267" cy="969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>
              <a:latin typeface="Cambria" panose="02040503050406030204" pitchFamily="18" charset="0"/>
              <a:ea typeface="Cambria" panose="02040503050406030204" pitchFamily="18" charset="0"/>
            </a:rPr>
            <a:t>non-spatial, applicative</a:t>
          </a:r>
          <a:endParaRPr lang="en-GB" sz="2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559358" y="1437361"/>
        <a:ext cx="1559461" cy="912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D6DD2-FFEC-4249-8A04-F04F79F1694C}">
      <dsp:nvSpPr>
        <dsp:cNvPr id="0" name=""/>
        <dsp:cNvSpPr/>
      </dsp:nvSpPr>
      <dsp:spPr>
        <a:xfrm>
          <a:off x="5407" y="1408958"/>
          <a:ext cx="1616267" cy="969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>
              <a:latin typeface="Cambria" panose="02040503050406030204" pitchFamily="18" charset="0"/>
              <a:ea typeface="Cambria" panose="02040503050406030204" pitchFamily="18" charset="0"/>
            </a:rPr>
            <a:t>spatial marker</a:t>
          </a:r>
          <a:endParaRPr lang="en-GB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3810" y="1437361"/>
        <a:ext cx="1559461" cy="912954"/>
      </dsp:txXfrm>
    </dsp:sp>
    <dsp:sp modelId="{27BE9B88-AD4A-4B06-8341-75F35BC52AD5}">
      <dsp:nvSpPr>
        <dsp:cNvPr id="0" name=""/>
        <dsp:cNvSpPr/>
      </dsp:nvSpPr>
      <dsp:spPr>
        <a:xfrm>
          <a:off x="1783301" y="1693421"/>
          <a:ext cx="342648" cy="400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783301" y="1773588"/>
        <a:ext cx="239854" cy="240500"/>
      </dsp:txXfrm>
    </dsp:sp>
    <dsp:sp modelId="{1D1F3E5E-6D73-49FB-A1C7-6D167A8F4F0B}">
      <dsp:nvSpPr>
        <dsp:cNvPr id="0" name=""/>
        <dsp:cNvSpPr/>
      </dsp:nvSpPr>
      <dsp:spPr>
        <a:xfrm>
          <a:off x="2268181" y="1408958"/>
          <a:ext cx="1616267" cy="969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>
              <a:latin typeface="Cambria" panose="02040503050406030204" pitchFamily="18" charset="0"/>
              <a:ea typeface="Cambria" panose="02040503050406030204" pitchFamily="18" charset="0"/>
            </a:rPr>
            <a:t>spatial, applicative</a:t>
          </a:r>
          <a:endParaRPr lang="en-GB" sz="2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296584" y="1437361"/>
        <a:ext cx="1559461" cy="912954"/>
      </dsp:txXfrm>
    </dsp:sp>
    <dsp:sp modelId="{C3AADC91-8335-454B-9152-732C1C8CFA70}">
      <dsp:nvSpPr>
        <dsp:cNvPr id="0" name=""/>
        <dsp:cNvSpPr/>
      </dsp:nvSpPr>
      <dsp:spPr>
        <a:xfrm>
          <a:off x="4046075" y="1693421"/>
          <a:ext cx="342648" cy="400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046075" y="1773588"/>
        <a:ext cx="239854" cy="240500"/>
      </dsp:txXfrm>
    </dsp:sp>
    <dsp:sp modelId="{C5AA8A50-1867-4AC2-87CE-45850A9EEB63}">
      <dsp:nvSpPr>
        <dsp:cNvPr id="0" name=""/>
        <dsp:cNvSpPr/>
      </dsp:nvSpPr>
      <dsp:spPr>
        <a:xfrm>
          <a:off x="4530955" y="1408958"/>
          <a:ext cx="1616267" cy="969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>
              <a:latin typeface="Cambria" panose="02040503050406030204" pitchFamily="18" charset="0"/>
              <a:ea typeface="Cambria" panose="02040503050406030204" pitchFamily="18" charset="0"/>
            </a:rPr>
            <a:t>non-spatial, applicative</a:t>
          </a:r>
          <a:endParaRPr lang="en-GB" sz="2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559358" y="1437361"/>
        <a:ext cx="1559461" cy="912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C06CC-4363-4F15-9932-1BCECCFDA747}" type="datetimeFigureOut">
              <a:rPr lang="LID4096" smtClean="0"/>
              <a:t>11/21/2024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EB8B2-81A3-4765-AEA4-42FACF5B8AF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609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195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734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27946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962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9241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6220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7799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70633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20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09141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21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5110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22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773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70208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23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3106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24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76637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26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72277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27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63336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28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35827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29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689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092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7015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84552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36947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03622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1269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B8B2-81A3-4765-AEA4-42FACF5B8AFE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4456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A91AB-FD8F-7718-A345-F2B7262B2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3A21B-E076-D52C-CA3A-DEA55C51C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8A68D-0C5D-8BA1-DF4E-4E021826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CCAC-7143-401D-AF5C-DB2979D1DF66}" type="datetime1">
              <a:rPr lang="LID4096" smtClean="0"/>
              <a:t>11/21/2024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0B33-B8FC-19D5-42B2-1153863A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BF899-0F16-E80E-5BEE-60B5A0E0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6601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0DD4-FAB4-A546-EA2D-C359D309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FA470-81CC-7FF4-9339-B4C91088E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B1FF8-886E-E03C-A097-160E51B3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2CB7-960E-4434-B268-2FEDEFD5874A}" type="datetime1">
              <a:rPr lang="LID4096" smtClean="0"/>
              <a:t>11/21/2024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77FC9-30EC-1AB0-2ED3-F9C101C1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2CD79-628F-2CDB-EC90-696C9752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0210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DB17B-44C0-6430-5215-A907F1849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46C96-F5F3-DF12-DEFA-8AA978605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49FC5-571F-C887-0013-D3AA1BC0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D6D7-684C-4A93-AE09-18D672CC290F}" type="datetime1">
              <a:rPr lang="LID4096" smtClean="0"/>
              <a:t>11/21/2024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F4C93-25CF-6589-54BF-2B9D3D54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1953B-939F-1789-852A-D0AD92B1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306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439A6-60EF-A296-2E3B-D85B34FC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86A6-3DEB-16FC-AA7B-DB4A4FBAC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D3353-5D6D-B8E7-DC62-B25AA184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286E-0846-4FA3-BCB3-DD9C3E65A7AB}" type="datetime1">
              <a:rPr lang="LID4096" smtClean="0"/>
              <a:t>11/21/2024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AE43D-CA1B-584F-990E-AD6EB34B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A8B49-036A-FE4D-F7D6-F7BD32CED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9468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E8A4-A48F-C4B4-D7FE-F6A7D4E16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3CD47-5B18-828F-F501-52827EE5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1EBE5-5957-AAAC-2BCC-42B0AA1E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E4D-1D70-4B9C-8F6E-EA2E705E6216}" type="datetime1">
              <a:rPr lang="LID4096" smtClean="0"/>
              <a:t>11/21/2024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9536A-9BFF-87FE-2A7D-074EC019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6DF4A-098E-E633-106B-14EE38FA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480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CF0C9-40D8-25B8-5E6D-DA2F2955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DF96-F784-F8B8-F340-21DD9FF2F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2FF49-C3DD-6C6F-6D2A-3AD2D5B8B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E6047-3653-735F-4DC5-3D337D0F2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327D-F161-4203-8723-68EFE4C28F34}" type="datetime1">
              <a:rPr lang="LID4096" smtClean="0"/>
              <a:t>11/21/2024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E0C12-1B67-92FA-3B0B-91CB9E0E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700A3-6110-E177-D79E-711DBA32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682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C1EA7-B2F5-51AB-6747-3519B46C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A30AC-89B8-212A-18D1-131B92898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2048E-0D3E-B60E-D88B-5EFF33662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CA412-1D31-ED9C-21C6-6A823C592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161A8-0DA3-E64D-6A04-516AE4B32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06D66A-E708-B1C1-2A97-1E1D76B9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FB7B-FBF9-4083-A54F-C35E987D7A09}" type="datetime1">
              <a:rPr lang="LID4096" smtClean="0"/>
              <a:t>11/21/2024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0B9636-9A71-EECD-7330-F1E6DE509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6CE254-749B-6E63-595E-75036312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304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1F37-E598-86AB-B80B-F5A5ECFA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CD7D6-423C-26C2-3510-4420BAEF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2679-6F97-49E5-98F8-B0E0CAF937F4}" type="datetime1">
              <a:rPr lang="LID4096" smtClean="0"/>
              <a:t>11/21/2024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19C06-92EC-9CA7-3607-F9397ABA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D08F0-78CB-38A5-2D40-5F9A4128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825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AEA1E-99B1-F145-7638-19BCFB37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363A-B905-4097-B91A-3FC8CACE4C47}" type="datetime1">
              <a:rPr lang="LID4096" smtClean="0"/>
              <a:t>11/21/2024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AD84D-7655-7E43-6358-E44EB18E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3D8E3-DEB9-653C-08E0-58DAA20B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8816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E782-7824-68EA-BF81-0A1C9CC4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A9938-1629-1F60-9B2F-F596A47F3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46D1C-C850-EC62-5FAA-3DCAA19BC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F20EB-AF1A-4A41-71FE-A417E3A8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F399-65CA-4334-9EB7-305390EDACE5}" type="datetime1">
              <a:rPr lang="LID4096" smtClean="0"/>
              <a:t>11/21/2024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5DC8C-594C-DECD-3E84-8B158301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241EE-2F94-F4BD-A861-7E278808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09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5A91-19A8-3C58-609C-B4DF5035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6F9B3E-AE7F-BA35-0478-7C24CE736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C4BD8-C9B4-3EB2-A60F-EE085F7AF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E2194-67A6-B92A-446C-A17FD296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305D-7555-4835-93D0-9AC9DF11955B}" type="datetime1">
              <a:rPr lang="LID4096" smtClean="0"/>
              <a:t>11/21/2024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F1BF0-4695-E1DE-DFA7-1AC746AF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0A3E4-B953-8C4D-14CB-5F342E05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1046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447C52-DA04-9ED2-39C6-4CF1915E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84B2F-84DE-296E-999E-8D6C11B7C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67D42-7276-A07F-F033-7B584EFE2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7B8789-AF60-4D50-8832-F8472DB09608}" type="datetime1">
              <a:rPr lang="LID4096" smtClean="0"/>
              <a:t>11/21/2024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30F93-3C86-9EC9-2AC6-C6D8C33CA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5E016-D3B2-6E46-958A-D62081C2F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65CF9D-ABA8-4FF6-8FD8-43CD523C544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748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an.vanlinden@uliege.be" TargetMode="External"/><Relationship Id="rId2" Type="http://schemas.openxmlformats.org/officeDocument/2006/relationships/hyperlink" Target="mailto:tmukhin@uliege.b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ana.louagie@uliege.b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38E9-F584-9206-50F4-3C482A1C0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6921"/>
            <a:ext cx="9144000" cy="1152078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typological study of applicative uses of spatial markers: A pilot study</a:t>
            </a:r>
            <a:endParaRPr lang="LID4096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BA673-6E02-E4C4-8183-2469613D0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671" y="5121368"/>
            <a:ext cx="8328917" cy="809788"/>
          </a:xfrm>
        </p:spPr>
        <p:txBody>
          <a:bodyPr>
            <a:norm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PhD candidate: Timofey Mukhin</a:t>
            </a:r>
            <a:endParaRPr lang="en-US" sz="22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Supervisors: An Van linden &amp; Dana </a:t>
            </a:r>
            <a:r>
              <a:rPr lang="en-US" sz="22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Louagie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DFF92-4BD6-ECB2-A7D3-03330C07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4E8FAE-3CBA-CAAE-83D0-99E8969A0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806" y="280513"/>
            <a:ext cx="4138387" cy="1152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101361-BECF-00FD-2FEB-1E1448A6E200}"/>
              </a:ext>
            </a:extLst>
          </p:cNvPr>
          <p:cNvSpPr txBox="1"/>
          <p:nvPr/>
        </p:nvSpPr>
        <p:spPr>
          <a:xfrm>
            <a:off x="799671" y="5931156"/>
            <a:ext cx="10592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Linguists’ Day, Linguistic Society of Belgium</a:t>
            </a:r>
          </a:p>
          <a:p>
            <a:r>
              <a:rPr lang="en-US" sz="2200" b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University of Mons, 1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200" b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October 2024</a:t>
            </a:r>
          </a:p>
        </p:txBody>
      </p:sp>
    </p:spTree>
    <p:extLst>
      <p:ext uri="{BB962C8B-B14F-4D97-AF65-F5344CB8AC3E}">
        <p14:creationId xmlns:p14="http://schemas.microsoft.com/office/powerpoint/2010/main" val="73308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DB61-7CD2-4575-A557-95964180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3. Analysis &amp; results</a:t>
            </a:r>
            <a:endParaRPr lang="nl-BE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976A4-7025-4E90-97C9-BA1CB8E2D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963BB-7A81-4EC3-81FC-809C9C4A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7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RQ1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52144"/>
            <a:ext cx="2068285" cy="5074919"/>
          </a:xfrm>
        </p:spPr>
        <p:txBody>
          <a:bodyPr>
            <a:noAutofit/>
          </a:bodyPr>
          <a:lstStyle/>
          <a:p>
            <a:pPr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23% (n=17) languages of the sample </a:t>
            </a:r>
          </a:p>
          <a:p>
            <a:pPr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25 markers so far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D0254-FC60-6540-F0B4-9BFEE4D8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/>
              <a:t>11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D90802-79FE-1E70-9874-C00FC1539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843" y="0"/>
            <a:ext cx="928015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28BE45-56C4-31EB-7359-60C3194008DD}"/>
              </a:ext>
            </a:extLst>
          </p:cNvPr>
          <p:cNvSpPr txBox="1"/>
          <p:nvPr/>
        </p:nvSpPr>
        <p:spPr>
          <a:xfrm>
            <a:off x="3026229" y="6042397"/>
            <a:ext cx="6139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Figure 2. Spatial markers with applicative uses</a:t>
            </a:r>
          </a:p>
        </p:txBody>
      </p:sp>
    </p:spTree>
    <p:extLst>
      <p:ext uri="{BB962C8B-B14F-4D97-AF65-F5344CB8AC3E}">
        <p14:creationId xmlns:p14="http://schemas.microsoft.com/office/powerpoint/2010/main" val="297060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Parameters of variation (RQ2)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144"/>
            <a:ext cx="10515600" cy="4667205"/>
          </a:xfrm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defTabSz="365760">
              <a:lnSpc>
                <a:spcPct val="100000"/>
              </a:lnSpc>
              <a:spcBef>
                <a:spcPts val="0"/>
              </a:spcBef>
              <a:buAutoNum type="romanLcParenBoth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functional type of spatial markers (SMs)</a:t>
            </a:r>
          </a:p>
          <a:p>
            <a:pPr marL="514350" indent="-514350" defTabSz="365760">
              <a:lnSpc>
                <a:spcPct val="100000"/>
              </a:lnSpc>
              <a:spcBef>
                <a:spcPts val="0"/>
              </a:spcBef>
              <a:buAutoNum type="romanLcParenBoth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syntactic effect of the applicative marker</a:t>
            </a:r>
          </a:p>
          <a:p>
            <a:pPr marL="514350" indent="-514350" defTabSz="365760">
              <a:lnSpc>
                <a:spcPct val="100000"/>
              </a:lnSpc>
              <a:spcBef>
                <a:spcPts val="0"/>
              </a:spcBef>
              <a:buAutoNum type="romanLcParenBoth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semantic role of the applied phrase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General problem with 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): so far, no comprehensive typological studies of spatial verb morphology which provide an overview of all possible types of SMs 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Plungian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2002: 3; Forker 2019: 92; Ross 2021: 32)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Bottom-up approach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data from grammars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language reports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typology of the parameters of variation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D0254-FC60-6540-F0B4-9BFEE4D8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3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RQ2: 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) type of spatial marker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251904"/>
          </a:xfrm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Classification in this study based on two parameters: 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1. Type of spatial meaning coded </a:t>
            </a:r>
            <a:r>
              <a:rPr lang="sv-SE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(Guillaume &amp; Koch 2021: 3; Ross 2021: 35; </a:t>
            </a:r>
            <a:r>
              <a:rPr lang="en-US" sz="2200" dirty="0" err="1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Ganenkov</a:t>
            </a:r>
            <a:r>
              <a:rPr lang="en-US" sz="22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2009: 127; </a:t>
            </a:r>
            <a:r>
              <a:rPr lang="en-US" sz="2200" dirty="0" err="1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Kibrik</a:t>
            </a:r>
            <a:r>
              <a:rPr lang="en-US" sz="22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1970</a:t>
            </a:r>
            <a:r>
              <a:rPr lang="sv-SE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Direction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(e.g. 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ventive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go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22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1"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Localization (e.g. 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super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sleep </a:t>
            </a:r>
            <a:r>
              <a:rPr lang="en-US" sz="22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X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1"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Associated Motion (e.g. 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subsequent ventive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sleep </a:t>
            </a:r>
            <a:r>
              <a:rPr lang="en-US" sz="22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then come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2. Semantic type of verb with which SM is attested</a:t>
            </a:r>
          </a:p>
          <a:p>
            <a:pPr lvl="1"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Motion verb (e.g.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walk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1"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Non-motion verb (e.g.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sleep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1" defTabSz="365760"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Two major classes of SMs:</a:t>
            </a:r>
          </a:p>
          <a:p>
            <a:pPr lvl="1"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Dedicated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= one meaning regardless of the verb type</a:t>
            </a:r>
          </a:p>
          <a:p>
            <a:pPr lvl="1"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Mixed = various types of meanings with different types of verb</a:t>
            </a:r>
          </a:p>
          <a:p>
            <a:pPr lvl="1" defTabSz="365760"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B3882-8C82-AADF-DAAC-35824F71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13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2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RQ2: 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) type of spatial marker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395595"/>
          </a:xfrm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(5) Abaza (Northwest Caucasian, E) 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Arkadiev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2021: 40), 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O’Herin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2002: 64)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a.	non-motion verb: localization SUPER (contactless)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a-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č’ḳʷən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a-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ʒə</a:t>
            </a:r>
            <a:r>
              <a:rPr lang="el-GR" sz="2200" i="1" dirty="0">
                <a:latin typeface="Cambria" panose="02040503050406030204" pitchFamily="18" charset="0"/>
                <a:ea typeface="Cambria" panose="02040503050406030204" pitchFamily="18" charset="0"/>
              </a:rPr>
              <a:t>χ’</a:t>
            </a:r>
            <a:r>
              <a:rPr lang="el-GR" sz="2200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200" b="1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qa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-ĉ-ṭ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def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-youth	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def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-spring	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3sg.h.abs-3sg.n.io-</a:t>
            </a:r>
            <a:r>
              <a:rPr lang="en-US" sz="2200" b="1" cap="small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-sleep(</a:t>
            </a:r>
            <a:r>
              <a:rPr lang="en-US" sz="22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aor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)-</a:t>
            </a:r>
            <a:r>
              <a:rPr lang="en-US" sz="22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decl</a:t>
            </a:r>
            <a:endParaRPr lang="en-US" sz="2200" cap="smal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‘The guy fell asleep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over the spring of water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.’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b.	motion verb: direction upwards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a-mara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(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j-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ʕa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200" b="1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qa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-l-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əj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-d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def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-sun	(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3sg.n.abs-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cisl-</a:t>
            </a:r>
            <a:r>
              <a:rPr lang="en-US" sz="2200" b="1" cap="small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-go.in-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prs-</a:t>
            </a:r>
            <a:r>
              <a:rPr lang="en-US" sz="22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decl</a:t>
            </a:r>
            <a:endParaRPr lang="en-US" sz="2200" cap="smal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‘The sun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rises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’.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	 </a:t>
            </a:r>
            <a:r>
              <a:rPr lang="en-US" sz="2200" b="1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qa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= DIR/LOC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F9464-2AA4-70EE-8C11-D7AF6071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b="1" smtClean="0">
                <a:latin typeface="Cambria" panose="02040503050406030204" pitchFamily="18" charset="0"/>
                <a:ea typeface="Cambria" panose="02040503050406030204" pitchFamily="18" charset="0"/>
              </a:rPr>
              <a:t>14</a:t>
            </a:fld>
            <a:endParaRPr lang="LID4096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EA29A-FDF3-5372-80C2-1D9CA3BA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439400" cy="365125"/>
          </a:xfrm>
        </p:spPr>
        <p:txBody>
          <a:bodyPr/>
          <a:lstStyle/>
          <a:p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aor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aorist;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abs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absolutive;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cisl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cislocative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decl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declarative;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def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definite;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human;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 io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— indirect object;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 loc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— locative;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non-human;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prs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present;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sg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singular; 3 — third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30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Results RQ2: 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) type of spatial marker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F9464-2AA4-70EE-8C11-D7AF6071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15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D7D8E21-A7AF-FFC3-7539-9570AEA7A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815029"/>
              </p:ext>
            </p:extLst>
          </p:nvPr>
        </p:nvGraphicFramePr>
        <p:xfrm>
          <a:off x="838200" y="2687830"/>
          <a:ext cx="10515601" cy="1482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356">
                  <a:extLst>
                    <a:ext uri="{9D8B030D-6E8A-4147-A177-3AD203B41FA5}">
                      <a16:colId xmlns:a16="http://schemas.microsoft.com/office/drawing/2014/main" val="2132950636"/>
                    </a:ext>
                  </a:extLst>
                </a:gridCol>
                <a:gridCol w="1499223">
                  <a:extLst>
                    <a:ext uri="{9D8B030D-6E8A-4147-A177-3AD203B41FA5}">
                      <a16:colId xmlns:a16="http://schemas.microsoft.com/office/drawing/2014/main" val="3537155727"/>
                    </a:ext>
                  </a:extLst>
                </a:gridCol>
                <a:gridCol w="1388754">
                  <a:extLst>
                    <a:ext uri="{9D8B030D-6E8A-4147-A177-3AD203B41FA5}">
                      <a16:colId xmlns:a16="http://schemas.microsoft.com/office/drawing/2014/main" val="1778443920"/>
                    </a:ext>
                  </a:extLst>
                </a:gridCol>
                <a:gridCol w="1349300">
                  <a:extLst>
                    <a:ext uri="{9D8B030D-6E8A-4147-A177-3AD203B41FA5}">
                      <a16:colId xmlns:a16="http://schemas.microsoft.com/office/drawing/2014/main" val="827796414"/>
                    </a:ext>
                  </a:extLst>
                </a:gridCol>
                <a:gridCol w="631252">
                  <a:extLst>
                    <a:ext uri="{9D8B030D-6E8A-4147-A177-3AD203B41FA5}">
                      <a16:colId xmlns:a16="http://schemas.microsoft.com/office/drawing/2014/main" val="3226443728"/>
                    </a:ext>
                  </a:extLst>
                </a:gridCol>
                <a:gridCol w="2071947">
                  <a:extLst>
                    <a:ext uri="{9D8B030D-6E8A-4147-A177-3AD203B41FA5}">
                      <a16:colId xmlns:a16="http://schemas.microsoft.com/office/drawing/2014/main" val="315088522"/>
                    </a:ext>
                  </a:extLst>
                </a:gridCol>
                <a:gridCol w="810769">
                  <a:extLst>
                    <a:ext uri="{9D8B030D-6E8A-4147-A177-3AD203B41FA5}">
                      <a16:colId xmlns:a16="http://schemas.microsoft.com/office/drawing/2014/main" val="2291383468"/>
                    </a:ext>
                  </a:extLst>
                </a:gridCol>
              </a:tblGrid>
              <a:tr h="311915">
                <a:tc>
                  <a:txBody>
                    <a:bodyPr/>
                    <a:lstStyle/>
                    <a:p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AM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DIR/AM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DIR/LOC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356698"/>
                  </a:ext>
                </a:extLst>
              </a:tr>
              <a:tr h="311915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attested types of SMs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16% (4)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16% (4)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28% (7)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40% (10)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335847"/>
                  </a:ext>
                </a:extLst>
              </a:tr>
              <a:tr h="628899">
                <a:tc>
                  <a:txBody>
                    <a:bodyPr/>
                    <a:lstStyle/>
                    <a:p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Direction(+Motion)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Localization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6537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6442762-51FB-5DE9-A7DA-3ED404FDCD8D}"/>
              </a:ext>
            </a:extLst>
          </p:cNvPr>
          <p:cNvSpPr txBox="1"/>
          <p:nvPr/>
        </p:nvSpPr>
        <p:spPr>
          <a:xfrm>
            <a:off x="838199" y="2287720"/>
            <a:ext cx="10515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Table 1. Types of SMs attested with applicative uses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D94B5D-4C38-F9E7-39DA-905B23381DA2}"/>
              </a:ext>
            </a:extLst>
          </p:cNvPr>
          <p:cNvSpPr txBox="1"/>
          <p:nvPr/>
        </p:nvSpPr>
        <p:spPr>
          <a:xfrm>
            <a:off x="838200" y="4493818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DIR/LOC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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SUPER (n=7) or IN (n=3)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AM, DIR/AM, DIR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 no preferences</a:t>
            </a:r>
            <a:endParaRPr lang="LID4096" sz="2200" dirty="0"/>
          </a:p>
        </p:txBody>
      </p:sp>
    </p:spTree>
    <p:extLst>
      <p:ext uri="{BB962C8B-B14F-4D97-AF65-F5344CB8AC3E}">
        <p14:creationId xmlns:p14="http://schemas.microsoft.com/office/powerpoint/2010/main" val="3776982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RQ2: (ii) syntactic effect of applicative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1353800" cy="5522976"/>
          </a:xfrm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1. Syntactic Status of the applied phrase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AppP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in the AC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P-applicative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—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AppP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= direct object</a:t>
            </a:r>
          </a:p>
          <a:p>
            <a:pPr lvl="1"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D-applicative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—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AppP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= dative/indirect object</a:t>
            </a:r>
          </a:p>
          <a:p>
            <a:pPr lvl="1"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X-applicativ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e —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AppP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= oblique</a:t>
            </a:r>
          </a:p>
          <a:p>
            <a:pPr lvl="1" defTabSz="365760"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2. Status of the semantic equivalent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BaseP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of the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AppP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in the BC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lvl="1"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Optional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applicative — 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BaseP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present in the BC</a:t>
            </a:r>
            <a:endParaRPr lang="en-US" sz="22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Obligatory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applicative —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BaseP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obligatorily absent from the BC</a:t>
            </a:r>
          </a:p>
          <a:p>
            <a:pPr lvl="1" defTabSz="365760"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3. Sensitivity to syntactic valency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(relevant for P-applicatives):</a:t>
            </a:r>
          </a:p>
          <a:p>
            <a:pPr lvl="1"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Transitivizing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applicative — increases number of core syntactic arguments in BC</a:t>
            </a:r>
          </a:p>
          <a:p>
            <a:pPr lvl="1"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Redirecting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</a:rPr>
              <a:t>applicative — introduction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AppP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+ demotion of non-Actor argument (up to omission)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E44FC-84CC-7626-630C-A99D2E18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16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1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RQ2: (ii) syntactic effect of applicative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1353800" cy="5522976"/>
          </a:xfrm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Georgian (Kartvelian, E; </a:t>
            </a:r>
            <a:r>
              <a: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Hewitt 1995: 184)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(6) locative optional D-applicative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a.	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k'ac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-ma	</a:t>
            </a:r>
            <a:r>
              <a:rPr lang="en-US" sz="2200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k'onvert</a:t>
            </a:r>
            <a:r>
              <a:rPr lang="en-US" sz="2200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’-ze		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misamart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-I		da-(Ø-)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c'er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-a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man-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erg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envelope-on	address-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nom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2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prev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(it-)write-he(</a:t>
            </a:r>
            <a:r>
              <a:rPr lang="en-US" sz="22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aor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b.	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k'ac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-ma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[</a:t>
            </a:r>
            <a:r>
              <a:rPr lang="en-US" sz="22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k'onvert</a:t>
            </a:r>
            <a:r>
              <a:rPr lang="en-US" sz="22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’-s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]		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misamart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-I		da-(Ø-Ø-)</a:t>
            </a:r>
            <a:r>
              <a:rPr lang="en-US" sz="22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c'er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-a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man-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erg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envelope-</a:t>
            </a:r>
            <a:r>
              <a:rPr lang="en-US" sz="2200" cap="small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address-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nom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2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prev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-(it-it-)</a:t>
            </a:r>
            <a:r>
              <a:rPr lang="en-US" sz="2200" b="1" cap="small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-write-he(</a:t>
            </a:r>
            <a:r>
              <a:rPr lang="en-US" sz="22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aor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‘The man wrote the address </a:t>
            </a:r>
            <a:r>
              <a:rPr lang="en-US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on the envelope.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’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Murui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Witotoan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SA;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Wojtylak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2020: 344)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(7) source obligatory X-applicative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[</a:t>
            </a:r>
            <a:r>
              <a:rPr lang="en-US" sz="22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Alexis	jo-</a:t>
            </a:r>
            <a:r>
              <a:rPr lang="en-US" sz="22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</a:t>
            </a:r>
            <a:r>
              <a:rPr lang="en-US" sz="22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-mona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]		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Fransiska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dɨ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-no-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moloc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gui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200" b="1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zaɨbi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-t-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epred</a:t>
            </a:r>
            <a:endParaRPr lang="en-US" sz="22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Alexis		house-</a:t>
            </a:r>
            <a:r>
              <a:rPr lang="en-US" sz="2200" cap="small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clf</a:t>
            </a:r>
            <a:r>
              <a:rPr lang="en-US" sz="2200" cap="small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200" cap="small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abl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Francisca=at-</a:t>
            </a:r>
            <a:r>
              <a:rPr lang="en-US" sz="22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clf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-loc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eat-</a:t>
            </a:r>
            <a:r>
              <a:rPr lang="en-US" sz="2200" b="1" cap="small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ventv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-lk-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‘</a:t>
            </a:r>
            <a:r>
              <a:rPr lang="en-US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From the house of Alexis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(she) came to eat at Francisca’s.’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E44FC-84CC-7626-630C-A99D2E18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17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19A01-DBDE-DFC3-2FDA-6663CB09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599" cy="365125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Simplified: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abl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ablative;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aor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aorist;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appl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applicative;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clf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classifier;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dat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dative;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erg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ergative;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lk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linker;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nom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nominative;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prev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 preverb;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ventv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ventive; 3 — third person</a:t>
            </a:r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A3344-AEB8-A23C-480D-7C63E93A4DB8}"/>
              </a:ext>
            </a:extLst>
          </p:cNvPr>
          <p:cNvSpPr txBox="1"/>
          <p:nvPr/>
        </p:nvSpPr>
        <p:spPr>
          <a:xfrm>
            <a:off x="10838657" y="2770124"/>
            <a:ext cx="515141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AC</a:t>
            </a:r>
            <a:endParaRPr lang="nl-BE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2AA5F-5226-DACA-2E22-891084352951}"/>
              </a:ext>
            </a:extLst>
          </p:cNvPr>
          <p:cNvSpPr txBox="1"/>
          <p:nvPr/>
        </p:nvSpPr>
        <p:spPr>
          <a:xfrm>
            <a:off x="10837310" y="2148887"/>
            <a:ext cx="51648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BC</a:t>
            </a:r>
            <a:endParaRPr lang="nl-BE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81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RQ2: (ii) syntactic effect of applicative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522976"/>
          </a:xfrm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Agar Dinka (Nilotic, not in the sample; Andersen 1992-1994: 10 cited in Payne 2021: 719)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(8) P-applicative (redirecting)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a.	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ḏɔ̤ɔk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	à-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bòk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dít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boy	</a:t>
            </a:r>
            <a:r>
              <a:rPr lang="en-US" sz="22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decl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-throw	bird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‘The boy is throwing at the </a:t>
            </a: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</a:rPr>
              <a:t>bird.’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b.	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ḏɔ̤ɔk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	à-</a:t>
            </a:r>
            <a:r>
              <a:rPr lang="en-US" sz="2200" b="1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bóok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	[</a:t>
            </a:r>
            <a:r>
              <a:rPr lang="en-US" sz="22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doòot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boy	</a:t>
            </a:r>
            <a:r>
              <a:rPr lang="en-US" sz="22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decl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-throw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200" b="1" cap="small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itv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stone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‘The boy is throwing </a:t>
            </a:r>
            <a:r>
              <a:rPr lang="en-US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a stone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thither.’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Direct object = Goal in BC (8a)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Direct object = Theme in AC (8b)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E44FC-84CC-7626-630C-A99D2E18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b="1" smtClean="0">
                <a:latin typeface="Cambria" panose="02040503050406030204" pitchFamily="18" charset="0"/>
                <a:ea typeface="Cambria" panose="02040503050406030204" pitchFamily="18" charset="0"/>
              </a:rPr>
              <a:t>18</a:t>
            </a:fld>
            <a:endParaRPr lang="LID4096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34F86-8C4F-D38E-0A9E-2BDF9448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decl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—declarative;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itv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—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itive</a:t>
            </a:r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155B9-92FA-2EAB-86BC-DA112F5FCB15}"/>
              </a:ext>
            </a:extLst>
          </p:cNvPr>
          <p:cNvSpPr txBox="1"/>
          <p:nvPr/>
        </p:nvSpPr>
        <p:spPr>
          <a:xfrm>
            <a:off x="10837310" y="2783789"/>
            <a:ext cx="51648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BC</a:t>
            </a:r>
            <a:endParaRPr lang="nl-BE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412B8-F70D-CDD5-A76B-E519B4430C96}"/>
              </a:ext>
            </a:extLst>
          </p:cNvPr>
          <p:cNvSpPr txBox="1"/>
          <p:nvPr/>
        </p:nvSpPr>
        <p:spPr>
          <a:xfrm>
            <a:off x="10837310" y="3643324"/>
            <a:ext cx="515141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AC</a:t>
            </a:r>
            <a:endParaRPr lang="nl-BE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32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Results RQ2: (ii) syntactic effect of applicative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113"/>
            <a:ext cx="10515600" cy="387473"/>
          </a:xfrm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Table 2. Syntactic effect of SM with applicative 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E44FC-84CC-7626-630C-A99D2E18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b="1" smtClean="0">
                <a:latin typeface="Cambria" panose="02040503050406030204" pitchFamily="18" charset="0"/>
                <a:ea typeface="Cambria" panose="02040503050406030204" pitchFamily="18" charset="0"/>
              </a:rPr>
              <a:t>19</a:t>
            </a:fld>
            <a:endParaRPr lang="LID4096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6FAED2-BC9C-4B35-28F2-4A0064372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51303"/>
              </p:ext>
            </p:extLst>
          </p:nvPr>
        </p:nvGraphicFramePr>
        <p:xfrm>
          <a:off x="2032000" y="1684586"/>
          <a:ext cx="81280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688070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861821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501361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86393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Obligatory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Optional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998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P-applicative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60% (15)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16% (4)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76% (19)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009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D-applicative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12% (3)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12% (3)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481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X-applicative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12% (3)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LID4096" sz="2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12% (3)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140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72% (18)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28% (7)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100% (25)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748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8DBFB99-17D8-91B3-9659-E052D97A9796}"/>
              </a:ext>
            </a:extLst>
          </p:cNvPr>
          <p:cNvSpPr txBox="1"/>
          <p:nvPr/>
        </p:nvSpPr>
        <p:spPr>
          <a:xfrm>
            <a:off x="838200" y="4291584"/>
            <a:ext cx="10515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Not attested in the pilot sample: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Obligatory D-applicative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Optional X-applicative: also not attested cross-linguistically 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Zúñiga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Creissels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2024: 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Redirecting applicative</a:t>
            </a:r>
          </a:p>
        </p:txBody>
      </p:sp>
    </p:spTree>
    <p:extLst>
      <p:ext uri="{BB962C8B-B14F-4D97-AF65-F5344CB8AC3E}">
        <p14:creationId xmlns:p14="http://schemas.microsoft.com/office/powerpoint/2010/main" val="210922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>
            <a:normAutofit/>
          </a:bodyPr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Outline</a:t>
            </a:r>
            <a:endParaRPr lang="LID4096"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940"/>
            <a:ext cx="10515600" cy="4434123"/>
          </a:xfrm>
        </p:spPr>
        <p:txBody>
          <a:bodyPr>
            <a:noAutofit/>
          </a:bodyPr>
          <a:lstStyle/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Sample &amp; data collection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Analysis &amp; results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D0254-FC60-6540-F0B4-9BFEE4D8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50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RQ2: (iii) semantic role of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AppP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890"/>
            <a:ext cx="4497834" cy="5395595"/>
          </a:xfrm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kern="0" dirty="0">
                <a:latin typeface="Cambria" panose="02040503050406030204" pitchFamily="18" charset="0"/>
                <a:ea typeface="Cambria" panose="02040503050406030204" pitchFamily="18" charset="0"/>
              </a:rPr>
              <a:t>Functions of applicative markers:</a:t>
            </a:r>
          </a:p>
          <a:p>
            <a:pPr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kern="0" dirty="0">
                <a:latin typeface="Cambria" panose="02040503050406030204" pitchFamily="18" charset="0"/>
                <a:ea typeface="Cambria" panose="02040503050406030204" pitchFamily="18" charset="0"/>
              </a:rPr>
              <a:t>Adding a “spatial” applied phrase</a:t>
            </a:r>
          </a:p>
          <a:p>
            <a:pPr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kern="0" dirty="0">
                <a:latin typeface="Cambria" panose="02040503050406030204" pitchFamily="18" charset="0"/>
                <a:ea typeface="Cambria" panose="02040503050406030204" pitchFamily="18" charset="0"/>
              </a:rPr>
              <a:t>Adding a “non-spatial” applied phrase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2200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200" kern="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1C4113-C8CE-C53C-272F-6F37F510C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817386"/>
              </p:ext>
            </p:extLst>
          </p:nvPr>
        </p:nvGraphicFramePr>
        <p:xfrm>
          <a:off x="5336034" y="1389890"/>
          <a:ext cx="637187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310">
                  <a:extLst>
                    <a:ext uri="{9D8B030D-6E8A-4147-A177-3AD203B41FA5}">
                      <a16:colId xmlns:a16="http://schemas.microsoft.com/office/drawing/2014/main" val="2668111428"/>
                    </a:ext>
                  </a:extLst>
                </a:gridCol>
                <a:gridCol w="2672250">
                  <a:extLst>
                    <a:ext uri="{9D8B030D-6E8A-4147-A177-3AD203B41FA5}">
                      <a16:colId xmlns:a16="http://schemas.microsoft.com/office/drawing/2014/main" val="3311352552"/>
                    </a:ext>
                  </a:extLst>
                </a:gridCol>
                <a:gridCol w="2247313">
                  <a:extLst>
                    <a:ext uri="{9D8B030D-6E8A-4147-A177-3AD203B41FA5}">
                      <a16:colId xmlns:a16="http://schemas.microsoft.com/office/drawing/2014/main" val="516339533"/>
                    </a:ext>
                  </a:extLst>
                </a:gridCol>
              </a:tblGrid>
              <a:tr h="347794"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role type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semantic role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example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499356"/>
                  </a:ext>
                </a:extLst>
              </a:tr>
              <a:tr h="347794">
                <a:tc rowSpan="3"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Spatial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Source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‘walk from X’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942065"/>
                  </a:ext>
                </a:extLst>
              </a:tr>
              <a:tr h="347794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Goal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‘walk to X’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990068"/>
                  </a:ext>
                </a:extLst>
              </a:tr>
              <a:tr h="347794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Location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‘walk in X’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503610"/>
                  </a:ext>
                </a:extLst>
              </a:tr>
              <a:tr h="347794">
                <a:tc rowSpan="10"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Non-spatial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Recipient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‘send to X’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78277"/>
                  </a:ext>
                </a:extLst>
              </a:tr>
              <a:tr h="347794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Beneficiary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‘fish for X’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89314"/>
                  </a:ext>
                </a:extLst>
              </a:tr>
              <a:tr h="347794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Maleficiary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‘cast a spell on X’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25814"/>
                  </a:ext>
                </a:extLst>
              </a:tr>
              <a:tr h="347794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Instrument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‘walk using X’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104633"/>
                  </a:ext>
                </a:extLst>
              </a:tr>
              <a:tr h="347794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Comitative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‘walk with X’ 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8990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Experiencer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‘</a:t>
                      </a:r>
                      <a:r>
                        <a:rPr lang="en-US" sz="1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smth</a:t>
                      </a: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happened to X’</a:t>
                      </a:r>
                      <a:endParaRPr lang="LID4096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312236"/>
                  </a:ext>
                </a:extLst>
              </a:tr>
              <a:tr h="347794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Reason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‘kill because of X’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0695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Stimulus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‘dream of X’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34549"/>
                  </a:ext>
                </a:extLst>
              </a:tr>
              <a:tr h="347794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Subject matter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‘lie about X’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971617"/>
                  </a:ext>
                </a:extLst>
              </a:tr>
              <a:tr h="347794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Standard of comparison</a:t>
                      </a:r>
                      <a:endParaRPr lang="LID4096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‘be taller than X’</a:t>
                      </a:r>
                      <a:endParaRPr lang="LID4096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1257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93A900D-1728-E885-C166-74488F4B91E2}"/>
              </a:ext>
            </a:extLst>
          </p:cNvPr>
          <p:cNvSpPr txBox="1"/>
          <p:nvPr/>
        </p:nvSpPr>
        <p:spPr>
          <a:xfrm>
            <a:off x="5194520" y="1076721"/>
            <a:ext cx="5938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Table 3. Attested semantic roles of </a:t>
            </a:r>
            <a:r>
              <a:rPr lang="en-US" sz="2000" kern="100" dirty="0" err="1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AppP</a:t>
            </a:r>
            <a:endParaRPr lang="LID4096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EE234-A001-DA4C-1FB5-1D0641AE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20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49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RQ2: (iii) semantic role of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AppP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spatial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EE234-A001-DA4C-1FB5-1D0641AE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21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6A9DB94-1D30-C4A8-0100-36B047C146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508199"/>
              </p:ext>
            </p:extLst>
          </p:nvPr>
        </p:nvGraphicFramePr>
        <p:xfrm>
          <a:off x="3019684" y="-61041"/>
          <a:ext cx="6152630" cy="3787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2BD50D-DC1B-1731-4D3E-70B3C2866A0C}"/>
              </a:ext>
            </a:extLst>
          </p:cNvPr>
          <p:cNvSpPr/>
          <p:nvPr/>
        </p:nvSpPr>
        <p:spPr>
          <a:xfrm>
            <a:off x="2884713" y="1219161"/>
            <a:ext cx="4143647" cy="1227987"/>
          </a:xfrm>
          <a:prstGeom prst="roundRect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A390626-9676-E9D6-AD56-3B308987A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9029"/>
            <a:ext cx="10515600" cy="3787322"/>
          </a:xfrm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Murui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Witotoan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SA;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Wojtylak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2020: 532, 375, 434, 344)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(9)	ventive/reversive directional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bi-e			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nokae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	da-ma		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faɨri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yaɨ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-kai-d-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epred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joraida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ie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dane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abɨdo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this.</a:t>
            </a:r>
            <a:r>
              <a:rPr lang="en-US" sz="20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cts-clf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canoe	one-</a:t>
            </a:r>
            <a:r>
              <a:rPr lang="en-US" sz="20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clf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float-?-</a:t>
            </a:r>
            <a:r>
              <a:rPr lang="en-US" sz="2000" cap="small" dirty="0">
                <a:latin typeface="Cambria" panose="02040503050406030204" pitchFamily="18" charset="0"/>
                <a:ea typeface="Cambria" panose="02040503050406030204" pitchFamily="18" charset="0"/>
              </a:rPr>
              <a:t>incp-lk-3	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lake		</a:t>
            </a:r>
            <a:r>
              <a:rPr lang="en-US" sz="2000" cap="small" dirty="0">
                <a:latin typeface="Cambria" panose="02040503050406030204" pitchFamily="18" charset="0"/>
                <a:ea typeface="Cambria" panose="02040503050406030204" pitchFamily="18" charset="0"/>
              </a:rPr>
              <a:t>conn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once	again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rii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000" b="1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zaɨbi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-d-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epred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arrive-</a:t>
            </a:r>
            <a:r>
              <a:rPr lang="en-US" sz="2000" b="1" cap="small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ventv</a:t>
            </a:r>
            <a:r>
              <a:rPr lang="en-US" sz="2000" cap="small" dirty="0">
                <a:latin typeface="Cambria" panose="02040503050406030204" pitchFamily="18" charset="0"/>
                <a:ea typeface="Cambria" panose="02040503050406030204" pitchFamily="18" charset="0"/>
              </a:rPr>
              <a:t>-lk-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‘This canoe floated away (lit. alone) at the lake, and, once again, it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came back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.’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(10=7) source obligatory X-applicative/prior subject ventive AM (motion-cum-purpose)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[</a:t>
            </a:r>
            <a:r>
              <a:rPr lang="en-US" sz="20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Alexis		jo-</a:t>
            </a:r>
            <a:r>
              <a:rPr lang="en-US" sz="20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</a:t>
            </a:r>
            <a:r>
              <a:rPr lang="en-US" sz="20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-mona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]		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Fransiska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dɨ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-no-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moloc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gui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000" b="1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zaɨbi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-t-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epred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Alexis		house-</a:t>
            </a:r>
            <a:r>
              <a:rPr lang="en-US" sz="2000" cap="small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clf</a:t>
            </a:r>
            <a:r>
              <a:rPr lang="en-US" sz="2000" cap="small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000" cap="small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Francisca=at-</a:t>
            </a:r>
            <a:r>
              <a:rPr lang="en-US" sz="20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clf</a:t>
            </a:r>
            <a:r>
              <a:rPr lang="en-US" sz="2000" cap="small" dirty="0">
                <a:latin typeface="Cambria" panose="02040503050406030204" pitchFamily="18" charset="0"/>
                <a:ea typeface="Cambria" panose="02040503050406030204" pitchFamily="18" charset="0"/>
              </a:rPr>
              <a:t>-loc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	eat-</a:t>
            </a:r>
            <a:r>
              <a:rPr lang="en-US" sz="2000" b="1" cap="small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ventv</a:t>
            </a:r>
            <a:r>
              <a:rPr lang="en-US" sz="2000" cap="small" dirty="0">
                <a:latin typeface="Cambria" panose="02040503050406030204" pitchFamily="18" charset="0"/>
                <a:ea typeface="Cambria" panose="02040503050406030204" pitchFamily="18" charset="0"/>
              </a:rPr>
              <a:t>-lk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-3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‘</a:t>
            </a:r>
            <a:r>
              <a:rPr lang="en-US" sz="2000" u="sng" dirty="0">
                <a:latin typeface="Cambria" panose="02040503050406030204" pitchFamily="18" charset="0"/>
                <a:ea typeface="Cambria" panose="02040503050406030204" pitchFamily="18" charset="0"/>
              </a:rPr>
              <a:t>From the house of Alexis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(she) came to eat at Francisca’s.’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74F6F66-06F0-15F8-B2EB-A1FC5E20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600" cy="365125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Simplified: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abl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ablative;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clf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classifier;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conn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connective;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cts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close to speaker;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incp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inceptive;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lk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linker;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loc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locative;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ventv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ventive; 3 — third person</a:t>
            </a:r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57841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823"/>
            <a:ext cx="10515600" cy="78701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RQ2: (iii) semantic role of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AppP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refuting hypothesis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5632"/>
            <a:ext cx="11114314" cy="3081092"/>
          </a:xfrm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Tikuna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Tikuna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SA;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Bertet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2020 : 218, 583)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(11) SUPER(/DIST) locational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ye̊-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má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níì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=ĩ̊	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rǜ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yĕʼ-àkǜ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ã̄ʼa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dist-anaph</a:t>
            </a:r>
            <a:r>
              <a:rPr lang="en-US" sz="2000" cap="small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000" cap="small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=be	and	</a:t>
            </a:r>
            <a:r>
              <a:rPr lang="en-US" sz="20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dist.ploc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-approx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20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quot</a:t>
            </a:r>
            <a:endParaRPr lang="en-US" sz="2000" cap="smal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tà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chó-</a:t>
            </a:r>
            <a:r>
              <a:rPr lang="en-US" sz="2000" b="1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pétǖ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-ʼü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̃́							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ĩʼ̆pémá-gu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̀=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ãʼ̄a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3</a:t>
            </a:r>
            <a:r>
              <a:rPr lang="en-US" sz="2000" cap="small" dirty="0">
                <a:latin typeface="Cambria" panose="02040503050406030204" pitchFamily="18" charset="0"/>
                <a:ea typeface="Cambria" panose="02040503050406030204" pitchFamily="18" charset="0"/>
              </a:rPr>
              <a:t>.sbj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=be.there.pl-</a:t>
            </a:r>
            <a:r>
              <a:rPr lang="en-US" sz="20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across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000" cap="small" dirty="0">
                <a:latin typeface="Cambria" panose="02040503050406030204" pitchFamily="18" charset="0"/>
                <a:ea typeface="Cambria" panose="02040503050406030204" pitchFamily="18" charset="0"/>
              </a:rPr>
              <a:t>sub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edge.of.the.jungle-</a:t>
            </a:r>
            <a:r>
              <a:rPr lang="en-US" sz="20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ploc</a:t>
            </a:r>
            <a:r>
              <a:rPr lang="en-US" sz="2000" cap="small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20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quot</a:t>
            </a:r>
            <a:endParaRPr lang="en-US" sz="2000" cap="smal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‘So, they would spend their time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over there,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at the edge of the jungle…’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(12) experiencer obligatory P-applicative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[</a:t>
            </a:r>
            <a:r>
              <a:rPr lang="en-US" sz="20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mārǖ</a:t>
            </a:r>
            <a:r>
              <a:rPr lang="en-US" sz="20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mù-ʼe</a:t>
            </a:r>
            <a:r>
              <a:rPr lang="en-US" sz="20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̀				</a:t>
            </a:r>
            <a:r>
              <a:rPr lang="en-US" sz="20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yá</a:t>
            </a:r>
            <a:r>
              <a:rPr lang="en-US" sz="20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20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dùü</a:t>
            </a:r>
            <a:r>
              <a:rPr lang="en-US" sz="20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̃̄-</a:t>
            </a:r>
            <a:r>
              <a:rPr lang="en-US" sz="20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ʼe</a:t>
            </a:r>
            <a:r>
              <a:rPr lang="en-US" sz="20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̀-</a:t>
            </a:r>
            <a:r>
              <a:rPr lang="en-US" sz="20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ʼü</a:t>
            </a:r>
            <a:r>
              <a:rPr lang="en-US" sz="20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̄]				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ná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=ǘ-</a:t>
            </a:r>
            <a:r>
              <a:rPr lang="en-US" sz="2000" b="1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pétǜ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			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=̀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ñå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-à			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caso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cap="small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prf</a:t>
            </a:r>
            <a:r>
              <a:rPr lang="en-US" sz="2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be</a:t>
            </a:r>
            <a:r>
              <a:rPr lang="en-US" sz="20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.several-</a:t>
            </a:r>
            <a:r>
              <a:rPr lang="en-US" sz="2000" cap="small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</a:t>
            </a:r>
            <a:r>
              <a:rPr lang="en-US" sz="2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cap="small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lk</a:t>
            </a:r>
            <a:r>
              <a:rPr lang="en-US" sz="20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20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be.a.human</a:t>
            </a:r>
            <a:r>
              <a:rPr lang="en-US" sz="20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000" cap="small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</a:t>
            </a:r>
            <a:r>
              <a:rPr lang="en-US" sz="2000" cap="small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-acc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cap="small" dirty="0">
                <a:latin typeface="Cambria" panose="02040503050406030204" pitchFamily="18" charset="0"/>
                <a:ea typeface="Cambria" panose="02040503050406030204" pitchFamily="18" charset="0"/>
              </a:rPr>
              <a:t>3m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=be.there.sg-</a:t>
            </a:r>
            <a:r>
              <a:rPr lang="en-US" sz="20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across	</a:t>
            </a:r>
            <a:r>
              <a:rPr lang="en-US" sz="20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lk</a:t>
            </a:r>
            <a:r>
              <a:rPr lang="en-US" sz="2000" cap="small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20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prox-exo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case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‘[...] this thing has happened </a:t>
            </a:r>
            <a:r>
              <a:rPr lang="en-US" sz="2000" u="sng" dirty="0">
                <a:latin typeface="Cambria" panose="02040503050406030204" pitchFamily="18" charset="0"/>
                <a:ea typeface="Cambria" panose="02040503050406030204" pitchFamily="18" charset="0"/>
              </a:rPr>
              <a:t>to several people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.’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D0254-FC60-6540-F0B4-9BFEE4D8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22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05582-C8E1-CA80-9199-832771A0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572" y="6356349"/>
            <a:ext cx="10265228" cy="365125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Simplified: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acc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accusative;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anaph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anaphoric;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dist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distal;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exo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exophoric;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lk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linker;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masculine;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ploc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punctual locative;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prox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proximal;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prf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perfect;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quot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quotative;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rel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relativizer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sbj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subject;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sub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subordinator; 3 — third person</a:t>
            </a:r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0E1A3E-B0F9-0D1A-2A10-EC755F406C08}"/>
              </a:ext>
            </a:extLst>
          </p:cNvPr>
          <p:cNvSpPr/>
          <p:nvPr/>
        </p:nvSpPr>
        <p:spPr>
          <a:xfrm>
            <a:off x="2869907" y="1185288"/>
            <a:ext cx="1881927" cy="1250296"/>
          </a:xfrm>
          <a:prstGeom prst="roundRect">
            <a:avLst/>
          </a:prstGeom>
          <a:noFill/>
          <a:ln w="38100">
            <a:solidFill>
              <a:srgbClr val="D70B0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8D50A13-40D9-16CF-A7DC-7363C62920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543058"/>
              </p:ext>
            </p:extLst>
          </p:nvPr>
        </p:nvGraphicFramePr>
        <p:xfrm>
          <a:off x="3019685" y="-83403"/>
          <a:ext cx="6152630" cy="3787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D6FE95-8F4B-7632-6CE4-D664A4B0D50A}"/>
              </a:ext>
            </a:extLst>
          </p:cNvPr>
          <p:cNvSpPr/>
          <p:nvPr/>
        </p:nvSpPr>
        <p:spPr>
          <a:xfrm>
            <a:off x="7440166" y="1185288"/>
            <a:ext cx="1881927" cy="1250296"/>
          </a:xfrm>
          <a:prstGeom prst="roundRect">
            <a:avLst/>
          </a:prstGeom>
          <a:noFill/>
          <a:ln w="38100">
            <a:solidFill>
              <a:srgbClr val="D70B0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79215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677886" cy="239477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Results RQ2: (iii) </a:t>
            </a: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semantic role of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AppP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704DD6-02B8-888A-B861-633166F8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/>
              <a:t>23</a:t>
            </a:fld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C3D97-1E9A-F087-D9FF-FEEE6D287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032" y="0"/>
            <a:ext cx="915596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687B41-DC8C-81F4-4446-A6D14947E9B7}"/>
              </a:ext>
            </a:extLst>
          </p:cNvPr>
          <p:cNvSpPr txBox="1"/>
          <p:nvPr/>
        </p:nvSpPr>
        <p:spPr>
          <a:xfrm>
            <a:off x="3036032" y="6171684"/>
            <a:ext cx="59664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Figure 3. Types of semantic role(s) of Applied phrase</a:t>
            </a:r>
          </a:p>
        </p:txBody>
      </p:sp>
    </p:spTree>
    <p:extLst>
      <p:ext uri="{BB962C8B-B14F-4D97-AF65-F5344CB8AC3E}">
        <p14:creationId xmlns:p14="http://schemas.microsoft.com/office/powerpoint/2010/main" val="2161750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Results RQ2: type of spatial marker &amp; semantic role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395595"/>
          </a:xfrm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Skewed distribution of non-spatial semantic roles over types of SMs: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Beneficiary,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Standard of Comparison, Subject Matter: only attested with AM, DIR or DIR/AM markers (never with Localization markers)</a:t>
            </a:r>
          </a:p>
          <a:p>
            <a:pPr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Maleficiary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Reason, Comitative, Experiencer: only attested with Localization markers (DIR/LOC) </a:t>
            </a:r>
          </a:p>
          <a:p>
            <a:pPr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Recipient, Stimulus, Instrument: no bias 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400" kern="100" dirty="0">
              <a:effectLst/>
              <a:latin typeface="Cambria" panose="02040503050406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Table 4. </a:t>
            </a:r>
            <a:r>
              <a:rPr lang="en-US" sz="2000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0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emantic roles </a:t>
            </a:r>
            <a:r>
              <a:rPr lang="en-US" sz="2000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attested for different </a:t>
            </a:r>
            <a:r>
              <a:rPr lang="en-US" sz="20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types of SMs</a:t>
            </a:r>
            <a:endParaRPr lang="LID4096" sz="2000" dirty="0"/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Table 5. Non-spatial roles of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AppP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per SM type (SM might add ≥</a:t>
            </a:r>
            <a:r>
              <a:rPr lang="en-US" sz="2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1 semantic role)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D31A8-654A-52A1-8EEB-BA0AA0BD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24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405B56-0C0D-4EB4-F839-84D929C76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430686"/>
              </p:ext>
            </p:extLst>
          </p:nvPr>
        </p:nvGraphicFramePr>
        <p:xfrm>
          <a:off x="838201" y="4147457"/>
          <a:ext cx="10515599" cy="1533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028">
                  <a:extLst>
                    <a:ext uri="{9D8B030D-6E8A-4147-A177-3AD203B41FA5}">
                      <a16:colId xmlns:a16="http://schemas.microsoft.com/office/drawing/2014/main" val="232382171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35969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537814842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307164066"/>
                    </a:ext>
                  </a:extLst>
                </a:gridCol>
                <a:gridCol w="642257">
                  <a:extLst>
                    <a:ext uri="{9D8B030D-6E8A-4147-A177-3AD203B41FA5}">
                      <a16:colId xmlns:a16="http://schemas.microsoft.com/office/drawing/2014/main" val="1807821194"/>
                    </a:ext>
                  </a:extLst>
                </a:gridCol>
                <a:gridCol w="794657">
                  <a:extLst>
                    <a:ext uri="{9D8B030D-6E8A-4147-A177-3AD203B41FA5}">
                      <a16:colId xmlns:a16="http://schemas.microsoft.com/office/drawing/2014/main" val="283261039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724076696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304595965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4017046020"/>
                    </a:ext>
                  </a:extLst>
                </a:gridCol>
                <a:gridCol w="819917">
                  <a:extLst>
                    <a:ext uri="{9D8B030D-6E8A-4147-A177-3AD203B41FA5}">
                      <a16:colId xmlns:a16="http://schemas.microsoft.com/office/drawing/2014/main" val="2652562195"/>
                    </a:ext>
                  </a:extLst>
                </a:gridCol>
                <a:gridCol w="747626">
                  <a:extLst>
                    <a:ext uri="{9D8B030D-6E8A-4147-A177-3AD203B41FA5}">
                      <a16:colId xmlns:a16="http://schemas.microsoft.com/office/drawing/2014/main" val="4100304484"/>
                    </a:ext>
                  </a:extLst>
                </a:gridCol>
              </a:tblGrid>
              <a:tr h="435429">
                <a:tc>
                  <a:txBody>
                    <a:bodyPr/>
                    <a:lstStyle/>
                    <a:p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cap="small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ben</a:t>
                      </a:r>
                      <a:endParaRPr lang="LID4096" sz="2200" cap="small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cap="small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soc</a:t>
                      </a:r>
                      <a:endParaRPr lang="LID4096" sz="2200" cap="small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cap="small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subjm</a:t>
                      </a:r>
                      <a:endParaRPr lang="LID4096" sz="2200" cap="small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cap="small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rec</a:t>
                      </a:r>
                      <a:endParaRPr lang="LID4096" sz="2200" cap="small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cap="small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stim</a:t>
                      </a:r>
                      <a:endParaRPr lang="LID4096" sz="2200" cap="small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cap="small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inst</a:t>
                      </a:r>
                      <a:endParaRPr lang="LID4096" sz="2200" cap="small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cap="small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exp</a:t>
                      </a:r>
                      <a:endParaRPr lang="LID4096" sz="2200" cap="small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cap="small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</a:t>
                      </a:r>
                      <a:endParaRPr lang="LID4096" sz="2200" cap="small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cap="small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reas</a:t>
                      </a:r>
                      <a:endParaRPr lang="LID4096" sz="2200" cap="small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cap="small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mal</a:t>
                      </a:r>
                      <a:endParaRPr lang="LID4096" sz="2200" cap="small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10392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 Localization (n=10)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LID4096" sz="2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2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2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2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051772"/>
                  </a:ext>
                </a:extLst>
              </a:tr>
              <a:tr h="619176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Localization (n=15)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LID4096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LID4096" sz="2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62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974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DB61-7CD2-4575-A557-95964180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4. Conclusion</a:t>
            </a:r>
            <a:endParaRPr lang="nl-B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976A4-7025-4E90-97C9-BA1CB8E2D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963BB-7A81-4EC3-81FC-809C9C4A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25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25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293"/>
            <a:ext cx="10515600" cy="758595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RQ1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How widespread is the applicative use of spatial markers in the world’s languages? Any areal/genetic patterns?</a:t>
            </a:r>
            <a:endParaRPr lang="LID4096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344"/>
            <a:ext cx="10515600" cy="5098055"/>
          </a:xfrm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Relevant markers: </a:t>
            </a:r>
          </a:p>
          <a:p>
            <a:pPr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23% languages of the sample (17 out of 75 languages), 25 markers attested so far</a:t>
            </a:r>
          </a:p>
          <a:p>
            <a:pPr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Attested in all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macroareas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&gt;50% (n=14) of the cases in South America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0F942-0D2D-FF51-E617-FBE1A796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26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16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293"/>
            <a:ext cx="10515600" cy="758595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RQ2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What are the characteristics of spatial markers with applicative uses or applicative markers of spatial origin?</a:t>
            </a:r>
            <a:endParaRPr lang="LID4096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344"/>
            <a:ext cx="10515600" cy="5098055"/>
          </a:xfrm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type of spatial marker</a:t>
            </a:r>
            <a:endParaRPr lang="en-US" sz="2200" u="sng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Most frequent: DIR/LOC (40%: n=10)</a:t>
            </a:r>
          </a:p>
          <a:p>
            <a:pPr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If Localization: either SUPER or IN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(ii) syntactic effect of applicative</a:t>
            </a:r>
            <a:endParaRPr lang="en-US" sz="2200" u="sng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X-applicatives typically obligatory (n=3); </a:t>
            </a:r>
          </a:p>
          <a:p>
            <a:pPr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D-applicatives typically optional (n=3); </a:t>
            </a:r>
          </a:p>
          <a:p>
            <a:pPr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P-applicatives more often obligatory (n=15) than optional (n=4)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(iii) semantic role of </a:t>
            </a:r>
            <a:r>
              <a:rPr lang="en-US" sz="2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AppP</a:t>
            </a:r>
            <a:endParaRPr lang="en-US" sz="2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Skewed distribution of non-spatial semantic roles over types of SMs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0F942-0D2D-FF51-E617-FBE1A796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59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Further research questions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1224"/>
            <a:ext cx="10515600" cy="4771651"/>
          </a:xfrm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RQ3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What do our findings tell us about the correlations established in the literature? 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E.g., Peterson’s hierarchy (2007: 229) of the semantic roles of applied phrases: 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					</a:t>
            </a:r>
            <a:b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					BEN &gt; INST, COM &gt; LOC, CIRCUM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RQ4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What are the diachronic implications of our findings?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73C13-3A2C-F02F-671A-CDE405D1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28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38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References (1)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395595"/>
          </a:xfrm>
        </p:spPr>
        <p:txBody>
          <a:bodyPr>
            <a:noAutofit/>
          </a:bodyPr>
          <a:lstStyle/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Andersen, T. 1992‒1994. Morphological stratification in Dinka: On the alternations of voice quality, vowel length and tone in the morphology of transitive verbal roots in a monosyllabic language. Studies in African Linguistics 23(1), 1‒63.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Arkadiev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P. 2021. Between noun incorporation and lexical affixation in Northwest Caucasian (with focus on Abaza). Paper presented at Stockholm University, 9 Dec 2021, online.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Belkadi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A. 2016. Associated Motion Constructions in African Languages. Africana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Linguistica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22, 43–70.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Bertet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D. 2020. Aspects of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Tikuna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grammar (San Martin de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Amacayacu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variety, Colombia) : phonology, nominal phrase, predicative phrase.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Broadwell, G. A. 2006. A Choctaw Reference Grammar. (Studies in the anthropology of North American Indians.) Lincoln: University of Nebraska Press.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Dixon, R. M. W. 2004, The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Jarawara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Language of Southern Amazonia, Oxford University Press.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Forker, D. 2019. Elevation as a category of grammar: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Sanzhi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Dargwa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beyond. Linguistic Typology 23(1). 59–106. https://doi.org/10.1515/lingty-2019-0001</a:t>
            </a:r>
            <a:endParaRPr lang="sv-SE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Ganenkov, Dmitry. 2009. Towards a typology of attachment markers: Evidence from East Caucasian languages. In Patience Epps &amp; Alexandre Arkhipov (eds.), New challenges in typology: Transcending the borders and refining the distinctions, 127–148. Berlin: Mouton de Gruyter.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Guillaume, A. &amp; Koch, H. (eds.). 2021. Associated Motion, Berlin: De Gruyter.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1800" dirty="0">
                <a:latin typeface="Cambria" panose="02040503050406030204" pitchFamily="18" charset="0"/>
                <a:ea typeface="Cambria" panose="02040503050406030204" pitchFamily="18" charset="0"/>
              </a:rPr>
              <a:t>Guérois, R., Gibson, H. &amp; </a:t>
            </a:r>
            <a:r>
              <a:rPr lang="fr-BE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Persohn</a:t>
            </a:r>
            <a:r>
              <a:rPr lang="fr-BE" sz="1800" dirty="0">
                <a:latin typeface="Cambria" panose="02040503050406030204" pitchFamily="18" charset="0"/>
                <a:ea typeface="Cambria" panose="02040503050406030204" pitchFamily="18" charset="0"/>
              </a:rPr>
              <a:t>, B. 2021. Associated motion in Bantu </a:t>
            </a:r>
            <a:r>
              <a:rPr lang="fr-BE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languages</a:t>
            </a:r>
            <a:r>
              <a:rPr lang="fr-BE" sz="1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In Guillaume, A. &amp; Koch, H. (eds.), Associated motion, </a:t>
            </a:r>
            <a:r>
              <a:rPr lang="fr-BE" sz="1800" dirty="0">
                <a:latin typeface="Cambria" panose="02040503050406030204" pitchFamily="18" charset="0"/>
                <a:ea typeface="Cambria" panose="02040503050406030204" pitchFamily="18" charset="0"/>
              </a:rPr>
              <a:t>569-610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 Berlin: De Gruyter.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66B69-CCB7-B2DB-CB41-FACFDEB7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29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7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DB61-7CD2-4575-A557-95964180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1. Introduction</a:t>
            </a:r>
            <a:endParaRPr lang="nl-BE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976A4-7025-4E90-97C9-BA1CB8E2D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963BB-7A81-4EC3-81FC-809C9C4A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16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References (2)</a:t>
            </a:r>
            <a:endParaRPr lang="LID4096" sz="32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144"/>
            <a:ext cx="10515600" cy="5204206"/>
          </a:xfrm>
        </p:spPr>
        <p:txBody>
          <a:bodyPr>
            <a:noAutofit/>
          </a:bodyPr>
          <a:lstStyle/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Kibrik</a:t>
            </a:r>
            <a:r>
              <a:rPr lang="en-US" sz="18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A.E. 1970 K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tipologii</a:t>
            </a:r>
            <a:r>
              <a:rPr lang="en-US" sz="18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prostranstvennykh</a:t>
            </a:r>
            <a:r>
              <a:rPr lang="en-US" sz="18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znachenii</a:t>
            </a:r>
            <a:r>
              <a:rPr lang="en-US" sz="18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materiale</a:t>
            </a:r>
            <a:r>
              <a:rPr lang="en-US" sz="18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padezhnykh</a:t>
            </a:r>
            <a:r>
              <a:rPr lang="en-US" sz="18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sistem</a:t>
            </a:r>
            <a:r>
              <a:rPr lang="en-US" sz="18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dagestanskikh</a:t>
            </a:r>
            <a:r>
              <a:rPr lang="en-US" sz="1800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yazykov</a:t>
            </a:r>
            <a:r>
              <a:rPr lang="en-US" sz="18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[Towards a typology of locative meanings (based on case systems of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Daghestanian</a:t>
            </a:r>
            <a:r>
              <a:rPr lang="en-US" sz="1800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languages)],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Yazyk</a:t>
            </a:r>
            <a:r>
              <a:rPr lang="en-US" sz="18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chelovek</a:t>
            </a:r>
            <a:r>
              <a:rPr lang="en-US" sz="18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ru-RU" sz="18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110–156.</a:t>
            </a:r>
            <a:endParaRPr lang="en-US" sz="1800" kern="100" dirty="0">
              <a:effectLst/>
              <a:latin typeface="Cambria" panose="02040503050406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Hewitt, B. G. 1995. Georgian: A Structural Reference Grammar. Amsterdam: John Benjamins.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kern="100" dirty="0" err="1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Miestamo</a:t>
            </a:r>
            <a:r>
              <a:rPr lang="en-US" sz="18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M. 2005. Standard negation, Berlin: Mouton de Gruyter.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Miestamo</a:t>
            </a:r>
            <a:r>
              <a:rPr lang="en-US" sz="18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M., Bakker, D. &amp; </a:t>
            </a:r>
            <a:r>
              <a:rPr lang="en-US" sz="1800" kern="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Arppe</a:t>
            </a:r>
            <a:r>
              <a:rPr lang="en-US" sz="18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A. 2016. Sampling for variety. Linguistic Typology, 20(2), 233</a:t>
            </a:r>
            <a:r>
              <a:rPr lang="ru-RU" sz="18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18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296. https://doi.org/10.1515/lingty-2016-0006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Moroz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G. 2017.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lingtypology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 easy mapping for Linguistic Typology. https://CRAN.Rproject.org/package=lingtypology.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Munro, P. 2000. The leaky grammar of the Chickasaw applicatives. In Okrent, A. &amp; Boyle, J. (eds.), The proceedings from the main session of the Chicago Linguistic Society’s thirty-sixth meeting, 285–310. Chicago: Chicago Linguistic Society.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Nordlinger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, Rachel. 2019. From body part to applicative: Encoding ‘source’ in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Murrinhpatha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1800" i="1" dirty="0">
                <a:latin typeface="Cambria" panose="02040503050406030204" pitchFamily="18" charset="0"/>
                <a:ea typeface="Cambria" panose="02040503050406030204" pitchFamily="18" charset="0"/>
              </a:rPr>
              <a:t>Linguistic Typology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23(3). 401–433.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O’Herin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B. 2002. Case and Agreement in Abaza. Arlington: SIL International &amp; University of Texas Press.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Payne, D.L. 2021. The extension of associated motion to direction, aspect and argument structure in Nilotic languages. In Guillaume, A. &amp; Koch, H. (eds.), Associated motion, 695-746. Berlin: De Gruyter.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Peterson D.A. 2007. Applicative constructions. Oxford: Oxford University Press.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D0254-FC60-6540-F0B4-9BFEE4D8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30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52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References (3)</a:t>
            </a:r>
            <a:endParaRPr lang="LID4096" sz="32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144"/>
            <a:ext cx="10515600" cy="5204206"/>
          </a:xfrm>
        </p:spPr>
        <p:txBody>
          <a:bodyPr>
            <a:noAutofit/>
          </a:bodyPr>
          <a:lstStyle/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Plungian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V. A. 2002. O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specifike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vyraženija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imennyx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prostranstvennyx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xarakteristik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v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glagole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Kategorija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glagol’noj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orientacii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[On the specifics of the expression of nominal spatial properties on the verb: The category of verbal orientation]. In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Plungian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V. A. (ed.),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Issledovanija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po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teorii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grammatiki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Vyp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 2: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Grammatikalizacija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prostranstvennyx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značenij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v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jazykax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mira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57–98. Moscow: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Russkie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Slovari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Rose, Françoise. 2019. From classifiers to applicatives in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Mojeño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Trinitario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: A new source for applicative markers. </a:t>
            </a:r>
            <a:r>
              <a:rPr lang="en-GB" sz="1800" i="1" dirty="0">
                <a:latin typeface="Cambria" panose="02040503050406030204" pitchFamily="18" charset="0"/>
                <a:ea typeface="Cambria" panose="02040503050406030204" pitchFamily="18" charset="0"/>
              </a:rPr>
              <a:t>Linguistic Typology 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23 (3). 435–466.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Ross, D. 2021. A crosslinguistic survey of Associated Motion and Directionals. In Guillaume, A. &amp; Koch, H. (eds.), Associated Motion, 31–86. Berlin: de Gruyter Mouton.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Van linden, A. 2022. Spatial prefixes as applicatives in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Harakmbut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 In S.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Pacchiarotti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&amp; F.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Zúñiga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(eds.), Applicative morphology: Neglected syntactic and non-syntactic, 129-159. Berlin: De Gruyter.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Wojtylak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K. I. 2020. A Grammar of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Murui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Bue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): 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Witotoan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language of Northwest Amazonia. Leiden: Brill.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Zuniga, F. &amp; Denis C. 2024. Applicative Constructions in the World’s Languages, Berlin, Boston: Mouton de Gruyter.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D0254-FC60-6540-F0B4-9BFEE4D8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31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64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9D0BFE-BDDD-E287-DF4D-03310D0A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21950" cy="171926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Thank you!</a:t>
            </a:r>
            <a:endParaRPr lang="LID4096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B5D17C-F9BE-E556-282F-EA1469877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52144"/>
            <a:ext cx="10515600" cy="1137506"/>
          </a:xfrm>
        </p:spPr>
        <p:txBody>
          <a:bodyPr>
            <a:normAutofit/>
          </a:bodyPr>
          <a:lstStyle/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Timofey Mukhin &lt;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tmukhin@uliege.be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 Van linden &lt;</a:t>
            </a:r>
            <a:r>
              <a:rPr lang="en-US" sz="1800" u="sng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an.vanlinden@uliege.be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  <a:p>
            <a:pPr marL="457200" indent="-45720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Dana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Louagie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&lt;</a:t>
            </a:r>
            <a:r>
              <a:rPr lang="en-US" sz="1800" u="sng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dana.louagie@uliege.be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D8828-19CD-B942-27DE-15131FBB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/>
              <a:t>32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9018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What are applicatives?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144"/>
            <a:ext cx="10515600" cy="5204206"/>
          </a:xfrm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(1) San Lucas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Quiaviní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Zapotec (Zapotecan; Munro 2000: 285–286 cited in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Zúñiga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Creissels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2024: 4)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a.	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B-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ìi’lly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Gye’eihlly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200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cëhnn</a:t>
            </a:r>
            <a:r>
              <a:rPr lang="en-US" sz="2200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200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Jwaany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2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pfv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-sing	M.				with		J.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b.	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B-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ìi’lly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200" b="1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nèe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Gye’eihlly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[</a:t>
            </a:r>
            <a:r>
              <a:rPr lang="en-US" sz="22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Jwaany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].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2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pfv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-sing-</a:t>
            </a:r>
            <a:r>
              <a:rPr lang="en-US" sz="2200" b="1" cap="small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	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M.				</a:t>
            </a:r>
            <a:r>
              <a:rPr lang="en-US" sz="2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J.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‘Mike sang </a:t>
            </a:r>
            <a:r>
              <a:rPr lang="en-US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with John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.’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Applicatives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morphological verb markers that increase the valency of verbs (= the number of arguments), by allowing “the coding of a thematically peripheral argument or adjunct as a core-object argument” (Peterson 2007: 1). 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Broader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definition from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Zúñiga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Creissels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(2024: 4): introduced argument (</a:t>
            </a:r>
            <a:r>
              <a:rPr lang="en-US" sz="2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applied phrase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 need not be a core argument</a:t>
            </a:r>
            <a:endParaRPr lang="en-US" sz="22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D0254-FC60-6540-F0B4-9BFEE4D8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3F928-9E40-197E-9279-2F5734BC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appl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—applicative;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pfv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perfective</a:t>
            </a:r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DBD5E-0DFB-43B2-2911-1AC6B07514A0}"/>
              </a:ext>
            </a:extLst>
          </p:cNvPr>
          <p:cNvSpPr txBox="1"/>
          <p:nvPr/>
        </p:nvSpPr>
        <p:spPr>
          <a:xfrm>
            <a:off x="8610600" y="1909147"/>
            <a:ext cx="273183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Base Construction = BC</a:t>
            </a:r>
            <a:endParaRPr lang="nl-BE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931D9-32CA-0AF4-A4A0-1550FEE12AB1}"/>
              </a:ext>
            </a:extLst>
          </p:cNvPr>
          <p:cNvSpPr txBox="1"/>
          <p:nvPr/>
        </p:nvSpPr>
        <p:spPr>
          <a:xfrm>
            <a:off x="7914845" y="2775580"/>
            <a:ext cx="343895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Applicative Construction = AC</a:t>
            </a:r>
            <a:endParaRPr lang="nl-BE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7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Previously established sources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52144"/>
            <a:ext cx="10515599" cy="45519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0" dirty="0">
                <a:latin typeface="Cambria" panose="02040503050406030204" pitchFamily="18" charset="0"/>
                <a:ea typeface="Cambria" panose="02040503050406030204" pitchFamily="18" charset="0"/>
              </a:rPr>
              <a:t>Traditionally two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en-US" sz="2400" b="0" dirty="0">
                <a:latin typeface="Cambria" panose="02040503050406030204" pitchFamily="18" charset="0"/>
                <a:ea typeface="Cambria" panose="02040503050406030204" pitchFamily="18" charset="0"/>
              </a:rPr>
              <a:t>dependent (direct) sources for applicatives: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adpositions</a:t>
            </a:r>
            <a:r>
              <a:rPr lang="en-US" sz="2400" b="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verbs</a:t>
            </a:r>
            <a:r>
              <a:rPr lang="en-US" sz="2400" b="0" dirty="0">
                <a:latin typeface="Cambria" panose="02040503050406030204" pitchFamily="18" charset="0"/>
                <a:ea typeface="Cambria" panose="02040503050406030204" pitchFamily="18" charset="0"/>
              </a:rPr>
              <a:t> (Peterson 2007:125)</a:t>
            </a:r>
          </a:p>
          <a:p>
            <a:pPr marL="0" indent="0">
              <a:buNone/>
            </a:pPr>
            <a:endParaRPr lang="en-US" sz="2400" b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New sources:</a:t>
            </a: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nouns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(as direct source)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Nordlinger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2019: 423;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Arkadiev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2021: 50)</a:t>
            </a:r>
            <a:endParaRPr lang="en-US" sz="2400" b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+ classifiers (Rose 2019)</a:t>
            </a:r>
          </a:p>
          <a:p>
            <a:pPr marL="0" indent="0">
              <a:buNone/>
            </a:pPr>
            <a:r>
              <a:rPr lang="en-US" sz="2400" b="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spatial verb morphology (Van linden 2022; Payne 2021)</a:t>
            </a:r>
            <a:endParaRPr lang="en-US" sz="2400" b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400" b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400" b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400" b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D0254-FC60-6540-F0B4-9BFEE4D8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8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Spatial verb morphology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144"/>
            <a:ext cx="10515600" cy="5074920"/>
          </a:xfrm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Harakmbut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(isolate, SA; Van linden 2022: 130, 142, 148)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(2)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ken-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taʔ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ãrĩ-tẽ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		kuru-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		on-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niŋ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2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tuk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-po…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200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dist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-loc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filler-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loc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patio-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loc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3pl.ind-ben.appl-</a:t>
            </a:r>
            <a:r>
              <a:rPr lang="en-US" sz="2200" b="1" cap="small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spat:</a:t>
            </a:r>
            <a:r>
              <a:rPr lang="en-US" sz="22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-plant-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dep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 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‘Then, eh, they planted her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on the patio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for him [i.e. the jaguar]…’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(3)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o-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wedn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ato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					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ãnĩ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2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bisikleta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	o-</a:t>
            </a:r>
            <a:r>
              <a:rPr lang="en-US" sz="22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kot</a:t>
            </a:r>
            <a:endParaRPr lang="en-US" sz="22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3sg.ind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-lie-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am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:move&amp;do	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filler	</a:t>
            </a:r>
            <a:r>
              <a:rPr lang="en-US" sz="2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bicycle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3sg.ind-</a:t>
            </a:r>
            <a:r>
              <a:rPr lang="en-US" sz="2200" b="1" cap="small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spat</a:t>
            </a:r>
            <a:r>
              <a:rPr lang="en-US" sz="22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:on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-fall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‘He falls (literally: ‘moves and lies down’), eh, he falls </a:t>
            </a:r>
            <a:r>
              <a:rPr lang="en-US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onto his bike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.’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(4)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men-pa			an-</a:t>
            </a:r>
            <a:r>
              <a:rPr lang="en-US" sz="22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-ka-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tuy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, 								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endParaRPr lang="en-US" sz="22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which-manner	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3pl.dub-</a:t>
            </a:r>
            <a:r>
              <a:rPr lang="en-US" sz="2200" b="1" cap="small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spat</a:t>
            </a:r>
            <a:r>
              <a:rPr lang="en-US" sz="22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:on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-do-</a:t>
            </a:r>
            <a:r>
              <a:rPr lang="en-US" sz="2200" cap="small" dirty="0">
                <a:latin typeface="Cambria" panose="02040503050406030204" pitchFamily="18" charset="0"/>
                <a:ea typeface="Cambria" panose="02040503050406030204" pitchFamily="18" charset="0"/>
              </a:rPr>
              <a:t>rem.pst.indir.evd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aunt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‘How did they do it </a:t>
            </a:r>
            <a:r>
              <a:rPr lang="en-US" sz="2200" u="sng" dirty="0">
                <a:latin typeface="Cambria" panose="02040503050406030204" pitchFamily="18" charset="0"/>
                <a:ea typeface="Cambria" panose="02040503050406030204" pitchFamily="18" charset="0"/>
              </a:rPr>
              <a:t>to him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auntie?’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D0254-FC60-6540-F0B4-9BFEE4D8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6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3F928-9E40-197E-9279-2F5734BC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515600" cy="365125"/>
          </a:xfrm>
        </p:spPr>
        <p:txBody>
          <a:bodyPr/>
          <a:lstStyle/>
          <a:p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associated motion;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appl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applicative;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ben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beneficiary;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dep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dependent verb form;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dist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distal;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dub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—dubitative;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filler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filler;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ind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indicative; </a:t>
            </a:r>
            <a:r>
              <a:rPr lang="en-US" cap="small" dirty="0" err="1">
                <a:latin typeface="Cambria" panose="02040503050406030204" pitchFamily="18" charset="0"/>
                <a:ea typeface="Cambria" panose="02040503050406030204" pitchFamily="18" charset="0"/>
              </a:rPr>
              <a:t>indir.evd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—indirect evidential;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loc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locative;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pl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—plural;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rem.pst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—remote past;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sg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singular; </a:t>
            </a:r>
            <a:r>
              <a:rPr lang="en-US" cap="small" dirty="0">
                <a:latin typeface="Cambria" panose="02040503050406030204" pitchFamily="18" charset="0"/>
                <a:ea typeface="Cambria" panose="02040503050406030204" pitchFamily="18" charset="0"/>
              </a:rPr>
              <a:t>spat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spatial prefix; 3—third person</a:t>
            </a:r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EA907A-0662-3CB3-C340-E7470196E2EE}"/>
              </a:ext>
            </a:extLst>
          </p:cNvPr>
          <p:cNvGrpSpPr/>
          <p:nvPr/>
        </p:nvGrpSpPr>
        <p:grpSpPr>
          <a:xfrm>
            <a:off x="9575245" y="1810770"/>
            <a:ext cx="1616267" cy="1060675"/>
            <a:chOff x="5407" y="1363501"/>
            <a:chExt cx="1616267" cy="106067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E55A13A-33E5-9C5A-30A6-99E5B905187B}"/>
                </a:ext>
              </a:extLst>
            </p:cNvPr>
            <p:cNvSpPr/>
            <p:nvPr/>
          </p:nvSpPr>
          <p:spPr>
            <a:xfrm>
              <a:off x="5407" y="1363501"/>
              <a:ext cx="1616267" cy="10606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1CBB17CF-5516-B2F1-387D-10306CF2980A}"/>
                </a:ext>
              </a:extLst>
            </p:cNvPr>
            <p:cNvSpPr txBox="1"/>
            <p:nvPr/>
          </p:nvSpPr>
          <p:spPr>
            <a:xfrm>
              <a:off x="36473" y="1394567"/>
              <a:ext cx="1554135" cy="998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s</a:t>
              </a:r>
              <a:r>
                <a:rPr lang="fr-BE" sz="20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patial</a:t>
              </a:r>
              <a:r>
                <a:rPr lang="fr-BE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 marker</a:t>
              </a:r>
              <a:endParaRPr lang="en-GB" sz="20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BBB7F4-B6FB-2A2E-018F-5AB8F9EC150A}"/>
              </a:ext>
            </a:extLst>
          </p:cNvPr>
          <p:cNvGrpSpPr/>
          <p:nvPr/>
        </p:nvGrpSpPr>
        <p:grpSpPr>
          <a:xfrm>
            <a:off x="9575245" y="3282718"/>
            <a:ext cx="1616267" cy="1060675"/>
            <a:chOff x="2268181" y="1363501"/>
            <a:chExt cx="1616267" cy="106067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A7603EC-7CDA-509D-1A49-099E3D7FA267}"/>
                </a:ext>
              </a:extLst>
            </p:cNvPr>
            <p:cNvSpPr/>
            <p:nvPr/>
          </p:nvSpPr>
          <p:spPr>
            <a:xfrm>
              <a:off x="2268181" y="1363501"/>
              <a:ext cx="1616267" cy="10606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CE488882-7818-3A45-3AF1-931DD487D3BC}"/>
                </a:ext>
              </a:extLst>
            </p:cNvPr>
            <p:cNvSpPr txBox="1"/>
            <p:nvPr/>
          </p:nvSpPr>
          <p:spPr>
            <a:xfrm>
              <a:off x="2299247" y="1394567"/>
              <a:ext cx="1554135" cy="998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1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spatial, applicative</a:t>
              </a:r>
              <a:endParaRPr lang="en-GB" sz="21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4EEC8A-63E4-23F3-7AE0-FD90628E4B5C}"/>
              </a:ext>
            </a:extLst>
          </p:cNvPr>
          <p:cNvGrpSpPr/>
          <p:nvPr/>
        </p:nvGrpSpPr>
        <p:grpSpPr>
          <a:xfrm>
            <a:off x="9575245" y="4754666"/>
            <a:ext cx="1616267" cy="1060675"/>
            <a:chOff x="4530955" y="1363501"/>
            <a:chExt cx="1616267" cy="106067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24202AB-2ABF-083E-FBDC-F3F3FA0CB637}"/>
                </a:ext>
              </a:extLst>
            </p:cNvPr>
            <p:cNvSpPr/>
            <p:nvPr/>
          </p:nvSpPr>
          <p:spPr>
            <a:xfrm>
              <a:off x="4530955" y="1363501"/>
              <a:ext cx="1616267" cy="10606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BD8796C6-63D4-352B-EDB4-360ECD7463FE}"/>
                </a:ext>
              </a:extLst>
            </p:cNvPr>
            <p:cNvSpPr txBox="1"/>
            <p:nvPr/>
          </p:nvSpPr>
          <p:spPr>
            <a:xfrm>
              <a:off x="4562021" y="1394567"/>
              <a:ext cx="1554135" cy="998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1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non-spatial, applicative</a:t>
              </a:r>
              <a:endParaRPr lang="en-GB" sz="21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4F0E49-746B-5031-0FE5-695405FF162A}"/>
              </a:ext>
            </a:extLst>
          </p:cNvPr>
          <p:cNvGrpSpPr/>
          <p:nvPr/>
        </p:nvGrpSpPr>
        <p:grpSpPr>
          <a:xfrm rot="5400000">
            <a:off x="10212054" y="2877400"/>
            <a:ext cx="342648" cy="400834"/>
            <a:chOff x="1783301" y="1693421"/>
            <a:chExt cx="342648" cy="400834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A2841332-BA70-53E8-15FC-F44E5F41126F}"/>
                </a:ext>
              </a:extLst>
            </p:cNvPr>
            <p:cNvSpPr/>
            <p:nvPr/>
          </p:nvSpPr>
          <p:spPr>
            <a:xfrm>
              <a:off x="1783301" y="1693421"/>
              <a:ext cx="342648" cy="4008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17" name="Arrow: Right 4">
              <a:extLst>
                <a:ext uri="{FF2B5EF4-FFF2-40B4-BE49-F238E27FC236}">
                  <a16:creationId xmlns:a16="http://schemas.microsoft.com/office/drawing/2014/main" id="{A9E39A12-CA86-6273-1166-4335FA3EF3DC}"/>
                </a:ext>
              </a:extLst>
            </p:cNvPr>
            <p:cNvSpPr txBox="1"/>
            <p:nvPr/>
          </p:nvSpPr>
          <p:spPr>
            <a:xfrm>
              <a:off x="1783301" y="1773588"/>
              <a:ext cx="239854" cy="240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700" kern="1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D6778E-B02B-548A-EBE6-342CE7B13223}"/>
              </a:ext>
            </a:extLst>
          </p:cNvPr>
          <p:cNvGrpSpPr/>
          <p:nvPr/>
        </p:nvGrpSpPr>
        <p:grpSpPr>
          <a:xfrm rot="5400000">
            <a:off x="10212054" y="4367392"/>
            <a:ext cx="342648" cy="400834"/>
            <a:chOff x="1783301" y="1693421"/>
            <a:chExt cx="342648" cy="400834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D10D642-A7C7-A2B1-AD34-7AF930F7C003}"/>
                </a:ext>
              </a:extLst>
            </p:cNvPr>
            <p:cNvSpPr/>
            <p:nvPr/>
          </p:nvSpPr>
          <p:spPr>
            <a:xfrm>
              <a:off x="1783301" y="1693421"/>
              <a:ext cx="342648" cy="4008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20" name="Arrow: Right 4">
              <a:extLst>
                <a:ext uri="{FF2B5EF4-FFF2-40B4-BE49-F238E27FC236}">
                  <a16:creationId xmlns:a16="http://schemas.microsoft.com/office/drawing/2014/main" id="{208F6A59-D823-F196-E8EB-02644F62E8D8}"/>
                </a:ext>
              </a:extLst>
            </p:cNvPr>
            <p:cNvSpPr txBox="1"/>
            <p:nvPr/>
          </p:nvSpPr>
          <p:spPr>
            <a:xfrm>
              <a:off x="1783301" y="1773588"/>
              <a:ext cx="239854" cy="240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700" kern="1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59423BC-E60F-617A-6AA6-72904B99FCB7}"/>
              </a:ext>
            </a:extLst>
          </p:cNvPr>
          <p:cNvSpPr/>
          <p:nvPr/>
        </p:nvSpPr>
        <p:spPr>
          <a:xfrm>
            <a:off x="9528350" y="1684898"/>
            <a:ext cx="1710055" cy="4256314"/>
          </a:xfrm>
          <a:prstGeom prst="roundRect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CDC9EA-DB6C-3E2D-A448-2D20FA49D05B}"/>
              </a:ext>
            </a:extLst>
          </p:cNvPr>
          <p:cNvSpPr txBox="1"/>
          <p:nvPr/>
        </p:nvSpPr>
        <p:spPr>
          <a:xfrm>
            <a:off x="838199" y="5766110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GB" sz="2200" dirty="0">
                <a:latin typeface="Cambria" panose="02040503050406030204" pitchFamily="18" charset="0"/>
                <a:ea typeface="Cambria" panose="02040503050406030204" pitchFamily="18" charset="0"/>
              </a:rPr>
              <a:t>single grammaticalization path</a:t>
            </a:r>
            <a:endParaRPr lang="LID4096" sz="2200" dirty="0"/>
          </a:p>
        </p:txBody>
      </p:sp>
    </p:spTree>
    <p:extLst>
      <p:ext uri="{BB962C8B-B14F-4D97-AF65-F5344CB8AC3E}">
        <p14:creationId xmlns:p14="http://schemas.microsoft.com/office/powerpoint/2010/main" val="366737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400A-2AFB-0480-C404-5CE53BAE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Research questions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366A-DDC1-894E-D004-C3C4D870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4771651"/>
          </a:xfrm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RQ1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How widespread is the applicative use of spatial markers in the world’s languages? Any areal/genetic patterns?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RQ2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What are the characteristics of spatial markers with applicative uses or applicative markers of spatial origin?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Some parameters of variation: 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defTabSz="365760">
              <a:lnSpc>
                <a:spcPct val="100000"/>
              </a:lnSpc>
              <a:spcBef>
                <a:spcPts val="0"/>
              </a:spcBef>
              <a:buAutoNum type="romanLcParenBoth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functional type of spatial markers (SMs)</a:t>
            </a:r>
          </a:p>
          <a:p>
            <a:pPr marL="514350" indent="-514350" defTabSz="365760">
              <a:lnSpc>
                <a:spcPct val="100000"/>
              </a:lnSpc>
              <a:spcBef>
                <a:spcPts val="0"/>
              </a:spcBef>
              <a:buAutoNum type="romanLcParenBoth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syntactic effect of the applicative marker </a:t>
            </a:r>
          </a:p>
          <a:p>
            <a:pPr marL="514350" indent="-514350" defTabSz="365760">
              <a:lnSpc>
                <a:spcPct val="100000"/>
              </a:lnSpc>
              <a:spcBef>
                <a:spcPts val="0"/>
              </a:spcBef>
              <a:buAutoNum type="romanLcParenBoth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semantic role of the applied phrase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73C13-3A2C-F02F-671A-CDE405D1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7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0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DB61-7CD2-4575-A557-95964180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6000">
                <a:latin typeface="Cambria" panose="02040503050406030204" pitchFamily="18" charset="0"/>
                <a:ea typeface="Cambria" panose="02040503050406030204" pitchFamily="18" charset="0"/>
              </a:rPr>
              <a:t>Sample &amp; data collection</a:t>
            </a:r>
            <a:endParaRPr lang="nl-BE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976A4-7025-4E90-97C9-BA1CB8E2D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963BB-7A81-4EC3-81FC-809C9C4A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smtClean="0">
                <a:latin typeface="Cambria" panose="02040503050406030204" pitchFamily="18" charset="0"/>
                <a:ea typeface="Cambria" panose="02040503050406030204" pitchFamily="18" charset="0"/>
              </a:rPr>
              <a:t>8</a:t>
            </a:fld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80FEC5-B570-ABD9-2E9E-0B343634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252" y="1047272"/>
            <a:ext cx="7880748" cy="54916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5084F-C6BA-E506-F580-15F31FAA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CF9D-ABA8-4FF6-8FD8-43CD523C544A}" type="slidenum">
              <a:rPr lang="LID4096" b="1" smtClean="0">
                <a:latin typeface="Cambria" panose="02040503050406030204" pitchFamily="18" charset="0"/>
                <a:ea typeface="Cambria" panose="02040503050406030204" pitchFamily="18" charset="0"/>
              </a:rPr>
              <a:t>9</a:t>
            </a:fld>
            <a:endParaRPr lang="LID4096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B73CC-1CA1-7D27-2EC1-69A2D7EF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3892" y="6168931"/>
            <a:ext cx="5115467" cy="365125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the maps are created using the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lingtypology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package for R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Moroz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2017).</a:t>
            </a:r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D127D7-8CF4-F424-7512-DE612D9D70D4}"/>
              </a:ext>
            </a:extLst>
          </p:cNvPr>
          <p:cNvSpPr txBox="1"/>
          <p:nvPr/>
        </p:nvSpPr>
        <p:spPr>
          <a:xfrm>
            <a:off x="4311252" y="1046738"/>
            <a:ext cx="3439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Figure 1. 75-language sample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784CA3-8051-F49A-E366-922CFD8F0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0241"/>
            <a:ext cx="3603172" cy="5191252"/>
          </a:xfrm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75 languages 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(ultimate goal: 240)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Genus-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Macroarea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method 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Miestamo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2005):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unrelated at level of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genus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36576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from 6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macroareas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in proportion to their genealogical diversity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+ from most recent sources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43C44F-25E5-4B90-31BF-62BC055D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133"/>
            <a:ext cx="10515600" cy="61328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Sample and data collection</a:t>
            </a:r>
            <a:endParaRPr lang="LID4096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52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3729</Words>
  <Application>Microsoft Office PowerPoint</Application>
  <PresentationFormat>Widescreen</PresentationFormat>
  <Paragraphs>441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Aptos</vt:lpstr>
      <vt:lpstr>Aptos Display</vt:lpstr>
      <vt:lpstr>Arial</vt:lpstr>
      <vt:lpstr>Cambria</vt:lpstr>
      <vt:lpstr>Office Theme</vt:lpstr>
      <vt:lpstr>A typological study of applicative uses of spatial markers: A pilot study</vt:lpstr>
      <vt:lpstr>Outline</vt:lpstr>
      <vt:lpstr>1. Introduction</vt:lpstr>
      <vt:lpstr>What are applicatives?</vt:lpstr>
      <vt:lpstr>Previously established sources</vt:lpstr>
      <vt:lpstr>Spatial verb morphology</vt:lpstr>
      <vt:lpstr>Research questions</vt:lpstr>
      <vt:lpstr>2. Sample &amp; data collection</vt:lpstr>
      <vt:lpstr>Sample and data collection</vt:lpstr>
      <vt:lpstr>3. Analysis &amp; results</vt:lpstr>
      <vt:lpstr>RQ1</vt:lpstr>
      <vt:lpstr>Parameters of variation (RQ2)</vt:lpstr>
      <vt:lpstr>RQ2: (i) type of spatial marker</vt:lpstr>
      <vt:lpstr>RQ2: (i) type of spatial marker</vt:lpstr>
      <vt:lpstr>Results RQ2: (i) type of spatial marker</vt:lpstr>
      <vt:lpstr>RQ2: (ii) syntactic effect of applicative</vt:lpstr>
      <vt:lpstr>RQ2: (ii) syntactic effect of applicative</vt:lpstr>
      <vt:lpstr>RQ2: (ii) syntactic effect of applicative</vt:lpstr>
      <vt:lpstr>Results RQ2: (ii) syntactic effect of applicative</vt:lpstr>
      <vt:lpstr>RQ2: (iii) semantic role of AppP</vt:lpstr>
      <vt:lpstr>RQ2: (iii) semantic role of AppP: spatial</vt:lpstr>
      <vt:lpstr>RQ2: (iii) semantic role of AppP: refuting hypothesis</vt:lpstr>
      <vt:lpstr>Results RQ2: (iii)  semantic role of AppP</vt:lpstr>
      <vt:lpstr>Results RQ2: type of spatial marker &amp; semantic role</vt:lpstr>
      <vt:lpstr>4. Conclusion</vt:lpstr>
      <vt:lpstr>RQ1: How widespread is the applicative use of spatial markers in the world’s languages? Any areal/genetic patterns?</vt:lpstr>
      <vt:lpstr>RQ2: What are the characteristics of spatial markers with applicative uses or applicative markers of spatial origin?</vt:lpstr>
      <vt:lpstr>Further research questions</vt:lpstr>
      <vt:lpstr>References (1)</vt:lpstr>
      <vt:lpstr>References (2)</vt:lpstr>
      <vt:lpstr>References (3)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2024-09-12T15:50:01Z</dcterms:created>
  <dcterms:modified xsi:type="dcterms:W3CDTF">2024-11-21T14:43:12Z</dcterms:modified>
</cp:coreProperties>
</file>