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61" r:id="rId3"/>
    <p:sldId id="268" r:id="rId4"/>
    <p:sldId id="269" r:id="rId5"/>
    <p:sldId id="270" r:id="rId6"/>
    <p:sldId id="271" r:id="rId7"/>
    <p:sldId id="272" r:id="rId8"/>
    <p:sldId id="273" r:id="rId9"/>
    <p:sldId id="289" r:id="rId10"/>
    <p:sldId id="291" r:id="rId11"/>
    <p:sldId id="295" r:id="rId12"/>
    <p:sldId id="274" r:id="rId13"/>
    <p:sldId id="275" r:id="rId14"/>
    <p:sldId id="276" r:id="rId15"/>
    <p:sldId id="277" r:id="rId16"/>
    <p:sldId id="278" r:id="rId17"/>
    <p:sldId id="279" r:id="rId18"/>
    <p:sldId id="280" r:id="rId19"/>
    <p:sldId id="281" r:id="rId20"/>
    <p:sldId id="256" r:id="rId21"/>
    <p:sldId id="292" r:id="rId22"/>
    <p:sldId id="259" r:id="rId23"/>
    <p:sldId id="260" r:id="rId24"/>
    <p:sldId id="262" r:id="rId25"/>
    <p:sldId id="265" r:id="rId26"/>
    <p:sldId id="266" r:id="rId27"/>
    <p:sldId id="267" r:id="rId28"/>
    <p:sldId id="293" r:id="rId29"/>
    <p:sldId id="294" r:id="rId30"/>
    <p:sldId id="282" r:id="rId31"/>
    <p:sldId id="283" r:id="rId32"/>
    <p:sldId id="284" r:id="rId33"/>
    <p:sldId id="286" r:id="rId34"/>
    <p:sldId id="296" r:id="rId35"/>
    <p:sldId id="288" r:id="rId36"/>
    <p:sldId id="287" r:id="rId37"/>
    <p:sldId id="258" r:id="rId38"/>
  </p:sldIdLst>
  <p:sldSz cx="9144000" cy="5143500" type="screen16x9"/>
  <p:notesSz cx="6858000" cy="9144000"/>
  <p:custDataLst>
    <p:tags r:id="rId40"/>
  </p:custDataLst>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p15:clr>
            <a:srgbClr val="A4A3A4"/>
          </p15:clr>
        </p15:guide>
        <p15:guide id="2" orient="horz" pos="1620">
          <p15:clr>
            <a:srgbClr val="A4A3A4"/>
          </p15:clr>
        </p15:guide>
        <p15:guide id="3" pos="285">
          <p15:clr>
            <a:srgbClr val="A4A3A4"/>
          </p15:clr>
        </p15:guide>
        <p15:guide id="4" pos="54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initials="G" lastIdx="1" clrIdx="0">
    <p:extLst>
      <p:ext uri="{19B8F6BF-5375-455C-9EA6-DF929625EA0E}">
        <p15:presenceInfo xmlns:p15="http://schemas.microsoft.com/office/powerpoint/2012/main" userId="Gue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B9CD76"/>
    <a:srgbClr val="7DB928"/>
    <a:srgbClr val="8C8B82"/>
    <a:srgbClr val="C6C0B4"/>
    <a:srgbClr val="E8E2DE"/>
    <a:srgbClr val="5FA4B0"/>
    <a:srgbClr val="0070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9" autoAdjust="0"/>
    <p:restoredTop sz="94233" autoAdjust="0"/>
  </p:normalViewPr>
  <p:slideViewPr>
    <p:cSldViewPr snapToGrid="0" snapToObjects="1">
      <p:cViewPr>
        <p:scale>
          <a:sx n="90" d="100"/>
          <a:sy n="90" d="100"/>
        </p:scale>
        <p:origin x="437" y="274"/>
      </p:cViewPr>
      <p:guideLst>
        <p:guide orient="horz" pos="259"/>
        <p:guide orient="horz" pos="1620"/>
        <p:guide pos="285"/>
        <p:guide pos="5484"/>
      </p:guideLst>
    </p:cSldViewPr>
  </p:slideViewPr>
  <p:notesTextViewPr>
    <p:cViewPr>
      <p:scale>
        <a:sx n="100" d="100"/>
        <a:sy n="100" d="100"/>
      </p:scale>
      <p:origin x="0" y="0"/>
    </p:cViewPr>
  </p:notesText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28/11/2024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‹N°›</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PAGE D'INTRODUCTION 1 / page</a:t>
            </a:r>
            <a:r>
              <a:rPr lang="fr-FR" baseline="0" dirty="0"/>
              <a:t> permettant l'insertion du titre de la présentation ainsi que d'autres infos (date, lieu, orateur, sous-titre,</a:t>
            </a:r>
            <a:r>
              <a:rPr lang="mr-IN" baseline="0" dirty="0"/>
              <a:t>…</a:t>
            </a:r>
            <a:r>
              <a:rPr lang="nl-BE" baseline="0" dirty="0"/>
              <a:t>)</a:t>
            </a:r>
            <a:r>
              <a:rPr lang="fr-FR" baseline="0" dirty="0"/>
              <a:t> </a:t>
            </a:r>
          </a:p>
          <a:p>
            <a:r>
              <a:rPr lang="fr-FR" baseline="0" dirty="0"/>
              <a:t>Si vous souhaitez modifier la photo de fond : </a:t>
            </a:r>
          </a:p>
          <a:p>
            <a:pPr marL="171450" indent="-171450">
              <a:buFontTx/>
              <a:buChar char="-"/>
            </a:pPr>
            <a:r>
              <a:rPr lang="fr-FR" baseline="0" dirty="0"/>
              <a:t>Allez dans le menu « Affichage » &gt; « Masques » &gt; « Masque des diapositives »</a:t>
            </a:r>
          </a:p>
          <a:p>
            <a:pPr marL="171450" indent="-171450">
              <a:buFontTx/>
              <a:buChar char="-"/>
            </a:pPr>
            <a:r>
              <a:rPr lang="fr-FR" baseline="0" dirty="0"/>
              <a:t>Supprimez l’image du drapeau déjà présente</a:t>
            </a:r>
          </a:p>
          <a:p>
            <a:pPr marL="171450" indent="-171450">
              <a:buFontTx/>
              <a:buChar char="-"/>
            </a:pPr>
            <a:r>
              <a:rPr lang="fr-FR" baseline="0" dirty="0"/>
              <a:t>Allez dans « Insertion » &gt; « Photo » et chargez votre image (en veillant à la bonne qualité de celle-ci)</a:t>
            </a:r>
          </a:p>
          <a:p>
            <a:pPr marL="171450" indent="-171450">
              <a:buFontTx/>
              <a:buChar char="-"/>
            </a:pPr>
            <a:r>
              <a:rPr lang="fr-FR" baseline="0" dirty="0"/>
              <a:t>Placez celle-ci en « Arrière-plan » via le menu « Réorganiser »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96931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 estimate the amount of damage we’ve quantified malondialdehyde which is a secondary byproduct of lipid peroxidation and known marker of oxidative stress damage as you can see on the graph the content went up only for high concentration of essential oils of 2% and this means that the phytotoxicity of cinnamon oil is dose dependent.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regarding the potential elicitor property application, we’ve used the molecular tool of quantitative RT-PCR to follow the ARN transcript from major pathways which where the PR proteins, phenylpropanoids pathway as well as oxidative stress parietal modification and hormonal signalization that you can see on the table.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45" name="Google Shape;34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as you can see on the heatmap on the left representing the 29 gene quantified by this technique during three days after application of water, tween alone and emulsion of essential oil with tween as well as bion which is an synthetic elicitor of sar. the application of essential oil also lead to a significant defense gene activation during the three days which are not all shared by the sar which is a very nice result that illustrate the elicitor potential.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64" name="Google Shape;36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now regarding the last objective which was to demonstrate the insecticidal potential of such application we have followed the population dynamic in climatic chamber of after injection of eo on small trees. As you can see on the left graph the injected trees in Gray present a lower almost five times lower number of living if it’s after 30 day then the non injected trees in red the generalized linear modeling of population also demonstrates that the injection affects the survival and growth of population.</a:t>
            </a:r>
            <a:endParaRPr/>
          </a:p>
        </p:txBody>
      </p:sp>
      <p:sp>
        <p:nvSpPr>
          <p:cNvPr id="384" name="Google Shape;38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Regarding the perspective of this project we would like to conduct multiple field trial in orchards too demonstrate field efficiency. It might also be very interesting to see if the elicitor properties could be against active against other pathogens such as the apple scab or oidium.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22" name="Google Shape;42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DACB8460-0177-FC47-BD0D-1CFCF980119B}" type="slidenum">
              <a:rPr lang="fr-FR" smtClean="0"/>
              <a:t>34</a:t>
            </a:fld>
            <a:endParaRPr lang="fr-FR"/>
          </a:p>
        </p:txBody>
      </p:sp>
    </p:spTree>
    <p:extLst>
      <p:ext uri="{BB962C8B-B14F-4D97-AF65-F5344CB8AC3E}">
        <p14:creationId xmlns:p14="http://schemas.microsoft.com/office/powerpoint/2010/main" val="4219880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PAGE D'INTRODUCTION 2 / Page sans photo</a:t>
            </a:r>
            <a:r>
              <a:rPr lang="fr-FR" baseline="0" dirty="0"/>
              <a:t> permettant l'insertion du titre de la présentation ainsi que d'autres infos (date, lieu, orateur, sous-titre,</a:t>
            </a:r>
            <a:r>
              <a:rPr lang="mr-IN" baseline="0" dirty="0"/>
              <a:t>…</a:t>
            </a:r>
            <a:r>
              <a:rPr lang="nl-BE" baseline="0" dirty="0"/>
              <a: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37</a:t>
            </a:fld>
            <a:endParaRPr lang="fr-FR"/>
          </a:p>
        </p:txBody>
      </p:sp>
    </p:spTree>
    <p:extLst>
      <p:ext uri="{BB962C8B-B14F-4D97-AF65-F5344CB8AC3E}">
        <p14:creationId xmlns:p14="http://schemas.microsoft.com/office/powerpoint/2010/main" val="32975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PAGE DE</a:t>
            </a:r>
            <a:r>
              <a:rPr lang="fr-FR" baseline="0" dirty="0"/>
              <a:t> CONTENU 1 / Possibilité d'insérer du texte, des images, de la vidéo, des graphiques </a:t>
            </a:r>
            <a:r>
              <a:rPr lang="mr-IN" baseline="0" dirty="0"/>
              <a:t>…</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37409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ACB8460-0177-FC47-BD0D-1CFCF980119B}" type="slidenum">
              <a:rPr lang="fr-FR" smtClean="0"/>
              <a:t>4</a:t>
            </a:fld>
            <a:endParaRPr lang="fr-FR"/>
          </a:p>
        </p:txBody>
      </p:sp>
    </p:spTree>
    <p:extLst>
      <p:ext uri="{BB962C8B-B14F-4D97-AF65-F5344CB8AC3E}">
        <p14:creationId xmlns:p14="http://schemas.microsoft.com/office/powerpoint/2010/main" val="3094806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ACB8460-0177-FC47-BD0D-1CFCF980119B}" type="slidenum">
              <a:rPr lang="fr-FR" smtClean="0"/>
              <a:t>5</a:t>
            </a:fld>
            <a:endParaRPr lang="fr-FR"/>
          </a:p>
        </p:txBody>
      </p:sp>
    </p:spTree>
    <p:extLst>
      <p:ext uri="{BB962C8B-B14F-4D97-AF65-F5344CB8AC3E}">
        <p14:creationId xmlns:p14="http://schemas.microsoft.com/office/powerpoint/2010/main" val="4242006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P-Y Werrie</a:t>
            </a:r>
            <a:endParaRPr/>
          </a:p>
          <a:p>
            <a:pPr marL="0" lvl="0" indent="0" algn="l" rtl="0">
              <a:spcBef>
                <a:spcPts val="0"/>
              </a:spcBef>
              <a:spcAft>
                <a:spcPts val="0"/>
              </a:spcAft>
              <a:buNone/>
            </a:pPr>
            <a:r>
              <a:rPr lang="en-US"/>
              <a:t>LCMN gbx Belgium </a:t>
            </a:r>
            <a:endParaRPr/>
          </a:p>
          <a:p>
            <a:pPr marL="0" lvl="0" indent="0" algn="l" rtl="0">
              <a:spcBef>
                <a:spcPts val="0"/>
              </a:spcBef>
              <a:spcAft>
                <a:spcPts val="0"/>
              </a:spcAft>
              <a:buNone/>
            </a:pPr>
            <a:r>
              <a:rPr lang="en-US"/>
              <a:t>Phd thesis dev….</a:t>
            </a:r>
            <a:endParaRPr/>
          </a:p>
        </p:txBody>
      </p:sp>
      <p:sp>
        <p:nvSpPr>
          <p:cNvPr id="150" name="Google Shape;1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Apple production is among the first fruit production worldwide</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 any other plant, apple trees are subject to abiotic and biotic stresses that cause important economic losses.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Especially from this little aphid called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Current pest management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those strategies lead environmental risks </a:t>
            </a:r>
            <a:endParaRPr/>
          </a:p>
        </p:txBody>
      </p:sp>
      <p:sp>
        <p:nvSpPr>
          <p:cNvPr id="170" name="Google Shape;17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investigated for its insect pest management properties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which is why we have developed in this project and alternative plant delivering system compared to classical pulverization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trunk injection, using the natural xylem flow within the trees to translocate the injected compound to target the SAP sucking insects, lower the application rate and reduce environment load.</a:t>
            </a:r>
            <a:endParaRPr/>
          </a:p>
        </p:txBody>
      </p:sp>
      <p:sp>
        <p:nvSpPr>
          <p:cNvPr id="192" name="Google Shape;19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research objectives were divided in 3 parts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first part was to demonstrate the systemicity of essential oil injection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second part was to better characterize the biochemical and physiological impact of essential oil application on apple tree especially its potential phytotoxicity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third part investigate the insecticidal properties on d plantaginea</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13" name="Google Shape;2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regarding the untargeted analysis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whole volatile profile was modified due to this injection </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especially we have observed an increase in alpha farnesene production which is an aphid repellant compound and it is produced during systemic acquired resistance elicitation. this mean that the injection of essential oil is translocated to leaf tissue but also trigger the plants reaction!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60" name="Google Shape;2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2" name="Image 1" descr="fond-gembloux-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475051" cy="5143500"/>
          </a:xfrm>
          <a:prstGeom prst="rect">
            <a:avLst/>
          </a:prstGeom>
        </p:spPr>
      </p:pic>
      <p:sp>
        <p:nvSpPr>
          <p:cNvPr id="17" name="Triangle rectangle 16"/>
          <p:cNvSpPr/>
          <p:nvPr userDrawn="1"/>
        </p:nvSpPr>
        <p:spPr>
          <a:xfrm rot="10800000" flipV="1">
            <a:off x="771865" y="931852"/>
            <a:ext cx="8372134"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riangle rectangle 17"/>
          <p:cNvSpPr/>
          <p:nvPr userDrawn="1"/>
        </p:nvSpPr>
        <p:spPr>
          <a:xfrm>
            <a:off x="1" y="2810694"/>
            <a:ext cx="4632534" cy="2332806"/>
          </a:xfrm>
          <a:prstGeom prst="rtTriangle">
            <a:avLst/>
          </a:prstGeom>
          <a:solidFill>
            <a:srgbClr val="7DB928">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riangle rectangle 18"/>
          <p:cNvSpPr>
            <a:spLocks noChangeAspect="1"/>
          </p:cNvSpPr>
          <p:nvPr userDrawn="1"/>
        </p:nvSpPr>
        <p:spPr>
          <a:xfrm rot="10800000">
            <a:off x="4122130" y="1"/>
            <a:ext cx="5021870"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7DB928"/>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descr="uLIEGE_Gembloux_AgroBioTech_Logo_RVB_pos@2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85777" y="236478"/>
            <a:ext cx="2195140" cy="913060"/>
          </a:xfrm>
          <a:prstGeom prst="rect">
            <a:avLst/>
          </a:prstGeom>
        </p:spPr>
      </p:pic>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t>28/11/2024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‹N°›</a:t>
            </a:fld>
            <a:endParaRPr lang="fr-FR"/>
          </a:p>
        </p:txBody>
      </p:sp>
      <p:sp>
        <p:nvSpPr>
          <p:cNvPr id="10" name="Titre 1"/>
          <p:cNvSpPr>
            <a:spLocks noGrp="1"/>
          </p:cNvSpPr>
          <p:nvPr>
            <p:ph type="title"/>
          </p:nvPr>
        </p:nvSpPr>
        <p:spPr>
          <a:xfrm>
            <a:off x="457200" y="3285075"/>
            <a:ext cx="5622328" cy="567349"/>
          </a:xfrm>
        </p:spPr>
        <p:txBody>
          <a:bodyPr>
            <a:normAutofit/>
          </a:bodyPr>
          <a:lstStyle>
            <a:lvl1pPr algn="l">
              <a:defRPr sz="3200" b="1">
                <a:solidFill>
                  <a:srgbClr val="7DB928"/>
                </a:solidFill>
              </a:defRPr>
            </a:lvl1pPr>
          </a:lstStyle>
          <a:p>
            <a:r>
              <a:rPr lang="fr-FR" dirty="0"/>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Image 11" descr="uLIEGE_Gembloux_AgroBioTech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329" y="79902"/>
            <a:ext cx="1420417" cy="590817"/>
          </a:xfrm>
          <a:prstGeom prst="rect">
            <a:avLst/>
          </a:prstGeom>
        </p:spPr>
      </p:pic>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28/11/2024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‹N°›</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title"/>
          </p:nvPr>
        </p:nvSpPr>
        <p:spPr>
          <a:xfrm>
            <a:off x="457199" y="640675"/>
            <a:ext cx="7639171" cy="567349"/>
          </a:xfrm>
        </p:spPr>
        <p:txBody>
          <a:bodyPr>
            <a:normAutofit/>
          </a:bodyPr>
          <a:lstStyle>
            <a:lvl1pPr algn="l">
              <a:defRPr sz="3200" b="0">
                <a:solidFill>
                  <a:srgbClr val="7DB928"/>
                </a:solidFill>
              </a:defRPr>
            </a:lvl1pPr>
          </a:lstStyle>
          <a:p>
            <a:r>
              <a:rPr lang="fr-FR" dirty="0"/>
              <a:t>Cliquez et modifiez le titre</a:t>
            </a:r>
          </a:p>
        </p:txBody>
      </p:sp>
      <p:pic>
        <p:nvPicPr>
          <p:cNvPr id="10" name="Image 9" descr="uLIEGE_Gembloux_AgroBioTech_U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5855" y="73305"/>
            <a:ext cx="500714" cy="540000"/>
          </a:xfrm>
          <a:prstGeom prst="rect">
            <a:avLst/>
          </a:prstGeom>
        </p:spPr>
      </p:pic>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28/11/2024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‹N°›</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6" y="1278175"/>
            <a:ext cx="396342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Titre 1"/>
          <p:cNvSpPr>
            <a:spLocks noGrp="1"/>
          </p:cNvSpPr>
          <p:nvPr>
            <p:ph type="title"/>
          </p:nvPr>
        </p:nvSpPr>
        <p:spPr>
          <a:xfrm>
            <a:off x="457199" y="640675"/>
            <a:ext cx="7989521" cy="567349"/>
          </a:xfrm>
        </p:spPr>
        <p:txBody>
          <a:bodyPr>
            <a:normAutofit/>
          </a:bodyPr>
          <a:lstStyle>
            <a:lvl1pPr algn="l">
              <a:defRPr sz="3200" b="0">
                <a:solidFill>
                  <a:srgbClr val="7DB928"/>
                </a:solidFill>
              </a:defRPr>
            </a:lvl1pPr>
          </a:lstStyle>
          <a:p>
            <a:r>
              <a:rPr lang="fr-FR"/>
              <a:t>Cliquez et modifiez le titre</a:t>
            </a:r>
          </a:p>
        </p:txBody>
      </p:sp>
      <p:pic>
        <p:nvPicPr>
          <p:cNvPr id="12" name="Image 11" descr="uLIEGE_Gembloux_AgroBioTech_U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5855" y="73305"/>
            <a:ext cx="500714" cy="540000"/>
          </a:xfrm>
          <a:prstGeom prst="rect">
            <a:avLst/>
          </a:prstGeom>
        </p:spPr>
      </p:pic>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28/11/2024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‹N°›</a:t>
            </a:fld>
            <a:endParaRPr lang="fr-FR"/>
          </a:p>
        </p:txBody>
      </p:sp>
      <p:pic>
        <p:nvPicPr>
          <p:cNvPr id="8" name="Image 7" descr="uLIEGE_Gembloux_AgroBioTech_U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5855" y="73305"/>
            <a:ext cx="500714" cy="54000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28/11/2024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‹N°›</a:t>
            </a:fld>
            <a:endParaRPr lang="fr-FR"/>
          </a:p>
        </p:txBody>
      </p:sp>
      <p:pic>
        <p:nvPicPr>
          <p:cNvPr id="8" name="Image 7" descr="uLIEGE_Gembloux_AgroBioTech_U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5855" y="73305"/>
            <a:ext cx="500714" cy="54000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8" name="Grouper 7"/>
          <p:cNvGrpSpPr/>
          <p:nvPr userDrawn="1"/>
        </p:nvGrpSpPr>
        <p:grpSpPr>
          <a:xfrm>
            <a:off x="-705" y="2270824"/>
            <a:ext cx="9145410" cy="2872676"/>
            <a:chOff x="0" y="2271293"/>
            <a:chExt cx="9145410" cy="2872676"/>
          </a:xfrm>
        </p:grpSpPr>
        <p:sp>
          <p:nvSpPr>
            <p:cNvPr id="13"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p:cNvSpPr/>
            <p:nvPr userDrawn="1"/>
          </p:nvSpPr>
          <p:spPr>
            <a:xfrm>
              <a:off x="3434225" y="4568825"/>
              <a:ext cx="2276960" cy="574676"/>
            </a:xfrm>
            <a:prstGeom prst="triangle">
              <a:avLst>
                <a:gd name="adj" fmla="val 49701"/>
              </a:avLst>
            </a:prstGeom>
            <a:solidFill>
              <a:srgbClr val="7DB928">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7DB928"/>
                </a:solidFill>
              </a:defRPr>
            </a:lvl1pPr>
          </a:lstStyle>
          <a:p>
            <a:r>
              <a:rPr lang="fr-FR" dirty="0"/>
              <a:t>Merci de votre attention/</a:t>
            </a:r>
            <a:br>
              <a:rPr lang="fr-FR" dirty="0"/>
            </a:br>
            <a:r>
              <a:rPr lang="fr-FR" dirty="0"/>
              <a:t>Questions-suggestions/...</a:t>
            </a:r>
          </a:p>
        </p:txBody>
      </p:sp>
      <p:pic>
        <p:nvPicPr>
          <p:cNvPr id="16" name="Image 15" descr="uLIEGE_Gembloux_AgroBioTech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4430" y="236478"/>
            <a:ext cx="2195140" cy="913060"/>
          </a:xfrm>
          <a:prstGeom prst="rect">
            <a:avLst/>
          </a:prstGeom>
        </p:spPr>
      </p:pic>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0" y="2271293"/>
            <a:ext cx="9145410"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p:cNvSpPr/>
            <p:nvPr userDrawn="1"/>
          </p:nvSpPr>
          <p:spPr>
            <a:xfrm>
              <a:off x="3434225" y="4568825"/>
              <a:ext cx="2276960" cy="574676"/>
            </a:xfrm>
            <a:prstGeom prst="triangle">
              <a:avLst>
                <a:gd name="adj" fmla="val 49701"/>
              </a:avLst>
            </a:prstGeom>
            <a:solidFill>
              <a:srgbClr val="7DB928">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7DB928"/>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a:solidFill>
                  <a:srgbClr val="7DB928"/>
                </a:solidFill>
              </a:rPr>
              <a:t>Contact</a:t>
            </a:r>
            <a:endParaRPr lang="fr-FR" dirty="0"/>
          </a:p>
          <a:p>
            <a:pPr lvl="0"/>
            <a:r>
              <a:rPr lang="fr-FR" dirty="0"/>
              <a:t>À compléter</a:t>
            </a:r>
          </a:p>
        </p:txBody>
      </p:sp>
      <p:pic>
        <p:nvPicPr>
          <p:cNvPr id="13" name="Image 12" descr="uLIEGE_Gembloux_AgroBioTech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4430" y="236478"/>
            <a:ext cx="2195140" cy="913060"/>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descr="uLIEGE_Gembloux_AgroBioTech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8724" y="1705219"/>
            <a:ext cx="4166552" cy="1733062"/>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34298FA-73FF-496F-BBB6-AE209A727FA0}" type="datetimeFigureOut">
              <a:rPr lang="es-ES" smtClean="0"/>
              <a:t>28/11/2024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7F33A95-518C-45F0-AE06-6CAD2A09054C}" type="slidenum">
              <a:rPr lang="es-ES" smtClean="0"/>
              <a:t>‹N°›</a:t>
            </a:fld>
            <a:endParaRPr lang="es-ES"/>
          </a:p>
        </p:txBody>
      </p:sp>
    </p:spTree>
    <p:extLst>
      <p:ext uri="{BB962C8B-B14F-4D97-AF65-F5344CB8AC3E}">
        <p14:creationId xmlns:p14="http://schemas.microsoft.com/office/powerpoint/2010/main" val="2005704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827484" y="1539689"/>
            <a:ext cx="6709906" cy="3146611"/>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30" name="Google Shape;30;p3"/>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95398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0" y="2276498"/>
            <a:ext cx="9145410"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B9CD7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riangle isocèle 3"/>
            <p:cNvSpPr/>
            <p:nvPr userDrawn="1"/>
          </p:nvSpPr>
          <p:spPr>
            <a:xfrm>
              <a:off x="3434225" y="4568825"/>
              <a:ext cx="2276960" cy="574676"/>
            </a:xfrm>
            <a:prstGeom prst="triangle">
              <a:avLst>
                <a:gd name="adj" fmla="val 49701"/>
              </a:avLst>
            </a:prstGeom>
            <a:solidFill>
              <a:srgbClr val="7DB92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2" name="Titre 1"/>
          <p:cNvSpPr>
            <a:spLocks noGrp="1"/>
          </p:cNvSpPr>
          <p:nvPr>
            <p:ph type="title"/>
          </p:nvPr>
        </p:nvSpPr>
        <p:spPr>
          <a:xfrm>
            <a:off x="848915" y="1987058"/>
            <a:ext cx="7493796" cy="567349"/>
          </a:xfrm>
        </p:spPr>
        <p:txBody>
          <a:bodyPr>
            <a:normAutofit/>
          </a:bodyPr>
          <a:lstStyle>
            <a:lvl1pPr>
              <a:defRPr sz="3200" b="1">
                <a:solidFill>
                  <a:srgbClr val="7DB928"/>
                </a:solidFill>
              </a:defRPr>
            </a:lvl1pPr>
          </a:lstStyle>
          <a:p>
            <a:r>
              <a:rPr lang="fr-FR" dirty="0"/>
              <a:t>Cliquez et modifiez le titre</a:t>
            </a:r>
          </a:p>
        </p:txBody>
      </p:sp>
      <p:sp>
        <p:nvSpPr>
          <p:cNvPr id="7" name="Espace réservé du texte 6"/>
          <p:cNvSpPr>
            <a:spLocks noGrp="1"/>
          </p:cNvSpPr>
          <p:nvPr>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descr="uLIEGE_Gembloux_AgroBioTech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4430" y="236478"/>
            <a:ext cx="2195140" cy="913060"/>
          </a:xfrm>
          <a:prstGeom prst="rect">
            <a:avLst/>
          </a:prstGeom>
        </p:spPr>
      </p:pic>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2"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t>28/11/2024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‹N°›</a:t>
            </a:fld>
            <a:endParaRPr lang="fr-FR"/>
          </a:p>
        </p:txBody>
      </p:sp>
      <p:sp>
        <p:nvSpPr>
          <p:cNvPr id="10" name="Titre 1"/>
          <p:cNvSpPr>
            <a:spLocks noGrp="1"/>
          </p:cNvSpPr>
          <p:nvPr>
            <p:ph type="title"/>
          </p:nvPr>
        </p:nvSpPr>
        <p:spPr>
          <a:xfrm>
            <a:off x="3186817" y="3476665"/>
            <a:ext cx="5622328" cy="567349"/>
          </a:xfrm>
        </p:spPr>
        <p:txBody>
          <a:bodyPr>
            <a:normAutofit/>
          </a:bodyPr>
          <a:lstStyle>
            <a:lvl1pPr algn="r">
              <a:defRPr sz="3200" b="1">
                <a:solidFill>
                  <a:srgbClr val="7DB928"/>
                </a:solidFill>
              </a:defRPr>
            </a:lvl1pPr>
          </a:lstStyle>
          <a:p>
            <a:r>
              <a:rPr lang="fr-FR" dirty="0"/>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Image 12" descr="uLIEGE_Gembloux_AgroBioTech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329" y="79902"/>
            <a:ext cx="1420417" cy="590817"/>
          </a:xfrm>
          <a:prstGeom prst="rect">
            <a:avLst/>
          </a:prstGeom>
        </p:spPr>
      </p:pic>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28/11/2024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‹N°›</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 id="2147483670" r:id="rId18"/>
    <p:sldLayoutId id="2147483671"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7DB928"/>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DB928"/>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DB928"/>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DB928"/>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DB928"/>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png"/><Relationship Id="rId7" Type="http://schemas.openxmlformats.org/officeDocument/2006/relationships/image" Target="../media/image37.jpe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1.xml"/><Relationship Id="rId1" Type="http://schemas.openxmlformats.org/officeDocument/2006/relationships/tags" Target="../tags/tag15.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1.xml"/><Relationship Id="rId1" Type="http://schemas.openxmlformats.org/officeDocument/2006/relationships/tags" Target="../tags/tag18.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slideLayout" Target="../slideLayouts/slideLayout11.xml"/><Relationship Id="rId1" Type="http://schemas.openxmlformats.org/officeDocument/2006/relationships/tags" Target="../tags/tag20.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1.xml"/><Relationship Id="rId1" Type="http://schemas.openxmlformats.org/officeDocument/2006/relationships/tags" Target="../tags/tag21.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1.xml"/><Relationship Id="rId1" Type="http://schemas.openxmlformats.org/officeDocument/2006/relationships/tags" Target="../tags/tag2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9.xml"/><Relationship Id="rId7" Type="http://schemas.openxmlformats.org/officeDocument/2006/relationships/image" Target="../media/image63.jp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2.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9.xml"/><Relationship Id="rId7" Type="http://schemas.openxmlformats.org/officeDocument/2006/relationships/image" Target="../media/image68.jp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2.png"/><Relationship Id="rId5" Type="http://schemas.openxmlformats.org/officeDocument/2006/relationships/image" Target="../media/image73.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2.png"/><Relationship Id="rId5" Type="http://schemas.openxmlformats.org/officeDocument/2006/relationships/image" Target="../media/image74.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slideLayout" Target="../slideLayouts/slideLayout19.xml"/><Relationship Id="rId7" Type="http://schemas.openxmlformats.org/officeDocument/2006/relationships/image" Target="../media/image77.jp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notesSlide" Target="../notesSlides/notesSlide13.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slideLayout" Target="../slideLayouts/slideLayout19.xml"/><Relationship Id="rId7" Type="http://schemas.openxmlformats.org/officeDocument/2006/relationships/image" Target="../media/image3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1.xml"/><Relationship Id="rId1" Type="http://schemas.openxmlformats.org/officeDocument/2006/relationships/tags" Target="../tags/tag43.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1.xml"/><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4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1.xml"/><Relationship Id="rId1" Type="http://schemas.openxmlformats.org/officeDocument/2006/relationships/tags" Target="../tags/tag46.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47.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50.xml"/><Relationship Id="rId1" Type="http://schemas.openxmlformats.org/officeDocument/2006/relationships/tags" Target="../tags/tag4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jpe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1.xml"/><Relationship Id="rId1" Type="http://schemas.openxmlformats.org/officeDocument/2006/relationships/tags" Target="../tags/tag8.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3624172" y="3283783"/>
            <a:ext cx="5152370" cy="902629"/>
          </a:xfrm>
        </p:spPr>
        <p:txBody>
          <a:bodyPr>
            <a:normAutofit fontScale="90000"/>
          </a:bodyPr>
          <a:lstStyle/>
          <a:p>
            <a:r>
              <a:rPr lang="en-US" dirty="0"/>
              <a:t>Innovative Applications of Essential Oils in Agronomy and Food Preservation</a:t>
            </a:r>
            <a:endParaRPr lang="fr-FR" dirty="0">
              <a:solidFill>
                <a:schemeClr val="tx1"/>
              </a:solidFill>
            </a:endParaRPr>
          </a:p>
        </p:txBody>
      </p:sp>
      <p:sp>
        <p:nvSpPr>
          <p:cNvPr id="3" name="Espace réservé du texte 2"/>
          <p:cNvSpPr>
            <a:spLocks noGrp="1"/>
          </p:cNvSpPr>
          <p:nvPr>
            <p:ph type="body" sz="quarter" idx="10"/>
          </p:nvPr>
        </p:nvSpPr>
        <p:spPr>
          <a:xfrm>
            <a:off x="3081479" y="4397794"/>
            <a:ext cx="5932130" cy="585698"/>
          </a:xfrm>
        </p:spPr>
        <p:txBody>
          <a:bodyPr/>
          <a:lstStyle/>
          <a:p>
            <a:r>
              <a:rPr lang="fr-FR" sz="1800" dirty="0"/>
              <a:t>Marie-Laure Fauconnier-Manon Genva and Clément </a:t>
            </a:r>
            <a:r>
              <a:rPr lang="fr-FR" sz="1800" dirty="0" err="1"/>
              <a:t>Burgeon</a:t>
            </a:r>
            <a:endParaRPr lang="fr-FR" sz="1800" dirty="0"/>
          </a:p>
          <a:p>
            <a:r>
              <a:rPr lang="fr-FR" sz="1800" dirty="0"/>
              <a:t>29/11/2024</a:t>
            </a:r>
          </a:p>
        </p:txBody>
      </p:sp>
      <p:sp>
        <p:nvSpPr>
          <p:cNvPr id="4" name="ZoneTexte 3">
            <a:extLst>
              <a:ext uri="{FF2B5EF4-FFF2-40B4-BE49-F238E27FC236}">
                <a16:creationId xmlns:a16="http://schemas.microsoft.com/office/drawing/2014/main" id="{308F508A-F372-961B-9B0F-433931BC1122}"/>
              </a:ext>
            </a:extLst>
          </p:cNvPr>
          <p:cNvSpPr txBox="1"/>
          <p:nvPr/>
        </p:nvSpPr>
        <p:spPr>
          <a:xfrm>
            <a:off x="5850673" y="4772722"/>
            <a:ext cx="914400" cy="914400"/>
          </a:xfrm>
          <a:prstGeom prst="rect">
            <a:avLst/>
          </a:prstGeom>
        </p:spPr>
        <p:txBody>
          <a:bodyPr vert="horz" wrap="none" lIns="91440" tIns="45720" rIns="91440" bIns="45720" rtlCol="0" anchor="ctr">
            <a:normAutofit/>
          </a:bodyPr>
          <a:lstStyle/>
          <a:p>
            <a:endParaRPr lang="fr-BE" dirty="0"/>
          </a:p>
        </p:txBody>
      </p:sp>
      <p:sp>
        <p:nvSpPr>
          <p:cNvPr id="5" name="ZoneTexte 4">
            <a:extLst>
              <a:ext uri="{FF2B5EF4-FFF2-40B4-BE49-F238E27FC236}">
                <a16:creationId xmlns:a16="http://schemas.microsoft.com/office/drawing/2014/main" id="{2121C6D4-2DC9-81AE-B71D-95B6994D6C00}"/>
              </a:ext>
            </a:extLst>
          </p:cNvPr>
          <p:cNvSpPr txBox="1"/>
          <p:nvPr/>
        </p:nvSpPr>
        <p:spPr>
          <a:xfrm>
            <a:off x="5330283" y="4534829"/>
            <a:ext cx="2713463" cy="520391"/>
          </a:xfrm>
          <a:prstGeom prst="rect">
            <a:avLst/>
          </a:prstGeom>
        </p:spPr>
        <p:txBody>
          <a:bodyPr vert="horz" wrap="square" lIns="91440" tIns="45720" rIns="91440" bIns="45720" rtlCol="0" anchor="ctr">
            <a:normAutofit/>
          </a:bodyPr>
          <a:lstStyle/>
          <a:p>
            <a:endParaRPr lang="fr-BE" dirty="0"/>
          </a:p>
        </p:txBody>
      </p:sp>
      <p:sp>
        <p:nvSpPr>
          <p:cNvPr id="8" name="ZoneTexte 7">
            <a:extLst>
              <a:ext uri="{FF2B5EF4-FFF2-40B4-BE49-F238E27FC236}">
                <a16:creationId xmlns:a16="http://schemas.microsoft.com/office/drawing/2014/main" id="{FBB35077-9EF9-B7B7-B5B6-4A2281442DEA}"/>
              </a:ext>
            </a:extLst>
          </p:cNvPr>
          <p:cNvSpPr txBox="1"/>
          <p:nvPr/>
        </p:nvSpPr>
        <p:spPr>
          <a:xfrm>
            <a:off x="5631072" y="2571750"/>
            <a:ext cx="3382537" cy="356839"/>
          </a:xfrm>
          <a:prstGeom prst="rect">
            <a:avLst/>
          </a:prstGeom>
        </p:spPr>
        <p:txBody>
          <a:bodyPr vert="horz" wrap="square" lIns="91440" tIns="45720" rIns="91440" bIns="45720" rtlCol="0" anchor="ctr">
            <a:noAutofit/>
          </a:bodyPr>
          <a:lstStyle/>
          <a:p>
            <a:r>
              <a:rPr lang="fr-BE" sz="2000" dirty="0"/>
              <a:t>By invitation of Prof. </a:t>
            </a:r>
            <a:r>
              <a:rPr lang="fr-BE" sz="2000" dirty="0" err="1"/>
              <a:t>Zhiguo</a:t>
            </a:r>
            <a:r>
              <a:rPr lang="fr-BE" sz="2000" dirty="0"/>
              <a:t> LI </a:t>
            </a:r>
          </a:p>
        </p:txBody>
      </p:sp>
    </p:spTree>
    <p:custDataLst>
      <p:tags r:id="rId1"/>
    </p:custDataLst>
    <p:extLst>
      <p:ext uri="{BB962C8B-B14F-4D97-AF65-F5344CB8AC3E}">
        <p14:creationId xmlns:p14="http://schemas.microsoft.com/office/powerpoint/2010/main" val="274626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ángulo isósceles 19">
            <a:extLst>
              <a:ext uri="{FF2B5EF4-FFF2-40B4-BE49-F238E27FC236}">
                <a16:creationId xmlns:a16="http://schemas.microsoft.com/office/drawing/2014/main" id="{F27B0E13-31A7-4B05-B667-C5C371009FA3}"/>
              </a:ext>
            </a:extLst>
          </p:cNvPr>
          <p:cNvSpPr/>
          <p:nvPr/>
        </p:nvSpPr>
        <p:spPr>
          <a:xfrm rot="5400000">
            <a:off x="1493224" y="422335"/>
            <a:ext cx="207628" cy="1761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pic>
        <p:nvPicPr>
          <p:cNvPr id="3074" name="Picture 2" descr="GEMBLOUX - Charte graphique">
            <a:extLst>
              <a:ext uri="{FF2B5EF4-FFF2-40B4-BE49-F238E27FC236}">
                <a16:creationId xmlns:a16="http://schemas.microsoft.com/office/drawing/2014/main" id="{B26EB73B-9CBF-413A-BC1B-5759DA08D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636" y="4116632"/>
            <a:ext cx="947873" cy="33381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F340461-7DE8-4782-8EF1-12BFA748D031}"/>
              </a:ext>
            </a:extLst>
          </p:cNvPr>
          <p:cNvSpPr txBox="1"/>
          <p:nvPr/>
        </p:nvSpPr>
        <p:spPr>
          <a:xfrm>
            <a:off x="588466" y="370101"/>
            <a:ext cx="7897151" cy="4054956"/>
          </a:xfrm>
          <a:prstGeom prst="rect">
            <a:avLst/>
          </a:prstGeom>
          <a:noFill/>
        </p:spPr>
        <p:txBody>
          <a:bodyPr wrap="square" rtlCol="0">
            <a:spAutoFit/>
          </a:bodyPr>
          <a:lstStyle/>
          <a:p>
            <a:r>
              <a:rPr lang="fr-FR" sz="2800" dirty="0">
                <a:solidFill>
                  <a:srgbClr val="92D050"/>
                </a:solidFill>
              </a:rPr>
              <a:t>China top essential </a:t>
            </a:r>
            <a:r>
              <a:rPr lang="fr-FR" sz="2800" dirty="0" err="1">
                <a:solidFill>
                  <a:srgbClr val="92D050"/>
                </a:solidFill>
              </a:rPr>
              <a:t>oil</a:t>
            </a:r>
            <a:r>
              <a:rPr lang="fr-FR" sz="2800" dirty="0">
                <a:solidFill>
                  <a:srgbClr val="92D050"/>
                </a:solidFill>
              </a:rPr>
              <a:t> production and EO import</a:t>
            </a:r>
          </a:p>
          <a:p>
            <a:endParaRPr lang="fr-FR" sz="1350" dirty="0">
              <a:solidFill>
                <a:srgbClr val="00B050"/>
              </a:solidFill>
            </a:endParaRPr>
          </a:p>
          <a:p>
            <a:endParaRPr lang="fr-FR" sz="1350" dirty="0">
              <a:solidFill>
                <a:srgbClr val="00B050"/>
              </a:solidFill>
            </a:endParaRPr>
          </a:p>
          <a:p>
            <a:endParaRPr lang="fr-FR" sz="1350" dirty="0">
              <a:solidFill>
                <a:srgbClr val="00B050"/>
              </a:solidFill>
            </a:endParaRPr>
          </a:p>
          <a:p>
            <a:pPr marL="214313" indent="-214313">
              <a:buFont typeface="Arial" panose="020B0604020202020204" pitchFamily="34" charset="0"/>
              <a:buChar char="•"/>
            </a:pPr>
            <a:r>
              <a:rPr lang="en-US" sz="1350" dirty="0" err="1"/>
              <a:t>Cornmint</a:t>
            </a: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Peppermint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Eucalyptus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Citronella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Spearmint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fr-FR" sz="1350" dirty="0"/>
              <a:t>C</a:t>
            </a:r>
            <a:r>
              <a:rPr lang="en-US" sz="1350" dirty="0" err="1"/>
              <a:t>edarwood</a:t>
            </a:r>
            <a:r>
              <a:rPr lang="en-US" sz="1350" dirty="0"/>
              <a:t>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fr-FR" sz="1350" i="1" dirty="0"/>
              <a:t>L</a:t>
            </a:r>
            <a:r>
              <a:rPr lang="en-US" sz="1350" i="1" dirty="0" err="1"/>
              <a:t>itsea</a:t>
            </a:r>
            <a:r>
              <a:rPr lang="en-US" sz="1350" i="1" dirty="0"/>
              <a:t> </a:t>
            </a:r>
            <a:r>
              <a:rPr lang="en-US" sz="1350" i="1" dirty="0" err="1"/>
              <a:t>cubeba</a:t>
            </a:r>
            <a:endParaRPr lang="en-US" sz="1350" i="1" dirty="0"/>
          </a:p>
          <a:p>
            <a:endParaRPr lang="en-US" sz="1350" dirty="0">
              <a:solidFill>
                <a:srgbClr val="00B050"/>
              </a:solidFill>
            </a:endParaRPr>
          </a:p>
        </p:txBody>
      </p:sp>
      <p:sp>
        <p:nvSpPr>
          <p:cNvPr id="16" name="Título 13">
            <a:extLst>
              <a:ext uri="{FF2B5EF4-FFF2-40B4-BE49-F238E27FC236}">
                <a16:creationId xmlns:a16="http://schemas.microsoft.com/office/drawing/2014/main" id="{1A258639-9F40-4747-A997-AB4455DE1C05}"/>
              </a:ext>
            </a:extLst>
          </p:cNvPr>
          <p:cNvSpPr txBox="1">
            <a:spLocks/>
          </p:cNvSpPr>
          <p:nvPr/>
        </p:nvSpPr>
        <p:spPr>
          <a:xfrm>
            <a:off x="1399056" y="370101"/>
            <a:ext cx="6345888" cy="627648"/>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BE" sz="900" b="1" dirty="0">
              <a:solidFill>
                <a:srgbClr val="139D8D"/>
              </a:solidFill>
              <a:latin typeface="Century Gothic" panose="020B0502020202020204" pitchFamily="34" charset="0"/>
            </a:endParaRPr>
          </a:p>
        </p:txBody>
      </p:sp>
      <p:pic>
        <p:nvPicPr>
          <p:cNvPr id="2054" name="Picture 6" descr="Amazon.com: Cornmint Oil (Mentha arvensis) 100% Natural Pure Undiluted  Uncut Essential Oil 100ml : Health &amp; Household">
            <a:extLst>
              <a:ext uri="{FF2B5EF4-FFF2-40B4-BE49-F238E27FC236}">
                <a16:creationId xmlns:a16="http://schemas.microsoft.com/office/drawing/2014/main" id="{5A04A395-A514-4F8C-9ACD-A2EC494916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0479" y="1130676"/>
            <a:ext cx="427496" cy="5855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nefits of Peppermint Oil: Uses, Side Effects &amp; Research">
            <a:extLst>
              <a:ext uri="{FF2B5EF4-FFF2-40B4-BE49-F238E27FC236}">
                <a16:creationId xmlns:a16="http://schemas.microsoft.com/office/drawing/2014/main" id="{96349FB0-48CC-427C-865B-485D2A57CA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4285" y="1536994"/>
            <a:ext cx="918482" cy="5143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uile Essentielle D'eucalyptus,1 Pièce,Prix Spécial - Buy Eucalyptus Oil,Eucalyptus  Oil Price,Australian Eucalyptus Oil Product on Alibaba.com">
            <a:extLst>
              <a:ext uri="{FF2B5EF4-FFF2-40B4-BE49-F238E27FC236}">
                <a16:creationId xmlns:a16="http://schemas.microsoft.com/office/drawing/2014/main" id="{3A0B3881-630E-443F-8F5E-793E9FC264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495" y="1837761"/>
            <a:ext cx="661253" cy="5609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itronella Oil at Rs 200/piece | गंजनी का तेल - Blue Ocean Aroma, Chennai |  ID: 14575141155">
            <a:extLst>
              <a:ext uri="{FF2B5EF4-FFF2-40B4-BE49-F238E27FC236}">
                <a16:creationId xmlns:a16="http://schemas.microsoft.com/office/drawing/2014/main" id="{ACE95D6B-E069-4117-914A-DAE9451DEA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750" b="-19752"/>
          <a:stretch/>
        </p:blipFill>
        <p:spPr bwMode="auto">
          <a:xfrm>
            <a:off x="3163897" y="2334536"/>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100% Spearmint Oil USP, Rs 2500 /litre Norex Flavours Private Limited | ID:  6506364888">
            <a:extLst>
              <a:ext uri="{FF2B5EF4-FFF2-40B4-BE49-F238E27FC236}">
                <a16:creationId xmlns:a16="http://schemas.microsoft.com/office/drawing/2014/main" id="{5A829A6F-F397-4E39-8A81-2C1F0E51AA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4779" y="2913748"/>
            <a:ext cx="629364" cy="52918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edar wood Essential Oil | Buy pure &amp; fresh Cedar Wood Essential Oil at  great prices">
            <a:extLst>
              <a:ext uri="{FF2B5EF4-FFF2-40B4-BE49-F238E27FC236}">
                <a16:creationId xmlns:a16="http://schemas.microsoft.com/office/drawing/2014/main" id="{F64AE337-5FCE-45BF-80F8-F6B2C02AD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9546" y="3120736"/>
            <a:ext cx="803671" cy="80367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itsea Cubeba Essential Oil Organic - SMSOrganics, Pure Essential Oils,  Carrier Oils, Attar, Flower Waters">
            <a:extLst>
              <a:ext uri="{FF2B5EF4-FFF2-40B4-BE49-F238E27FC236}">
                <a16:creationId xmlns:a16="http://schemas.microsoft.com/office/drawing/2014/main" id="{F4B76382-97AD-4EE9-A3FA-7C57576B052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4022" y="3702483"/>
            <a:ext cx="653069" cy="65306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6215EE0-CE3E-4AB1-A8CB-62A67F397134}"/>
              </a:ext>
            </a:extLst>
          </p:cNvPr>
          <p:cNvPicPr>
            <a:picLocks noChangeAspect="1"/>
          </p:cNvPicPr>
          <p:nvPr/>
        </p:nvPicPr>
        <p:blipFill>
          <a:blip r:embed="rId11"/>
          <a:stretch>
            <a:fillRect/>
          </a:stretch>
        </p:blipFill>
        <p:spPr>
          <a:xfrm>
            <a:off x="4726002" y="1395425"/>
            <a:ext cx="2911046" cy="2211086"/>
          </a:xfrm>
          <a:prstGeom prst="rect">
            <a:avLst/>
          </a:prstGeom>
        </p:spPr>
      </p:pic>
      <p:sp>
        <p:nvSpPr>
          <p:cNvPr id="3" name="Flèche : droite 2">
            <a:extLst>
              <a:ext uri="{FF2B5EF4-FFF2-40B4-BE49-F238E27FC236}">
                <a16:creationId xmlns:a16="http://schemas.microsoft.com/office/drawing/2014/main" id="{DA09B2A8-FE09-ABD2-3744-6E7177DFF48B}"/>
              </a:ext>
            </a:extLst>
          </p:cNvPr>
          <p:cNvSpPr/>
          <p:nvPr/>
        </p:nvSpPr>
        <p:spPr>
          <a:xfrm rot="19609461" flipH="1">
            <a:off x="7160204" y="1745274"/>
            <a:ext cx="785302" cy="24532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F57D6851-DC07-3553-23D9-43573ECD3983}"/>
              </a:ext>
            </a:extLst>
          </p:cNvPr>
          <p:cNvSpPr txBox="1"/>
          <p:nvPr/>
        </p:nvSpPr>
        <p:spPr>
          <a:xfrm>
            <a:off x="1466551" y="4524568"/>
            <a:ext cx="4445619" cy="459177"/>
          </a:xfrm>
          <a:prstGeom prst="rect">
            <a:avLst/>
          </a:prstGeom>
        </p:spPr>
        <p:txBody>
          <a:bodyPr vert="horz" wrap="square" lIns="91440" tIns="45720" rIns="91440" bIns="45720" rtlCol="0" anchor="ctr">
            <a:normAutofit/>
          </a:bodyPr>
          <a:lstStyle/>
          <a:p>
            <a:r>
              <a:rPr lang="fr-FR" sz="1800" b="1" dirty="0"/>
              <a:t>3000 Eos </a:t>
            </a:r>
            <a:r>
              <a:rPr lang="fr-FR" sz="1800" b="1" dirty="0" err="1"/>
              <a:t>described</a:t>
            </a:r>
            <a:r>
              <a:rPr lang="fr-FR" sz="1800" b="1" dirty="0"/>
              <a:t> but 300 on the </a:t>
            </a:r>
            <a:r>
              <a:rPr lang="fr-FR" sz="1800" b="1" dirty="0" err="1"/>
              <a:t>market</a:t>
            </a:r>
            <a:endParaRPr lang="fr-FR" sz="1800" b="1" dirty="0"/>
          </a:p>
          <a:p>
            <a:endParaRPr lang="fr-BE" dirty="0"/>
          </a:p>
        </p:txBody>
      </p:sp>
      <p:sp>
        <p:nvSpPr>
          <p:cNvPr id="6" name="ZoneTexte 5">
            <a:extLst>
              <a:ext uri="{FF2B5EF4-FFF2-40B4-BE49-F238E27FC236}">
                <a16:creationId xmlns:a16="http://schemas.microsoft.com/office/drawing/2014/main" id="{061B9C82-EE04-D9C8-81AF-C1F3F24E8CF9}"/>
              </a:ext>
            </a:extLst>
          </p:cNvPr>
          <p:cNvSpPr txBox="1"/>
          <p:nvPr/>
        </p:nvSpPr>
        <p:spPr>
          <a:xfrm>
            <a:off x="7680306" y="2063299"/>
            <a:ext cx="1285274" cy="1075267"/>
          </a:xfrm>
          <a:prstGeom prst="rect">
            <a:avLst/>
          </a:prstGeom>
        </p:spPr>
        <p:txBody>
          <a:bodyPr vert="horz" wrap="square" lIns="91440" tIns="45720" rIns="91440" bIns="45720" rtlCol="0" anchor="ctr">
            <a:normAutofit/>
          </a:bodyPr>
          <a:lstStyle/>
          <a:p>
            <a:r>
              <a:rPr lang="fr-BE" dirty="0"/>
              <a:t>China </a:t>
            </a:r>
            <a:r>
              <a:rPr lang="fr-BE" dirty="0" err="1"/>
              <a:t>is</a:t>
            </a:r>
            <a:r>
              <a:rPr lang="fr-BE" dirty="0"/>
              <a:t> a key </a:t>
            </a:r>
            <a:r>
              <a:rPr lang="fr-BE" dirty="0" err="1"/>
              <a:t>actor</a:t>
            </a:r>
            <a:r>
              <a:rPr lang="fr-BE" dirty="0"/>
              <a:t> in EO </a:t>
            </a:r>
            <a:r>
              <a:rPr lang="fr-BE" dirty="0" err="1"/>
              <a:t>market</a:t>
            </a:r>
            <a:endParaRPr lang="fr-BE" dirty="0"/>
          </a:p>
        </p:txBody>
      </p:sp>
    </p:spTree>
    <p:custDataLst>
      <p:tags r:id="rId1"/>
    </p:custDataLst>
    <p:extLst>
      <p:ext uri="{BB962C8B-B14F-4D97-AF65-F5344CB8AC3E}">
        <p14:creationId xmlns:p14="http://schemas.microsoft.com/office/powerpoint/2010/main" val="8890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ángulo isósceles 19">
            <a:extLst>
              <a:ext uri="{FF2B5EF4-FFF2-40B4-BE49-F238E27FC236}">
                <a16:creationId xmlns:a16="http://schemas.microsoft.com/office/drawing/2014/main" id="{F27B0E13-31A7-4B05-B667-C5C371009FA3}"/>
              </a:ext>
            </a:extLst>
          </p:cNvPr>
          <p:cNvSpPr/>
          <p:nvPr/>
        </p:nvSpPr>
        <p:spPr>
          <a:xfrm rot="5400000">
            <a:off x="1493224" y="422335"/>
            <a:ext cx="207628" cy="1761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pic>
        <p:nvPicPr>
          <p:cNvPr id="3074" name="Picture 2" descr="GEMBLOUX - Charte graphique">
            <a:extLst>
              <a:ext uri="{FF2B5EF4-FFF2-40B4-BE49-F238E27FC236}">
                <a16:creationId xmlns:a16="http://schemas.microsoft.com/office/drawing/2014/main" id="{B26EB73B-9CBF-413A-BC1B-5759DA08D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4841" y="343511"/>
            <a:ext cx="947873" cy="33381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F340461-7DE8-4782-8EF1-12BFA748D031}"/>
              </a:ext>
            </a:extLst>
          </p:cNvPr>
          <p:cNvSpPr txBox="1"/>
          <p:nvPr/>
        </p:nvSpPr>
        <p:spPr>
          <a:xfrm>
            <a:off x="805640" y="254470"/>
            <a:ext cx="7532719" cy="877163"/>
          </a:xfrm>
          <a:prstGeom prst="rect">
            <a:avLst/>
          </a:prstGeom>
          <a:noFill/>
        </p:spPr>
        <p:txBody>
          <a:bodyPr wrap="square" rtlCol="0">
            <a:spAutoFit/>
          </a:bodyPr>
          <a:lstStyle/>
          <a:p>
            <a:r>
              <a:rPr lang="en-US" sz="2400" b="1" dirty="0">
                <a:solidFill>
                  <a:srgbClr val="92D050"/>
                </a:solidFill>
              </a:rPr>
              <a:t>Eos traditional uses and new application sectors</a:t>
            </a:r>
          </a:p>
          <a:p>
            <a:endParaRPr lang="fr-FR" sz="1350" dirty="0">
              <a:solidFill>
                <a:srgbClr val="00B050"/>
              </a:solidFill>
            </a:endParaRPr>
          </a:p>
          <a:p>
            <a:endParaRPr lang="en-US" sz="1350" dirty="0">
              <a:solidFill>
                <a:srgbClr val="00B050"/>
              </a:solidFill>
            </a:endParaRPr>
          </a:p>
        </p:txBody>
      </p:sp>
      <p:sp>
        <p:nvSpPr>
          <p:cNvPr id="16" name="Título 13">
            <a:extLst>
              <a:ext uri="{FF2B5EF4-FFF2-40B4-BE49-F238E27FC236}">
                <a16:creationId xmlns:a16="http://schemas.microsoft.com/office/drawing/2014/main" id="{1A258639-9F40-4747-A997-AB4455DE1C05}"/>
              </a:ext>
            </a:extLst>
          </p:cNvPr>
          <p:cNvSpPr txBox="1">
            <a:spLocks/>
          </p:cNvSpPr>
          <p:nvPr/>
        </p:nvSpPr>
        <p:spPr>
          <a:xfrm>
            <a:off x="1399056" y="370101"/>
            <a:ext cx="6345888" cy="627648"/>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BE" sz="900" b="1" dirty="0">
              <a:solidFill>
                <a:srgbClr val="139D8D"/>
              </a:solidFill>
              <a:latin typeface="Century Gothic" panose="020B0502020202020204" pitchFamily="34" charset="0"/>
            </a:endParaRPr>
          </a:p>
        </p:txBody>
      </p:sp>
      <p:pic>
        <p:nvPicPr>
          <p:cNvPr id="2" name="Image 1">
            <a:extLst>
              <a:ext uri="{FF2B5EF4-FFF2-40B4-BE49-F238E27FC236}">
                <a16:creationId xmlns:a16="http://schemas.microsoft.com/office/drawing/2014/main" id="{7672029A-36CF-4C3F-BEA8-B32A2A6AD33F}"/>
              </a:ext>
            </a:extLst>
          </p:cNvPr>
          <p:cNvPicPr>
            <a:picLocks noChangeAspect="1"/>
          </p:cNvPicPr>
          <p:nvPr/>
        </p:nvPicPr>
        <p:blipFill>
          <a:blip r:embed="rId4"/>
          <a:stretch>
            <a:fillRect/>
          </a:stretch>
        </p:blipFill>
        <p:spPr>
          <a:xfrm>
            <a:off x="555189" y="997749"/>
            <a:ext cx="2536256" cy="2098721"/>
          </a:xfrm>
          <a:prstGeom prst="rect">
            <a:avLst/>
          </a:prstGeom>
        </p:spPr>
      </p:pic>
      <p:sp>
        <p:nvSpPr>
          <p:cNvPr id="3" name="Rectangle 2">
            <a:extLst>
              <a:ext uri="{FF2B5EF4-FFF2-40B4-BE49-F238E27FC236}">
                <a16:creationId xmlns:a16="http://schemas.microsoft.com/office/drawing/2014/main" id="{359BC82A-2ABF-42A2-AA98-128C35162697}"/>
              </a:ext>
            </a:extLst>
          </p:cNvPr>
          <p:cNvSpPr/>
          <p:nvPr/>
        </p:nvSpPr>
        <p:spPr>
          <a:xfrm>
            <a:off x="4976880" y="986374"/>
            <a:ext cx="4765634" cy="3754874"/>
          </a:xfrm>
          <a:prstGeom prst="rect">
            <a:avLst/>
          </a:prstGeom>
        </p:spPr>
        <p:txBody>
          <a:bodyPr wrap="square">
            <a:spAutoFit/>
          </a:bodyPr>
          <a:lstStyle/>
          <a:p>
            <a:pPr marL="342900" indent="-342900">
              <a:buFont typeface="Arial" panose="020B0604020202020204" pitchFamily="34" charset="0"/>
              <a:buChar char="•"/>
            </a:pPr>
            <a:r>
              <a:rPr lang="en-US" sz="1400" dirty="0">
                <a:solidFill>
                  <a:srgbClr val="92D050"/>
                </a:solidFill>
                <a:latin typeface="+mj-lt"/>
              </a:rPr>
              <a:t>Cosmetics &amp; Perfumes</a:t>
            </a:r>
          </a:p>
          <a:p>
            <a:pPr marL="342900" indent="-342900">
              <a:buFont typeface="Arial" panose="020B0604020202020204" pitchFamily="34" charset="0"/>
              <a:buChar char="•"/>
            </a:pPr>
            <a:r>
              <a:rPr lang="en-US" sz="1400" dirty="0">
                <a:solidFill>
                  <a:srgbClr val="92D050"/>
                </a:solidFill>
                <a:latin typeface="+mj-lt"/>
              </a:rPr>
              <a:t>Aromatherapy</a:t>
            </a:r>
          </a:p>
          <a:p>
            <a:pPr marL="342900" indent="-342900">
              <a:buFont typeface="Arial" panose="020B0604020202020204" pitchFamily="34" charset="0"/>
              <a:buChar char="•"/>
            </a:pPr>
            <a:r>
              <a:rPr lang="en-US" sz="1400" dirty="0">
                <a:solidFill>
                  <a:srgbClr val="0070C0"/>
                </a:solidFill>
                <a:latin typeface="+mj-lt"/>
              </a:rPr>
              <a:t>Aroma</a:t>
            </a:r>
          </a:p>
          <a:p>
            <a:pPr marL="342900" indent="-342900">
              <a:buFont typeface="Arial" panose="020B0604020202020204" pitchFamily="34" charset="0"/>
              <a:buChar char="•"/>
            </a:pPr>
            <a:r>
              <a:rPr lang="en-US" sz="1400" dirty="0">
                <a:solidFill>
                  <a:srgbClr val="FFC000"/>
                </a:solidFill>
                <a:latin typeface="+mj-lt"/>
              </a:rPr>
              <a:t>Pharmacy</a:t>
            </a:r>
          </a:p>
          <a:p>
            <a:pPr marL="342900" indent="-342900">
              <a:buFont typeface="Arial" panose="020B0604020202020204" pitchFamily="34" charset="0"/>
              <a:buChar char="•"/>
            </a:pPr>
            <a:endParaRPr lang="en-US" sz="1400" dirty="0">
              <a:solidFill>
                <a:srgbClr val="FFC000"/>
              </a:solidFill>
              <a:latin typeface="+mj-lt"/>
            </a:endParaRPr>
          </a:p>
          <a:p>
            <a:endParaRPr lang="en-US" sz="1400" dirty="0">
              <a:latin typeface="+mj-lt"/>
            </a:endParaRPr>
          </a:p>
          <a:p>
            <a:pPr marL="342900" indent="-342900">
              <a:buFont typeface="Arial" panose="020B0604020202020204" pitchFamily="34" charset="0"/>
              <a:buChar char="•"/>
            </a:pPr>
            <a:r>
              <a:rPr lang="en-US" sz="1400" dirty="0">
                <a:latin typeface="+mj-lt"/>
              </a:rPr>
              <a:t>Household products </a:t>
            </a:r>
          </a:p>
          <a:p>
            <a:pPr marL="342900" indent="-342900">
              <a:buFont typeface="Arial" panose="020B0604020202020204" pitchFamily="34" charset="0"/>
              <a:buChar char="•"/>
            </a:pPr>
            <a:r>
              <a:rPr lang="en-US" sz="1400" dirty="0">
                <a:latin typeface="+mj-lt"/>
              </a:rPr>
              <a:t>Additives and food </a:t>
            </a:r>
            <a:r>
              <a:rPr lang="en-US" sz="1400" dirty="0" err="1">
                <a:latin typeface="+mj-lt"/>
              </a:rPr>
              <a:t>pacakging</a:t>
            </a:r>
            <a:endParaRPr lang="en-US" sz="1400" dirty="0">
              <a:latin typeface="+mj-lt"/>
            </a:endParaRPr>
          </a:p>
          <a:p>
            <a:pPr marL="342900" indent="-342900">
              <a:buFont typeface="Arial" panose="020B0604020202020204" pitchFamily="34" charset="0"/>
              <a:buChar char="•"/>
            </a:pPr>
            <a:r>
              <a:rPr lang="en-US" sz="1400" dirty="0">
                <a:latin typeface="+mj-lt"/>
              </a:rPr>
              <a:t>Biocides (agronomy/ veterinary/food)</a:t>
            </a:r>
          </a:p>
          <a:p>
            <a:pPr marL="685800" lvl="1" indent="-342900">
              <a:buFont typeface="Courier New" panose="02070309020205020404" pitchFamily="49" charset="0"/>
              <a:buChar char="o"/>
            </a:pPr>
            <a:r>
              <a:rPr lang="fr-FR" sz="1400" dirty="0">
                <a:latin typeface="+mj-lt"/>
              </a:rPr>
              <a:t>I</a:t>
            </a:r>
            <a:r>
              <a:rPr lang="en-US" sz="1400" dirty="0" err="1">
                <a:latin typeface="+mj-lt"/>
              </a:rPr>
              <a:t>nsecticide</a:t>
            </a:r>
            <a:endParaRPr lang="en-US" sz="1400" dirty="0">
              <a:latin typeface="+mj-lt"/>
            </a:endParaRPr>
          </a:p>
          <a:p>
            <a:pPr marL="685800" lvl="1" indent="-342900">
              <a:buFont typeface="Courier New" panose="02070309020205020404" pitchFamily="49" charset="0"/>
              <a:buChar char="o"/>
            </a:pPr>
            <a:r>
              <a:rPr lang="fr-FR" sz="1400" dirty="0">
                <a:latin typeface="+mj-lt"/>
              </a:rPr>
              <a:t>Fongicide</a:t>
            </a:r>
          </a:p>
          <a:p>
            <a:pPr marL="685800" lvl="1" indent="-342900">
              <a:buFont typeface="Courier New" panose="02070309020205020404" pitchFamily="49" charset="0"/>
              <a:buChar char="o"/>
            </a:pPr>
            <a:r>
              <a:rPr lang="fr-FR" sz="1400" dirty="0" err="1">
                <a:latin typeface="+mj-lt"/>
              </a:rPr>
              <a:t>Bactericide</a:t>
            </a:r>
            <a:endParaRPr lang="fr-FR" sz="1400" dirty="0">
              <a:latin typeface="+mj-lt"/>
            </a:endParaRPr>
          </a:p>
          <a:p>
            <a:pPr marL="685800" lvl="1" indent="-342900">
              <a:buFont typeface="Courier New" panose="02070309020205020404" pitchFamily="49" charset="0"/>
              <a:buChar char="o"/>
            </a:pPr>
            <a:r>
              <a:rPr lang="fr-FR" sz="1400" dirty="0">
                <a:latin typeface="+mj-lt"/>
              </a:rPr>
              <a:t>Virucide</a:t>
            </a:r>
          </a:p>
          <a:p>
            <a:pPr marL="685800" lvl="1" indent="-342900">
              <a:buFont typeface="Courier New" panose="02070309020205020404" pitchFamily="49" charset="0"/>
              <a:buChar char="o"/>
            </a:pPr>
            <a:r>
              <a:rPr lang="fr-FR" sz="1400" dirty="0" err="1">
                <a:latin typeface="+mj-lt"/>
              </a:rPr>
              <a:t>Nematicide</a:t>
            </a:r>
            <a:endParaRPr lang="fr-FR" sz="1400" dirty="0">
              <a:latin typeface="+mj-lt"/>
            </a:endParaRPr>
          </a:p>
          <a:p>
            <a:pPr marL="685800" lvl="1" indent="-342900">
              <a:buFont typeface="Courier New" panose="02070309020205020404" pitchFamily="49" charset="0"/>
              <a:buChar char="o"/>
            </a:pPr>
            <a:r>
              <a:rPr lang="fr-FR" sz="1400" dirty="0">
                <a:latin typeface="+mj-lt"/>
              </a:rPr>
              <a:t>Acaricide</a:t>
            </a:r>
          </a:p>
          <a:p>
            <a:pPr marL="685800" lvl="1" indent="-342900">
              <a:buFont typeface="Courier New" panose="02070309020205020404" pitchFamily="49" charset="0"/>
              <a:buChar char="o"/>
            </a:pPr>
            <a:r>
              <a:rPr lang="fr-FR" sz="1400" dirty="0">
                <a:latin typeface="+mj-lt"/>
              </a:rPr>
              <a:t>Anti-</a:t>
            </a:r>
            <a:r>
              <a:rPr lang="fr-FR" sz="1400" dirty="0" err="1">
                <a:latin typeface="+mj-lt"/>
              </a:rPr>
              <a:t>sprouting</a:t>
            </a:r>
            <a:endParaRPr lang="fr-FR" sz="1400" dirty="0">
              <a:latin typeface="+mj-lt"/>
            </a:endParaRPr>
          </a:p>
          <a:p>
            <a:pPr marL="342900" indent="-342900">
              <a:buFont typeface="Arial" panose="020B0604020202020204" pitchFamily="34" charset="0"/>
              <a:buChar char="•"/>
            </a:pPr>
            <a:r>
              <a:rPr lang="en-US" sz="1400" dirty="0" err="1">
                <a:latin typeface="+mj-lt"/>
              </a:rPr>
              <a:t>Builiding</a:t>
            </a:r>
            <a:r>
              <a:rPr lang="en-US" sz="1400" dirty="0">
                <a:latin typeface="+mj-lt"/>
              </a:rPr>
              <a:t> block for chemical synthesis</a:t>
            </a:r>
          </a:p>
        </p:txBody>
      </p:sp>
      <p:sp>
        <p:nvSpPr>
          <p:cNvPr id="5" name="Accolade ouvrante 4">
            <a:extLst>
              <a:ext uri="{FF2B5EF4-FFF2-40B4-BE49-F238E27FC236}">
                <a16:creationId xmlns:a16="http://schemas.microsoft.com/office/drawing/2014/main" id="{16454B2C-B240-AA90-D676-9FA8BEF29106}"/>
              </a:ext>
            </a:extLst>
          </p:cNvPr>
          <p:cNvSpPr/>
          <p:nvPr/>
        </p:nvSpPr>
        <p:spPr>
          <a:xfrm>
            <a:off x="4368800" y="997749"/>
            <a:ext cx="304800" cy="8771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6" name="Accolade ouvrante 5">
            <a:extLst>
              <a:ext uri="{FF2B5EF4-FFF2-40B4-BE49-F238E27FC236}">
                <a16:creationId xmlns:a16="http://schemas.microsoft.com/office/drawing/2014/main" id="{93BA9A0C-937B-7B58-1045-A9082686092C}"/>
              </a:ext>
            </a:extLst>
          </p:cNvPr>
          <p:cNvSpPr/>
          <p:nvPr/>
        </p:nvSpPr>
        <p:spPr>
          <a:xfrm>
            <a:off x="4368040" y="2425229"/>
            <a:ext cx="304800" cy="218063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cxnSp>
        <p:nvCxnSpPr>
          <p:cNvPr id="8" name="Connecteur droit avec flèche 7">
            <a:extLst>
              <a:ext uri="{FF2B5EF4-FFF2-40B4-BE49-F238E27FC236}">
                <a16:creationId xmlns:a16="http://schemas.microsoft.com/office/drawing/2014/main" id="{1B1B2D60-5F3F-A9DD-5587-0CD308AFF90D}"/>
              </a:ext>
            </a:extLst>
          </p:cNvPr>
          <p:cNvCxnSpPr>
            <a:cxnSpLocks/>
          </p:cNvCxnSpPr>
          <p:nvPr/>
        </p:nvCxnSpPr>
        <p:spPr>
          <a:xfrm flipH="1">
            <a:off x="2362200" y="1456267"/>
            <a:ext cx="1845733" cy="2847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0B14D853-C1FC-9DDC-40B4-21BD7BFD9CD5}"/>
              </a:ext>
            </a:extLst>
          </p:cNvPr>
          <p:cNvSpPr txBox="1"/>
          <p:nvPr/>
        </p:nvSpPr>
        <p:spPr>
          <a:xfrm>
            <a:off x="2733974" y="3113803"/>
            <a:ext cx="1634066" cy="660387"/>
          </a:xfrm>
          <a:prstGeom prst="rect">
            <a:avLst/>
          </a:prstGeom>
        </p:spPr>
        <p:txBody>
          <a:bodyPr vert="horz" wrap="square" lIns="91440" tIns="45720" rIns="91440" bIns="45720" rtlCol="0" anchor="ctr">
            <a:normAutofit/>
          </a:bodyPr>
          <a:lstStyle/>
          <a:p>
            <a:r>
              <a:rPr lang="fr-BE" dirty="0"/>
              <a:t>New applications</a:t>
            </a:r>
          </a:p>
        </p:txBody>
      </p:sp>
    </p:spTree>
    <p:custDataLst>
      <p:tags r:id="rId1"/>
    </p:custDataLst>
    <p:extLst>
      <p:ext uri="{BB962C8B-B14F-4D97-AF65-F5344CB8AC3E}">
        <p14:creationId xmlns:p14="http://schemas.microsoft.com/office/powerpoint/2010/main" val="361409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4" name="Rectangle 3">
            <a:extLst>
              <a:ext uri="{FF2B5EF4-FFF2-40B4-BE49-F238E27FC236}">
                <a16:creationId xmlns:a16="http://schemas.microsoft.com/office/drawing/2014/main" id="{9A3F2738-40D6-4F94-8A31-4F62B5E8F37E}"/>
              </a:ext>
            </a:extLst>
          </p:cNvPr>
          <p:cNvSpPr/>
          <p:nvPr/>
        </p:nvSpPr>
        <p:spPr>
          <a:xfrm>
            <a:off x="317350" y="1210088"/>
            <a:ext cx="7546490" cy="2769989"/>
          </a:xfrm>
          <a:prstGeom prst="rect">
            <a:avLst/>
          </a:prstGeom>
        </p:spPr>
        <p:txBody>
          <a:bodyPr wrap="square">
            <a:spAutoFit/>
          </a:bodyPr>
          <a:lstStyle/>
          <a:p>
            <a:pPr lvl="1">
              <a:buFontTx/>
              <a:buChar char="-"/>
            </a:pPr>
            <a:r>
              <a:rPr lang="en-US" dirty="0">
                <a:latin typeface="+mj-lt"/>
              </a:rPr>
              <a:t>More recently numerous applications in agronomy (biocide)</a:t>
            </a:r>
          </a:p>
          <a:p>
            <a:pPr lvl="2">
              <a:buFontTx/>
              <a:buChar char="-"/>
            </a:pPr>
            <a:r>
              <a:rPr lang="en-US" dirty="0">
                <a:latin typeface="+mj-lt"/>
              </a:rPr>
              <a:t>Insecticide (GS 182 000)</a:t>
            </a:r>
          </a:p>
          <a:p>
            <a:pPr lvl="2">
              <a:buFontTx/>
              <a:buChar char="-"/>
            </a:pPr>
            <a:r>
              <a:rPr lang="en-US" dirty="0">
                <a:latin typeface="+mj-lt"/>
              </a:rPr>
              <a:t>Herbicide (GS 123 000)     </a:t>
            </a:r>
          </a:p>
          <a:p>
            <a:pPr lvl="2">
              <a:buFontTx/>
              <a:buChar char="-"/>
            </a:pPr>
            <a:r>
              <a:rPr lang="en-US" dirty="0">
                <a:latin typeface="+mj-lt"/>
              </a:rPr>
              <a:t>Bactericide-fungicide (GS 127.000)</a:t>
            </a:r>
          </a:p>
          <a:p>
            <a:pPr lvl="2">
              <a:buFontTx/>
              <a:buChar char="-"/>
            </a:pPr>
            <a:r>
              <a:rPr lang="en-US" dirty="0">
                <a:latin typeface="+mj-lt"/>
              </a:rPr>
              <a:t>Acaricide-nematicide (GS 40.000)</a:t>
            </a:r>
          </a:p>
          <a:p>
            <a:pPr lvl="2">
              <a:buFontTx/>
              <a:buChar char="-"/>
            </a:pPr>
            <a:endParaRPr lang="en-US" dirty="0">
              <a:latin typeface="+mj-lt"/>
            </a:endParaRPr>
          </a:p>
          <a:p>
            <a:pPr lvl="2">
              <a:buFontTx/>
              <a:buChar char="-"/>
            </a:pPr>
            <a:endParaRPr lang="fr-FR" dirty="0">
              <a:latin typeface="+mj-lt"/>
            </a:endParaRPr>
          </a:p>
          <a:p>
            <a:pPr lvl="2">
              <a:buFontTx/>
              <a:buChar char="-"/>
            </a:pPr>
            <a:r>
              <a:rPr lang="fr-FR" dirty="0">
                <a:latin typeface="+mj-lt"/>
              </a:rPr>
              <a:t>But </a:t>
            </a:r>
            <a:r>
              <a:rPr lang="fr-FR" dirty="0" err="1">
                <a:latin typeface="+mj-lt"/>
              </a:rPr>
              <a:t>also</a:t>
            </a:r>
            <a:r>
              <a:rPr lang="fr-FR" dirty="0">
                <a:latin typeface="+mj-lt"/>
              </a:rPr>
              <a:t> anti-</a:t>
            </a:r>
            <a:r>
              <a:rPr lang="fr-FR" dirty="0" err="1">
                <a:latin typeface="+mj-lt"/>
              </a:rPr>
              <a:t>sprouting</a:t>
            </a:r>
            <a:r>
              <a:rPr lang="fr-FR" dirty="0">
                <a:latin typeface="+mj-lt"/>
              </a:rPr>
              <a:t> agent, virucide, </a:t>
            </a:r>
            <a:r>
              <a:rPr lang="fr-FR" dirty="0" err="1">
                <a:latin typeface="+mj-lt"/>
              </a:rPr>
              <a:t>soil</a:t>
            </a:r>
            <a:r>
              <a:rPr lang="fr-FR" dirty="0">
                <a:latin typeface="+mj-lt"/>
              </a:rPr>
              <a:t> microbiote </a:t>
            </a:r>
            <a:r>
              <a:rPr lang="fr-FR" dirty="0" err="1">
                <a:latin typeface="+mj-lt"/>
              </a:rPr>
              <a:t>quality</a:t>
            </a:r>
            <a:r>
              <a:rPr lang="fr-FR" dirty="0">
                <a:latin typeface="+mj-lt"/>
              </a:rPr>
              <a:t>  </a:t>
            </a:r>
            <a:r>
              <a:rPr lang="fr-FR" dirty="0" err="1">
                <a:latin typeface="+mj-lt"/>
              </a:rPr>
              <a:t>improvement</a:t>
            </a:r>
            <a:r>
              <a:rPr lang="fr-FR" dirty="0">
                <a:latin typeface="+mj-lt"/>
              </a:rPr>
              <a:t>, post-</a:t>
            </a:r>
            <a:r>
              <a:rPr lang="fr-FR" dirty="0" err="1">
                <a:latin typeface="+mj-lt"/>
              </a:rPr>
              <a:t>harvest</a:t>
            </a:r>
            <a:r>
              <a:rPr lang="fr-FR" dirty="0">
                <a:latin typeface="+mj-lt"/>
              </a:rPr>
              <a:t> </a:t>
            </a:r>
            <a:r>
              <a:rPr lang="fr-FR" dirty="0" err="1">
                <a:latin typeface="+mj-lt"/>
              </a:rPr>
              <a:t>desease</a:t>
            </a:r>
            <a:r>
              <a:rPr lang="fr-FR" dirty="0">
                <a:latin typeface="+mj-lt"/>
              </a:rPr>
              <a:t>, self-life </a:t>
            </a:r>
            <a:r>
              <a:rPr lang="fr-FR" dirty="0" err="1">
                <a:latin typeface="+mj-lt"/>
              </a:rPr>
              <a:t>increase</a:t>
            </a:r>
            <a:r>
              <a:rPr lang="fr-FR" dirty="0">
                <a:latin typeface="+mj-lt"/>
              </a:rPr>
              <a:t> …</a:t>
            </a:r>
          </a:p>
          <a:p>
            <a:pPr lvl="2">
              <a:buFontTx/>
              <a:buChar char="-"/>
            </a:pPr>
            <a:endParaRPr lang="en-US" sz="1200" dirty="0">
              <a:latin typeface="Century Gothic" panose="020B0502020202020204" pitchFamily="34" charset="0"/>
            </a:endParaRPr>
          </a:p>
        </p:txBody>
      </p:sp>
      <p:pic>
        <p:nvPicPr>
          <p:cNvPr id="5" name="Image 4">
            <a:extLst>
              <a:ext uri="{FF2B5EF4-FFF2-40B4-BE49-F238E27FC236}">
                <a16:creationId xmlns:a16="http://schemas.microsoft.com/office/drawing/2014/main" id="{3812E7CB-B479-448B-914C-0F4C1ABF94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98416"/>
            <a:ext cx="1089642" cy="1516361"/>
          </a:xfrm>
          <a:prstGeom prst="rect">
            <a:avLst/>
          </a:prstGeom>
        </p:spPr>
      </p:pic>
      <p:pic>
        <p:nvPicPr>
          <p:cNvPr id="6" name="Picture 2">
            <a:extLst>
              <a:ext uri="{FF2B5EF4-FFF2-40B4-BE49-F238E27FC236}">
                <a16:creationId xmlns:a16="http://schemas.microsoft.com/office/drawing/2014/main" id="{98A55955-0DA2-440F-9D48-8C572C574D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3187" y="1417437"/>
            <a:ext cx="1718761" cy="966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2782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8" name="ZoneTexte 7">
            <a:extLst>
              <a:ext uri="{FF2B5EF4-FFF2-40B4-BE49-F238E27FC236}">
                <a16:creationId xmlns:a16="http://schemas.microsoft.com/office/drawing/2014/main" id="{4E1826B0-721F-46A4-83DE-8B392873CEC4}"/>
              </a:ext>
            </a:extLst>
          </p:cNvPr>
          <p:cNvSpPr txBox="1"/>
          <p:nvPr/>
        </p:nvSpPr>
        <p:spPr>
          <a:xfrm>
            <a:off x="502286" y="1069223"/>
            <a:ext cx="7548996" cy="1908215"/>
          </a:xfrm>
          <a:prstGeom prst="rect">
            <a:avLst/>
          </a:prstGeom>
          <a:noFill/>
        </p:spPr>
        <p:txBody>
          <a:bodyPr wrap="square" rtlCol="0">
            <a:spAutoFit/>
          </a:bodyPr>
          <a:lstStyle/>
          <a:p>
            <a:r>
              <a:rPr lang="fr-FR" b="1" dirty="0"/>
              <a:t>Eos as insecticide:</a:t>
            </a:r>
          </a:p>
          <a:p>
            <a:endParaRPr lang="fr-FR" sz="1000" dirty="0"/>
          </a:p>
          <a:p>
            <a:pPr marL="285750" indent="-285750">
              <a:buFontTx/>
              <a:buChar char="-"/>
            </a:pPr>
            <a:r>
              <a:rPr lang="fr-FR" dirty="0"/>
              <a:t>Eos </a:t>
            </a:r>
            <a:r>
              <a:rPr lang="fr-FR" dirty="0" err="1"/>
              <a:t>used</a:t>
            </a:r>
            <a:r>
              <a:rPr lang="fr-FR" dirty="0"/>
              <a:t> </a:t>
            </a:r>
            <a:r>
              <a:rPr lang="fr-FR" dirty="0" err="1"/>
              <a:t>alone</a:t>
            </a:r>
            <a:r>
              <a:rPr lang="fr-FR" dirty="0"/>
              <a:t> or mixture of </a:t>
            </a:r>
            <a:r>
              <a:rPr lang="fr-FR" dirty="0" err="1"/>
              <a:t>it</a:t>
            </a:r>
            <a:r>
              <a:rPr lang="fr-FR" dirty="0"/>
              <a:t> (</a:t>
            </a:r>
            <a:r>
              <a:rPr lang="fr-FR" dirty="0" err="1"/>
              <a:t>synergy</a:t>
            </a:r>
            <a:r>
              <a:rPr lang="fr-FR" dirty="0"/>
              <a:t>, additive </a:t>
            </a:r>
            <a:r>
              <a:rPr lang="fr-FR" dirty="0" err="1"/>
              <a:t>effect</a:t>
            </a:r>
            <a:r>
              <a:rPr lang="fr-FR" dirty="0"/>
              <a:t>)</a:t>
            </a:r>
          </a:p>
          <a:p>
            <a:pPr marL="285750" indent="-285750">
              <a:buFontTx/>
              <a:buChar char="-"/>
            </a:pPr>
            <a:r>
              <a:rPr lang="fr-FR" dirty="0" err="1"/>
              <a:t>Deterrent</a:t>
            </a:r>
            <a:r>
              <a:rPr lang="fr-FR" dirty="0"/>
              <a:t>, </a:t>
            </a:r>
            <a:r>
              <a:rPr lang="fr-FR" dirty="0" err="1"/>
              <a:t>antifeedant</a:t>
            </a:r>
            <a:r>
              <a:rPr lang="fr-FR" dirty="0"/>
              <a:t>, repellent, acute </a:t>
            </a:r>
            <a:r>
              <a:rPr lang="fr-FR" dirty="0" err="1"/>
              <a:t>toxicity</a:t>
            </a:r>
            <a:r>
              <a:rPr lang="fr-FR" dirty="0"/>
              <a:t> (ingestion, inhalation, </a:t>
            </a:r>
            <a:r>
              <a:rPr lang="fr-FR" dirty="0" err="1"/>
              <a:t>topical</a:t>
            </a:r>
            <a:r>
              <a:rPr lang="fr-FR" dirty="0"/>
              <a:t> application)</a:t>
            </a:r>
          </a:p>
          <a:p>
            <a:pPr marL="285750" indent="-285750">
              <a:buFontTx/>
              <a:buChar char="-"/>
            </a:pPr>
            <a:endParaRPr lang="fr-FR" dirty="0"/>
          </a:p>
          <a:p>
            <a:r>
              <a:rPr lang="fr-FR" dirty="0">
                <a:sym typeface="Wingdings" panose="05000000000000000000" pitchFamily="2" charset="2"/>
              </a:rPr>
              <a:t> Pest of </a:t>
            </a:r>
            <a:r>
              <a:rPr lang="fr-FR" dirty="0" err="1">
                <a:sym typeface="Wingdings" panose="05000000000000000000" pitchFamily="2" charset="2"/>
              </a:rPr>
              <a:t>stored</a:t>
            </a:r>
            <a:r>
              <a:rPr lang="fr-FR" dirty="0">
                <a:sym typeface="Wingdings" panose="05000000000000000000" pitchFamily="2" charset="2"/>
              </a:rPr>
              <a:t> </a:t>
            </a:r>
            <a:r>
              <a:rPr lang="fr-FR" dirty="0" err="1">
                <a:sym typeface="Wingdings" panose="05000000000000000000" pitchFamily="2" charset="2"/>
              </a:rPr>
              <a:t>food</a:t>
            </a:r>
            <a:r>
              <a:rPr lang="fr-FR" dirty="0">
                <a:sym typeface="Wingdings" panose="05000000000000000000" pitchFamily="2" charset="2"/>
              </a:rPr>
              <a:t>, </a:t>
            </a:r>
            <a:r>
              <a:rPr lang="fr-FR" dirty="0" err="1">
                <a:sym typeface="Wingdings" panose="05000000000000000000" pitchFamily="2" charset="2"/>
              </a:rPr>
              <a:t>pest</a:t>
            </a:r>
            <a:r>
              <a:rPr lang="fr-FR" dirty="0">
                <a:sym typeface="Wingdings" panose="05000000000000000000" pitchFamily="2" charset="2"/>
              </a:rPr>
              <a:t> of </a:t>
            </a:r>
            <a:r>
              <a:rPr lang="fr-FR" dirty="0" err="1">
                <a:sym typeface="Wingdings" panose="05000000000000000000" pitchFamily="2" charset="2"/>
              </a:rPr>
              <a:t>crops</a:t>
            </a:r>
            <a:r>
              <a:rPr lang="fr-FR" dirty="0">
                <a:sym typeface="Wingdings" panose="05000000000000000000" pitchFamily="2" charset="2"/>
              </a:rPr>
              <a:t>, </a:t>
            </a:r>
            <a:r>
              <a:rPr lang="fr-FR" dirty="0" err="1">
                <a:sym typeface="Wingdings" panose="05000000000000000000" pitchFamily="2" charset="2"/>
              </a:rPr>
              <a:t>pest</a:t>
            </a:r>
            <a:r>
              <a:rPr lang="fr-FR" dirty="0">
                <a:sym typeface="Wingdings" panose="05000000000000000000" pitchFamily="2" charset="2"/>
              </a:rPr>
              <a:t> of </a:t>
            </a:r>
            <a:r>
              <a:rPr lang="fr-FR" dirty="0" err="1">
                <a:sym typeface="Wingdings" panose="05000000000000000000" pitchFamily="2" charset="2"/>
              </a:rPr>
              <a:t>forests</a:t>
            </a:r>
            <a:r>
              <a:rPr lang="fr-FR" dirty="0">
                <a:sym typeface="Wingdings" panose="05000000000000000000" pitchFamily="2" charset="2"/>
              </a:rPr>
              <a:t>, </a:t>
            </a:r>
            <a:r>
              <a:rPr lang="fr-FR" dirty="0" err="1">
                <a:sym typeface="Wingdings" panose="05000000000000000000" pitchFamily="2" charset="2"/>
              </a:rPr>
              <a:t>household</a:t>
            </a:r>
            <a:r>
              <a:rPr lang="fr-FR" dirty="0">
                <a:sym typeface="Wingdings" panose="05000000000000000000" pitchFamily="2" charset="2"/>
              </a:rPr>
              <a:t> </a:t>
            </a:r>
            <a:r>
              <a:rPr lang="fr-FR" dirty="0" err="1">
                <a:sym typeface="Wingdings" panose="05000000000000000000" pitchFamily="2" charset="2"/>
              </a:rPr>
              <a:t>pest</a:t>
            </a:r>
            <a:endParaRPr lang="en-US" dirty="0"/>
          </a:p>
        </p:txBody>
      </p:sp>
      <p:pic>
        <p:nvPicPr>
          <p:cNvPr id="9" name="Image 8">
            <a:extLst>
              <a:ext uri="{FF2B5EF4-FFF2-40B4-BE49-F238E27FC236}">
                <a16:creationId xmlns:a16="http://schemas.microsoft.com/office/drawing/2014/main" id="{21DE0364-9A6B-4EC7-949D-7F7FDC4C3103}"/>
              </a:ext>
            </a:extLst>
          </p:cNvPr>
          <p:cNvPicPr>
            <a:picLocks noChangeAspect="1"/>
          </p:cNvPicPr>
          <p:nvPr/>
        </p:nvPicPr>
        <p:blipFill>
          <a:blip r:embed="rId3"/>
          <a:stretch>
            <a:fillRect/>
          </a:stretch>
        </p:blipFill>
        <p:spPr>
          <a:xfrm>
            <a:off x="806590" y="3315078"/>
            <a:ext cx="5848350" cy="1733550"/>
          </a:xfrm>
          <a:prstGeom prst="rect">
            <a:avLst/>
          </a:prstGeom>
        </p:spPr>
      </p:pic>
    </p:spTree>
    <p:custDataLst>
      <p:tags r:id="rId1"/>
    </p:custDataLst>
    <p:extLst>
      <p:ext uri="{BB962C8B-B14F-4D97-AF65-F5344CB8AC3E}">
        <p14:creationId xmlns:p14="http://schemas.microsoft.com/office/powerpoint/2010/main" val="308394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5" name="Marcador de contenido 14">
            <a:extLst>
              <a:ext uri="{FF2B5EF4-FFF2-40B4-BE49-F238E27FC236}">
                <a16:creationId xmlns:a16="http://schemas.microsoft.com/office/drawing/2014/main" id="{9229C767-7F43-4F4A-A2EC-8EB2171A74EE}"/>
              </a:ext>
            </a:extLst>
          </p:cNvPr>
          <p:cNvSpPr txBox="1">
            <a:spLocks/>
          </p:cNvSpPr>
          <p:nvPr/>
        </p:nvSpPr>
        <p:spPr>
          <a:xfrm>
            <a:off x="109838" y="1089690"/>
            <a:ext cx="8924325"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t>Eos as herbicide: </a:t>
            </a:r>
            <a:r>
              <a:rPr lang="fr-FR" sz="1800" dirty="0" err="1"/>
              <a:t>weed</a:t>
            </a:r>
            <a:r>
              <a:rPr lang="fr-FR" sz="1800" dirty="0"/>
              <a:t> control in the </a:t>
            </a:r>
            <a:r>
              <a:rPr lang="fr-FR" sz="1800" dirty="0" err="1"/>
              <a:t>context</a:t>
            </a:r>
            <a:r>
              <a:rPr lang="fr-FR" sz="1800" dirty="0"/>
              <a:t> of glyphosate replacement </a:t>
            </a:r>
          </a:p>
          <a:p>
            <a:pPr marL="0" indent="0">
              <a:buNone/>
            </a:pPr>
            <a:r>
              <a:rPr lang="fr-FR" sz="1800" dirty="0"/>
              <a:t>- </a:t>
            </a:r>
            <a:r>
              <a:rPr lang="fr-FR" sz="1800" dirty="0" err="1"/>
              <a:t>Many</a:t>
            </a:r>
            <a:r>
              <a:rPr lang="fr-FR" sz="1800" dirty="0"/>
              <a:t> Eos have </a:t>
            </a:r>
            <a:r>
              <a:rPr lang="fr-FR" sz="1800" dirty="0" err="1"/>
              <a:t>herbicidal</a:t>
            </a:r>
            <a:r>
              <a:rPr lang="fr-FR" sz="1800" dirty="0"/>
              <a:t> </a:t>
            </a:r>
            <a:r>
              <a:rPr lang="fr-FR" sz="1800" dirty="0" err="1"/>
              <a:t>activity</a:t>
            </a:r>
            <a:r>
              <a:rPr lang="fr-FR" sz="1800" dirty="0"/>
              <a:t> (total or </a:t>
            </a:r>
            <a:r>
              <a:rPr lang="fr-FR" sz="1800" dirty="0" err="1"/>
              <a:t>selective</a:t>
            </a:r>
            <a:r>
              <a:rPr lang="fr-FR" sz="1800" dirty="0"/>
              <a:t> and/or antigerminative)</a:t>
            </a:r>
          </a:p>
        </p:txBody>
      </p:sp>
      <p:pic>
        <p:nvPicPr>
          <p:cNvPr id="6" name="Image 5">
            <a:extLst>
              <a:ext uri="{FF2B5EF4-FFF2-40B4-BE49-F238E27FC236}">
                <a16:creationId xmlns:a16="http://schemas.microsoft.com/office/drawing/2014/main" id="{1613D5B9-88AE-4014-9A01-47804AE83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37" y="2010736"/>
            <a:ext cx="6401513" cy="3088212"/>
          </a:xfrm>
          <a:prstGeom prst="rect">
            <a:avLst/>
          </a:prstGeom>
        </p:spPr>
      </p:pic>
    </p:spTree>
    <p:custDataLst>
      <p:tags r:id="rId1"/>
    </p:custDataLst>
    <p:extLst>
      <p:ext uri="{BB962C8B-B14F-4D97-AF65-F5344CB8AC3E}">
        <p14:creationId xmlns:p14="http://schemas.microsoft.com/office/powerpoint/2010/main" val="30466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7" name="Marcador de contenido 14">
            <a:extLst>
              <a:ext uri="{FF2B5EF4-FFF2-40B4-BE49-F238E27FC236}">
                <a16:creationId xmlns:a16="http://schemas.microsoft.com/office/drawing/2014/main" id="{42E1F952-E273-4149-A515-0D0EFA45C0AB}"/>
              </a:ext>
            </a:extLst>
          </p:cNvPr>
          <p:cNvSpPr txBox="1">
            <a:spLocks/>
          </p:cNvSpPr>
          <p:nvPr/>
        </p:nvSpPr>
        <p:spPr>
          <a:xfrm>
            <a:off x="388726" y="1095652"/>
            <a:ext cx="8415032"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t>Eos as herbicide: </a:t>
            </a:r>
            <a:r>
              <a:rPr lang="fr-FR" sz="1800" dirty="0" err="1"/>
              <a:t>weed</a:t>
            </a:r>
            <a:r>
              <a:rPr lang="fr-FR" sz="1800" dirty="0"/>
              <a:t> control in the </a:t>
            </a:r>
            <a:r>
              <a:rPr lang="fr-FR" sz="1800" dirty="0" err="1"/>
              <a:t>context</a:t>
            </a:r>
            <a:r>
              <a:rPr lang="fr-FR" sz="1800" dirty="0"/>
              <a:t> of glyphosate replacement </a:t>
            </a:r>
          </a:p>
          <a:p>
            <a:pPr marL="0" indent="0">
              <a:buNone/>
            </a:pPr>
            <a:r>
              <a:rPr lang="fr-FR" sz="1800" dirty="0"/>
              <a:t>Low persistance, multiple action modes (</a:t>
            </a:r>
            <a:r>
              <a:rPr lang="fr-FR" sz="1800" dirty="0" err="1"/>
              <a:t>less</a:t>
            </a:r>
            <a:r>
              <a:rPr lang="fr-FR" sz="1800" dirty="0"/>
              <a:t> </a:t>
            </a:r>
            <a:r>
              <a:rPr lang="fr-FR" sz="1800" dirty="0" err="1"/>
              <a:t>resistance</a:t>
            </a:r>
            <a:r>
              <a:rPr lang="fr-FR" sz="1800" dirty="0"/>
              <a:t>)</a:t>
            </a:r>
          </a:p>
          <a:p>
            <a:pPr marL="0" indent="0">
              <a:buNone/>
            </a:pPr>
            <a:endParaRPr lang="fr-FR" sz="1800" b="1" dirty="0"/>
          </a:p>
          <a:p>
            <a:endParaRPr lang="fr-FR" dirty="0"/>
          </a:p>
        </p:txBody>
      </p:sp>
      <p:pic>
        <p:nvPicPr>
          <p:cNvPr id="8" name="Image 7">
            <a:extLst>
              <a:ext uri="{FF2B5EF4-FFF2-40B4-BE49-F238E27FC236}">
                <a16:creationId xmlns:a16="http://schemas.microsoft.com/office/drawing/2014/main" id="{5A000BDA-2E58-45DC-A859-EC95238197FB}"/>
              </a:ext>
            </a:extLst>
          </p:cNvPr>
          <p:cNvPicPr>
            <a:picLocks noChangeAspect="1"/>
          </p:cNvPicPr>
          <p:nvPr/>
        </p:nvPicPr>
        <p:blipFill>
          <a:blip r:embed="rId3"/>
          <a:stretch>
            <a:fillRect/>
          </a:stretch>
        </p:blipFill>
        <p:spPr>
          <a:xfrm>
            <a:off x="457199" y="2046174"/>
            <a:ext cx="5598007" cy="2688552"/>
          </a:xfrm>
          <a:prstGeom prst="rect">
            <a:avLst/>
          </a:prstGeom>
        </p:spPr>
      </p:pic>
      <p:pic>
        <p:nvPicPr>
          <p:cNvPr id="9" name="Image 8">
            <a:extLst>
              <a:ext uri="{FF2B5EF4-FFF2-40B4-BE49-F238E27FC236}">
                <a16:creationId xmlns:a16="http://schemas.microsoft.com/office/drawing/2014/main" id="{2D7A9B73-C704-42EA-AEE4-6175377CFB03}"/>
              </a:ext>
            </a:extLst>
          </p:cNvPr>
          <p:cNvPicPr>
            <a:picLocks noChangeAspect="1"/>
          </p:cNvPicPr>
          <p:nvPr/>
        </p:nvPicPr>
        <p:blipFill>
          <a:blip r:embed="rId4"/>
          <a:stretch>
            <a:fillRect/>
          </a:stretch>
        </p:blipFill>
        <p:spPr>
          <a:xfrm>
            <a:off x="6123679" y="3146751"/>
            <a:ext cx="2931685" cy="987652"/>
          </a:xfrm>
          <a:prstGeom prst="rect">
            <a:avLst/>
          </a:prstGeom>
        </p:spPr>
      </p:pic>
    </p:spTree>
    <p:custDataLst>
      <p:tags r:id="rId1"/>
    </p:custDataLst>
    <p:extLst>
      <p:ext uri="{BB962C8B-B14F-4D97-AF65-F5344CB8AC3E}">
        <p14:creationId xmlns:p14="http://schemas.microsoft.com/office/powerpoint/2010/main" val="360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6" name="Marcador de contenido 14">
            <a:extLst>
              <a:ext uri="{FF2B5EF4-FFF2-40B4-BE49-F238E27FC236}">
                <a16:creationId xmlns:a16="http://schemas.microsoft.com/office/drawing/2014/main" id="{330E9F1E-E156-4759-B7D5-78078821C412}"/>
              </a:ext>
            </a:extLst>
          </p:cNvPr>
          <p:cNvSpPr txBox="1">
            <a:spLocks/>
          </p:cNvSpPr>
          <p:nvPr/>
        </p:nvSpPr>
        <p:spPr>
          <a:xfrm>
            <a:off x="-141126" y="1212799"/>
            <a:ext cx="8415032"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es-ES" sz="1800" b="1" dirty="0" err="1"/>
              <a:t>Eos</a:t>
            </a:r>
            <a:r>
              <a:rPr lang="es-ES" sz="1800" b="1" dirty="0"/>
              <a:t> as </a:t>
            </a:r>
            <a:r>
              <a:rPr lang="es-ES" sz="1800" b="1" dirty="0" err="1"/>
              <a:t>bactericide</a:t>
            </a:r>
            <a:r>
              <a:rPr lang="es-ES" sz="1800" b="1" dirty="0"/>
              <a:t>/</a:t>
            </a:r>
            <a:r>
              <a:rPr lang="es-ES" sz="1800" b="1" dirty="0" err="1"/>
              <a:t>fungicide</a:t>
            </a:r>
            <a:endParaRPr lang="es-ES" sz="1800" b="1" dirty="0"/>
          </a:p>
          <a:p>
            <a:pPr marL="914400" lvl="2" indent="0">
              <a:buNone/>
            </a:pPr>
            <a:endParaRPr lang="es-ES" sz="1000" b="1" dirty="0"/>
          </a:p>
          <a:p>
            <a:pPr lvl="2">
              <a:buFontTx/>
              <a:buChar char="-"/>
            </a:pPr>
            <a:r>
              <a:rPr lang="es-ES" sz="1800" dirty="0" err="1"/>
              <a:t>Bactericide</a:t>
            </a:r>
            <a:r>
              <a:rPr lang="es-ES" sz="1800" dirty="0"/>
              <a:t>: </a:t>
            </a:r>
            <a:r>
              <a:rPr lang="es-ES" sz="1800" dirty="0" err="1"/>
              <a:t>activity</a:t>
            </a:r>
            <a:r>
              <a:rPr lang="es-ES" sz="1800" dirty="0"/>
              <a:t> </a:t>
            </a:r>
            <a:r>
              <a:rPr lang="es-ES" sz="1800" dirty="0" err="1"/>
              <a:t>against</a:t>
            </a:r>
            <a:r>
              <a:rPr lang="es-ES" sz="1800" dirty="0"/>
              <a:t> Gram + and Gram -, </a:t>
            </a:r>
            <a:r>
              <a:rPr lang="es-ES" sz="1800" dirty="0" err="1"/>
              <a:t>various</a:t>
            </a:r>
            <a:r>
              <a:rPr lang="es-ES" sz="1800" dirty="0"/>
              <a:t> </a:t>
            </a:r>
            <a:r>
              <a:rPr lang="es-ES" sz="1800" dirty="0" err="1"/>
              <a:t>mode</a:t>
            </a:r>
            <a:r>
              <a:rPr lang="es-ES" sz="1800" dirty="0"/>
              <a:t> </a:t>
            </a:r>
            <a:r>
              <a:rPr lang="es-ES" sz="1800" dirty="0" err="1"/>
              <a:t>of</a:t>
            </a:r>
            <a:r>
              <a:rPr lang="es-ES" sz="1800" dirty="0"/>
              <a:t> </a:t>
            </a:r>
            <a:r>
              <a:rPr lang="es-ES" sz="1800" dirty="0" err="1"/>
              <a:t>action</a:t>
            </a:r>
            <a:endParaRPr lang="es-ES" sz="1800" dirty="0"/>
          </a:p>
          <a:p>
            <a:pPr lvl="2">
              <a:buFontTx/>
              <a:buChar char="-"/>
            </a:pPr>
            <a:r>
              <a:rPr lang="es-ES" sz="1800" dirty="0" err="1"/>
              <a:t>Fungicide</a:t>
            </a:r>
            <a:r>
              <a:rPr lang="es-ES" sz="1800" dirty="0"/>
              <a:t> </a:t>
            </a:r>
            <a:r>
              <a:rPr lang="es-ES" sz="1800" dirty="0" err="1"/>
              <a:t>but</a:t>
            </a:r>
            <a:r>
              <a:rPr lang="es-ES" sz="1800" dirty="0"/>
              <a:t> </a:t>
            </a:r>
            <a:r>
              <a:rPr lang="es-ES" sz="1800" dirty="0" err="1"/>
              <a:t>also</a:t>
            </a:r>
            <a:r>
              <a:rPr lang="es-ES" sz="1800" dirty="0"/>
              <a:t> </a:t>
            </a:r>
            <a:r>
              <a:rPr lang="es-ES" sz="1800" dirty="0" err="1"/>
              <a:t>fungistatic</a:t>
            </a:r>
            <a:endParaRPr lang="es-ES" sz="1800" dirty="0"/>
          </a:p>
          <a:p>
            <a:pPr lvl="2">
              <a:buFontTx/>
              <a:buChar char="-"/>
            </a:pPr>
            <a:endParaRPr lang="es-ES" sz="1200" dirty="0">
              <a:latin typeface="Century Gothic" panose="020B0502020202020204" pitchFamily="34" charset="0"/>
            </a:endParaRPr>
          </a:p>
        </p:txBody>
      </p:sp>
      <p:pic>
        <p:nvPicPr>
          <p:cNvPr id="10" name="Image 9">
            <a:extLst>
              <a:ext uri="{FF2B5EF4-FFF2-40B4-BE49-F238E27FC236}">
                <a16:creationId xmlns:a16="http://schemas.microsoft.com/office/drawing/2014/main" id="{CCE1C774-5AFE-4CAB-8E73-A4568E72A5EF}"/>
              </a:ext>
            </a:extLst>
          </p:cNvPr>
          <p:cNvPicPr>
            <a:picLocks noChangeAspect="1"/>
          </p:cNvPicPr>
          <p:nvPr/>
        </p:nvPicPr>
        <p:blipFill>
          <a:blip r:embed="rId3"/>
          <a:stretch>
            <a:fillRect/>
          </a:stretch>
        </p:blipFill>
        <p:spPr>
          <a:xfrm>
            <a:off x="870094" y="2571750"/>
            <a:ext cx="5712933" cy="2117725"/>
          </a:xfrm>
          <a:prstGeom prst="rect">
            <a:avLst/>
          </a:prstGeom>
        </p:spPr>
      </p:pic>
    </p:spTree>
    <p:custDataLst>
      <p:tags r:id="rId1"/>
    </p:custDataLst>
    <p:extLst>
      <p:ext uri="{BB962C8B-B14F-4D97-AF65-F5344CB8AC3E}">
        <p14:creationId xmlns:p14="http://schemas.microsoft.com/office/powerpoint/2010/main" val="77444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5" name="Marcador de contenido 14">
            <a:extLst>
              <a:ext uri="{FF2B5EF4-FFF2-40B4-BE49-F238E27FC236}">
                <a16:creationId xmlns:a16="http://schemas.microsoft.com/office/drawing/2014/main" id="{1CA62774-5A1E-4357-8B7E-7FB049F1EF1E}"/>
              </a:ext>
            </a:extLst>
          </p:cNvPr>
          <p:cNvSpPr txBox="1">
            <a:spLocks/>
          </p:cNvSpPr>
          <p:nvPr/>
        </p:nvSpPr>
        <p:spPr>
          <a:xfrm>
            <a:off x="-479848" y="1569660"/>
            <a:ext cx="7262613" cy="5117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lnSpc>
                <a:spcPct val="100000"/>
              </a:lnSpc>
              <a:spcBef>
                <a:spcPts val="0"/>
              </a:spcBef>
              <a:buNone/>
            </a:pPr>
            <a:r>
              <a:rPr lang="es-ES" sz="1400" b="1" dirty="0" err="1">
                <a:latin typeface="+mj-lt"/>
              </a:rPr>
              <a:t>Acaricide</a:t>
            </a:r>
            <a:r>
              <a:rPr lang="es-ES" sz="1400" b="1" dirty="0">
                <a:latin typeface="+mj-lt"/>
              </a:rPr>
              <a:t>: </a:t>
            </a:r>
            <a:r>
              <a:rPr lang="es-ES" sz="1400" dirty="0">
                <a:latin typeface="+mj-lt"/>
              </a:rPr>
              <a:t>Good </a:t>
            </a:r>
            <a:r>
              <a:rPr lang="es-ES" sz="1400" dirty="0" err="1">
                <a:latin typeface="+mj-lt"/>
              </a:rPr>
              <a:t>results</a:t>
            </a:r>
            <a:r>
              <a:rPr lang="es-ES" sz="1400" dirty="0">
                <a:latin typeface="+mj-lt"/>
              </a:rPr>
              <a:t> </a:t>
            </a:r>
            <a:r>
              <a:rPr lang="es-ES" sz="1400" dirty="0" err="1">
                <a:latin typeface="+mj-lt"/>
              </a:rPr>
              <a:t>of</a:t>
            </a:r>
            <a:r>
              <a:rPr lang="es-ES" sz="1400" dirty="0">
                <a:latin typeface="+mj-lt"/>
              </a:rPr>
              <a:t> </a:t>
            </a:r>
            <a:r>
              <a:rPr lang="en-US" sz="1400" i="1" dirty="0" err="1">
                <a:latin typeface="+mj-lt"/>
              </a:rPr>
              <a:t>Deverra</a:t>
            </a:r>
            <a:r>
              <a:rPr lang="en-US" sz="1400" i="1" dirty="0">
                <a:latin typeface="+mj-lt"/>
              </a:rPr>
              <a:t> </a:t>
            </a:r>
            <a:r>
              <a:rPr lang="en-US" sz="1400" i="1" dirty="0" err="1">
                <a:latin typeface="+mj-lt"/>
              </a:rPr>
              <a:t>scoparia</a:t>
            </a:r>
            <a:r>
              <a:rPr lang="en-US" sz="1400" i="1" dirty="0">
                <a:latin typeface="+mj-lt"/>
              </a:rPr>
              <a:t> </a:t>
            </a:r>
            <a:r>
              <a:rPr lang="en-US" sz="1400" dirty="0">
                <a:latin typeface="+mj-lt"/>
              </a:rPr>
              <a:t>EO </a:t>
            </a:r>
            <a:r>
              <a:rPr lang="es-ES" sz="1400" dirty="0" err="1">
                <a:latin typeface="+mj-lt"/>
              </a:rPr>
              <a:t>on</a:t>
            </a:r>
            <a:r>
              <a:rPr lang="es-ES" sz="1400" dirty="0">
                <a:latin typeface="+mj-lt"/>
              </a:rPr>
              <a:t> </a:t>
            </a:r>
            <a:r>
              <a:rPr lang="en-US" sz="1400" i="1" dirty="0" err="1">
                <a:latin typeface="+mj-lt"/>
              </a:rPr>
              <a:t>Tetranychus</a:t>
            </a:r>
            <a:r>
              <a:rPr lang="en-US" sz="1400" i="1" dirty="0">
                <a:latin typeface="+mj-lt"/>
              </a:rPr>
              <a:t> </a:t>
            </a:r>
            <a:r>
              <a:rPr lang="en-US" sz="1400" i="1" dirty="0" err="1">
                <a:latin typeface="+mj-lt"/>
              </a:rPr>
              <a:t>urticae</a:t>
            </a:r>
            <a:r>
              <a:rPr lang="en-US" sz="1400" i="1" dirty="0">
                <a:latin typeface="+mj-lt"/>
              </a:rPr>
              <a:t> (red spider mite). Repellent, direct mortality, reduced fecundity</a:t>
            </a:r>
            <a:endParaRPr lang="es-ES" sz="1400" dirty="0">
              <a:latin typeface="+mj-lt"/>
            </a:endParaRPr>
          </a:p>
          <a:p>
            <a:pPr marL="914400" lvl="2" indent="0">
              <a:lnSpc>
                <a:spcPct val="100000"/>
              </a:lnSpc>
              <a:spcBef>
                <a:spcPts val="0"/>
              </a:spcBef>
              <a:buNone/>
            </a:pPr>
            <a:endParaRPr lang="es-ES" sz="1400" dirty="0">
              <a:latin typeface="+mj-lt"/>
            </a:endParaRPr>
          </a:p>
          <a:p>
            <a:pPr marL="914400" lvl="2" indent="0">
              <a:lnSpc>
                <a:spcPct val="100000"/>
              </a:lnSpc>
              <a:spcBef>
                <a:spcPts val="0"/>
              </a:spcBef>
              <a:buNone/>
            </a:pPr>
            <a:r>
              <a:rPr lang="es-ES" sz="1400" b="1" dirty="0" err="1">
                <a:latin typeface="+mj-lt"/>
              </a:rPr>
              <a:t>Nematicide</a:t>
            </a:r>
            <a:r>
              <a:rPr lang="es-ES" sz="1400" dirty="0">
                <a:latin typeface="+mj-lt"/>
              </a:rPr>
              <a:t> : </a:t>
            </a:r>
            <a:r>
              <a:rPr lang="es-ES" sz="1400" dirty="0" err="1">
                <a:latin typeface="+mj-lt"/>
              </a:rPr>
              <a:t>effect</a:t>
            </a:r>
            <a:r>
              <a:rPr lang="es-ES" sz="1400" dirty="0">
                <a:latin typeface="+mj-lt"/>
              </a:rPr>
              <a:t> </a:t>
            </a:r>
            <a:r>
              <a:rPr lang="es-ES" sz="1400" dirty="0" err="1">
                <a:latin typeface="+mj-lt"/>
              </a:rPr>
              <a:t>of</a:t>
            </a:r>
            <a:r>
              <a:rPr lang="es-ES" sz="1400" dirty="0">
                <a:latin typeface="+mj-lt"/>
              </a:rPr>
              <a:t> </a:t>
            </a:r>
            <a:r>
              <a:rPr lang="es-ES" sz="1400" dirty="0" err="1">
                <a:latin typeface="+mj-lt"/>
              </a:rPr>
              <a:t>limonene</a:t>
            </a:r>
            <a:r>
              <a:rPr lang="es-ES" sz="1400" dirty="0">
                <a:latin typeface="+mj-lt"/>
              </a:rPr>
              <a:t> </a:t>
            </a:r>
            <a:r>
              <a:rPr lang="es-ES" sz="1400" dirty="0" err="1">
                <a:latin typeface="+mj-lt"/>
              </a:rPr>
              <a:t>containg</a:t>
            </a:r>
            <a:r>
              <a:rPr lang="es-ES" sz="1400" dirty="0">
                <a:latin typeface="+mj-lt"/>
              </a:rPr>
              <a:t> </a:t>
            </a:r>
            <a:r>
              <a:rPr lang="es-ES" sz="1400" dirty="0" err="1">
                <a:latin typeface="+mj-lt"/>
              </a:rPr>
              <a:t>Eos</a:t>
            </a:r>
            <a:r>
              <a:rPr lang="es-ES" sz="1400" dirty="0">
                <a:latin typeface="+mj-lt"/>
              </a:rPr>
              <a:t> and </a:t>
            </a:r>
            <a:r>
              <a:rPr lang="es-ES" sz="1400" dirty="0" err="1">
                <a:latin typeface="+mj-lt"/>
              </a:rPr>
              <a:t>many</a:t>
            </a:r>
            <a:r>
              <a:rPr lang="es-ES" sz="1400" dirty="0">
                <a:latin typeface="+mj-lt"/>
              </a:rPr>
              <a:t> </a:t>
            </a:r>
            <a:r>
              <a:rPr lang="es-ES" sz="1400" dirty="0" err="1">
                <a:latin typeface="+mj-lt"/>
              </a:rPr>
              <a:t>others</a:t>
            </a:r>
            <a:r>
              <a:rPr lang="es-ES" sz="1400" dirty="0">
                <a:latin typeface="+mj-lt"/>
              </a:rPr>
              <a:t> </a:t>
            </a:r>
            <a:r>
              <a:rPr lang="es-ES" sz="1400" dirty="0" err="1">
                <a:latin typeface="+mj-lt"/>
              </a:rPr>
              <a:t>on</a:t>
            </a:r>
            <a:r>
              <a:rPr lang="es-ES" sz="1400" dirty="0">
                <a:latin typeface="+mj-lt"/>
              </a:rPr>
              <a:t> </a:t>
            </a:r>
            <a:r>
              <a:rPr lang="es-ES" sz="1400" dirty="0" err="1">
                <a:latin typeface="+mj-lt"/>
              </a:rPr>
              <a:t>nematodes</a:t>
            </a:r>
            <a:endParaRPr lang="es-ES" sz="1400" dirty="0">
              <a:latin typeface="+mj-lt"/>
            </a:endParaRPr>
          </a:p>
          <a:p>
            <a:pPr marL="914400" lvl="2" indent="0">
              <a:lnSpc>
                <a:spcPct val="100000"/>
              </a:lnSpc>
              <a:spcBef>
                <a:spcPts val="0"/>
              </a:spcBef>
              <a:buNone/>
            </a:pPr>
            <a:endParaRPr lang="es-ES" sz="1400" dirty="0">
              <a:latin typeface="+mj-lt"/>
            </a:endParaRPr>
          </a:p>
          <a:p>
            <a:pPr marL="914400" lvl="2" indent="0">
              <a:lnSpc>
                <a:spcPct val="100000"/>
              </a:lnSpc>
              <a:spcBef>
                <a:spcPts val="0"/>
              </a:spcBef>
              <a:buNone/>
            </a:pPr>
            <a:r>
              <a:rPr lang="es-ES" sz="1400" b="1" dirty="0" err="1">
                <a:latin typeface="+mj-lt"/>
              </a:rPr>
              <a:t>Virucide</a:t>
            </a:r>
            <a:r>
              <a:rPr lang="es-ES" sz="1400" b="1" dirty="0">
                <a:latin typeface="+mj-lt"/>
              </a:rPr>
              <a:t>:</a:t>
            </a:r>
            <a:r>
              <a:rPr lang="es-ES" sz="1400" dirty="0">
                <a:latin typeface="+mj-lt"/>
              </a:rPr>
              <a:t> </a:t>
            </a:r>
            <a:r>
              <a:rPr lang="es-ES" sz="1400" dirty="0" err="1">
                <a:latin typeface="+mj-lt"/>
              </a:rPr>
              <a:t>tobacco</a:t>
            </a:r>
            <a:r>
              <a:rPr lang="es-ES" sz="1400" dirty="0">
                <a:latin typeface="+mj-lt"/>
              </a:rPr>
              <a:t> Mosaic virus (</a:t>
            </a:r>
            <a:r>
              <a:rPr lang="es-ES" sz="1400" dirty="0" err="1">
                <a:latin typeface="+mj-lt"/>
              </a:rPr>
              <a:t>lemongrass</a:t>
            </a:r>
            <a:r>
              <a:rPr lang="es-ES" sz="1400" dirty="0">
                <a:latin typeface="+mj-lt"/>
              </a:rPr>
              <a:t> EO)</a:t>
            </a:r>
          </a:p>
          <a:p>
            <a:pPr lvl="2">
              <a:lnSpc>
                <a:spcPct val="100000"/>
              </a:lnSpc>
              <a:spcBef>
                <a:spcPts val="0"/>
              </a:spcBef>
              <a:buFontTx/>
              <a:buChar char="-"/>
            </a:pPr>
            <a:endParaRPr lang="es-ES" sz="1400" dirty="0">
              <a:latin typeface="+mj-lt"/>
            </a:endParaRPr>
          </a:p>
          <a:p>
            <a:pPr marL="914400" lvl="2" indent="0">
              <a:lnSpc>
                <a:spcPct val="100000"/>
              </a:lnSpc>
              <a:spcBef>
                <a:spcPts val="0"/>
              </a:spcBef>
              <a:buNone/>
            </a:pPr>
            <a:r>
              <a:rPr lang="es-ES" sz="1400" b="1" dirty="0" err="1">
                <a:latin typeface="+mj-lt"/>
              </a:rPr>
              <a:t>Anti-sprouting</a:t>
            </a:r>
            <a:r>
              <a:rPr lang="es-ES" sz="1400" b="1" dirty="0">
                <a:latin typeface="+mj-lt"/>
              </a:rPr>
              <a:t> </a:t>
            </a:r>
            <a:r>
              <a:rPr lang="es-ES" sz="1400" b="1" dirty="0" err="1">
                <a:latin typeface="+mj-lt"/>
              </a:rPr>
              <a:t>agent</a:t>
            </a:r>
            <a:r>
              <a:rPr lang="es-ES" sz="1400" b="1" dirty="0">
                <a:latin typeface="+mj-lt"/>
              </a:rPr>
              <a:t> </a:t>
            </a:r>
            <a:r>
              <a:rPr lang="es-ES" sz="1400" dirty="0">
                <a:latin typeface="+mj-lt"/>
              </a:rPr>
              <a:t>(</a:t>
            </a:r>
            <a:r>
              <a:rPr lang="es-ES" sz="1400" dirty="0" err="1">
                <a:latin typeface="+mj-lt"/>
              </a:rPr>
              <a:t>potatoes</a:t>
            </a:r>
            <a:r>
              <a:rPr lang="es-ES" sz="1400" dirty="0">
                <a:latin typeface="+mj-lt"/>
              </a:rPr>
              <a:t>, </a:t>
            </a:r>
            <a:r>
              <a:rPr lang="es-ES" sz="1400" dirty="0" err="1">
                <a:latin typeface="+mj-lt"/>
              </a:rPr>
              <a:t>carvone</a:t>
            </a:r>
            <a:r>
              <a:rPr lang="es-ES" sz="1400" dirty="0">
                <a:latin typeface="+mj-lt"/>
              </a:rPr>
              <a:t> </a:t>
            </a:r>
            <a:r>
              <a:rPr lang="es-ES" sz="1400" dirty="0" err="1">
                <a:latin typeface="+mj-lt"/>
              </a:rPr>
              <a:t>rich</a:t>
            </a:r>
            <a:r>
              <a:rPr lang="es-ES" sz="1400" dirty="0">
                <a:latin typeface="+mj-lt"/>
              </a:rPr>
              <a:t> </a:t>
            </a:r>
            <a:r>
              <a:rPr lang="es-ES" sz="1400" dirty="0" err="1">
                <a:latin typeface="+mj-lt"/>
              </a:rPr>
              <a:t>EOs</a:t>
            </a:r>
            <a:r>
              <a:rPr lang="es-ES" sz="1400" dirty="0">
                <a:latin typeface="+mj-lt"/>
              </a:rPr>
              <a:t>)</a:t>
            </a:r>
          </a:p>
          <a:p>
            <a:pPr lvl="2">
              <a:lnSpc>
                <a:spcPct val="100000"/>
              </a:lnSpc>
              <a:spcBef>
                <a:spcPts val="0"/>
              </a:spcBef>
              <a:buFontTx/>
              <a:buChar char="-"/>
            </a:pPr>
            <a:endParaRPr lang="es-ES" sz="1400" dirty="0">
              <a:latin typeface="+mj-lt"/>
            </a:endParaRPr>
          </a:p>
          <a:p>
            <a:pPr marL="914400" lvl="2" indent="0">
              <a:lnSpc>
                <a:spcPct val="100000"/>
              </a:lnSpc>
              <a:spcBef>
                <a:spcPts val="0"/>
              </a:spcBef>
              <a:buNone/>
            </a:pPr>
            <a:r>
              <a:rPr lang="es-ES" sz="1400" b="1" dirty="0" err="1">
                <a:latin typeface="+mj-lt"/>
              </a:rPr>
              <a:t>Soil</a:t>
            </a:r>
            <a:r>
              <a:rPr lang="es-ES" sz="1400" b="1" dirty="0">
                <a:latin typeface="+mj-lt"/>
              </a:rPr>
              <a:t> </a:t>
            </a:r>
            <a:r>
              <a:rPr lang="es-ES" sz="1400" b="1" dirty="0" err="1">
                <a:latin typeface="+mj-lt"/>
              </a:rPr>
              <a:t>microbiote</a:t>
            </a:r>
            <a:r>
              <a:rPr lang="es-ES" sz="1400" b="1" dirty="0">
                <a:latin typeface="+mj-lt"/>
              </a:rPr>
              <a:t> </a:t>
            </a:r>
            <a:r>
              <a:rPr lang="es-ES" sz="1400" b="1" dirty="0" err="1">
                <a:latin typeface="+mj-lt"/>
              </a:rPr>
              <a:t>improvement</a:t>
            </a:r>
            <a:r>
              <a:rPr lang="es-ES" sz="1400" b="1" dirty="0">
                <a:latin typeface="+mj-lt"/>
              </a:rPr>
              <a:t>: </a:t>
            </a:r>
            <a:r>
              <a:rPr lang="es-ES" sz="1400" dirty="0" err="1">
                <a:latin typeface="+mj-lt"/>
              </a:rPr>
              <a:t>biodegradation</a:t>
            </a:r>
            <a:r>
              <a:rPr lang="es-ES" sz="1400" dirty="0">
                <a:latin typeface="+mj-lt"/>
              </a:rPr>
              <a:t> </a:t>
            </a:r>
            <a:r>
              <a:rPr lang="es-ES" sz="1400" dirty="0" err="1">
                <a:latin typeface="+mj-lt"/>
              </a:rPr>
              <a:t>but</a:t>
            </a:r>
            <a:r>
              <a:rPr lang="es-ES" sz="1400" dirty="0">
                <a:latin typeface="+mj-lt"/>
              </a:rPr>
              <a:t> </a:t>
            </a:r>
            <a:r>
              <a:rPr lang="es-ES" sz="1400" dirty="0" err="1">
                <a:latin typeface="+mj-lt"/>
              </a:rPr>
              <a:t>nutriment</a:t>
            </a:r>
            <a:r>
              <a:rPr lang="es-ES" sz="1400" dirty="0">
                <a:latin typeface="+mj-lt"/>
              </a:rPr>
              <a:t> </a:t>
            </a:r>
            <a:r>
              <a:rPr lang="es-ES" sz="1400" dirty="0" err="1">
                <a:latin typeface="+mj-lt"/>
              </a:rPr>
              <a:t>source</a:t>
            </a:r>
            <a:r>
              <a:rPr lang="es-ES" sz="1400" dirty="0">
                <a:latin typeface="+mj-lt"/>
              </a:rPr>
              <a:t> </a:t>
            </a:r>
            <a:r>
              <a:rPr lang="es-ES" sz="1400" dirty="0" err="1">
                <a:latin typeface="+mj-lt"/>
              </a:rPr>
              <a:t>for</a:t>
            </a:r>
            <a:r>
              <a:rPr lang="es-ES" sz="1400" dirty="0">
                <a:latin typeface="+mj-lt"/>
              </a:rPr>
              <a:t> </a:t>
            </a:r>
            <a:r>
              <a:rPr lang="es-ES" sz="1400" dirty="0" err="1">
                <a:latin typeface="+mj-lt"/>
              </a:rPr>
              <a:t>soil</a:t>
            </a:r>
            <a:r>
              <a:rPr lang="es-ES" sz="1400" dirty="0">
                <a:latin typeface="+mj-lt"/>
              </a:rPr>
              <a:t> µ</a:t>
            </a:r>
            <a:r>
              <a:rPr lang="es-ES" sz="1400" dirty="0" err="1">
                <a:latin typeface="+mj-lt"/>
              </a:rPr>
              <a:t>oorganisms</a:t>
            </a:r>
            <a:endParaRPr lang="es-ES" sz="1400" dirty="0">
              <a:latin typeface="+mj-lt"/>
            </a:endParaRPr>
          </a:p>
          <a:p>
            <a:pPr marL="914400" lvl="2" indent="0">
              <a:lnSpc>
                <a:spcPct val="100000"/>
              </a:lnSpc>
              <a:spcBef>
                <a:spcPts val="0"/>
              </a:spcBef>
              <a:buNone/>
            </a:pPr>
            <a:endParaRPr lang="es-ES" sz="1400" dirty="0">
              <a:latin typeface="+mj-lt"/>
            </a:endParaRPr>
          </a:p>
          <a:p>
            <a:pPr marL="914400" lvl="2" indent="0">
              <a:lnSpc>
                <a:spcPct val="100000"/>
              </a:lnSpc>
              <a:spcBef>
                <a:spcPts val="0"/>
              </a:spcBef>
              <a:buNone/>
            </a:pPr>
            <a:r>
              <a:rPr lang="es-ES" sz="1400" b="1" dirty="0" err="1">
                <a:latin typeface="+mj-lt"/>
              </a:rPr>
              <a:t>Post-harvest</a:t>
            </a:r>
            <a:r>
              <a:rPr lang="es-ES" sz="1400" b="1" dirty="0">
                <a:latin typeface="+mj-lt"/>
              </a:rPr>
              <a:t> desease</a:t>
            </a:r>
            <a:r>
              <a:rPr lang="es-ES" sz="1400" dirty="0">
                <a:latin typeface="+mj-lt"/>
              </a:rPr>
              <a:t>: bacteria, </a:t>
            </a:r>
            <a:r>
              <a:rPr lang="es-ES" sz="1400" dirty="0" err="1">
                <a:latin typeface="+mj-lt"/>
              </a:rPr>
              <a:t>fungi</a:t>
            </a:r>
            <a:endParaRPr lang="es-ES" sz="1400" dirty="0">
              <a:latin typeface="+mj-lt"/>
            </a:endParaRPr>
          </a:p>
          <a:p>
            <a:pPr marL="914400" lvl="2" indent="0">
              <a:lnSpc>
                <a:spcPct val="100000"/>
              </a:lnSpc>
              <a:spcBef>
                <a:spcPts val="0"/>
              </a:spcBef>
              <a:buNone/>
            </a:pPr>
            <a:endParaRPr lang="es-ES" sz="1400" dirty="0">
              <a:latin typeface="+mj-lt"/>
            </a:endParaRPr>
          </a:p>
          <a:p>
            <a:pPr lvl="2">
              <a:lnSpc>
                <a:spcPct val="100000"/>
              </a:lnSpc>
              <a:spcBef>
                <a:spcPts val="0"/>
              </a:spcBef>
              <a:buFontTx/>
              <a:buChar char="-"/>
            </a:pPr>
            <a:endParaRPr lang="es-ES" sz="1400" dirty="0">
              <a:latin typeface="+mj-lt"/>
            </a:endParaRPr>
          </a:p>
          <a:p>
            <a:pPr lvl="2">
              <a:lnSpc>
                <a:spcPct val="100000"/>
              </a:lnSpc>
              <a:spcBef>
                <a:spcPts val="0"/>
              </a:spcBef>
              <a:buFontTx/>
              <a:buChar char="-"/>
            </a:pPr>
            <a:endParaRPr lang="es-ES" sz="1400" dirty="0">
              <a:latin typeface="+mj-lt"/>
            </a:endParaRPr>
          </a:p>
          <a:p>
            <a:pPr lvl="2">
              <a:buFontTx/>
              <a:buChar char="-"/>
            </a:pPr>
            <a:endParaRPr lang="es-ES" sz="1200" dirty="0">
              <a:latin typeface="Century Gothic" panose="020B0502020202020204" pitchFamily="34" charset="0"/>
            </a:endParaRPr>
          </a:p>
        </p:txBody>
      </p:sp>
      <p:pic>
        <p:nvPicPr>
          <p:cNvPr id="7" name="Image 6">
            <a:extLst>
              <a:ext uri="{FF2B5EF4-FFF2-40B4-BE49-F238E27FC236}">
                <a16:creationId xmlns:a16="http://schemas.microsoft.com/office/drawing/2014/main" id="{05BDB1D6-2CF8-43E1-BCED-6F07BD7F4D28}"/>
              </a:ext>
            </a:extLst>
          </p:cNvPr>
          <p:cNvPicPr>
            <a:picLocks noChangeAspect="1"/>
          </p:cNvPicPr>
          <p:nvPr/>
        </p:nvPicPr>
        <p:blipFill>
          <a:blip r:embed="rId3"/>
          <a:stretch>
            <a:fillRect/>
          </a:stretch>
        </p:blipFill>
        <p:spPr>
          <a:xfrm>
            <a:off x="6537371" y="1160389"/>
            <a:ext cx="1222560" cy="818542"/>
          </a:xfrm>
          <a:prstGeom prst="rect">
            <a:avLst/>
          </a:prstGeom>
        </p:spPr>
      </p:pic>
      <p:pic>
        <p:nvPicPr>
          <p:cNvPr id="8" name="Image 7">
            <a:extLst>
              <a:ext uri="{FF2B5EF4-FFF2-40B4-BE49-F238E27FC236}">
                <a16:creationId xmlns:a16="http://schemas.microsoft.com/office/drawing/2014/main" id="{737F8107-829E-4B1B-8B28-8EECE7A72A64}"/>
              </a:ext>
            </a:extLst>
          </p:cNvPr>
          <p:cNvPicPr>
            <a:picLocks noChangeAspect="1"/>
          </p:cNvPicPr>
          <p:nvPr/>
        </p:nvPicPr>
        <p:blipFill>
          <a:blip r:embed="rId4"/>
          <a:stretch>
            <a:fillRect/>
          </a:stretch>
        </p:blipFill>
        <p:spPr>
          <a:xfrm>
            <a:off x="7931072" y="1978931"/>
            <a:ext cx="833072" cy="918716"/>
          </a:xfrm>
          <a:prstGeom prst="rect">
            <a:avLst/>
          </a:prstGeom>
        </p:spPr>
      </p:pic>
      <p:pic>
        <p:nvPicPr>
          <p:cNvPr id="9" name="Picture 2" descr="Now we know: Why do potatoes sprout?">
            <a:extLst>
              <a:ext uri="{FF2B5EF4-FFF2-40B4-BE49-F238E27FC236}">
                <a16:creationId xmlns:a16="http://schemas.microsoft.com/office/drawing/2014/main" id="{A62B29D8-0F68-478D-8908-EFAC4B2BF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5996" y="3140982"/>
            <a:ext cx="979450" cy="9794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F7F8F712-8C25-405C-A131-A95511E5BF33}"/>
              </a:ext>
            </a:extLst>
          </p:cNvPr>
          <p:cNvPicPr>
            <a:picLocks noChangeAspect="1"/>
          </p:cNvPicPr>
          <p:nvPr/>
        </p:nvPicPr>
        <p:blipFill>
          <a:blip r:embed="rId6"/>
          <a:stretch>
            <a:fillRect/>
          </a:stretch>
        </p:blipFill>
        <p:spPr>
          <a:xfrm>
            <a:off x="6367021" y="2383437"/>
            <a:ext cx="918716" cy="918716"/>
          </a:xfrm>
          <a:prstGeom prst="rect">
            <a:avLst/>
          </a:prstGeom>
        </p:spPr>
      </p:pic>
      <p:pic>
        <p:nvPicPr>
          <p:cNvPr id="12" name="Picture 4" descr="Botrytis cinerea — Wikipédia">
            <a:extLst>
              <a:ext uri="{FF2B5EF4-FFF2-40B4-BE49-F238E27FC236}">
                <a16:creationId xmlns:a16="http://schemas.microsoft.com/office/drawing/2014/main" id="{4715C677-5C58-47D9-BF13-8733DEFF1D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593" y="3706659"/>
            <a:ext cx="818514" cy="9187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978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10" name="Marcador de contenido 14">
            <a:extLst>
              <a:ext uri="{FF2B5EF4-FFF2-40B4-BE49-F238E27FC236}">
                <a16:creationId xmlns:a16="http://schemas.microsoft.com/office/drawing/2014/main" id="{59022DEB-E86F-4563-94A1-81C543247595}"/>
              </a:ext>
            </a:extLst>
          </p:cNvPr>
          <p:cNvSpPr txBox="1">
            <a:spLocks/>
          </p:cNvSpPr>
          <p:nvPr/>
        </p:nvSpPr>
        <p:spPr>
          <a:xfrm>
            <a:off x="-854614" y="1194136"/>
            <a:ext cx="9143999"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spcBef>
                <a:spcPts val="0"/>
              </a:spcBef>
              <a:buNone/>
            </a:pPr>
            <a:r>
              <a:rPr lang="es-ES" sz="1500" b="1" dirty="0" err="1"/>
              <a:t>Advantages</a:t>
            </a:r>
            <a:r>
              <a:rPr lang="es-ES" sz="1500" b="1" dirty="0"/>
              <a:t> and </a:t>
            </a:r>
            <a:r>
              <a:rPr lang="es-ES" sz="1500" b="1" dirty="0" err="1"/>
              <a:t>constraints</a:t>
            </a:r>
            <a:endParaRPr lang="es-ES" sz="1500" b="1" dirty="0"/>
          </a:p>
          <a:p>
            <a:pPr lvl="2">
              <a:spcBef>
                <a:spcPts val="0"/>
              </a:spcBef>
              <a:buFontTx/>
              <a:buChar char="-"/>
            </a:pPr>
            <a:endParaRPr lang="es-ES" sz="1500" dirty="0"/>
          </a:p>
          <a:p>
            <a:pPr lvl="2">
              <a:spcBef>
                <a:spcPts val="0"/>
              </a:spcBef>
              <a:buFontTx/>
              <a:buChar char="-"/>
            </a:pPr>
            <a:r>
              <a:rPr lang="es-ES" sz="1500" dirty="0" err="1"/>
              <a:t>Advantages</a:t>
            </a:r>
            <a:r>
              <a:rPr lang="es-ES" sz="1500" dirty="0"/>
              <a:t>: </a:t>
            </a:r>
          </a:p>
          <a:p>
            <a:pPr lvl="3">
              <a:spcBef>
                <a:spcPts val="0"/>
              </a:spcBef>
              <a:buFontTx/>
              <a:buChar char="-"/>
            </a:pPr>
            <a:r>
              <a:rPr lang="es-ES" sz="1500" dirty="0" err="1"/>
              <a:t>reduced</a:t>
            </a:r>
            <a:r>
              <a:rPr lang="es-ES" sz="1500" dirty="0"/>
              <a:t> </a:t>
            </a:r>
            <a:r>
              <a:rPr lang="es-ES" sz="1500" dirty="0" err="1"/>
              <a:t>side</a:t>
            </a:r>
            <a:r>
              <a:rPr lang="es-ES" sz="1500" dirty="0"/>
              <a:t> </a:t>
            </a:r>
            <a:r>
              <a:rPr lang="es-ES" sz="1500" dirty="0" err="1"/>
              <a:t>effects</a:t>
            </a:r>
            <a:r>
              <a:rPr lang="es-ES" sz="1500" dirty="0"/>
              <a:t> (human, </a:t>
            </a:r>
            <a:r>
              <a:rPr lang="es-ES" sz="1500" dirty="0" err="1"/>
              <a:t>not</a:t>
            </a:r>
            <a:r>
              <a:rPr lang="es-ES" sz="1500" dirty="0"/>
              <a:t> target </a:t>
            </a:r>
            <a:r>
              <a:rPr lang="es-ES" sz="1500" dirty="0" err="1"/>
              <a:t>organisms</a:t>
            </a:r>
            <a:r>
              <a:rPr lang="es-ES" sz="1500" dirty="0"/>
              <a:t>, </a:t>
            </a:r>
          </a:p>
          <a:p>
            <a:pPr marL="1371600" lvl="3" indent="0">
              <a:spcBef>
                <a:spcPts val="0"/>
              </a:spcBef>
              <a:buNone/>
            </a:pPr>
            <a:r>
              <a:rPr lang="es-ES" sz="1500" dirty="0"/>
              <a:t>     </a:t>
            </a:r>
            <a:r>
              <a:rPr lang="es-ES" sz="1500" dirty="0" err="1"/>
              <a:t>environment</a:t>
            </a:r>
            <a:r>
              <a:rPr lang="es-ES" sz="1500" dirty="0"/>
              <a:t>)</a:t>
            </a:r>
          </a:p>
          <a:p>
            <a:pPr lvl="3">
              <a:spcBef>
                <a:spcPts val="0"/>
              </a:spcBef>
              <a:buFontTx/>
              <a:buChar char="-"/>
            </a:pPr>
            <a:r>
              <a:rPr lang="es-ES" sz="1500" dirty="0" err="1"/>
              <a:t>low</a:t>
            </a:r>
            <a:r>
              <a:rPr lang="es-ES" sz="1500" dirty="0"/>
              <a:t> </a:t>
            </a:r>
            <a:r>
              <a:rPr lang="es-ES" sz="1500" dirty="0" err="1"/>
              <a:t>persistance</a:t>
            </a:r>
            <a:endParaRPr lang="es-ES" sz="1500" dirty="0"/>
          </a:p>
          <a:p>
            <a:pPr lvl="3">
              <a:spcBef>
                <a:spcPts val="0"/>
              </a:spcBef>
              <a:buFontTx/>
              <a:buChar char="-"/>
            </a:pPr>
            <a:r>
              <a:rPr lang="es-ES" sz="1500" dirty="0" err="1"/>
              <a:t>multiple</a:t>
            </a:r>
            <a:r>
              <a:rPr lang="es-ES" sz="1500" dirty="0"/>
              <a:t> </a:t>
            </a:r>
            <a:r>
              <a:rPr lang="es-ES" sz="1500" dirty="0" err="1"/>
              <a:t>action</a:t>
            </a:r>
            <a:r>
              <a:rPr lang="es-ES" sz="1500" dirty="0"/>
              <a:t> </a:t>
            </a:r>
            <a:r>
              <a:rPr lang="es-ES" sz="1500" dirty="0" err="1"/>
              <a:t>mode</a:t>
            </a:r>
            <a:r>
              <a:rPr lang="es-ES" sz="1500" dirty="0"/>
              <a:t> (</a:t>
            </a:r>
            <a:r>
              <a:rPr lang="es-ES" sz="1500" dirty="0" err="1"/>
              <a:t>less</a:t>
            </a:r>
            <a:r>
              <a:rPr lang="es-ES" sz="1500" dirty="0"/>
              <a:t> </a:t>
            </a:r>
            <a:r>
              <a:rPr lang="es-ES" sz="1500" dirty="0" err="1"/>
              <a:t>ressistance</a:t>
            </a:r>
            <a:r>
              <a:rPr lang="es-ES" sz="1500" dirty="0"/>
              <a:t>)</a:t>
            </a:r>
          </a:p>
          <a:p>
            <a:pPr lvl="3">
              <a:spcBef>
                <a:spcPts val="0"/>
              </a:spcBef>
              <a:buFontTx/>
              <a:buChar char="-"/>
            </a:pPr>
            <a:r>
              <a:rPr lang="es-ES" sz="1500" dirty="0"/>
              <a:t>Good </a:t>
            </a:r>
            <a:r>
              <a:rPr lang="es-ES" sz="1500" dirty="0" err="1"/>
              <a:t>acceptability</a:t>
            </a:r>
            <a:r>
              <a:rPr lang="es-ES" sz="1500" dirty="0"/>
              <a:t> </a:t>
            </a:r>
            <a:r>
              <a:rPr lang="es-ES" sz="1500" dirty="0" err="1"/>
              <a:t>by</a:t>
            </a:r>
            <a:r>
              <a:rPr lang="es-ES" sz="1500" dirty="0"/>
              <a:t> </a:t>
            </a:r>
            <a:r>
              <a:rPr lang="es-ES" sz="1500" dirty="0" err="1"/>
              <a:t>consumers</a:t>
            </a:r>
            <a:endParaRPr lang="es-ES" sz="1500" dirty="0"/>
          </a:p>
          <a:p>
            <a:pPr lvl="2">
              <a:spcBef>
                <a:spcPts val="0"/>
              </a:spcBef>
              <a:buFontTx/>
              <a:buChar char="-"/>
            </a:pPr>
            <a:endParaRPr lang="es-ES" sz="1500" dirty="0"/>
          </a:p>
          <a:p>
            <a:pPr lvl="2">
              <a:spcBef>
                <a:spcPts val="0"/>
              </a:spcBef>
              <a:buFontTx/>
              <a:buChar char="-"/>
            </a:pPr>
            <a:r>
              <a:rPr lang="es-ES" sz="1500" dirty="0" err="1"/>
              <a:t>Constraints</a:t>
            </a:r>
            <a:r>
              <a:rPr lang="es-ES" sz="1500" dirty="0"/>
              <a:t> : </a:t>
            </a:r>
          </a:p>
          <a:p>
            <a:pPr lvl="3">
              <a:spcBef>
                <a:spcPts val="0"/>
              </a:spcBef>
              <a:buFontTx/>
              <a:buChar char="-"/>
            </a:pPr>
            <a:r>
              <a:rPr lang="es-ES" sz="1500" dirty="0" err="1"/>
              <a:t>Flavour</a:t>
            </a:r>
            <a:endParaRPr lang="es-ES" sz="1500" dirty="0"/>
          </a:p>
          <a:p>
            <a:pPr lvl="3">
              <a:spcBef>
                <a:spcPts val="0"/>
              </a:spcBef>
              <a:buFontTx/>
              <a:buChar char="-"/>
            </a:pPr>
            <a:r>
              <a:rPr lang="es-ES" sz="1500" dirty="0" err="1"/>
              <a:t>variability</a:t>
            </a:r>
            <a:r>
              <a:rPr lang="es-ES" sz="1500" dirty="0"/>
              <a:t> (</a:t>
            </a:r>
            <a:r>
              <a:rPr lang="es-ES" sz="1500" dirty="0" err="1"/>
              <a:t>composition</a:t>
            </a:r>
            <a:r>
              <a:rPr lang="es-ES" sz="1500" dirty="0"/>
              <a:t>)</a:t>
            </a:r>
            <a:r>
              <a:rPr lang="es-ES" sz="1500" dirty="0">
                <a:sym typeface="Wingdings" panose="05000000000000000000" pitchFamily="2" charset="2"/>
              </a:rPr>
              <a:t> </a:t>
            </a:r>
            <a:r>
              <a:rPr lang="es-ES" sz="1500" dirty="0" err="1">
                <a:sym typeface="Wingdings" panose="05000000000000000000" pitchFamily="2" charset="2"/>
              </a:rPr>
              <a:t>standardization</a:t>
            </a:r>
            <a:endParaRPr lang="es-ES" sz="1500" dirty="0"/>
          </a:p>
          <a:p>
            <a:pPr lvl="3">
              <a:spcBef>
                <a:spcPts val="0"/>
              </a:spcBef>
              <a:buFontTx/>
              <a:buChar char="-"/>
            </a:pPr>
            <a:r>
              <a:rPr lang="es-ES" sz="1500" dirty="0" err="1"/>
              <a:t>phytotoxicity</a:t>
            </a:r>
            <a:r>
              <a:rPr lang="es-ES" sz="1500" dirty="0"/>
              <a:t> </a:t>
            </a:r>
          </a:p>
          <a:p>
            <a:pPr lvl="3">
              <a:spcBef>
                <a:spcPts val="0"/>
              </a:spcBef>
              <a:buFontTx/>
              <a:buChar char="-"/>
            </a:pPr>
            <a:r>
              <a:rPr lang="es-ES" sz="1500" dirty="0" err="1"/>
              <a:t>volatility</a:t>
            </a:r>
            <a:r>
              <a:rPr lang="es-ES" sz="1500" dirty="0"/>
              <a:t> (</a:t>
            </a:r>
            <a:r>
              <a:rPr lang="es-ES" sz="1500" dirty="0" err="1"/>
              <a:t>encapsulation</a:t>
            </a:r>
            <a:r>
              <a:rPr lang="es-ES" sz="1500" dirty="0"/>
              <a:t> + new </a:t>
            </a:r>
            <a:r>
              <a:rPr lang="es-ES" sz="1500" dirty="0" err="1"/>
              <a:t>mode</a:t>
            </a:r>
            <a:r>
              <a:rPr lang="es-ES" sz="1500" dirty="0"/>
              <a:t> </a:t>
            </a:r>
            <a:r>
              <a:rPr lang="es-ES" sz="1500" dirty="0" err="1"/>
              <a:t>of</a:t>
            </a:r>
            <a:r>
              <a:rPr lang="es-ES" sz="1500" dirty="0"/>
              <a:t> </a:t>
            </a:r>
            <a:r>
              <a:rPr lang="es-ES" sz="1500" dirty="0" err="1"/>
              <a:t>injection</a:t>
            </a:r>
            <a:r>
              <a:rPr lang="es-ES" sz="1500" dirty="0"/>
              <a:t>)</a:t>
            </a:r>
          </a:p>
          <a:p>
            <a:pPr lvl="3">
              <a:spcBef>
                <a:spcPts val="0"/>
              </a:spcBef>
              <a:buFontTx/>
              <a:buChar char="-"/>
            </a:pPr>
            <a:r>
              <a:rPr lang="es-ES" sz="1500" dirty="0" err="1"/>
              <a:t>Cost</a:t>
            </a:r>
            <a:r>
              <a:rPr lang="es-ES" sz="1500" dirty="0"/>
              <a:t> (</a:t>
            </a:r>
            <a:r>
              <a:rPr lang="es-ES" sz="1500" dirty="0" err="1"/>
              <a:t>only</a:t>
            </a:r>
            <a:r>
              <a:rPr lang="es-ES" sz="1500" dirty="0"/>
              <a:t> </a:t>
            </a:r>
            <a:r>
              <a:rPr lang="es-ES" sz="1500" dirty="0" err="1"/>
              <a:t>for</a:t>
            </a:r>
            <a:r>
              <a:rPr lang="es-ES" sz="1500" dirty="0"/>
              <a:t> </a:t>
            </a:r>
            <a:r>
              <a:rPr lang="es-ES" sz="1500" dirty="0" err="1"/>
              <a:t>high</a:t>
            </a:r>
            <a:r>
              <a:rPr lang="es-ES" sz="1500" dirty="0"/>
              <a:t> </a:t>
            </a:r>
            <a:r>
              <a:rPr lang="es-ES" sz="1500" dirty="0" err="1"/>
              <a:t>value</a:t>
            </a:r>
            <a:r>
              <a:rPr lang="es-ES" sz="1500" dirty="0"/>
              <a:t> </a:t>
            </a:r>
            <a:r>
              <a:rPr lang="es-ES" sz="1500" dirty="0" err="1"/>
              <a:t>crops</a:t>
            </a:r>
            <a:r>
              <a:rPr lang="es-ES" sz="1500" dirty="0"/>
              <a:t>?)</a:t>
            </a:r>
          </a:p>
          <a:p>
            <a:pPr lvl="3">
              <a:spcBef>
                <a:spcPts val="0"/>
              </a:spcBef>
              <a:buFontTx/>
              <a:buChar char="-"/>
            </a:pPr>
            <a:r>
              <a:rPr lang="es-ES" sz="1500" dirty="0" err="1"/>
              <a:t>Sustainability</a:t>
            </a:r>
            <a:r>
              <a:rPr lang="es-ES" sz="1500" dirty="0"/>
              <a:t> </a:t>
            </a:r>
            <a:r>
              <a:rPr lang="es-ES" sz="1500" dirty="0" err="1"/>
              <a:t>of</a:t>
            </a:r>
            <a:r>
              <a:rPr lang="es-ES" sz="1500" dirty="0"/>
              <a:t> </a:t>
            </a:r>
            <a:r>
              <a:rPr lang="es-ES" sz="1500" dirty="0" err="1"/>
              <a:t>resource</a:t>
            </a:r>
            <a:endParaRPr lang="es-ES" sz="1500" dirty="0"/>
          </a:p>
          <a:p>
            <a:pPr lvl="3">
              <a:spcBef>
                <a:spcPts val="0"/>
              </a:spcBef>
              <a:buFontTx/>
              <a:buChar char="-"/>
            </a:pPr>
            <a:r>
              <a:rPr lang="es-ES" sz="1500" dirty="0" err="1"/>
              <a:t>Regulatory</a:t>
            </a:r>
            <a:r>
              <a:rPr lang="es-ES" sz="1500" dirty="0"/>
              <a:t> </a:t>
            </a:r>
            <a:r>
              <a:rPr lang="es-ES" sz="1500" dirty="0" err="1"/>
              <a:t>aspects</a:t>
            </a:r>
            <a:r>
              <a:rPr lang="es-ES" sz="1500" dirty="0"/>
              <a:t> (US versus EU)</a:t>
            </a:r>
          </a:p>
          <a:p>
            <a:pPr lvl="2">
              <a:buFontTx/>
              <a:buChar char="-"/>
            </a:pPr>
            <a:endParaRPr lang="es-ES" sz="1200" dirty="0">
              <a:latin typeface="Century Gothic" panose="020B0502020202020204" pitchFamily="34" charset="0"/>
            </a:endParaRPr>
          </a:p>
          <a:p>
            <a:pPr marL="914400" lvl="2" indent="0">
              <a:buNone/>
            </a:pPr>
            <a:endParaRPr lang="es-ES" sz="1200" dirty="0">
              <a:latin typeface="Century Gothic" panose="020B0502020202020204" pitchFamily="34" charset="0"/>
            </a:endParaRPr>
          </a:p>
        </p:txBody>
      </p:sp>
      <p:pic>
        <p:nvPicPr>
          <p:cNvPr id="13" name="Image 12">
            <a:extLst>
              <a:ext uri="{FF2B5EF4-FFF2-40B4-BE49-F238E27FC236}">
                <a16:creationId xmlns:a16="http://schemas.microsoft.com/office/drawing/2014/main" id="{6C984D6F-1A4D-4A2C-8FA6-39E3EA29DD80}"/>
              </a:ext>
            </a:extLst>
          </p:cNvPr>
          <p:cNvPicPr>
            <a:picLocks noChangeAspect="1"/>
          </p:cNvPicPr>
          <p:nvPr/>
        </p:nvPicPr>
        <p:blipFill>
          <a:blip r:embed="rId3"/>
          <a:stretch>
            <a:fillRect/>
          </a:stretch>
        </p:blipFill>
        <p:spPr>
          <a:xfrm>
            <a:off x="5886973" y="3935199"/>
            <a:ext cx="2870601" cy="999926"/>
          </a:xfrm>
          <a:prstGeom prst="rect">
            <a:avLst/>
          </a:prstGeom>
        </p:spPr>
      </p:pic>
      <p:pic>
        <p:nvPicPr>
          <p:cNvPr id="14" name="Image 13">
            <a:extLst>
              <a:ext uri="{FF2B5EF4-FFF2-40B4-BE49-F238E27FC236}">
                <a16:creationId xmlns:a16="http://schemas.microsoft.com/office/drawing/2014/main" id="{14A73B37-E55F-4065-BF33-6813BC616FFA}"/>
              </a:ext>
            </a:extLst>
          </p:cNvPr>
          <p:cNvPicPr>
            <a:picLocks noChangeAspect="1"/>
          </p:cNvPicPr>
          <p:nvPr/>
        </p:nvPicPr>
        <p:blipFill>
          <a:blip r:embed="rId4"/>
          <a:stretch>
            <a:fillRect/>
          </a:stretch>
        </p:blipFill>
        <p:spPr>
          <a:xfrm>
            <a:off x="5278602" y="2749525"/>
            <a:ext cx="2596924" cy="911573"/>
          </a:xfrm>
          <a:prstGeom prst="rect">
            <a:avLst/>
          </a:prstGeom>
        </p:spPr>
      </p:pic>
      <p:pic>
        <p:nvPicPr>
          <p:cNvPr id="15" name="Image 14">
            <a:extLst>
              <a:ext uri="{FF2B5EF4-FFF2-40B4-BE49-F238E27FC236}">
                <a16:creationId xmlns:a16="http://schemas.microsoft.com/office/drawing/2014/main" id="{FF3F17B5-ACAE-4D78-8E98-A2F8ACD2B2BB}"/>
              </a:ext>
            </a:extLst>
          </p:cNvPr>
          <p:cNvPicPr>
            <a:picLocks noChangeAspect="1"/>
          </p:cNvPicPr>
          <p:nvPr/>
        </p:nvPicPr>
        <p:blipFill>
          <a:blip r:embed="rId5"/>
          <a:stretch>
            <a:fillRect/>
          </a:stretch>
        </p:blipFill>
        <p:spPr>
          <a:xfrm>
            <a:off x="5656107" y="1318865"/>
            <a:ext cx="3332331" cy="1122625"/>
          </a:xfrm>
          <a:prstGeom prst="rect">
            <a:avLst/>
          </a:prstGeom>
        </p:spPr>
      </p:pic>
    </p:spTree>
    <p:custDataLst>
      <p:tags r:id="rId1"/>
    </p:custDataLst>
    <p:extLst>
      <p:ext uri="{BB962C8B-B14F-4D97-AF65-F5344CB8AC3E}">
        <p14:creationId xmlns:p14="http://schemas.microsoft.com/office/powerpoint/2010/main" val="41062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a:xfrm>
            <a:off x="457199" y="472295"/>
            <a:ext cx="7639171" cy="567349"/>
          </a:xfrm>
        </p:spPr>
        <p:txBody>
          <a:bodyPr>
            <a:normAutofit fontScale="90000"/>
          </a:bodyPr>
          <a:lstStyle/>
          <a:p>
            <a:r>
              <a:rPr lang="fr-FR" dirty="0"/>
              <a:t>New applications of essential </a:t>
            </a:r>
            <a:r>
              <a:rPr lang="fr-FR" dirty="0" err="1"/>
              <a:t>oils</a:t>
            </a:r>
            <a:r>
              <a:rPr lang="fr-FR" dirty="0"/>
              <a:t> in </a:t>
            </a:r>
            <a:r>
              <a:rPr lang="fr-FR" dirty="0" err="1"/>
              <a:t>agronomy</a:t>
            </a:r>
            <a:br>
              <a:rPr lang="fr-FR" dirty="0"/>
            </a:br>
            <a:endParaRPr lang="en-US" dirty="0"/>
          </a:p>
        </p:txBody>
      </p:sp>
      <p:sp>
        <p:nvSpPr>
          <p:cNvPr id="5" name="Marcador de contenido 14">
            <a:extLst>
              <a:ext uri="{FF2B5EF4-FFF2-40B4-BE49-F238E27FC236}">
                <a16:creationId xmlns:a16="http://schemas.microsoft.com/office/drawing/2014/main" id="{64CD87D7-5E82-4D94-84F8-BD9B75A4333E}"/>
              </a:ext>
            </a:extLst>
          </p:cNvPr>
          <p:cNvSpPr txBox="1">
            <a:spLocks/>
          </p:cNvSpPr>
          <p:nvPr/>
        </p:nvSpPr>
        <p:spPr>
          <a:xfrm>
            <a:off x="-583854" y="1398833"/>
            <a:ext cx="5816234" cy="4342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es-ES" sz="1800" b="1" dirty="0" err="1"/>
              <a:t>Challenges</a:t>
            </a:r>
            <a:r>
              <a:rPr lang="es-ES" sz="1800" b="1" dirty="0"/>
              <a:t>:</a:t>
            </a:r>
            <a:r>
              <a:rPr lang="es-ES" sz="1800" dirty="0"/>
              <a:t> </a:t>
            </a:r>
            <a:r>
              <a:rPr lang="es-ES" sz="1800" dirty="0" err="1"/>
              <a:t>what’s</a:t>
            </a:r>
            <a:r>
              <a:rPr lang="es-ES" sz="1800" dirty="0"/>
              <a:t> </a:t>
            </a:r>
            <a:r>
              <a:rPr lang="es-ES" sz="1800" dirty="0" err="1"/>
              <a:t>next</a:t>
            </a:r>
            <a:endParaRPr lang="es-ES" sz="1800" dirty="0"/>
          </a:p>
          <a:p>
            <a:pPr marL="914400" lvl="2" indent="0">
              <a:buNone/>
            </a:pPr>
            <a:endParaRPr lang="es-ES" sz="1200" dirty="0"/>
          </a:p>
          <a:p>
            <a:pPr lvl="2">
              <a:buFontTx/>
              <a:buChar char="-"/>
            </a:pPr>
            <a:r>
              <a:rPr lang="es-ES" sz="1800" dirty="0"/>
              <a:t>Test </a:t>
            </a:r>
            <a:r>
              <a:rPr lang="es-ES" sz="1800" i="1" dirty="0"/>
              <a:t>in vitro </a:t>
            </a:r>
            <a:r>
              <a:rPr lang="es-ES" sz="1800" dirty="0">
                <a:sym typeface="Wingdings" panose="05000000000000000000" pitchFamily="2" charset="2"/>
              </a:rPr>
              <a:t> </a:t>
            </a:r>
            <a:r>
              <a:rPr lang="es-ES" sz="1800" i="1" dirty="0">
                <a:sym typeface="Wingdings" panose="05000000000000000000" pitchFamily="2" charset="2"/>
              </a:rPr>
              <a:t>in vivo</a:t>
            </a:r>
          </a:p>
          <a:p>
            <a:pPr lvl="2">
              <a:buFontTx/>
              <a:buChar char="-"/>
            </a:pPr>
            <a:r>
              <a:rPr lang="es-ES" sz="1800" dirty="0" err="1">
                <a:sym typeface="Wingdings" panose="05000000000000000000" pitchFamily="2" charset="2"/>
              </a:rPr>
              <a:t>Controlled</a:t>
            </a:r>
            <a:r>
              <a:rPr lang="es-ES" sz="1800" dirty="0">
                <a:sym typeface="Wingdings" panose="05000000000000000000" pitchFamily="2" charset="2"/>
              </a:rPr>
              <a:t> </a:t>
            </a:r>
            <a:r>
              <a:rPr lang="es-ES" sz="1800" dirty="0" err="1">
                <a:sym typeface="Wingdings" panose="05000000000000000000" pitchFamily="2" charset="2"/>
              </a:rPr>
              <a:t>conditions</a:t>
            </a:r>
            <a:r>
              <a:rPr lang="es-ES" sz="1800" dirty="0">
                <a:sym typeface="Wingdings" panose="05000000000000000000" pitchFamily="2" charset="2"/>
              </a:rPr>
              <a:t> versus </a:t>
            </a:r>
            <a:r>
              <a:rPr lang="es-ES" sz="1800" dirty="0" err="1">
                <a:sym typeface="Wingdings" panose="05000000000000000000" pitchFamily="2" charset="2"/>
              </a:rPr>
              <a:t>field</a:t>
            </a:r>
            <a:r>
              <a:rPr lang="es-ES" sz="1800" dirty="0">
                <a:sym typeface="Wingdings" panose="05000000000000000000" pitchFamily="2" charset="2"/>
              </a:rPr>
              <a:t> </a:t>
            </a:r>
            <a:r>
              <a:rPr lang="es-ES" sz="1800" dirty="0" err="1">
                <a:sym typeface="Wingdings" panose="05000000000000000000" pitchFamily="2" charset="2"/>
              </a:rPr>
              <a:t>conditions</a:t>
            </a:r>
            <a:endParaRPr lang="es-ES" sz="1800" dirty="0">
              <a:sym typeface="Wingdings" panose="05000000000000000000" pitchFamily="2" charset="2"/>
            </a:endParaRPr>
          </a:p>
          <a:p>
            <a:pPr lvl="2">
              <a:buFontTx/>
              <a:buChar char="-"/>
            </a:pPr>
            <a:r>
              <a:rPr lang="es-ES" sz="1800" dirty="0" err="1">
                <a:sym typeface="Wingdings" panose="05000000000000000000" pitchFamily="2" charset="2"/>
              </a:rPr>
              <a:t>Comprehesion</a:t>
            </a:r>
            <a:r>
              <a:rPr lang="es-ES" sz="1800" dirty="0">
                <a:sym typeface="Wingdings" panose="05000000000000000000" pitchFamily="2" charset="2"/>
              </a:rPr>
              <a:t> </a:t>
            </a:r>
            <a:r>
              <a:rPr lang="es-ES" sz="1800" dirty="0" err="1">
                <a:sym typeface="Wingdings" panose="05000000000000000000" pitchFamily="2" charset="2"/>
              </a:rPr>
              <a:t>of</a:t>
            </a:r>
            <a:r>
              <a:rPr lang="es-ES" sz="1800" dirty="0">
                <a:sym typeface="Wingdings" panose="05000000000000000000" pitchFamily="2" charset="2"/>
              </a:rPr>
              <a:t> </a:t>
            </a:r>
            <a:r>
              <a:rPr lang="es-ES" sz="1800" dirty="0" err="1">
                <a:sym typeface="Wingdings" panose="05000000000000000000" pitchFamily="2" charset="2"/>
              </a:rPr>
              <a:t>mode</a:t>
            </a:r>
            <a:r>
              <a:rPr lang="es-ES" sz="1800" dirty="0">
                <a:sym typeface="Wingdings" panose="05000000000000000000" pitchFamily="2" charset="2"/>
              </a:rPr>
              <a:t> </a:t>
            </a:r>
            <a:r>
              <a:rPr lang="es-ES" sz="1800" dirty="0" err="1">
                <a:sym typeface="Wingdings" panose="05000000000000000000" pitchFamily="2" charset="2"/>
              </a:rPr>
              <a:t>of</a:t>
            </a:r>
            <a:r>
              <a:rPr lang="es-ES" sz="1800" dirty="0">
                <a:sym typeface="Wingdings" panose="05000000000000000000" pitchFamily="2" charset="2"/>
              </a:rPr>
              <a:t> </a:t>
            </a:r>
            <a:r>
              <a:rPr lang="es-ES" sz="1800" dirty="0" err="1">
                <a:sym typeface="Wingdings" panose="05000000000000000000" pitchFamily="2" charset="2"/>
              </a:rPr>
              <a:t>action</a:t>
            </a:r>
            <a:endParaRPr lang="es-ES" sz="1800" dirty="0">
              <a:sym typeface="Wingdings" panose="05000000000000000000" pitchFamily="2" charset="2"/>
            </a:endParaRPr>
          </a:p>
          <a:p>
            <a:pPr marL="914400" lvl="2" indent="0">
              <a:buNone/>
            </a:pPr>
            <a:r>
              <a:rPr lang="es-ES" sz="1800" dirty="0">
                <a:sym typeface="Wingdings" panose="05000000000000000000" pitchFamily="2" charset="2"/>
              </a:rPr>
              <a:t>   (</a:t>
            </a:r>
            <a:r>
              <a:rPr lang="es-ES" sz="1800" dirty="0" err="1">
                <a:sym typeface="Wingdings" panose="05000000000000000000" pitchFamily="2" charset="2"/>
              </a:rPr>
              <a:t>structure-activity</a:t>
            </a:r>
            <a:r>
              <a:rPr lang="es-ES" sz="1800" dirty="0">
                <a:sym typeface="Wingdings" panose="05000000000000000000" pitchFamily="2" charset="2"/>
              </a:rPr>
              <a:t> </a:t>
            </a:r>
            <a:r>
              <a:rPr lang="es-ES" sz="1800" dirty="0" err="1">
                <a:sym typeface="Wingdings" panose="05000000000000000000" pitchFamily="2" charset="2"/>
              </a:rPr>
              <a:t>relationship</a:t>
            </a:r>
            <a:r>
              <a:rPr lang="es-ES" sz="1800" dirty="0">
                <a:sym typeface="Wingdings" panose="05000000000000000000" pitchFamily="2" charset="2"/>
              </a:rPr>
              <a:t>)</a:t>
            </a:r>
          </a:p>
          <a:p>
            <a:pPr lvl="2">
              <a:buFontTx/>
              <a:buChar char="-"/>
            </a:pPr>
            <a:r>
              <a:rPr lang="es-ES" sz="1800" dirty="0" err="1">
                <a:sym typeface="Wingdings" panose="05000000000000000000" pitchFamily="2" charset="2"/>
              </a:rPr>
              <a:t>Innovative</a:t>
            </a:r>
            <a:r>
              <a:rPr lang="es-ES" sz="1800" dirty="0">
                <a:sym typeface="Wingdings" panose="05000000000000000000" pitchFamily="2" charset="2"/>
              </a:rPr>
              <a:t> </a:t>
            </a:r>
            <a:r>
              <a:rPr lang="es-ES" sz="1800" dirty="0" err="1">
                <a:sym typeface="Wingdings" panose="05000000000000000000" pitchFamily="2" charset="2"/>
              </a:rPr>
              <a:t>formulation</a:t>
            </a:r>
            <a:endParaRPr lang="es-ES" sz="1800" dirty="0">
              <a:sym typeface="Wingdings" panose="05000000000000000000" pitchFamily="2" charset="2"/>
            </a:endParaRPr>
          </a:p>
          <a:p>
            <a:pPr lvl="2">
              <a:buFontTx/>
              <a:buChar char="-"/>
            </a:pPr>
            <a:r>
              <a:rPr lang="es-ES" sz="1800" dirty="0" err="1">
                <a:sym typeface="Wingdings" panose="05000000000000000000" pitchFamily="2" charset="2"/>
              </a:rPr>
              <a:t>Exploring</a:t>
            </a:r>
            <a:r>
              <a:rPr lang="es-ES" sz="1800" dirty="0">
                <a:sym typeface="Wingdings" panose="05000000000000000000" pitchFamily="2" charset="2"/>
              </a:rPr>
              <a:t> new </a:t>
            </a:r>
            <a:r>
              <a:rPr lang="es-ES" sz="1800" dirty="0" err="1">
                <a:sym typeface="Wingdings" panose="05000000000000000000" pitchFamily="2" charset="2"/>
              </a:rPr>
              <a:t>EOs</a:t>
            </a:r>
            <a:r>
              <a:rPr lang="es-ES" sz="1800" dirty="0">
                <a:sym typeface="Wingdings" panose="05000000000000000000" pitchFamily="2" charset="2"/>
              </a:rPr>
              <a:t> </a:t>
            </a:r>
          </a:p>
          <a:p>
            <a:pPr marL="914400" lvl="2" indent="0">
              <a:buNone/>
            </a:pPr>
            <a:endParaRPr lang="es-ES" sz="1800" dirty="0">
              <a:latin typeface="Century Gothic" panose="020B0502020202020204" pitchFamily="34" charset="0"/>
              <a:sym typeface="Wingdings" panose="05000000000000000000" pitchFamily="2" charset="2"/>
            </a:endParaRPr>
          </a:p>
          <a:p>
            <a:pPr marL="914400" lvl="2" indent="0">
              <a:buNone/>
            </a:pPr>
            <a:endParaRPr lang="es-ES" sz="1800" dirty="0">
              <a:latin typeface="Century Gothic" panose="020B0502020202020204" pitchFamily="34" charset="0"/>
              <a:sym typeface="Wingdings" panose="05000000000000000000" pitchFamily="2" charset="2"/>
            </a:endParaRPr>
          </a:p>
          <a:p>
            <a:pPr marL="914400" lvl="2" indent="0">
              <a:buNone/>
            </a:pPr>
            <a:endParaRPr lang="es-ES" sz="1200" dirty="0">
              <a:latin typeface="Century Gothic" panose="020B0502020202020204" pitchFamily="34" charset="0"/>
            </a:endParaRPr>
          </a:p>
        </p:txBody>
      </p:sp>
      <p:pic>
        <p:nvPicPr>
          <p:cNvPr id="6" name="Image 5">
            <a:extLst>
              <a:ext uri="{FF2B5EF4-FFF2-40B4-BE49-F238E27FC236}">
                <a16:creationId xmlns:a16="http://schemas.microsoft.com/office/drawing/2014/main" id="{3C839535-32E6-49A3-8432-0BEF3495B3EC}"/>
              </a:ext>
            </a:extLst>
          </p:cNvPr>
          <p:cNvPicPr>
            <a:picLocks noChangeAspect="1"/>
          </p:cNvPicPr>
          <p:nvPr/>
        </p:nvPicPr>
        <p:blipFill>
          <a:blip r:embed="rId3"/>
          <a:stretch>
            <a:fillRect/>
          </a:stretch>
        </p:blipFill>
        <p:spPr>
          <a:xfrm>
            <a:off x="5124803" y="2353865"/>
            <a:ext cx="3771771" cy="1419479"/>
          </a:xfrm>
          <a:prstGeom prst="rect">
            <a:avLst/>
          </a:prstGeom>
        </p:spPr>
      </p:pic>
      <p:pic>
        <p:nvPicPr>
          <p:cNvPr id="7" name="Image 6">
            <a:extLst>
              <a:ext uri="{FF2B5EF4-FFF2-40B4-BE49-F238E27FC236}">
                <a16:creationId xmlns:a16="http://schemas.microsoft.com/office/drawing/2014/main" id="{FFFC3CDC-A0C5-4B7A-A27F-3A15F1E2F8A2}"/>
              </a:ext>
            </a:extLst>
          </p:cNvPr>
          <p:cNvPicPr>
            <a:picLocks noChangeAspect="1"/>
          </p:cNvPicPr>
          <p:nvPr/>
        </p:nvPicPr>
        <p:blipFill>
          <a:blip r:embed="rId4"/>
          <a:stretch>
            <a:fillRect/>
          </a:stretch>
        </p:blipFill>
        <p:spPr>
          <a:xfrm>
            <a:off x="5124803" y="946779"/>
            <a:ext cx="3561998" cy="1392297"/>
          </a:xfrm>
          <a:prstGeom prst="rect">
            <a:avLst/>
          </a:prstGeom>
        </p:spPr>
      </p:pic>
      <p:pic>
        <p:nvPicPr>
          <p:cNvPr id="8" name="Image 7">
            <a:extLst>
              <a:ext uri="{FF2B5EF4-FFF2-40B4-BE49-F238E27FC236}">
                <a16:creationId xmlns:a16="http://schemas.microsoft.com/office/drawing/2014/main" id="{8D015E23-3419-427B-BD17-E6FEED430A3E}"/>
              </a:ext>
            </a:extLst>
          </p:cNvPr>
          <p:cNvPicPr>
            <a:picLocks noChangeAspect="1"/>
          </p:cNvPicPr>
          <p:nvPr/>
        </p:nvPicPr>
        <p:blipFill>
          <a:blip r:embed="rId5"/>
          <a:stretch>
            <a:fillRect/>
          </a:stretch>
        </p:blipFill>
        <p:spPr>
          <a:xfrm>
            <a:off x="5124803" y="3964153"/>
            <a:ext cx="2734395" cy="1026793"/>
          </a:xfrm>
          <a:prstGeom prst="rect">
            <a:avLst/>
          </a:prstGeom>
        </p:spPr>
      </p:pic>
    </p:spTree>
    <p:custDataLst>
      <p:tags r:id="rId1"/>
    </p:custDataLst>
    <p:extLst>
      <p:ext uri="{BB962C8B-B14F-4D97-AF65-F5344CB8AC3E}">
        <p14:creationId xmlns:p14="http://schemas.microsoft.com/office/powerpoint/2010/main" val="193642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398012"/>
            <a:ext cx="8229600" cy="3428140"/>
          </a:xfrm>
        </p:spPr>
        <p:txBody>
          <a:bodyPr>
            <a:normAutofit/>
          </a:bodyPr>
          <a:lstStyle/>
          <a:p>
            <a:r>
              <a:rPr lang="fr-FR" sz="1800" dirty="0" err="1"/>
              <a:t>What</a:t>
            </a:r>
            <a:r>
              <a:rPr lang="fr-FR" sz="1800" dirty="0"/>
              <a:t> </a:t>
            </a:r>
            <a:r>
              <a:rPr lang="fr-FR" sz="1800" dirty="0" err="1"/>
              <a:t>is</a:t>
            </a:r>
            <a:r>
              <a:rPr lang="fr-FR" sz="1800" dirty="0"/>
              <a:t> an essentiel </a:t>
            </a:r>
            <a:r>
              <a:rPr lang="fr-FR" sz="1800" dirty="0" err="1"/>
              <a:t>oil</a:t>
            </a:r>
            <a:r>
              <a:rPr lang="fr-FR" sz="1800" dirty="0"/>
              <a:t>?</a:t>
            </a:r>
          </a:p>
          <a:p>
            <a:r>
              <a:rPr lang="fr-FR" sz="1800" dirty="0" err="1"/>
              <a:t>Traditionnal</a:t>
            </a:r>
            <a:r>
              <a:rPr lang="fr-FR" sz="1800" dirty="0"/>
              <a:t> uses of essential </a:t>
            </a:r>
            <a:r>
              <a:rPr lang="fr-FR" sz="1800" dirty="0" err="1"/>
              <a:t>oils</a:t>
            </a:r>
            <a:r>
              <a:rPr lang="fr-FR" sz="1800" dirty="0"/>
              <a:t> and </a:t>
            </a:r>
            <a:r>
              <a:rPr lang="fr-FR" sz="1800" dirty="0" err="1"/>
              <a:t>market</a:t>
            </a:r>
            <a:endParaRPr lang="fr-FR" sz="1800" dirty="0"/>
          </a:p>
          <a:p>
            <a:r>
              <a:rPr lang="fr-FR" sz="1800" dirty="0"/>
              <a:t>New applications of essential </a:t>
            </a:r>
            <a:r>
              <a:rPr lang="fr-FR" sz="1800" dirty="0" err="1"/>
              <a:t>oils</a:t>
            </a:r>
            <a:r>
              <a:rPr lang="fr-FR" sz="1800" dirty="0"/>
              <a:t> in </a:t>
            </a:r>
            <a:r>
              <a:rPr lang="fr-FR" sz="1800" dirty="0" err="1"/>
              <a:t>agronomy</a:t>
            </a:r>
            <a:endParaRPr lang="fr-FR" sz="1800" dirty="0"/>
          </a:p>
          <a:p>
            <a:r>
              <a:rPr lang="en-US" sz="1800" dirty="0"/>
              <a:t>Case study of essential oil injection into apple tree trunks for insect protection</a:t>
            </a:r>
            <a:endParaRPr lang="fr-FR" sz="1800" dirty="0"/>
          </a:p>
          <a:p>
            <a:r>
              <a:rPr lang="fr-FR" sz="1800" dirty="0"/>
              <a:t>New applications of essential </a:t>
            </a:r>
            <a:r>
              <a:rPr lang="fr-FR" sz="1800" dirty="0" err="1"/>
              <a:t>oil</a:t>
            </a:r>
            <a:r>
              <a:rPr lang="fr-FR" sz="1800" dirty="0"/>
              <a:t> in </a:t>
            </a:r>
            <a:r>
              <a:rPr lang="fr-FR" sz="1800" dirty="0" err="1"/>
              <a:t>food</a:t>
            </a:r>
            <a:r>
              <a:rPr lang="fr-FR" sz="1800" dirty="0"/>
              <a:t> conservation</a:t>
            </a:r>
          </a:p>
          <a:p>
            <a:r>
              <a:rPr lang="fr-FR" sz="1800" dirty="0" err="1"/>
              <a:t>Advantages</a:t>
            </a:r>
            <a:r>
              <a:rPr lang="fr-FR" sz="1800" dirty="0"/>
              <a:t> and </a:t>
            </a:r>
            <a:r>
              <a:rPr lang="fr-FR" sz="1800" dirty="0" err="1"/>
              <a:t>inconvenients</a:t>
            </a:r>
            <a:endParaRPr lang="fr-FR" sz="1800" dirty="0"/>
          </a:p>
          <a:p>
            <a:r>
              <a:rPr lang="fr-FR" sz="1800" dirty="0"/>
              <a:t>Perspectives</a:t>
            </a:r>
          </a:p>
        </p:txBody>
      </p:sp>
      <p:sp>
        <p:nvSpPr>
          <p:cNvPr id="3" name="Titre 2"/>
          <p:cNvSpPr>
            <a:spLocks noGrp="1"/>
          </p:cNvSpPr>
          <p:nvPr>
            <p:ph type="title"/>
          </p:nvPr>
        </p:nvSpPr>
        <p:spPr>
          <a:xfrm>
            <a:off x="444223" y="701934"/>
            <a:ext cx="7639171" cy="567349"/>
          </a:xfrm>
        </p:spPr>
        <p:txBody>
          <a:bodyPr>
            <a:normAutofit fontScale="90000"/>
          </a:bodyPr>
          <a:lstStyle/>
          <a:p>
            <a:r>
              <a:rPr lang="fr-FR" dirty="0" err="1"/>
              <a:t>Conference</a:t>
            </a:r>
            <a:r>
              <a:rPr lang="fr-FR" dirty="0"/>
              <a:t> </a:t>
            </a:r>
            <a:r>
              <a:rPr lang="fr-FR" dirty="0" err="1"/>
              <a:t>outline</a:t>
            </a:r>
            <a:endParaRPr lang="fr-FR" dirty="0"/>
          </a:p>
        </p:txBody>
      </p:sp>
      <p:pic>
        <p:nvPicPr>
          <p:cNvPr id="4" name="Picture 4" descr="Les huiles essentielles revitalisent l'industrie cosmétique - Madame Figaro">
            <a:extLst>
              <a:ext uri="{FF2B5EF4-FFF2-40B4-BE49-F238E27FC236}">
                <a16:creationId xmlns:a16="http://schemas.microsoft.com/office/drawing/2014/main" id="{9E61E548-700B-4505-AE51-7D7B3D124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182" y="319252"/>
            <a:ext cx="2821200" cy="13327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52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ctrTitle"/>
            <p:custDataLst>
              <p:tags r:id="rId2"/>
            </p:custDataLst>
          </p:nvPr>
        </p:nvSpPr>
        <p:spPr>
          <a:xfrm>
            <a:off x="661639" y="1484418"/>
            <a:ext cx="7828156" cy="1411336"/>
          </a:xfrm>
          <a:prstGeom prst="rect">
            <a:avLst/>
          </a:prstGeom>
          <a:noFill/>
          <a:ln>
            <a:noFill/>
          </a:ln>
        </p:spPr>
        <p:txBody>
          <a:bodyPr spcFirstLastPara="1" vert="horz" wrap="square" lIns="68569" tIns="34275" rIns="68569" bIns="34275" rtlCol="0" anchor="b" anchorCtr="0">
            <a:noAutofit/>
          </a:bodyPr>
          <a:lstStyle/>
          <a:p>
            <a:pPr algn="l">
              <a:spcBef>
                <a:spcPts val="0"/>
              </a:spcBef>
              <a:buClr>
                <a:schemeClr val="lt2"/>
              </a:buClr>
              <a:buSzPts val="3600"/>
            </a:pPr>
            <a:r>
              <a:rPr lang="en-US" sz="2700" b="1" dirty="0">
                <a:solidFill>
                  <a:srgbClr val="92D050"/>
                </a:solidFill>
              </a:rPr>
              <a:t>Development of a new tool for pest management in fruit arboriculture using essential oils applied by trunk injection in apple trees</a:t>
            </a:r>
            <a:endParaRPr sz="2700" dirty="0">
              <a:solidFill>
                <a:srgbClr val="92D050"/>
              </a:solidFill>
            </a:endParaRPr>
          </a:p>
        </p:txBody>
      </p:sp>
      <p:sp>
        <p:nvSpPr>
          <p:cNvPr id="153" name="Google Shape;153;p19"/>
          <p:cNvSpPr txBox="1">
            <a:spLocks noGrp="1"/>
          </p:cNvSpPr>
          <p:nvPr>
            <p:ph type="subTitle" idx="1"/>
          </p:nvPr>
        </p:nvSpPr>
        <p:spPr>
          <a:xfrm>
            <a:off x="728892" y="3078167"/>
            <a:ext cx="6865916" cy="844712"/>
          </a:xfrm>
          <a:prstGeom prst="rect">
            <a:avLst/>
          </a:prstGeom>
          <a:noFill/>
          <a:ln>
            <a:noFill/>
          </a:ln>
        </p:spPr>
        <p:txBody>
          <a:bodyPr spcFirstLastPara="1" vert="horz" wrap="square" lIns="68569" tIns="34275" rIns="68569" bIns="34275" rtlCol="0" anchor="t" anchorCtr="0">
            <a:normAutofit/>
          </a:bodyPr>
          <a:lstStyle/>
          <a:p>
            <a:pPr algn="l">
              <a:spcBef>
                <a:spcPts val="0"/>
              </a:spcBef>
              <a:buSzPts val="1440"/>
            </a:pPr>
            <a:r>
              <a:rPr lang="en-US" sz="1350" dirty="0"/>
              <a:t>Pierre-Yves WERRIE, Clément BURGEON, Marie-Laure FAUCONNIER</a:t>
            </a:r>
            <a:br>
              <a:rPr lang="en-US" sz="1350" dirty="0"/>
            </a:br>
            <a:endParaRPr sz="1350" dirty="0"/>
          </a:p>
        </p:txBody>
      </p:sp>
      <p:pic>
        <p:nvPicPr>
          <p:cNvPr id="2" name="Picture 2" descr="GEMBLOUX - Charte graphique">
            <a:extLst>
              <a:ext uri="{FF2B5EF4-FFF2-40B4-BE49-F238E27FC236}">
                <a16:creationId xmlns:a16="http://schemas.microsoft.com/office/drawing/2014/main" id="{B1EBAC56-A707-C00B-F4BC-1F4763A506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custDataLst>
              <p:tags r:id="rId2"/>
            </p:custDataLst>
          </p:nvPr>
        </p:nvSpPr>
        <p:spPr>
          <a:xfrm>
            <a:off x="447299" y="231752"/>
            <a:ext cx="7826189" cy="960668"/>
          </a:xfrm>
          <a:prstGeom prst="rect">
            <a:avLst/>
          </a:prstGeom>
          <a:noFill/>
          <a:ln>
            <a:noFill/>
          </a:ln>
        </p:spPr>
        <p:txBody>
          <a:bodyPr spcFirstLastPara="1" vert="horz" wrap="square" lIns="68569" tIns="34275" rIns="68569" bIns="34275" rtlCol="0" anchor="t" anchorCtr="0">
            <a:noAutofit/>
          </a:bodyPr>
          <a:lstStyle/>
          <a:p>
            <a:pPr>
              <a:buSzPts val="3600"/>
            </a:pPr>
            <a:r>
              <a:rPr lang="en-US" sz="2700" dirty="0">
                <a:solidFill>
                  <a:srgbClr val="92D050"/>
                </a:solidFill>
              </a:rPr>
              <a:t>Context : Current pest management strategies of </a:t>
            </a:r>
            <a:r>
              <a:rPr lang="en-US" sz="2700" i="1" dirty="0" err="1">
                <a:solidFill>
                  <a:srgbClr val="92D050"/>
                </a:solidFill>
              </a:rPr>
              <a:t>Dysaphis</a:t>
            </a:r>
            <a:r>
              <a:rPr lang="en-US" sz="2700" i="1" dirty="0">
                <a:solidFill>
                  <a:srgbClr val="92D050"/>
                </a:solidFill>
              </a:rPr>
              <a:t> </a:t>
            </a:r>
            <a:r>
              <a:rPr lang="en-US" sz="2700" i="1" dirty="0" err="1">
                <a:solidFill>
                  <a:srgbClr val="92D050"/>
                </a:solidFill>
              </a:rPr>
              <a:t>plantaginea</a:t>
            </a:r>
            <a:r>
              <a:rPr lang="en-US" sz="2700" dirty="0">
                <a:solidFill>
                  <a:srgbClr val="92D050"/>
                </a:solidFill>
              </a:rPr>
              <a:t> in orchards</a:t>
            </a:r>
            <a:endParaRPr sz="2700" dirty="0">
              <a:solidFill>
                <a:srgbClr val="92D050"/>
              </a:solidFill>
            </a:endParaRPr>
          </a:p>
        </p:txBody>
      </p:sp>
      <p:sp>
        <p:nvSpPr>
          <p:cNvPr id="173" name="Google Shape;173;p21"/>
          <p:cNvSpPr txBox="1">
            <a:spLocks noGrp="1"/>
          </p:cNvSpPr>
          <p:nvPr>
            <p:ph type="body" idx="1"/>
          </p:nvPr>
        </p:nvSpPr>
        <p:spPr>
          <a:xfrm>
            <a:off x="4464472" y="1558307"/>
            <a:ext cx="4285019" cy="1411610"/>
          </a:xfrm>
          <a:prstGeom prst="rect">
            <a:avLst/>
          </a:prstGeom>
          <a:noFill/>
          <a:ln>
            <a:noFill/>
          </a:ln>
        </p:spPr>
        <p:txBody>
          <a:bodyPr spcFirstLastPara="1" vert="horz" wrap="square" lIns="68569" tIns="34275" rIns="68569" bIns="34275" rtlCol="0" anchor="t" anchorCtr="0">
            <a:normAutofit fontScale="62500" lnSpcReduction="20000"/>
          </a:bodyPr>
          <a:lstStyle/>
          <a:p>
            <a:pPr marL="257175" indent="-257175">
              <a:spcBef>
                <a:spcPts val="0"/>
              </a:spcBef>
              <a:buSzPts val="1600"/>
            </a:pPr>
            <a:r>
              <a:rPr lang="en-US" dirty="0"/>
              <a:t>Sap sucking insects	</a:t>
            </a:r>
            <a:endParaRPr dirty="0"/>
          </a:p>
          <a:p>
            <a:pPr marL="257175" indent="-257175">
              <a:buSzPts val="1600"/>
            </a:pPr>
            <a:r>
              <a:rPr lang="en-US" dirty="0"/>
              <a:t>Leave deformation /fruits loss</a:t>
            </a:r>
            <a:endParaRPr dirty="0"/>
          </a:p>
          <a:p>
            <a:pPr marL="257175" indent="-257175">
              <a:buSzPts val="1600"/>
            </a:pPr>
            <a:r>
              <a:rPr lang="en-US" dirty="0"/>
              <a:t>Honeydew (fungi development)</a:t>
            </a:r>
            <a:endParaRPr dirty="0"/>
          </a:p>
          <a:p>
            <a:pPr marL="257175" indent="-257175">
              <a:buSzPts val="1600"/>
            </a:pPr>
            <a:r>
              <a:rPr lang="en-US" dirty="0"/>
              <a:t>Main pest (20% yield loss)</a:t>
            </a:r>
            <a:endParaRPr dirty="0"/>
          </a:p>
          <a:p>
            <a:pPr marL="257175" indent="-180975">
              <a:buSzPts val="1600"/>
              <a:buNone/>
            </a:pPr>
            <a:endParaRPr dirty="0"/>
          </a:p>
        </p:txBody>
      </p:sp>
      <p:sp>
        <p:nvSpPr>
          <p:cNvPr id="175" name="Google Shape;175;p21"/>
          <p:cNvSpPr txBox="1"/>
          <p:nvPr/>
        </p:nvSpPr>
        <p:spPr>
          <a:xfrm>
            <a:off x="4464472" y="3198078"/>
            <a:ext cx="4598798" cy="1945423"/>
          </a:xfrm>
          <a:prstGeom prst="rect">
            <a:avLst/>
          </a:prstGeom>
          <a:noFill/>
          <a:ln>
            <a:noFill/>
          </a:ln>
        </p:spPr>
        <p:txBody>
          <a:bodyPr spcFirstLastPara="1" wrap="square" lIns="68569" tIns="34275" rIns="68569" bIns="34275" anchor="t" anchorCtr="0">
            <a:noAutofit/>
          </a:bodyPr>
          <a:lstStyle/>
          <a:p>
            <a:pPr marL="257175" indent="-257175">
              <a:buClr>
                <a:srgbClr val="86D1D8"/>
              </a:buClr>
              <a:buSzPts val="1600"/>
              <a:buFont typeface="Noto Sans Symbols"/>
              <a:buChar char="►"/>
            </a:pPr>
            <a:r>
              <a:rPr lang="en-US" sz="2000" dirty="0">
                <a:latin typeface="+mj-lt"/>
                <a:ea typeface="Century Gothic"/>
                <a:cs typeface="Century Gothic"/>
                <a:sym typeface="Century Gothic"/>
              </a:rPr>
              <a:t>Chemicals control (synthetic pesticides)</a:t>
            </a:r>
            <a:endParaRPr sz="2000" dirty="0">
              <a:latin typeface="+mj-lt"/>
              <a:ea typeface="Century Gothic"/>
              <a:cs typeface="Century Gothic"/>
              <a:sym typeface="Century Gothic"/>
            </a:endParaRPr>
          </a:p>
          <a:p>
            <a:pPr marL="257175" indent="-257175">
              <a:spcBef>
                <a:spcPts val="750"/>
              </a:spcBef>
              <a:buClr>
                <a:srgbClr val="86D1D8"/>
              </a:buClr>
              <a:buSzPts val="1600"/>
              <a:buFont typeface="Noto Sans Symbols"/>
              <a:buChar char="►"/>
            </a:pPr>
            <a:r>
              <a:rPr lang="en-US" sz="2000" dirty="0">
                <a:latin typeface="+mj-lt"/>
                <a:ea typeface="Century Gothic"/>
                <a:cs typeface="Century Gothic"/>
                <a:sym typeface="Century Gothic"/>
              </a:rPr>
              <a:t>Environmental risks</a:t>
            </a:r>
            <a:endParaRPr sz="2000" dirty="0">
              <a:latin typeface="+mj-lt"/>
            </a:endParaRPr>
          </a:p>
          <a:p>
            <a:pPr marL="257175" indent="-257175">
              <a:spcBef>
                <a:spcPts val="750"/>
              </a:spcBef>
              <a:buClr>
                <a:srgbClr val="86D1D8"/>
              </a:buClr>
              <a:buSzPts val="1600"/>
              <a:buFont typeface="Noto Sans Symbols"/>
              <a:buChar char="►"/>
            </a:pPr>
            <a:r>
              <a:rPr lang="en-US" sz="2000" dirty="0">
                <a:latin typeface="+mj-lt"/>
                <a:ea typeface="Century Gothic"/>
                <a:cs typeface="Century Gothic"/>
                <a:sym typeface="Century Gothic"/>
              </a:rPr>
              <a:t>Pesticide-resistant populations </a:t>
            </a:r>
            <a:endParaRPr sz="2000" dirty="0">
              <a:latin typeface="+mj-lt"/>
            </a:endParaRPr>
          </a:p>
          <a:p>
            <a:pPr marL="257175" indent="-257175">
              <a:spcBef>
                <a:spcPts val="750"/>
              </a:spcBef>
              <a:buClr>
                <a:srgbClr val="86D1D8"/>
              </a:buClr>
              <a:buSzPts val="1600"/>
              <a:buFont typeface="Noto Sans Symbols"/>
              <a:buChar char="►"/>
            </a:pPr>
            <a:r>
              <a:rPr lang="en-US" sz="2000" dirty="0">
                <a:latin typeface="+mj-lt"/>
                <a:ea typeface="Century Gothic"/>
                <a:cs typeface="Century Gothic"/>
                <a:sym typeface="Century Gothic"/>
              </a:rPr>
              <a:t>Public demand for environmentally friendly products</a:t>
            </a:r>
            <a:br>
              <a:rPr lang="en-US" sz="2000" dirty="0">
                <a:latin typeface="+mj-lt"/>
                <a:ea typeface="Century Gothic"/>
                <a:cs typeface="Century Gothic"/>
                <a:sym typeface="Century Gothic"/>
              </a:rPr>
            </a:br>
            <a:endParaRPr sz="2000" dirty="0">
              <a:latin typeface="+mj-lt"/>
              <a:ea typeface="Century Gothic"/>
              <a:cs typeface="Century Gothic"/>
              <a:sym typeface="Century Gothic"/>
            </a:endParaRPr>
          </a:p>
        </p:txBody>
      </p:sp>
      <p:pic>
        <p:nvPicPr>
          <p:cNvPr id="176" name="Google Shape;176;p21" descr="Managing fungi in the orchard"/>
          <p:cNvPicPr preferRelativeResize="0"/>
          <p:nvPr/>
        </p:nvPicPr>
        <p:blipFill rotWithShape="1">
          <a:blip r:embed="rId5">
            <a:alphaModFix/>
          </a:blip>
          <a:srcRect/>
          <a:stretch/>
        </p:blipFill>
        <p:spPr>
          <a:xfrm>
            <a:off x="1221081" y="3021410"/>
            <a:ext cx="2440780" cy="1830585"/>
          </a:xfrm>
          <a:prstGeom prst="rect">
            <a:avLst/>
          </a:prstGeom>
          <a:noFill/>
          <a:ln>
            <a:noFill/>
          </a:ln>
        </p:spPr>
      </p:pic>
      <p:pic>
        <p:nvPicPr>
          <p:cNvPr id="177" name="Google Shape;177;p21" descr="https://influentialpoints.com/Imges/Dysaphis_plantaginea_apterae_c2009-06-20_16-29-55ew.jpg"/>
          <p:cNvPicPr preferRelativeResize="0"/>
          <p:nvPr/>
        </p:nvPicPr>
        <p:blipFill rotWithShape="1">
          <a:blip r:embed="rId6">
            <a:alphaModFix/>
          </a:blip>
          <a:srcRect/>
          <a:stretch/>
        </p:blipFill>
        <p:spPr>
          <a:xfrm>
            <a:off x="504126" y="1511629"/>
            <a:ext cx="1822859" cy="1458287"/>
          </a:xfrm>
          <a:prstGeom prst="rect">
            <a:avLst/>
          </a:prstGeom>
          <a:noFill/>
          <a:ln>
            <a:noFill/>
          </a:ln>
        </p:spPr>
      </p:pic>
      <p:pic>
        <p:nvPicPr>
          <p:cNvPr id="178" name="Google Shape;178;p21" descr="https://influentialpoints.com/Images/Dysaphis_plantaginea_gall_with_ants_c2013-06-14_16-08-01.jpg"/>
          <p:cNvPicPr preferRelativeResize="0"/>
          <p:nvPr/>
        </p:nvPicPr>
        <p:blipFill rotWithShape="1">
          <a:blip r:embed="rId7">
            <a:alphaModFix/>
          </a:blip>
          <a:srcRect/>
          <a:stretch/>
        </p:blipFill>
        <p:spPr>
          <a:xfrm>
            <a:off x="2441472" y="1511628"/>
            <a:ext cx="1839076" cy="1471261"/>
          </a:xfrm>
          <a:prstGeom prst="rect">
            <a:avLst/>
          </a:prstGeom>
          <a:noFill/>
          <a:ln>
            <a:noFill/>
          </a:ln>
        </p:spPr>
      </p:pic>
      <p:pic>
        <p:nvPicPr>
          <p:cNvPr id="2" name="Picture 2" descr="GEMBLOUX - Charte graphique">
            <a:extLst>
              <a:ext uri="{FF2B5EF4-FFF2-40B4-BE49-F238E27FC236}">
                <a16:creationId xmlns:a16="http://schemas.microsoft.com/office/drawing/2014/main" id="{49B51AEF-6B7E-B3C4-9444-C855D30DAF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5660" y="820071"/>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2"/>
          <p:cNvSpPr txBox="1">
            <a:spLocks noGrp="1"/>
          </p:cNvSpPr>
          <p:nvPr>
            <p:ph type="title"/>
            <p:custDataLst>
              <p:tags r:id="rId2"/>
            </p:custDataLst>
          </p:nvPr>
        </p:nvSpPr>
        <p:spPr>
          <a:xfrm>
            <a:off x="367819" y="272363"/>
            <a:ext cx="7053542" cy="1050398"/>
          </a:xfrm>
          <a:prstGeom prst="rect">
            <a:avLst/>
          </a:prstGeom>
          <a:noFill/>
          <a:ln>
            <a:noFill/>
          </a:ln>
        </p:spPr>
        <p:txBody>
          <a:bodyPr spcFirstLastPara="1" vert="horz" wrap="square" lIns="68569" tIns="34275" rIns="68569" bIns="34275" rtlCol="0" anchor="t" anchorCtr="0">
            <a:noAutofit/>
          </a:bodyPr>
          <a:lstStyle/>
          <a:p>
            <a:pPr>
              <a:buSzPts val="4200"/>
            </a:pPr>
            <a:r>
              <a:rPr lang="en-US" sz="2400" dirty="0">
                <a:solidFill>
                  <a:srgbClr val="92D050"/>
                </a:solidFill>
              </a:rPr>
              <a:t>Context : The case for essential oils in insect pest management </a:t>
            </a:r>
            <a:endParaRPr sz="2400" dirty="0">
              <a:solidFill>
                <a:srgbClr val="92D050"/>
              </a:solidFill>
            </a:endParaRPr>
          </a:p>
        </p:txBody>
      </p:sp>
      <p:sp>
        <p:nvSpPr>
          <p:cNvPr id="195" name="Google Shape;195;p22"/>
          <p:cNvSpPr txBox="1">
            <a:spLocks noGrp="1"/>
          </p:cNvSpPr>
          <p:nvPr>
            <p:ph type="body" idx="1"/>
          </p:nvPr>
        </p:nvSpPr>
        <p:spPr>
          <a:xfrm>
            <a:off x="3160988" y="1407516"/>
            <a:ext cx="5262940" cy="1795183"/>
          </a:xfrm>
          <a:prstGeom prst="rect">
            <a:avLst/>
          </a:prstGeom>
          <a:noFill/>
          <a:ln>
            <a:noFill/>
          </a:ln>
        </p:spPr>
        <p:txBody>
          <a:bodyPr spcFirstLastPara="1" vert="horz" wrap="square" lIns="68569" tIns="34275" rIns="68569" bIns="34275" rtlCol="0" anchor="t" anchorCtr="0">
            <a:normAutofit lnSpcReduction="10000"/>
          </a:bodyPr>
          <a:lstStyle/>
          <a:p>
            <a:pPr marL="257175" indent="-257175">
              <a:spcBef>
                <a:spcPts val="0"/>
              </a:spcBef>
            </a:pPr>
            <a:r>
              <a:rPr lang="en-US" sz="1350" b="1" dirty="0">
                <a:solidFill>
                  <a:srgbClr val="92D050"/>
                </a:solidFill>
              </a:rPr>
              <a:t>Neurotoxic mode of action (GABA, </a:t>
            </a:r>
            <a:r>
              <a:rPr lang="en-US" sz="1350" b="1" dirty="0" err="1">
                <a:solidFill>
                  <a:srgbClr val="92D050"/>
                </a:solidFill>
              </a:rPr>
              <a:t>AChE</a:t>
            </a:r>
            <a:r>
              <a:rPr lang="en-US" sz="1350" b="1" dirty="0">
                <a:solidFill>
                  <a:srgbClr val="92D050"/>
                </a:solidFill>
              </a:rPr>
              <a:t>)</a:t>
            </a:r>
            <a:endParaRPr b="1" dirty="0"/>
          </a:p>
          <a:p>
            <a:pPr marL="257175" indent="-257175"/>
            <a:r>
              <a:rPr lang="en-US" sz="1350" b="1" dirty="0">
                <a:solidFill>
                  <a:srgbClr val="92D050"/>
                </a:solidFill>
              </a:rPr>
              <a:t>Low toxicity on mammalian species</a:t>
            </a:r>
            <a:endParaRPr b="1" dirty="0"/>
          </a:p>
          <a:p>
            <a:pPr marL="257175" indent="-257175"/>
            <a:r>
              <a:rPr lang="en-US" sz="1350" b="1" dirty="0">
                <a:solidFill>
                  <a:srgbClr val="92D050"/>
                </a:solidFill>
              </a:rPr>
              <a:t>Compatible with integrated pest management (IPM)</a:t>
            </a:r>
            <a:endParaRPr b="1" dirty="0"/>
          </a:p>
          <a:p>
            <a:pPr marL="257175" indent="-257175"/>
            <a:r>
              <a:rPr lang="en-US" sz="1350" b="1" dirty="0">
                <a:solidFill>
                  <a:srgbClr val="FF0000"/>
                </a:solidFill>
              </a:rPr>
              <a:t>Rapid degradation and volatilization </a:t>
            </a:r>
            <a:endParaRPr sz="1350" b="1" dirty="0">
              <a:solidFill>
                <a:srgbClr val="FF0000"/>
              </a:solidFill>
            </a:endParaRPr>
          </a:p>
          <a:p>
            <a:pPr marL="257175" indent="-257175"/>
            <a:r>
              <a:rPr lang="en-US" sz="1350" b="1" dirty="0">
                <a:solidFill>
                  <a:srgbClr val="FF0000"/>
                </a:solidFill>
              </a:rPr>
              <a:t>Low specificity </a:t>
            </a:r>
            <a:endParaRPr b="1" dirty="0"/>
          </a:p>
          <a:p>
            <a:pPr marL="257175" indent="-257175"/>
            <a:r>
              <a:rPr lang="en-US" sz="1350" b="1" dirty="0">
                <a:solidFill>
                  <a:srgbClr val="FF0000"/>
                </a:solidFill>
              </a:rPr>
              <a:t>Cost </a:t>
            </a:r>
            <a:endParaRPr sz="1350" b="1" dirty="0">
              <a:solidFill>
                <a:srgbClr val="FF0000"/>
              </a:solidFill>
            </a:endParaRPr>
          </a:p>
        </p:txBody>
      </p:sp>
      <p:pic>
        <p:nvPicPr>
          <p:cNvPr id="197" name="Google Shape;197;p22"/>
          <p:cNvPicPr preferRelativeResize="0"/>
          <p:nvPr/>
        </p:nvPicPr>
        <p:blipFill rotWithShape="1">
          <a:blip r:embed="rId5">
            <a:alphaModFix/>
          </a:blip>
          <a:srcRect/>
          <a:stretch/>
        </p:blipFill>
        <p:spPr>
          <a:xfrm>
            <a:off x="5045625" y="2946443"/>
            <a:ext cx="3155819" cy="1643437"/>
          </a:xfrm>
          <a:prstGeom prst="rect">
            <a:avLst/>
          </a:prstGeom>
          <a:noFill/>
          <a:ln>
            <a:noFill/>
          </a:ln>
        </p:spPr>
      </p:pic>
      <p:pic>
        <p:nvPicPr>
          <p:cNvPr id="207" name="Google Shape;207;p22" descr="Three new projects in the field of essential oils for the natural molecule  chemistry laboratory"/>
          <p:cNvPicPr preferRelativeResize="0"/>
          <p:nvPr/>
        </p:nvPicPr>
        <p:blipFill rotWithShape="1">
          <a:blip r:embed="rId6">
            <a:alphaModFix/>
          </a:blip>
          <a:srcRect/>
          <a:stretch/>
        </p:blipFill>
        <p:spPr>
          <a:xfrm>
            <a:off x="663116" y="1675379"/>
            <a:ext cx="2157321" cy="1213493"/>
          </a:xfrm>
          <a:prstGeom prst="rect">
            <a:avLst/>
          </a:prstGeom>
          <a:noFill/>
          <a:ln>
            <a:noFill/>
          </a:ln>
        </p:spPr>
      </p:pic>
      <p:sp>
        <p:nvSpPr>
          <p:cNvPr id="208" name="Google Shape;208;p22"/>
          <p:cNvSpPr txBox="1"/>
          <p:nvPr/>
        </p:nvSpPr>
        <p:spPr>
          <a:xfrm>
            <a:off x="322564" y="3348318"/>
            <a:ext cx="5262940" cy="1795183"/>
          </a:xfrm>
          <a:prstGeom prst="rect">
            <a:avLst/>
          </a:prstGeom>
          <a:noFill/>
          <a:ln>
            <a:noFill/>
          </a:ln>
        </p:spPr>
        <p:txBody>
          <a:bodyPr spcFirstLastPara="1" wrap="square" lIns="68569" tIns="34275" rIns="68569" bIns="34275" anchor="t" anchorCtr="0">
            <a:normAutofit/>
          </a:bodyPr>
          <a:lstStyle/>
          <a:p>
            <a:pPr marL="257175" indent="-257175">
              <a:buClr>
                <a:srgbClr val="86D1D8"/>
              </a:buClr>
              <a:buSzPts val="1440"/>
              <a:buFont typeface="Noto Sans Symbols"/>
              <a:buChar char="►"/>
            </a:pPr>
            <a:r>
              <a:rPr lang="en-US" sz="1350" b="1" dirty="0">
                <a:solidFill>
                  <a:srgbClr val="92D050"/>
                </a:solidFill>
                <a:latin typeface="Century Gothic"/>
                <a:ea typeface="Century Gothic"/>
                <a:cs typeface="Century Gothic"/>
                <a:sym typeface="Century Gothic"/>
              </a:rPr>
              <a:t>Alternative plant delivering system- Trunk injection</a:t>
            </a:r>
            <a:endParaRPr sz="1350" b="1" dirty="0">
              <a:solidFill>
                <a:srgbClr val="92D050"/>
              </a:solidFill>
            </a:endParaRPr>
          </a:p>
          <a:p>
            <a:pPr marL="257175" indent="-257175">
              <a:spcBef>
                <a:spcPts val="750"/>
              </a:spcBef>
              <a:buClr>
                <a:srgbClr val="86D1D8"/>
              </a:buClr>
              <a:buSzPts val="1440"/>
              <a:buFont typeface="Noto Sans Symbols"/>
              <a:buChar char="►"/>
            </a:pPr>
            <a:r>
              <a:rPr lang="en-US" sz="1350" b="1" dirty="0">
                <a:solidFill>
                  <a:srgbClr val="92D050"/>
                </a:solidFill>
                <a:latin typeface="Century Gothic"/>
                <a:ea typeface="Century Gothic"/>
                <a:cs typeface="Century Gothic"/>
                <a:sym typeface="Century Gothic"/>
              </a:rPr>
              <a:t>Target sap sucking pest</a:t>
            </a:r>
            <a:endParaRPr sz="1350" b="1" dirty="0">
              <a:solidFill>
                <a:srgbClr val="92D050"/>
              </a:solidFill>
            </a:endParaRPr>
          </a:p>
          <a:p>
            <a:pPr marL="257175" indent="-257175">
              <a:spcBef>
                <a:spcPts val="750"/>
              </a:spcBef>
              <a:buClr>
                <a:srgbClr val="86D1D8"/>
              </a:buClr>
              <a:buSzPts val="1440"/>
              <a:buFont typeface="Noto Sans Symbols"/>
              <a:buChar char="►"/>
            </a:pPr>
            <a:r>
              <a:rPr lang="en-US" sz="1350" b="1" dirty="0">
                <a:solidFill>
                  <a:srgbClr val="92D050"/>
                </a:solidFill>
                <a:latin typeface="Century Gothic"/>
                <a:ea typeface="Century Gothic"/>
                <a:cs typeface="Century Gothic"/>
                <a:sym typeface="Century Gothic"/>
              </a:rPr>
              <a:t>Lower application rate</a:t>
            </a:r>
            <a:endParaRPr sz="1350" b="1" dirty="0">
              <a:solidFill>
                <a:srgbClr val="92D050"/>
              </a:solidFill>
            </a:endParaRPr>
          </a:p>
          <a:p>
            <a:pPr marL="257175" indent="-257175">
              <a:spcBef>
                <a:spcPts val="750"/>
              </a:spcBef>
              <a:buClr>
                <a:srgbClr val="86D1D8"/>
              </a:buClr>
              <a:buSzPts val="1440"/>
              <a:buFont typeface="Noto Sans Symbols"/>
              <a:buChar char="►"/>
            </a:pPr>
            <a:r>
              <a:rPr lang="en-US" sz="1350" b="1" dirty="0">
                <a:solidFill>
                  <a:srgbClr val="92D050"/>
                </a:solidFill>
                <a:latin typeface="Century Gothic"/>
                <a:ea typeface="Century Gothic"/>
                <a:cs typeface="Century Gothic"/>
                <a:sym typeface="Century Gothic"/>
              </a:rPr>
              <a:t>Reduced environment load </a:t>
            </a:r>
            <a:endParaRPr sz="1350" b="1" dirty="0">
              <a:solidFill>
                <a:srgbClr val="92D050"/>
              </a:solidFill>
              <a:latin typeface="Century Gothic"/>
              <a:ea typeface="Century Gothic"/>
              <a:cs typeface="Century Gothic"/>
              <a:sym typeface="Century Gothic"/>
            </a:endParaRPr>
          </a:p>
          <a:p>
            <a:pPr marL="257175" indent="-188594">
              <a:spcBef>
                <a:spcPts val="750"/>
              </a:spcBef>
              <a:buClr>
                <a:srgbClr val="86D1D8"/>
              </a:buClr>
              <a:buSzPts val="1440"/>
            </a:pPr>
            <a:endParaRPr sz="1350" dirty="0">
              <a:solidFill>
                <a:schemeClr val="lt1"/>
              </a:solidFill>
              <a:latin typeface="Century Gothic"/>
              <a:ea typeface="Century Gothic"/>
              <a:cs typeface="Century Gothic"/>
              <a:sym typeface="Century Gothic"/>
            </a:endParaRPr>
          </a:p>
        </p:txBody>
      </p:sp>
      <p:pic>
        <p:nvPicPr>
          <p:cNvPr id="2" name="Picture 2" descr="GEMBLOUX - Charte graphique">
            <a:extLst>
              <a:ext uri="{FF2B5EF4-FFF2-40B4-BE49-F238E27FC236}">
                <a16:creationId xmlns:a16="http://schemas.microsoft.com/office/drawing/2014/main" id="{91AA5EE9-98A3-78DF-0D6C-360210379A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3"/>
          <p:cNvSpPr txBox="1">
            <a:spLocks noGrp="1"/>
          </p:cNvSpPr>
          <p:nvPr>
            <p:ph type="title"/>
            <p:custDataLst>
              <p:tags r:id="rId2"/>
            </p:custDataLst>
          </p:nvPr>
        </p:nvSpPr>
        <p:spPr>
          <a:xfrm>
            <a:off x="188251" y="273823"/>
            <a:ext cx="7053542" cy="683562"/>
          </a:xfrm>
          <a:prstGeom prst="rect">
            <a:avLst/>
          </a:prstGeom>
          <a:noFill/>
          <a:ln>
            <a:noFill/>
          </a:ln>
        </p:spPr>
        <p:txBody>
          <a:bodyPr spcFirstLastPara="1" vert="horz" wrap="square" lIns="68569" tIns="34275" rIns="68569" bIns="34275" rtlCol="0" anchor="t" anchorCtr="0">
            <a:noAutofit/>
          </a:bodyPr>
          <a:lstStyle/>
          <a:p>
            <a:pPr>
              <a:buSzPts val="3200"/>
            </a:pPr>
            <a:r>
              <a:rPr lang="en-US" sz="2400" dirty="0">
                <a:solidFill>
                  <a:srgbClr val="92D050"/>
                </a:solidFill>
              </a:rPr>
              <a:t>Research objectives</a:t>
            </a:r>
            <a:endParaRPr dirty="0">
              <a:solidFill>
                <a:srgbClr val="92D050"/>
              </a:solidFill>
            </a:endParaRPr>
          </a:p>
        </p:txBody>
      </p:sp>
      <p:sp>
        <p:nvSpPr>
          <p:cNvPr id="216" name="Google Shape;216;p23"/>
          <p:cNvSpPr txBox="1">
            <a:spLocks noGrp="1"/>
          </p:cNvSpPr>
          <p:nvPr>
            <p:ph type="body" idx="1"/>
          </p:nvPr>
        </p:nvSpPr>
        <p:spPr>
          <a:xfrm>
            <a:off x="188251" y="1184089"/>
            <a:ext cx="6709906" cy="3146611"/>
          </a:xfrm>
          <a:prstGeom prst="rect">
            <a:avLst/>
          </a:prstGeom>
          <a:noFill/>
          <a:ln>
            <a:noFill/>
          </a:ln>
        </p:spPr>
        <p:txBody>
          <a:bodyPr spcFirstLastPara="1" vert="horz" wrap="square" lIns="68569" tIns="34275" rIns="68569" bIns="34275" rtlCol="0" anchor="t" anchorCtr="0">
            <a:normAutofit fontScale="55000" lnSpcReduction="20000"/>
          </a:bodyPr>
          <a:lstStyle/>
          <a:p>
            <a:pPr marL="257175" indent="-257175">
              <a:spcBef>
                <a:spcPts val="0"/>
              </a:spcBef>
              <a:buSzPts val="1600"/>
            </a:pPr>
            <a:r>
              <a:rPr lang="en-US" dirty="0">
                <a:solidFill>
                  <a:srgbClr val="92D050"/>
                </a:solidFill>
              </a:rPr>
              <a:t>Demonstrate the </a:t>
            </a:r>
            <a:r>
              <a:rPr lang="en-US" dirty="0" err="1">
                <a:solidFill>
                  <a:srgbClr val="92D050"/>
                </a:solidFill>
              </a:rPr>
              <a:t>systemicity</a:t>
            </a:r>
            <a:r>
              <a:rPr lang="en-US" dirty="0">
                <a:solidFill>
                  <a:srgbClr val="92D050"/>
                </a:solidFill>
              </a:rPr>
              <a:t> of EO injection</a:t>
            </a:r>
            <a:endParaRPr dirty="0">
              <a:solidFill>
                <a:srgbClr val="92D050"/>
              </a:solidFill>
            </a:endParaRPr>
          </a:p>
          <a:p>
            <a:pPr marL="257175" indent="-180975">
              <a:buSzPts val="1600"/>
              <a:buNone/>
            </a:pPr>
            <a:endParaRPr dirty="0">
              <a:solidFill>
                <a:srgbClr val="92D050"/>
              </a:solidFill>
            </a:endParaRPr>
          </a:p>
          <a:p>
            <a:pPr marL="257175" indent="-180975">
              <a:buSzPts val="1600"/>
              <a:buNone/>
            </a:pPr>
            <a:endParaRPr dirty="0">
              <a:solidFill>
                <a:srgbClr val="92D050"/>
              </a:solidFill>
            </a:endParaRPr>
          </a:p>
          <a:p>
            <a:pPr marL="257175" indent="-180975">
              <a:buSzPts val="1600"/>
              <a:buNone/>
            </a:pPr>
            <a:endParaRPr dirty="0">
              <a:solidFill>
                <a:srgbClr val="92D050"/>
              </a:solidFill>
            </a:endParaRPr>
          </a:p>
          <a:p>
            <a:pPr marL="257175" indent="-257175">
              <a:buSzPts val="1600"/>
            </a:pPr>
            <a:r>
              <a:rPr lang="en-US" dirty="0">
                <a:solidFill>
                  <a:srgbClr val="92D050"/>
                </a:solidFill>
              </a:rPr>
              <a:t>Characterize the biochemical and physiological impact of EO applications on apple tree (phytotoxicity)  </a:t>
            </a:r>
            <a:endParaRPr dirty="0">
              <a:solidFill>
                <a:srgbClr val="92D050"/>
              </a:solidFill>
            </a:endParaRPr>
          </a:p>
          <a:p>
            <a:pPr marL="257175" indent="-180975">
              <a:buSzPts val="1600"/>
              <a:buNone/>
            </a:pPr>
            <a:endParaRPr dirty="0">
              <a:solidFill>
                <a:srgbClr val="92D050"/>
              </a:solidFill>
            </a:endParaRPr>
          </a:p>
          <a:p>
            <a:pPr marL="257175" indent="-180975">
              <a:buSzPts val="1600"/>
              <a:buNone/>
            </a:pPr>
            <a:endParaRPr dirty="0">
              <a:solidFill>
                <a:srgbClr val="92D050"/>
              </a:solidFill>
            </a:endParaRPr>
          </a:p>
          <a:p>
            <a:pPr marL="257175" indent="-180975">
              <a:buSzPts val="1600"/>
              <a:buNone/>
            </a:pPr>
            <a:endParaRPr dirty="0">
              <a:solidFill>
                <a:srgbClr val="92D050"/>
              </a:solidFill>
            </a:endParaRPr>
          </a:p>
          <a:p>
            <a:pPr marL="257175" indent="-257175">
              <a:buSzPts val="1600"/>
            </a:pPr>
            <a:r>
              <a:rPr lang="en-US" dirty="0">
                <a:solidFill>
                  <a:srgbClr val="92D050"/>
                </a:solidFill>
              </a:rPr>
              <a:t>Investigate the insecticidal properties on </a:t>
            </a:r>
            <a:r>
              <a:rPr lang="en-US" i="1" dirty="0">
                <a:solidFill>
                  <a:srgbClr val="92D050"/>
                </a:solidFill>
              </a:rPr>
              <a:t>D. </a:t>
            </a:r>
            <a:r>
              <a:rPr lang="en-US" i="1" dirty="0" err="1">
                <a:solidFill>
                  <a:srgbClr val="92D050"/>
                </a:solidFill>
              </a:rPr>
              <a:t>plantaginea</a:t>
            </a:r>
            <a:endParaRPr i="1" dirty="0">
              <a:solidFill>
                <a:srgbClr val="92D050"/>
              </a:solidFill>
            </a:endParaRPr>
          </a:p>
          <a:p>
            <a:pPr marL="257175" indent="-180975">
              <a:buSzPts val="1600"/>
              <a:buNone/>
            </a:pPr>
            <a:endParaRPr dirty="0">
              <a:solidFill>
                <a:srgbClr val="92D050"/>
              </a:solidFill>
            </a:endParaRPr>
          </a:p>
          <a:p>
            <a:pPr marL="257175" indent="-180975">
              <a:buSzPts val="1600"/>
              <a:buNone/>
            </a:pPr>
            <a:endParaRPr dirty="0">
              <a:solidFill>
                <a:srgbClr val="92D050"/>
              </a:solidFill>
            </a:endParaRPr>
          </a:p>
          <a:p>
            <a:pPr marL="257175" indent="-180975">
              <a:buSzPts val="1600"/>
              <a:buNone/>
            </a:pPr>
            <a:endParaRPr dirty="0"/>
          </a:p>
        </p:txBody>
      </p:sp>
      <p:sp>
        <p:nvSpPr>
          <p:cNvPr id="217" name="Google Shape;217;p23"/>
          <p:cNvSpPr txBox="1">
            <a:spLocks noGrp="1"/>
          </p:cNvSpPr>
          <p:nvPr>
            <p:ph type="sldNum" idx="12"/>
          </p:nvPr>
        </p:nvSpPr>
        <p:spPr>
          <a:xfrm>
            <a:off x="7764406" y="221797"/>
            <a:ext cx="628649" cy="575765"/>
          </a:xfrm>
          <a:prstGeom prst="rect">
            <a:avLst/>
          </a:prstGeom>
          <a:noFill/>
          <a:ln>
            <a:noFill/>
          </a:ln>
        </p:spPr>
        <p:txBody>
          <a:bodyPr spcFirstLastPara="1" vert="horz" wrap="square" lIns="68569" tIns="34275" rIns="68569" bIns="34275" rtlCol="0" anchor="b" anchorCtr="0">
            <a:noAutofit/>
          </a:bodyPr>
          <a:lstStyle/>
          <a:p>
            <a:fld id="{00000000-1234-1234-1234-123412341234}" type="slidenum">
              <a:rPr lang="en-US"/>
              <a:pPr/>
              <a:t>23</a:t>
            </a:fld>
            <a:endParaRPr/>
          </a:p>
        </p:txBody>
      </p:sp>
      <p:pic>
        <p:nvPicPr>
          <p:cNvPr id="230" name="Google Shape;230;p23" descr="Image"/>
          <p:cNvPicPr preferRelativeResize="0"/>
          <p:nvPr/>
        </p:nvPicPr>
        <p:blipFill rotWithShape="1">
          <a:blip r:embed="rId5">
            <a:alphaModFix/>
          </a:blip>
          <a:srcRect/>
          <a:stretch/>
        </p:blipFill>
        <p:spPr>
          <a:xfrm rot="10800000">
            <a:off x="6052497" y="3747401"/>
            <a:ext cx="1350821" cy="970903"/>
          </a:xfrm>
          <a:prstGeom prst="rect">
            <a:avLst/>
          </a:prstGeom>
          <a:noFill/>
          <a:ln>
            <a:noFill/>
          </a:ln>
        </p:spPr>
      </p:pic>
      <p:cxnSp>
        <p:nvCxnSpPr>
          <p:cNvPr id="231" name="Google Shape;231;p23"/>
          <p:cNvCxnSpPr/>
          <p:nvPr/>
        </p:nvCxnSpPr>
        <p:spPr>
          <a:xfrm flipH="1">
            <a:off x="5989941" y="3897587"/>
            <a:ext cx="1323599" cy="946404"/>
          </a:xfrm>
          <a:prstGeom prst="straightConnector1">
            <a:avLst/>
          </a:prstGeom>
          <a:noFill/>
          <a:ln w="9525" cap="rnd" cmpd="sng">
            <a:solidFill>
              <a:schemeClr val="accent1"/>
            </a:solidFill>
            <a:prstDash val="solid"/>
            <a:round/>
            <a:headEnd type="none" w="sm" len="sm"/>
            <a:tailEnd type="none" w="sm" len="sm"/>
          </a:ln>
        </p:spPr>
      </p:cxnSp>
      <p:cxnSp>
        <p:nvCxnSpPr>
          <p:cNvPr id="232" name="Google Shape;232;p23"/>
          <p:cNvCxnSpPr/>
          <p:nvPr/>
        </p:nvCxnSpPr>
        <p:spPr>
          <a:xfrm>
            <a:off x="6052498" y="3753585"/>
            <a:ext cx="1350821" cy="970904"/>
          </a:xfrm>
          <a:prstGeom prst="straightConnector1">
            <a:avLst/>
          </a:prstGeom>
          <a:noFill/>
          <a:ln w="9525" cap="rnd" cmpd="sng">
            <a:solidFill>
              <a:schemeClr val="accent1"/>
            </a:solidFill>
            <a:prstDash val="solid"/>
            <a:round/>
            <a:headEnd type="none" w="sm" len="sm"/>
            <a:tailEnd type="none" w="sm" len="sm"/>
          </a:ln>
        </p:spPr>
      </p:cxnSp>
      <p:pic>
        <p:nvPicPr>
          <p:cNvPr id="234" name="Google Shape;234;p23" descr="https://scontent-bru2-1.xx.fbcdn.net/v/t1.15752-9/58852860_2425396047492412_302271251307560960_n.jpg?_nc_cat=111&amp;_nc_ht=scontent-bru2-1.xx&amp;oh=18ffb82e0d59282ec498c44a266b1a61&amp;oe=5D66CA60"/>
          <p:cNvPicPr preferRelativeResize="0"/>
          <p:nvPr/>
        </p:nvPicPr>
        <p:blipFill rotWithShape="1">
          <a:blip r:embed="rId6">
            <a:alphaModFix/>
          </a:blip>
          <a:srcRect t="40854" r="57261"/>
          <a:stretch/>
        </p:blipFill>
        <p:spPr>
          <a:xfrm>
            <a:off x="6962775" y="2055787"/>
            <a:ext cx="908309" cy="1676024"/>
          </a:xfrm>
          <a:prstGeom prst="rect">
            <a:avLst/>
          </a:prstGeom>
          <a:noFill/>
          <a:ln>
            <a:noFill/>
          </a:ln>
        </p:spPr>
      </p:pic>
      <p:pic>
        <p:nvPicPr>
          <p:cNvPr id="2" name="Google Shape;243;p24" descr="https://www.frontiersin.org/files/Articles/650132/fpls-12-650132-HTML/image_m/fpls-12-650132-g001.jpg">
            <a:extLst>
              <a:ext uri="{FF2B5EF4-FFF2-40B4-BE49-F238E27FC236}">
                <a16:creationId xmlns:a16="http://schemas.microsoft.com/office/drawing/2014/main" id="{6516090B-E045-6B6D-E1DB-E5459D87C859}"/>
              </a:ext>
            </a:extLst>
          </p:cNvPr>
          <p:cNvPicPr preferRelativeResize="0"/>
          <p:nvPr/>
        </p:nvPicPr>
        <p:blipFill rotWithShape="1">
          <a:blip r:embed="rId7">
            <a:alphaModFix/>
          </a:blip>
          <a:srcRect/>
          <a:stretch/>
        </p:blipFill>
        <p:spPr>
          <a:xfrm>
            <a:off x="4914938" y="125776"/>
            <a:ext cx="4137584" cy="1889922"/>
          </a:xfrm>
          <a:prstGeom prst="rect">
            <a:avLst/>
          </a:prstGeom>
          <a:noFill/>
          <a:ln>
            <a:noFill/>
          </a:ln>
        </p:spPr>
      </p:pic>
      <p:pic>
        <p:nvPicPr>
          <p:cNvPr id="3" name="Picture 2" descr="GEMBLOUX - Charte graphique">
            <a:extLst>
              <a:ext uri="{FF2B5EF4-FFF2-40B4-BE49-F238E27FC236}">
                <a16:creationId xmlns:a16="http://schemas.microsoft.com/office/drawing/2014/main" id="{EF5895D8-CEF8-BA8A-E70A-D34BBD6FFC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54993" y="4501945"/>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5"/>
          <p:cNvSpPr txBox="1">
            <a:spLocks noGrp="1"/>
          </p:cNvSpPr>
          <p:nvPr>
            <p:ph type="title"/>
            <p:custDataLst>
              <p:tags r:id="rId2"/>
            </p:custDataLst>
          </p:nvPr>
        </p:nvSpPr>
        <p:spPr>
          <a:xfrm>
            <a:off x="314948" y="362923"/>
            <a:ext cx="7053542" cy="1050398"/>
          </a:xfrm>
          <a:prstGeom prst="rect">
            <a:avLst/>
          </a:prstGeom>
          <a:noFill/>
          <a:ln>
            <a:noFill/>
          </a:ln>
        </p:spPr>
        <p:txBody>
          <a:bodyPr spcFirstLastPara="1" vert="horz" wrap="square" lIns="68569" tIns="34275" rIns="68569" bIns="34275" rtlCol="0" anchor="t" anchorCtr="0">
            <a:noAutofit/>
          </a:bodyPr>
          <a:lstStyle/>
          <a:p>
            <a:pPr>
              <a:buSzPts val="3200"/>
            </a:pPr>
            <a:r>
              <a:rPr lang="en-US" sz="2400" dirty="0" err="1">
                <a:solidFill>
                  <a:srgbClr val="92D050"/>
                </a:solidFill>
              </a:rPr>
              <a:t>Systemicity</a:t>
            </a:r>
            <a:r>
              <a:rPr lang="en-US" sz="2400" dirty="0">
                <a:solidFill>
                  <a:srgbClr val="92D050"/>
                </a:solidFill>
              </a:rPr>
              <a:t> of </a:t>
            </a:r>
            <a:r>
              <a:rPr lang="en-US" sz="2400" i="1" dirty="0">
                <a:solidFill>
                  <a:srgbClr val="92D050"/>
                </a:solidFill>
              </a:rPr>
              <a:t>Cinnamomum cassia</a:t>
            </a:r>
            <a:r>
              <a:rPr lang="en-US" sz="2400" dirty="0">
                <a:solidFill>
                  <a:srgbClr val="92D050"/>
                </a:solidFill>
              </a:rPr>
              <a:t> EO trunk injection</a:t>
            </a:r>
            <a:endParaRPr sz="2400" dirty="0">
              <a:solidFill>
                <a:srgbClr val="92D050"/>
              </a:solidFill>
            </a:endParaRPr>
          </a:p>
        </p:txBody>
      </p:sp>
      <p:sp>
        <p:nvSpPr>
          <p:cNvPr id="263" name="Google Shape;263;p25"/>
          <p:cNvSpPr txBox="1">
            <a:spLocks noGrp="1"/>
          </p:cNvSpPr>
          <p:nvPr>
            <p:ph type="body" idx="1"/>
          </p:nvPr>
        </p:nvSpPr>
        <p:spPr>
          <a:xfrm>
            <a:off x="1595832" y="3796734"/>
            <a:ext cx="6686550" cy="983843"/>
          </a:xfrm>
          <a:prstGeom prst="rect">
            <a:avLst/>
          </a:prstGeom>
          <a:noFill/>
          <a:ln>
            <a:noFill/>
          </a:ln>
        </p:spPr>
        <p:txBody>
          <a:bodyPr spcFirstLastPara="1" vert="horz" wrap="square" lIns="68569" tIns="34275" rIns="68569" bIns="34275" rtlCol="0" anchor="t" anchorCtr="0">
            <a:normAutofit fontScale="40000" lnSpcReduction="20000"/>
          </a:bodyPr>
          <a:lstStyle/>
          <a:p>
            <a:pPr marL="257175" indent="-257175">
              <a:spcBef>
                <a:spcPts val="0"/>
              </a:spcBef>
              <a:buSzPct val="80000"/>
            </a:pPr>
            <a:r>
              <a:rPr lang="en-US" b="1" dirty="0"/>
              <a:t>VOC profile emissions alteration </a:t>
            </a:r>
            <a:endParaRPr b="1" dirty="0"/>
          </a:p>
          <a:p>
            <a:pPr marL="257175" indent="-257175">
              <a:buSzPct val="80000"/>
            </a:pPr>
            <a:r>
              <a:rPr lang="en-US" b="1" dirty="0"/>
              <a:t>Increase in alpha-</a:t>
            </a:r>
            <a:r>
              <a:rPr lang="en-US" b="1" dirty="0" err="1"/>
              <a:t>farnescene</a:t>
            </a:r>
            <a:r>
              <a:rPr lang="en-US" b="1" dirty="0"/>
              <a:t> production </a:t>
            </a:r>
            <a:endParaRPr b="1" dirty="0"/>
          </a:p>
          <a:p>
            <a:pPr marL="557213" lvl="1" indent="-214313">
              <a:buSzPct val="79999"/>
            </a:pPr>
            <a:r>
              <a:rPr lang="en-US" b="1" dirty="0"/>
              <a:t>Aphid repellent</a:t>
            </a:r>
            <a:endParaRPr b="1" dirty="0"/>
          </a:p>
          <a:p>
            <a:pPr marL="557213" lvl="1" indent="-214313">
              <a:buSzPct val="79999"/>
            </a:pPr>
            <a:r>
              <a:rPr lang="en-US" b="1" dirty="0"/>
              <a:t>Produced during systematic acquired resistance (SAR) elicitation  </a:t>
            </a:r>
            <a:endParaRPr b="1" dirty="0"/>
          </a:p>
        </p:txBody>
      </p:sp>
      <p:pic>
        <p:nvPicPr>
          <p:cNvPr id="265" name="Google Shape;265;p25" descr="https://www.frontiersin.org/files/Articles/650132/fpls-12-650132-HTML/image_m/fpls-12-650132-g005.jpg"/>
          <p:cNvPicPr preferRelativeResize="0"/>
          <p:nvPr/>
        </p:nvPicPr>
        <p:blipFill rotWithShape="1">
          <a:blip r:embed="rId5">
            <a:alphaModFix/>
          </a:blip>
          <a:srcRect/>
          <a:stretch/>
        </p:blipFill>
        <p:spPr>
          <a:xfrm>
            <a:off x="314948" y="1188346"/>
            <a:ext cx="3924543" cy="2280786"/>
          </a:xfrm>
          <a:prstGeom prst="rect">
            <a:avLst/>
          </a:prstGeom>
          <a:noFill/>
          <a:ln>
            <a:noFill/>
          </a:ln>
        </p:spPr>
      </p:pic>
      <p:pic>
        <p:nvPicPr>
          <p:cNvPr id="266" name="Google Shape;266;p25" descr="https://www.frontiersin.org/files/Articles/650132/fpls-12-650132-HTML/image_m/fpls-12-650132-g004.jpg"/>
          <p:cNvPicPr preferRelativeResize="0"/>
          <p:nvPr/>
        </p:nvPicPr>
        <p:blipFill rotWithShape="1">
          <a:blip r:embed="rId6">
            <a:alphaModFix/>
          </a:blip>
          <a:srcRect/>
          <a:stretch/>
        </p:blipFill>
        <p:spPr>
          <a:xfrm>
            <a:off x="4432420" y="1289984"/>
            <a:ext cx="4636073" cy="2238485"/>
          </a:xfrm>
          <a:prstGeom prst="rect">
            <a:avLst/>
          </a:prstGeom>
          <a:noFill/>
          <a:ln>
            <a:noFill/>
          </a:ln>
        </p:spPr>
      </p:pic>
      <p:pic>
        <p:nvPicPr>
          <p:cNvPr id="2" name="Picture 2" descr="GEMBLOUX - Charte graphique">
            <a:extLst>
              <a:ext uri="{FF2B5EF4-FFF2-40B4-BE49-F238E27FC236}">
                <a16:creationId xmlns:a16="http://schemas.microsoft.com/office/drawing/2014/main" id="{7D447B3D-03A1-6C71-43B3-978AA35444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8"/>
          <p:cNvSpPr txBox="1">
            <a:spLocks noGrp="1"/>
          </p:cNvSpPr>
          <p:nvPr>
            <p:ph type="title"/>
            <p:custDataLst>
              <p:tags r:id="rId2"/>
            </p:custDataLst>
          </p:nvPr>
        </p:nvSpPr>
        <p:spPr>
          <a:xfrm>
            <a:off x="410269" y="302336"/>
            <a:ext cx="7053542" cy="1050398"/>
          </a:xfrm>
          <a:prstGeom prst="rect">
            <a:avLst/>
          </a:prstGeom>
          <a:noFill/>
          <a:ln>
            <a:noFill/>
          </a:ln>
        </p:spPr>
        <p:txBody>
          <a:bodyPr spcFirstLastPara="1" vert="horz" wrap="square" lIns="68569" tIns="34275" rIns="68569" bIns="34275" rtlCol="0" anchor="t" anchorCtr="0">
            <a:noAutofit/>
          </a:bodyPr>
          <a:lstStyle/>
          <a:p>
            <a:pPr>
              <a:buSzPts val="3200"/>
            </a:pPr>
            <a:r>
              <a:rPr lang="en-US" sz="2400" dirty="0">
                <a:solidFill>
                  <a:srgbClr val="92D050"/>
                </a:solidFill>
              </a:rPr>
              <a:t>Biochemical and physiological impact of EO application</a:t>
            </a:r>
            <a:endParaRPr sz="2400" dirty="0">
              <a:solidFill>
                <a:srgbClr val="92D050"/>
              </a:solidFill>
            </a:endParaRPr>
          </a:p>
        </p:txBody>
      </p:sp>
      <p:pic>
        <p:nvPicPr>
          <p:cNvPr id="326" name="Google Shape;326;p28"/>
          <p:cNvPicPr preferRelativeResize="0">
            <a:picLocks noGrp="1"/>
          </p:cNvPicPr>
          <p:nvPr>
            <p:ph type="body" idx="1"/>
          </p:nvPr>
        </p:nvPicPr>
        <p:blipFill rotWithShape="1">
          <a:blip r:embed="rId5">
            <a:alphaModFix/>
          </a:blip>
          <a:srcRect/>
          <a:stretch/>
        </p:blipFill>
        <p:spPr>
          <a:xfrm>
            <a:off x="1865071" y="2346842"/>
            <a:ext cx="4749980" cy="2442669"/>
          </a:xfrm>
          <a:prstGeom prst="rect">
            <a:avLst/>
          </a:prstGeom>
          <a:noFill/>
          <a:ln>
            <a:noFill/>
          </a:ln>
        </p:spPr>
      </p:pic>
      <p:pic>
        <p:nvPicPr>
          <p:cNvPr id="328" name="Google Shape;328;p28"/>
          <p:cNvPicPr preferRelativeResize="0"/>
          <p:nvPr/>
        </p:nvPicPr>
        <p:blipFill rotWithShape="1">
          <a:blip r:embed="rId6">
            <a:alphaModFix/>
          </a:blip>
          <a:srcRect/>
          <a:stretch/>
        </p:blipFill>
        <p:spPr>
          <a:xfrm>
            <a:off x="298873" y="1659054"/>
            <a:ext cx="1334877" cy="1547131"/>
          </a:xfrm>
          <a:prstGeom prst="rect">
            <a:avLst/>
          </a:prstGeom>
          <a:noFill/>
          <a:ln>
            <a:noFill/>
          </a:ln>
        </p:spPr>
      </p:pic>
      <p:sp>
        <p:nvSpPr>
          <p:cNvPr id="329" name="Google Shape;329;p28"/>
          <p:cNvSpPr txBox="1"/>
          <p:nvPr/>
        </p:nvSpPr>
        <p:spPr>
          <a:xfrm>
            <a:off x="0" y="3225074"/>
            <a:ext cx="1952625" cy="207719"/>
          </a:xfrm>
          <a:prstGeom prst="rect">
            <a:avLst/>
          </a:prstGeom>
          <a:noFill/>
          <a:ln>
            <a:noFill/>
          </a:ln>
        </p:spPr>
        <p:txBody>
          <a:bodyPr spcFirstLastPara="1" wrap="square" lIns="68569" tIns="34275" rIns="68569" bIns="34275" anchor="t" anchorCtr="0">
            <a:spAutoFit/>
          </a:bodyPr>
          <a:lstStyle/>
          <a:p>
            <a:r>
              <a:rPr lang="en-US" sz="900">
                <a:solidFill>
                  <a:schemeClr val="lt1"/>
                </a:solidFill>
                <a:latin typeface="Century Gothic"/>
                <a:ea typeface="Century Gothic"/>
                <a:cs typeface="Century Gothic"/>
                <a:sym typeface="Century Gothic"/>
              </a:rPr>
              <a:t>(Morales &amp; Munné-Bosch, 2019)</a:t>
            </a:r>
            <a:endParaRPr sz="900">
              <a:solidFill>
                <a:schemeClr val="lt1"/>
              </a:solidFill>
              <a:latin typeface="Century Gothic"/>
              <a:ea typeface="Century Gothic"/>
              <a:cs typeface="Century Gothic"/>
              <a:sym typeface="Century Gothic"/>
            </a:endParaRPr>
          </a:p>
        </p:txBody>
      </p:sp>
      <p:sp>
        <p:nvSpPr>
          <p:cNvPr id="339" name="Google Shape;339;p28"/>
          <p:cNvSpPr txBox="1"/>
          <p:nvPr/>
        </p:nvSpPr>
        <p:spPr>
          <a:xfrm>
            <a:off x="1865071" y="1273976"/>
            <a:ext cx="6734861" cy="1669079"/>
          </a:xfrm>
          <a:prstGeom prst="rect">
            <a:avLst/>
          </a:prstGeom>
          <a:noFill/>
          <a:ln>
            <a:noFill/>
          </a:ln>
        </p:spPr>
        <p:txBody>
          <a:bodyPr spcFirstLastPara="1" wrap="square" lIns="68569" tIns="34275" rIns="68569" bIns="34275" anchor="t" anchorCtr="0">
            <a:normAutofit/>
          </a:bodyPr>
          <a:lstStyle/>
          <a:p>
            <a:pPr marL="257175" indent="-257175">
              <a:buClr>
                <a:srgbClr val="86D1D8"/>
              </a:buClr>
              <a:buSzPts val="1600"/>
              <a:buFont typeface="Noto Sans Symbols"/>
              <a:buChar char="►"/>
            </a:pPr>
            <a:r>
              <a:rPr lang="en-US" sz="1500" dirty="0">
                <a:latin typeface="Century Gothic"/>
                <a:ea typeface="Century Gothic"/>
                <a:cs typeface="Century Gothic"/>
                <a:sym typeface="Century Gothic"/>
              </a:rPr>
              <a:t>Malondialdehyde = secondary product of lipid peroxidation</a:t>
            </a:r>
            <a:endParaRPr sz="1350" dirty="0"/>
          </a:p>
          <a:p>
            <a:pPr marL="257175" indent="-257175">
              <a:spcBef>
                <a:spcPts val="750"/>
              </a:spcBef>
              <a:buClr>
                <a:srgbClr val="86D1D8"/>
              </a:buClr>
              <a:buSzPts val="1600"/>
              <a:buFont typeface="Noto Sans Symbols"/>
              <a:buChar char="►"/>
            </a:pPr>
            <a:r>
              <a:rPr lang="en-US" sz="1500" dirty="0">
                <a:latin typeface="Century Gothic"/>
                <a:ea typeface="Century Gothic"/>
                <a:cs typeface="Century Gothic"/>
                <a:sym typeface="Century Gothic"/>
              </a:rPr>
              <a:t>Marker of oxidative damages </a:t>
            </a:r>
            <a:endParaRPr sz="1500" dirty="0">
              <a:latin typeface="Century Gothic"/>
              <a:ea typeface="Century Gothic"/>
              <a:cs typeface="Century Gothic"/>
              <a:sym typeface="Century Gothic"/>
            </a:endParaRPr>
          </a:p>
          <a:p>
            <a:pPr marL="257175" indent="-180975">
              <a:spcBef>
                <a:spcPts val="750"/>
              </a:spcBef>
              <a:buClr>
                <a:srgbClr val="86D1D8"/>
              </a:buClr>
              <a:buSzPts val="1600"/>
            </a:pPr>
            <a:endParaRPr sz="1500" dirty="0">
              <a:latin typeface="Century Gothic"/>
              <a:ea typeface="Century Gothic"/>
              <a:cs typeface="Century Gothic"/>
              <a:sym typeface="Century Gothic"/>
            </a:endParaRPr>
          </a:p>
          <a:p>
            <a:pPr marL="257175" indent="-180975">
              <a:spcBef>
                <a:spcPts val="750"/>
              </a:spcBef>
              <a:buClr>
                <a:srgbClr val="86D1D8"/>
              </a:buClr>
              <a:buSzPts val="1600"/>
            </a:pPr>
            <a:endParaRPr sz="1500" dirty="0">
              <a:solidFill>
                <a:schemeClr val="lt1"/>
              </a:solidFill>
              <a:latin typeface="Century Gothic"/>
              <a:ea typeface="Century Gothic"/>
              <a:cs typeface="Century Gothic"/>
              <a:sym typeface="Century Gothic"/>
            </a:endParaRPr>
          </a:p>
        </p:txBody>
      </p:sp>
      <p:sp>
        <p:nvSpPr>
          <p:cNvPr id="340" name="Google Shape;340;p28"/>
          <p:cNvSpPr txBox="1"/>
          <p:nvPr/>
        </p:nvSpPr>
        <p:spPr>
          <a:xfrm>
            <a:off x="6615051" y="2598284"/>
            <a:ext cx="2414649" cy="1669079"/>
          </a:xfrm>
          <a:prstGeom prst="rect">
            <a:avLst/>
          </a:prstGeom>
          <a:noFill/>
          <a:ln>
            <a:noFill/>
          </a:ln>
        </p:spPr>
        <p:txBody>
          <a:bodyPr spcFirstLastPara="1" wrap="square" lIns="68569" tIns="34275" rIns="68569" bIns="34275" anchor="t" anchorCtr="0">
            <a:normAutofit/>
          </a:bodyPr>
          <a:lstStyle/>
          <a:p>
            <a:pPr marL="257175" indent="-257175">
              <a:buClr>
                <a:srgbClr val="86D1D8"/>
              </a:buClr>
              <a:buSzPts val="1600"/>
              <a:buFont typeface="Noto Sans Symbols"/>
              <a:buChar char="►"/>
            </a:pPr>
            <a:r>
              <a:rPr lang="en-US" sz="1500" dirty="0">
                <a:latin typeface="Century Gothic"/>
                <a:ea typeface="Century Gothic"/>
                <a:cs typeface="Century Gothic"/>
                <a:sym typeface="Century Gothic"/>
              </a:rPr>
              <a:t>Oxidative damages occur at high concentration</a:t>
            </a:r>
            <a:endParaRPr sz="1350" dirty="0"/>
          </a:p>
          <a:p>
            <a:pPr marL="257175" indent="-257175">
              <a:spcBef>
                <a:spcPts val="750"/>
              </a:spcBef>
              <a:buClr>
                <a:srgbClr val="86D1D8"/>
              </a:buClr>
              <a:buSzPts val="1600"/>
              <a:buFont typeface="Noto Sans Symbols"/>
              <a:buChar char="►"/>
            </a:pPr>
            <a:r>
              <a:rPr lang="en-US" sz="1500" dirty="0">
                <a:latin typeface="Century Gothic"/>
                <a:ea typeface="Century Gothic"/>
                <a:cs typeface="Century Gothic"/>
                <a:sym typeface="Century Gothic"/>
              </a:rPr>
              <a:t>Dose-dependent phytotoxicity of </a:t>
            </a:r>
            <a:r>
              <a:rPr lang="en-US" sz="1500" i="1" dirty="0">
                <a:latin typeface="Century Gothic"/>
                <a:ea typeface="Century Gothic"/>
                <a:cs typeface="Century Gothic"/>
                <a:sym typeface="Century Gothic"/>
              </a:rPr>
              <a:t>C. cassia</a:t>
            </a:r>
            <a:endParaRPr sz="1500" i="1" dirty="0">
              <a:latin typeface="Century Gothic"/>
              <a:ea typeface="Century Gothic"/>
              <a:cs typeface="Century Gothic"/>
              <a:sym typeface="Century Gothic"/>
            </a:endParaRPr>
          </a:p>
          <a:p>
            <a:pPr marL="257175" indent="-180975">
              <a:spcBef>
                <a:spcPts val="750"/>
              </a:spcBef>
              <a:buClr>
                <a:srgbClr val="86D1D8"/>
              </a:buClr>
              <a:buSzPts val="1600"/>
            </a:pPr>
            <a:endParaRPr sz="1500" dirty="0">
              <a:latin typeface="Century Gothic"/>
              <a:ea typeface="Century Gothic"/>
              <a:cs typeface="Century Gothic"/>
              <a:sym typeface="Century Gothic"/>
            </a:endParaRPr>
          </a:p>
          <a:p>
            <a:pPr marL="257175" indent="-180975">
              <a:spcBef>
                <a:spcPts val="750"/>
              </a:spcBef>
              <a:buClr>
                <a:srgbClr val="86D1D8"/>
              </a:buClr>
              <a:buSzPts val="1600"/>
            </a:pPr>
            <a:endParaRPr sz="1500" dirty="0">
              <a:solidFill>
                <a:schemeClr val="lt1"/>
              </a:solidFill>
              <a:latin typeface="Century Gothic"/>
              <a:ea typeface="Century Gothic"/>
              <a:cs typeface="Century Gothic"/>
              <a:sym typeface="Century Gothic"/>
            </a:endParaRPr>
          </a:p>
        </p:txBody>
      </p:sp>
      <p:sp>
        <p:nvSpPr>
          <p:cNvPr id="341" name="Google Shape;341;p28"/>
          <p:cNvSpPr txBox="1"/>
          <p:nvPr/>
        </p:nvSpPr>
        <p:spPr>
          <a:xfrm>
            <a:off x="145326" y="4831400"/>
            <a:ext cx="8884375" cy="507801"/>
          </a:xfrm>
          <a:prstGeom prst="rect">
            <a:avLst/>
          </a:prstGeom>
          <a:noFill/>
          <a:ln>
            <a:noFill/>
          </a:ln>
        </p:spPr>
        <p:txBody>
          <a:bodyPr spcFirstLastPara="1" wrap="square" lIns="68569" tIns="34275" rIns="68569" bIns="34275" anchor="t" anchorCtr="0">
            <a:spAutoFit/>
          </a:bodyPr>
          <a:lstStyle/>
          <a:p>
            <a:r>
              <a:rPr lang="en-US" sz="750">
                <a:solidFill>
                  <a:schemeClr val="lt1"/>
                </a:solidFill>
                <a:latin typeface="Century Gothic"/>
                <a:ea typeface="Century Gothic"/>
                <a:cs typeface="Century Gothic"/>
                <a:sym typeface="Century Gothic"/>
              </a:rPr>
              <a:t>Weber, H., Chételat, A., Reymond, P., &amp; Farmer, E. E. (2004). Selective and powerful stress gene expression in Arabidopsis in response to malondialdehyde. </a:t>
            </a:r>
            <a:r>
              <a:rPr lang="en-US" sz="750" i="1">
                <a:solidFill>
                  <a:schemeClr val="lt1"/>
                </a:solidFill>
                <a:latin typeface="Century Gothic"/>
                <a:ea typeface="Century Gothic"/>
                <a:cs typeface="Century Gothic"/>
                <a:sym typeface="Century Gothic"/>
              </a:rPr>
              <a:t>Plant Journal</a:t>
            </a:r>
            <a:r>
              <a:rPr lang="en-US" sz="750">
                <a:solidFill>
                  <a:schemeClr val="lt1"/>
                </a:solidFill>
                <a:latin typeface="Century Gothic"/>
                <a:ea typeface="Century Gothic"/>
                <a:cs typeface="Century Gothic"/>
                <a:sym typeface="Century Gothic"/>
              </a:rPr>
              <a:t>, </a:t>
            </a:r>
            <a:r>
              <a:rPr lang="en-US" sz="750" i="1">
                <a:solidFill>
                  <a:schemeClr val="lt1"/>
                </a:solidFill>
                <a:latin typeface="Century Gothic"/>
                <a:ea typeface="Century Gothic"/>
                <a:cs typeface="Century Gothic"/>
                <a:sym typeface="Century Gothic"/>
              </a:rPr>
              <a:t>37</a:t>
            </a:r>
            <a:r>
              <a:rPr lang="en-US" sz="750">
                <a:solidFill>
                  <a:schemeClr val="lt1"/>
                </a:solidFill>
                <a:latin typeface="Century Gothic"/>
                <a:ea typeface="Century Gothic"/>
                <a:cs typeface="Century Gothic"/>
                <a:sym typeface="Century Gothic"/>
              </a:rPr>
              <a:t>(6), 877–888. https://doi.org/10.1111/j.1365-313X.2003.02013.x</a:t>
            </a:r>
            <a:endParaRPr sz="1350"/>
          </a:p>
          <a:p>
            <a:endParaRPr sz="1350">
              <a:solidFill>
                <a:schemeClr val="lt1"/>
              </a:solidFill>
              <a:latin typeface="Century Gothic"/>
              <a:ea typeface="Century Gothic"/>
              <a:cs typeface="Century Gothic"/>
              <a:sym typeface="Century Gothic"/>
            </a:endParaRPr>
          </a:p>
        </p:txBody>
      </p:sp>
      <p:pic>
        <p:nvPicPr>
          <p:cNvPr id="2" name="Picture 2" descr="GEMBLOUX - Charte graphique">
            <a:extLst>
              <a:ext uri="{FF2B5EF4-FFF2-40B4-BE49-F238E27FC236}">
                <a16:creationId xmlns:a16="http://schemas.microsoft.com/office/drawing/2014/main" id="{F20E1F82-8452-5EA1-C876-00116E05CD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9"/>
          <p:cNvSpPr txBox="1">
            <a:spLocks noGrp="1"/>
          </p:cNvSpPr>
          <p:nvPr>
            <p:ph type="title"/>
            <p:custDataLst>
              <p:tags r:id="rId2"/>
            </p:custDataLst>
          </p:nvPr>
        </p:nvSpPr>
        <p:spPr>
          <a:xfrm>
            <a:off x="150649" y="331785"/>
            <a:ext cx="7053542" cy="1050398"/>
          </a:xfrm>
          <a:prstGeom prst="rect">
            <a:avLst/>
          </a:prstGeom>
          <a:noFill/>
          <a:ln>
            <a:noFill/>
          </a:ln>
        </p:spPr>
        <p:txBody>
          <a:bodyPr spcFirstLastPara="1" vert="horz" wrap="square" lIns="68569" tIns="34275" rIns="68569" bIns="34275" rtlCol="0" anchor="t" anchorCtr="0">
            <a:noAutofit/>
          </a:bodyPr>
          <a:lstStyle/>
          <a:p>
            <a:pPr>
              <a:buSzPts val="3200"/>
            </a:pPr>
            <a:r>
              <a:rPr lang="en-US" sz="2400" dirty="0">
                <a:solidFill>
                  <a:srgbClr val="92D050"/>
                </a:solidFill>
              </a:rPr>
              <a:t>Biochemical and physiological impact of EO application</a:t>
            </a:r>
            <a:endParaRPr sz="2400" dirty="0">
              <a:solidFill>
                <a:srgbClr val="92D050"/>
              </a:solidFill>
            </a:endParaRPr>
          </a:p>
        </p:txBody>
      </p:sp>
      <p:sp>
        <p:nvSpPr>
          <p:cNvPr id="348" name="Google Shape;348;p29"/>
          <p:cNvSpPr txBox="1">
            <a:spLocks noGrp="1"/>
          </p:cNvSpPr>
          <p:nvPr>
            <p:ph type="body" idx="1"/>
          </p:nvPr>
        </p:nvSpPr>
        <p:spPr>
          <a:xfrm>
            <a:off x="5612981" y="1346843"/>
            <a:ext cx="3429138" cy="2833217"/>
          </a:xfrm>
          <a:prstGeom prst="rect">
            <a:avLst/>
          </a:prstGeom>
          <a:noFill/>
          <a:ln>
            <a:noFill/>
          </a:ln>
        </p:spPr>
        <p:txBody>
          <a:bodyPr spcFirstLastPara="1" vert="horz" wrap="square" lIns="68569" tIns="34275" rIns="68569" bIns="34275" rtlCol="0" anchor="t" anchorCtr="0">
            <a:normAutofit fontScale="55000" lnSpcReduction="20000"/>
          </a:bodyPr>
          <a:lstStyle/>
          <a:p>
            <a:pPr marL="257175" indent="-257175">
              <a:spcBef>
                <a:spcPts val="0"/>
              </a:spcBef>
              <a:buSzPts val="1600"/>
            </a:pPr>
            <a:r>
              <a:rPr lang="en-US" dirty="0" err="1"/>
              <a:t>qRT</a:t>
            </a:r>
            <a:r>
              <a:rPr lang="en-US" dirty="0"/>
              <a:t>-PCR decipher the potential elicitor properties</a:t>
            </a:r>
            <a:endParaRPr dirty="0"/>
          </a:p>
          <a:p>
            <a:pPr marL="257175" indent="-257175">
              <a:buSzPts val="1600"/>
            </a:pPr>
            <a:r>
              <a:rPr lang="en-US" dirty="0"/>
              <a:t>RNA Transcripts from major pathways:</a:t>
            </a:r>
            <a:endParaRPr dirty="0"/>
          </a:p>
          <a:p>
            <a:pPr marL="557213" lvl="1" indent="-214313"/>
            <a:r>
              <a:rPr lang="en-US" dirty="0"/>
              <a:t>PR proteins</a:t>
            </a:r>
            <a:endParaRPr dirty="0"/>
          </a:p>
          <a:p>
            <a:pPr marL="557213" lvl="1" indent="-214313"/>
            <a:r>
              <a:rPr lang="en-US" dirty="0"/>
              <a:t>Phenylpropanoids</a:t>
            </a:r>
            <a:endParaRPr dirty="0"/>
          </a:p>
          <a:p>
            <a:pPr marL="557213" lvl="1" indent="-214313"/>
            <a:r>
              <a:rPr lang="en-US" dirty="0"/>
              <a:t>Isoprenoids</a:t>
            </a:r>
            <a:endParaRPr dirty="0"/>
          </a:p>
          <a:p>
            <a:pPr marL="557213" lvl="1" indent="-214313"/>
            <a:r>
              <a:rPr lang="en-US" dirty="0"/>
              <a:t>Oxidative stress</a:t>
            </a:r>
            <a:endParaRPr dirty="0"/>
          </a:p>
          <a:p>
            <a:pPr marL="557213" lvl="1" indent="-214313"/>
            <a:r>
              <a:rPr lang="en-US" dirty="0"/>
              <a:t>Parietal modifications</a:t>
            </a:r>
            <a:endParaRPr dirty="0"/>
          </a:p>
          <a:p>
            <a:pPr marL="557213" lvl="1" indent="-214313"/>
            <a:r>
              <a:rPr lang="en-US" dirty="0"/>
              <a:t>Hormonal signalization (SA,JA,ET)</a:t>
            </a:r>
            <a:endParaRPr dirty="0"/>
          </a:p>
        </p:txBody>
      </p:sp>
      <p:pic>
        <p:nvPicPr>
          <p:cNvPr id="8" name="Image 7">
            <a:extLst>
              <a:ext uri="{FF2B5EF4-FFF2-40B4-BE49-F238E27FC236}">
                <a16:creationId xmlns:a16="http://schemas.microsoft.com/office/drawing/2014/main" id="{CE411D9C-A9AA-5B83-E026-374A20C1B40F}"/>
              </a:ext>
            </a:extLst>
          </p:cNvPr>
          <p:cNvPicPr>
            <a:picLocks noChangeAspect="1"/>
          </p:cNvPicPr>
          <p:nvPr/>
        </p:nvPicPr>
        <p:blipFill>
          <a:blip r:embed="rId5"/>
          <a:stretch>
            <a:fillRect/>
          </a:stretch>
        </p:blipFill>
        <p:spPr>
          <a:xfrm>
            <a:off x="517504" y="1116782"/>
            <a:ext cx="4728623" cy="3119405"/>
          </a:xfrm>
          <a:prstGeom prst="rect">
            <a:avLst/>
          </a:prstGeom>
        </p:spPr>
      </p:pic>
      <p:pic>
        <p:nvPicPr>
          <p:cNvPr id="9" name="Picture 2" descr="GEMBLOUX - Charte graphique">
            <a:extLst>
              <a:ext uri="{FF2B5EF4-FFF2-40B4-BE49-F238E27FC236}">
                <a16:creationId xmlns:a16="http://schemas.microsoft.com/office/drawing/2014/main" id="{F3EE1569-EDD7-2809-80D8-A33E0AC139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custDataLst>
              <p:tags r:id="rId2"/>
            </p:custDataLst>
          </p:nvPr>
        </p:nvSpPr>
        <p:spPr>
          <a:xfrm>
            <a:off x="503347" y="509679"/>
            <a:ext cx="7053542" cy="1050398"/>
          </a:xfrm>
          <a:prstGeom prst="rect">
            <a:avLst/>
          </a:prstGeom>
          <a:noFill/>
          <a:ln>
            <a:noFill/>
          </a:ln>
        </p:spPr>
        <p:txBody>
          <a:bodyPr spcFirstLastPara="1" vert="horz" wrap="square" lIns="68569" tIns="34275" rIns="68569" bIns="34275" rtlCol="0" anchor="t" anchorCtr="0">
            <a:noAutofit/>
          </a:bodyPr>
          <a:lstStyle/>
          <a:p>
            <a:pPr>
              <a:buSzPts val="3200"/>
            </a:pPr>
            <a:r>
              <a:rPr lang="en-US" sz="2400" dirty="0">
                <a:solidFill>
                  <a:srgbClr val="92D050"/>
                </a:solidFill>
              </a:rPr>
              <a:t>Biochemical and physiological impact of EO application</a:t>
            </a:r>
            <a:endParaRPr sz="2400" dirty="0">
              <a:solidFill>
                <a:srgbClr val="92D050"/>
              </a:solidFill>
            </a:endParaRPr>
          </a:p>
        </p:txBody>
      </p:sp>
      <p:sp>
        <p:nvSpPr>
          <p:cNvPr id="367" name="Google Shape;367;p30"/>
          <p:cNvSpPr txBox="1">
            <a:spLocks noGrp="1"/>
          </p:cNvSpPr>
          <p:nvPr>
            <p:ph type="body" idx="1"/>
          </p:nvPr>
        </p:nvSpPr>
        <p:spPr>
          <a:xfrm>
            <a:off x="6036322" y="1877449"/>
            <a:ext cx="3026996" cy="2833217"/>
          </a:xfrm>
          <a:prstGeom prst="rect">
            <a:avLst/>
          </a:prstGeom>
          <a:noFill/>
          <a:ln>
            <a:noFill/>
          </a:ln>
        </p:spPr>
        <p:txBody>
          <a:bodyPr spcFirstLastPara="1" vert="horz" wrap="square" lIns="68569" tIns="34275" rIns="68569" bIns="34275" rtlCol="0" anchor="t" anchorCtr="0">
            <a:normAutofit/>
          </a:bodyPr>
          <a:lstStyle/>
          <a:p>
            <a:pPr marL="257175" indent="-257175">
              <a:spcBef>
                <a:spcPts val="0"/>
              </a:spcBef>
              <a:buSzPts val="1600"/>
            </a:pPr>
            <a:r>
              <a:rPr lang="en-US" sz="2000" dirty="0"/>
              <a:t>Induction of defense gene expression by </a:t>
            </a:r>
            <a:r>
              <a:rPr lang="en-US" sz="2000" i="1" dirty="0"/>
              <a:t>C. cassia </a:t>
            </a:r>
            <a:r>
              <a:rPr lang="en-US" sz="2000" dirty="0"/>
              <a:t>during 3 days</a:t>
            </a:r>
            <a:endParaRPr sz="2000" dirty="0"/>
          </a:p>
          <a:p>
            <a:pPr marL="257175" indent="-257175">
              <a:buSzPts val="1600"/>
            </a:pPr>
            <a:r>
              <a:rPr lang="en-US" sz="2000" dirty="0"/>
              <a:t>Pathway different of SAR elicitor </a:t>
            </a:r>
            <a:r>
              <a:rPr lang="en-US" sz="2000" dirty="0" err="1"/>
              <a:t>bion</a:t>
            </a:r>
            <a:endParaRPr sz="2000" dirty="0"/>
          </a:p>
        </p:txBody>
      </p:sp>
      <p:pic>
        <p:nvPicPr>
          <p:cNvPr id="378" name="Google Shape;378;p30"/>
          <p:cNvPicPr preferRelativeResize="0"/>
          <p:nvPr/>
        </p:nvPicPr>
        <p:blipFill rotWithShape="1">
          <a:blip r:embed="rId5">
            <a:alphaModFix/>
          </a:blip>
          <a:srcRect/>
          <a:stretch/>
        </p:blipFill>
        <p:spPr>
          <a:xfrm>
            <a:off x="285960" y="1455280"/>
            <a:ext cx="5643437" cy="2929875"/>
          </a:xfrm>
          <a:prstGeom prst="rect">
            <a:avLst/>
          </a:prstGeom>
          <a:noFill/>
          <a:ln>
            <a:noFill/>
          </a:ln>
        </p:spPr>
      </p:pic>
      <p:sp>
        <p:nvSpPr>
          <p:cNvPr id="379" name="Google Shape;379;p30"/>
          <p:cNvSpPr/>
          <p:nvPr/>
        </p:nvSpPr>
        <p:spPr>
          <a:xfrm>
            <a:off x="2756647" y="4280360"/>
            <a:ext cx="396689" cy="430306"/>
          </a:xfrm>
          <a:prstGeom prst="ellipse">
            <a:avLst/>
          </a:prstGeom>
          <a:noFill/>
          <a:ln w="19050" cap="rnd" cmpd="sng">
            <a:solidFill>
              <a:srgbClr val="800F0D"/>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entury Gothic"/>
              <a:ea typeface="Century Gothic"/>
              <a:cs typeface="Century Gothic"/>
              <a:sym typeface="Century Gothic"/>
            </a:endParaRPr>
          </a:p>
        </p:txBody>
      </p:sp>
      <p:sp>
        <p:nvSpPr>
          <p:cNvPr id="380" name="Google Shape;380;p30"/>
          <p:cNvSpPr/>
          <p:nvPr/>
        </p:nvSpPr>
        <p:spPr>
          <a:xfrm>
            <a:off x="3550025" y="4280359"/>
            <a:ext cx="480093" cy="430306"/>
          </a:xfrm>
          <a:prstGeom prst="ellipse">
            <a:avLst/>
          </a:prstGeom>
          <a:noFill/>
          <a:ln w="19050" cap="rnd" cmpd="sng">
            <a:solidFill>
              <a:srgbClr val="800F0D"/>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entury Gothic"/>
              <a:ea typeface="Century Gothic"/>
              <a:cs typeface="Century Gothic"/>
              <a:sym typeface="Century Gothic"/>
            </a:endParaRPr>
          </a:p>
        </p:txBody>
      </p:sp>
      <p:pic>
        <p:nvPicPr>
          <p:cNvPr id="2" name="Picture 2" descr="GEMBLOUX - Charte graphique">
            <a:extLst>
              <a:ext uri="{FF2B5EF4-FFF2-40B4-BE49-F238E27FC236}">
                <a16:creationId xmlns:a16="http://schemas.microsoft.com/office/drawing/2014/main" id="{319EECB4-C144-B6FD-98C8-A52561BCB2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4993" y="226208"/>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1"/>
          <p:cNvSpPr txBox="1">
            <a:spLocks noGrp="1"/>
          </p:cNvSpPr>
          <p:nvPr>
            <p:ph type="title"/>
            <p:custDataLst>
              <p:tags r:id="rId2"/>
            </p:custDataLst>
          </p:nvPr>
        </p:nvSpPr>
        <p:spPr>
          <a:xfrm>
            <a:off x="311814" y="309897"/>
            <a:ext cx="7053542" cy="1050398"/>
          </a:xfrm>
          <a:prstGeom prst="rect">
            <a:avLst/>
          </a:prstGeom>
          <a:noFill/>
          <a:ln>
            <a:noFill/>
          </a:ln>
        </p:spPr>
        <p:txBody>
          <a:bodyPr spcFirstLastPara="1" vert="horz" wrap="square" lIns="68569" tIns="34275" rIns="68569" bIns="34275" rtlCol="0" anchor="t" anchorCtr="0">
            <a:normAutofit/>
          </a:bodyPr>
          <a:lstStyle/>
          <a:p>
            <a:pPr>
              <a:buSzPts val="3200"/>
            </a:pPr>
            <a:r>
              <a:rPr lang="en-US" sz="2400" dirty="0">
                <a:solidFill>
                  <a:srgbClr val="92D050"/>
                </a:solidFill>
              </a:rPr>
              <a:t>Impact of </a:t>
            </a:r>
            <a:r>
              <a:rPr lang="en-US" sz="2400" i="1" dirty="0">
                <a:solidFill>
                  <a:srgbClr val="92D050"/>
                </a:solidFill>
              </a:rPr>
              <a:t>C. cassia</a:t>
            </a:r>
            <a:r>
              <a:rPr lang="en-US" sz="2400" dirty="0">
                <a:solidFill>
                  <a:srgbClr val="92D050"/>
                </a:solidFill>
              </a:rPr>
              <a:t> injection on population dynamics</a:t>
            </a:r>
            <a:endParaRPr sz="2400" dirty="0">
              <a:solidFill>
                <a:srgbClr val="92D050"/>
              </a:solidFill>
            </a:endParaRPr>
          </a:p>
        </p:txBody>
      </p:sp>
      <p:sp>
        <p:nvSpPr>
          <p:cNvPr id="387" name="Google Shape;387;p31"/>
          <p:cNvSpPr txBox="1">
            <a:spLocks noGrp="1"/>
          </p:cNvSpPr>
          <p:nvPr>
            <p:ph type="body" idx="1"/>
          </p:nvPr>
        </p:nvSpPr>
        <p:spPr>
          <a:xfrm>
            <a:off x="3614274" y="3347042"/>
            <a:ext cx="5529727" cy="2833217"/>
          </a:xfrm>
          <a:prstGeom prst="rect">
            <a:avLst/>
          </a:prstGeom>
          <a:noFill/>
          <a:ln>
            <a:noFill/>
          </a:ln>
        </p:spPr>
        <p:txBody>
          <a:bodyPr spcFirstLastPara="1" vert="horz" wrap="square" lIns="68569" tIns="34275" rIns="68569" bIns="34275" rtlCol="0" anchor="t" anchorCtr="0">
            <a:normAutofit/>
          </a:bodyPr>
          <a:lstStyle/>
          <a:p>
            <a:pPr marL="257175" indent="-257175">
              <a:spcBef>
                <a:spcPts val="0"/>
              </a:spcBef>
              <a:buSzPts val="1600"/>
            </a:pPr>
            <a:r>
              <a:rPr lang="en-US" sz="2200" dirty="0"/>
              <a:t>Injection affects survival and growth</a:t>
            </a:r>
            <a:endParaRPr sz="2200" dirty="0"/>
          </a:p>
          <a:p>
            <a:pPr marL="257175" indent="-257175">
              <a:buSzPts val="1600"/>
            </a:pPr>
            <a:r>
              <a:rPr lang="en-US" sz="2200" dirty="0"/>
              <a:t>GLM modelling on aphids population</a:t>
            </a:r>
            <a:endParaRPr sz="2200" dirty="0"/>
          </a:p>
          <a:p>
            <a:pPr marL="257175" indent="-257175">
              <a:buSzPts val="1600"/>
            </a:pPr>
            <a:r>
              <a:rPr lang="en-US" sz="2200" dirty="0"/>
              <a:t>Effects of time and injection significant(p-values &lt;0.001)</a:t>
            </a:r>
            <a:endParaRPr sz="2200" dirty="0"/>
          </a:p>
        </p:txBody>
      </p:sp>
      <p:pic>
        <p:nvPicPr>
          <p:cNvPr id="389" name="Google Shape;389;p31"/>
          <p:cNvPicPr preferRelativeResize="0"/>
          <p:nvPr/>
        </p:nvPicPr>
        <p:blipFill rotWithShape="1">
          <a:blip r:embed="rId5">
            <a:alphaModFix/>
          </a:blip>
          <a:srcRect/>
          <a:stretch/>
        </p:blipFill>
        <p:spPr>
          <a:xfrm>
            <a:off x="451638" y="3205621"/>
            <a:ext cx="2986088" cy="1837849"/>
          </a:xfrm>
          <a:prstGeom prst="rect">
            <a:avLst/>
          </a:prstGeom>
          <a:noFill/>
          <a:ln>
            <a:noFill/>
          </a:ln>
        </p:spPr>
      </p:pic>
      <p:pic>
        <p:nvPicPr>
          <p:cNvPr id="390" name="Google Shape;390;p31"/>
          <p:cNvPicPr preferRelativeResize="0"/>
          <p:nvPr/>
        </p:nvPicPr>
        <p:blipFill rotWithShape="1">
          <a:blip r:embed="rId6">
            <a:alphaModFix/>
          </a:blip>
          <a:srcRect/>
          <a:stretch/>
        </p:blipFill>
        <p:spPr>
          <a:xfrm>
            <a:off x="724223" y="1497899"/>
            <a:ext cx="2134150" cy="1393251"/>
          </a:xfrm>
          <a:prstGeom prst="rect">
            <a:avLst/>
          </a:prstGeom>
          <a:noFill/>
          <a:ln>
            <a:noFill/>
          </a:ln>
        </p:spPr>
      </p:pic>
      <p:pic>
        <p:nvPicPr>
          <p:cNvPr id="400" name="Google Shape;400;p31"/>
          <p:cNvPicPr preferRelativeResize="0"/>
          <p:nvPr/>
        </p:nvPicPr>
        <p:blipFill rotWithShape="1">
          <a:blip r:embed="rId7">
            <a:alphaModFix/>
          </a:blip>
          <a:srcRect/>
          <a:stretch/>
        </p:blipFill>
        <p:spPr>
          <a:xfrm>
            <a:off x="3746730" y="1024467"/>
            <a:ext cx="2730269" cy="2212553"/>
          </a:xfrm>
          <a:prstGeom prst="rect">
            <a:avLst/>
          </a:prstGeom>
          <a:noFill/>
          <a:ln>
            <a:noFill/>
          </a:ln>
        </p:spPr>
      </p:pic>
      <p:pic>
        <p:nvPicPr>
          <p:cNvPr id="401" name="Google Shape;401;p31" descr="https://influentialpoints.com/Imges/Dysaphis_plantaginea_apterae_c2009-06-20_16-29-55ew.jpg"/>
          <p:cNvPicPr preferRelativeResize="0"/>
          <p:nvPr/>
        </p:nvPicPr>
        <p:blipFill rotWithShape="1">
          <a:blip r:embed="rId8">
            <a:alphaModFix/>
          </a:blip>
          <a:srcRect l="18878" t="48396" r="41979" b="13601"/>
          <a:stretch/>
        </p:blipFill>
        <p:spPr>
          <a:xfrm>
            <a:off x="4254275" y="1775691"/>
            <a:ext cx="635450" cy="493553"/>
          </a:xfrm>
          <a:prstGeom prst="rect">
            <a:avLst/>
          </a:prstGeom>
          <a:noFill/>
          <a:ln>
            <a:noFill/>
          </a:ln>
        </p:spPr>
      </p:pic>
      <p:pic>
        <p:nvPicPr>
          <p:cNvPr id="2" name="Picture 2" descr="GEMBLOUX - Charte graphique">
            <a:extLst>
              <a:ext uri="{FF2B5EF4-FFF2-40B4-BE49-F238E27FC236}">
                <a16:creationId xmlns:a16="http://schemas.microsoft.com/office/drawing/2014/main" id="{43955D8C-49D2-541B-25DB-B1721D3807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3"/>
          <p:cNvSpPr txBox="1">
            <a:spLocks noGrp="1"/>
          </p:cNvSpPr>
          <p:nvPr>
            <p:ph type="title"/>
            <p:custDataLst>
              <p:tags r:id="rId2"/>
            </p:custDataLst>
          </p:nvPr>
        </p:nvSpPr>
        <p:spPr>
          <a:xfrm>
            <a:off x="449212" y="247288"/>
            <a:ext cx="7053542" cy="1050398"/>
          </a:xfrm>
          <a:prstGeom prst="rect">
            <a:avLst/>
          </a:prstGeom>
          <a:noFill/>
          <a:ln>
            <a:noFill/>
          </a:ln>
        </p:spPr>
        <p:txBody>
          <a:bodyPr spcFirstLastPara="1" vert="horz" wrap="square" lIns="68569" tIns="34275" rIns="68569" bIns="34275" rtlCol="0" anchor="t" anchorCtr="0">
            <a:noAutofit/>
          </a:bodyPr>
          <a:lstStyle/>
          <a:p>
            <a:pPr>
              <a:buSzPts val="3200"/>
            </a:pPr>
            <a:r>
              <a:rPr lang="en-US" sz="2400" dirty="0">
                <a:solidFill>
                  <a:srgbClr val="92D050"/>
                </a:solidFill>
              </a:rPr>
              <a:t>Perspectives</a:t>
            </a:r>
            <a:endParaRPr sz="2400" dirty="0">
              <a:solidFill>
                <a:srgbClr val="92D050"/>
              </a:solidFill>
            </a:endParaRPr>
          </a:p>
        </p:txBody>
      </p:sp>
      <p:sp>
        <p:nvSpPr>
          <p:cNvPr id="425" name="Google Shape;425;p33"/>
          <p:cNvSpPr txBox="1">
            <a:spLocks noGrp="1"/>
          </p:cNvSpPr>
          <p:nvPr>
            <p:ph type="body" idx="1"/>
          </p:nvPr>
        </p:nvSpPr>
        <p:spPr>
          <a:xfrm>
            <a:off x="435098" y="1297686"/>
            <a:ext cx="7347934" cy="3146611"/>
          </a:xfrm>
          <a:prstGeom prst="rect">
            <a:avLst/>
          </a:prstGeom>
          <a:noFill/>
          <a:ln>
            <a:noFill/>
          </a:ln>
        </p:spPr>
        <p:txBody>
          <a:bodyPr spcFirstLastPara="1" vert="horz" wrap="square" lIns="68569" tIns="34275" rIns="68569" bIns="34275" rtlCol="0" anchor="t" anchorCtr="0">
            <a:normAutofit/>
          </a:bodyPr>
          <a:lstStyle/>
          <a:p>
            <a:pPr marL="257175" indent="-257175">
              <a:spcBef>
                <a:spcPts val="0"/>
              </a:spcBef>
              <a:buSzPts val="1600"/>
            </a:pPr>
            <a:endParaRPr lang="en-US" sz="2200" dirty="0"/>
          </a:p>
          <a:p>
            <a:pPr marL="257175" indent="-257175">
              <a:spcBef>
                <a:spcPts val="0"/>
              </a:spcBef>
              <a:buSzPts val="1600"/>
            </a:pPr>
            <a:r>
              <a:rPr lang="en-US" sz="2200" dirty="0"/>
              <a:t>Proof of concept (</a:t>
            </a:r>
            <a:r>
              <a:rPr lang="en-US" sz="2200" dirty="0" err="1"/>
              <a:t>systemicity</a:t>
            </a:r>
            <a:r>
              <a:rPr lang="en-US" sz="2200" dirty="0"/>
              <a:t> of EO)</a:t>
            </a:r>
          </a:p>
          <a:p>
            <a:pPr marL="257175" indent="-257175">
              <a:spcBef>
                <a:spcPts val="0"/>
              </a:spcBef>
              <a:buSzPts val="1600"/>
            </a:pPr>
            <a:r>
              <a:rPr lang="en-US" sz="2200" dirty="0"/>
              <a:t>Elicitation of the plant</a:t>
            </a:r>
          </a:p>
          <a:p>
            <a:pPr marL="257175" indent="-257175">
              <a:spcBef>
                <a:spcPts val="0"/>
              </a:spcBef>
              <a:buSzPts val="1600"/>
            </a:pPr>
            <a:r>
              <a:rPr lang="en-US" sz="2200" dirty="0"/>
              <a:t>Efficiency in greenhouse</a:t>
            </a:r>
          </a:p>
          <a:p>
            <a:pPr marL="0" indent="0">
              <a:spcBef>
                <a:spcPts val="0"/>
              </a:spcBef>
              <a:buSzPts val="1600"/>
              <a:buNone/>
            </a:pPr>
            <a:endParaRPr lang="en-US" sz="2200" dirty="0"/>
          </a:p>
          <a:p>
            <a:pPr marL="257175" indent="-257175">
              <a:spcBef>
                <a:spcPts val="0"/>
              </a:spcBef>
              <a:buSzPts val="1600"/>
            </a:pPr>
            <a:r>
              <a:rPr lang="en-US" sz="2200" dirty="0"/>
              <a:t>Field efficiency?</a:t>
            </a:r>
          </a:p>
          <a:p>
            <a:pPr marL="257175" indent="-257175">
              <a:spcBef>
                <a:spcPts val="0"/>
              </a:spcBef>
              <a:buSzPts val="1600"/>
            </a:pPr>
            <a:r>
              <a:rPr lang="en-US" sz="2200" dirty="0"/>
              <a:t>Fruit residue? </a:t>
            </a:r>
          </a:p>
          <a:p>
            <a:pPr marL="257175" indent="-257175">
              <a:spcBef>
                <a:spcPts val="0"/>
              </a:spcBef>
              <a:buSzPts val="1600"/>
            </a:pPr>
            <a:r>
              <a:rPr lang="en-US" sz="2200" dirty="0" err="1"/>
              <a:t>Defence</a:t>
            </a:r>
            <a:r>
              <a:rPr lang="en-US" sz="2200" dirty="0"/>
              <a:t> against other pathogens?</a:t>
            </a:r>
          </a:p>
          <a:p>
            <a:pPr marL="257175" indent="-257175">
              <a:spcBef>
                <a:spcPts val="0"/>
              </a:spcBef>
              <a:buSzPts val="1600"/>
            </a:pPr>
            <a:r>
              <a:rPr lang="en-US" sz="2200" dirty="0"/>
              <a:t>Impact of pollinators</a:t>
            </a:r>
            <a:endParaRPr dirty="0"/>
          </a:p>
        </p:txBody>
      </p:sp>
      <p:pic>
        <p:nvPicPr>
          <p:cNvPr id="427" name="Google Shape;427;p33"/>
          <p:cNvPicPr preferRelativeResize="0"/>
          <p:nvPr/>
        </p:nvPicPr>
        <p:blipFill rotWithShape="1">
          <a:blip r:embed="rId5">
            <a:alphaModFix/>
          </a:blip>
          <a:srcRect/>
          <a:stretch/>
        </p:blipFill>
        <p:spPr>
          <a:xfrm>
            <a:off x="4819084" y="3466744"/>
            <a:ext cx="4210682" cy="1574817"/>
          </a:xfrm>
          <a:prstGeom prst="rect">
            <a:avLst/>
          </a:prstGeom>
          <a:noFill/>
          <a:ln>
            <a:noFill/>
          </a:ln>
        </p:spPr>
      </p:pic>
      <p:pic>
        <p:nvPicPr>
          <p:cNvPr id="428" name="Google Shape;428;p33"/>
          <p:cNvPicPr preferRelativeResize="0"/>
          <p:nvPr/>
        </p:nvPicPr>
        <p:blipFill rotWithShape="1">
          <a:blip r:embed="rId6">
            <a:alphaModFix/>
          </a:blip>
          <a:srcRect/>
          <a:stretch/>
        </p:blipFill>
        <p:spPr>
          <a:xfrm>
            <a:off x="6392813" y="1032156"/>
            <a:ext cx="2356678" cy="2329111"/>
          </a:xfrm>
          <a:prstGeom prst="rect">
            <a:avLst/>
          </a:prstGeom>
          <a:noFill/>
          <a:ln>
            <a:noFill/>
          </a:ln>
        </p:spPr>
      </p:pic>
      <p:pic>
        <p:nvPicPr>
          <p:cNvPr id="2" name="Picture 2" descr="GEMBLOUX - Charte graphique">
            <a:extLst>
              <a:ext uri="{FF2B5EF4-FFF2-40B4-BE49-F238E27FC236}">
                <a16:creationId xmlns:a16="http://schemas.microsoft.com/office/drawing/2014/main" id="{C7AA960A-01EB-DF8B-CBC0-A849030023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5660" y="252804"/>
            <a:ext cx="1263831" cy="4450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 061 300+ Pomme Photos, taleaux et images libre de droits ...">
            <a:extLst>
              <a:ext uri="{FF2B5EF4-FFF2-40B4-BE49-F238E27FC236}">
                <a16:creationId xmlns:a16="http://schemas.microsoft.com/office/drawing/2014/main" id="{2403FCFC-7A34-39AA-4EA5-520A999E91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7208" y="110406"/>
            <a:ext cx="1847850" cy="1409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F6B22C7-8F4C-4DC4-9508-5C810BE159BB}"/>
              </a:ext>
            </a:extLst>
          </p:cNvPr>
          <p:cNvSpPr>
            <a:spLocks noGrp="1"/>
          </p:cNvSpPr>
          <p:nvPr>
            <p:ph type="title"/>
          </p:nvPr>
        </p:nvSpPr>
        <p:spPr/>
        <p:txBody>
          <a:bodyPr>
            <a:normAutofit fontScale="90000"/>
          </a:bodyPr>
          <a:lstStyle/>
          <a:p>
            <a:r>
              <a:rPr lang="en-US" dirty="0"/>
              <a:t>What is an essential oil?</a:t>
            </a:r>
          </a:p>
        </p:txBody>
      </p:sp>
      <p:pic>
        <p:nvPicPr>
          <p:cNvPr id="4" name="Image 3">
            <a:extLst>
              <a:ext uri="{FF2B5EF4-FFF2-40B4-BE49-F238E27FC236}">
                <a16:creationId xmlns:a16="http://schemas.microsoft.com/office/drawing/2014/main" id="{0968C3F7-F161-49C3-A0EB-34110A218F16}"/>
              </a:ext>
            </a:extLst>
          </p:cNvPr>
          <p:cNvPicPr>
            <a:picLocks noChangeAspect="1"/>
          </p:cNvPicPr>
          <p:nvPr/>
        </p:nvPicPr>
        <p:blipFill>
          <a:blip r:embed="rId3"/>
          <a:stretch>
            <a:fillRect/>
          </a:stretch>
        </p:blipFill>
        <p:spPr>
          <a:xfrm>
            <a:off x="5467468" y="378690"/>
            <a:ext cx="1768967" cy="1088926"/>
          </a:xfrm>
          <a:prstGeom prst="rect">
            <a:avLst/>
          </a:prstGeom>
        </p:spPr>
      </p:pic>
      <p:sp>
        <p:nvSpPr>
          <p:cNvPr id="6" name="ZoneTexte 5">
            <a:extLst>
              <a:ext uri="{FF2B5EF4-FFF2-40B4-BE49-F238E27FC236}">
                <a16:creationId xmlns:a16="http://schemas.microsoft.com/office/drawing/2014/main" id="{2F121456-3920-47EE-8C73-E3C84ACE6763}"/>
              </a:ext>
            </a:extLst>
          </p:cNvPr>
          <p:cNvSpPr txBox="1"/>
          <p:nvPr/>
        </p:nvSpPr>
        <p:spPr>
          <a:xfrm>
            <a:off x="417251" y="1478374"/>
            <a:ext cx="8726749" cy="3385542"/>
          </a:xfrm>
          <a:prstGeom prst="rect">
            <a:avLst/>
          </a:prstGeom>
          <a:noFill/>
        </p:spPr>
        <p:txBody>
          <a:bodyPr wrap="square" rtlCol="0">
            <a:spAutoFit/>
          </a:bodyPr>
          <a:lstStyle/>
          <a:p>
            <a:r>
              <a:rPr lang="en-US" sz="1400" b="1" dirty="0">
                <a:solidFill>
                  <a:srgbClr val="7DB928"/>
                </a:solidFill>
                <a:latin typeface="+mj-lt"/>
              </a:rPr>
              <a:t>Definition of Eos</a:t>
            </a:r>
          </a:p>
          <a:p>
            <a:pPr marL="285750" indent="-285750">
              <a:buFontTx/>
              <a:buChar char="-"/>
            </a:pPr>
            <a:endParaRPr lang="fr-FR" sz="1400" dirty="0">
              <a:solidFill>
                <a:srgbClr val="00B050"/>
              </a:solidFill>
              <a:latin typeface="+mj-lt"/>
            </a:endParaRPr>
          </a:p>
          <a:p>
            <a:pPr algn="just"/>
            <a:r>
              <a:rPr lang="fr-FR" sz="1400" i="1" dirty="0">
                <a:latin typeface="+mj-lt"/>
              </a:rPr>
              <a:t>E</a:t>
            </a:r>
            <a:r>
              <a:rPr lang="en-US" sz="1400" i="1" dirty="0" err="1">
                <a:latin typeface="+mj-lt"/>
              </a:rPr>
              <a:t>ssential</a:t>
            </a:r>
            <a:r>
              <a:rPr lang="en-US" sz="1400" i="1" dirty="0">
                <a:latin typeface="+mj-lt"/>
              </a:rPr>
              <a:t> oils are complex mixtures of volatile compounds produced by living organisms and isolated by physical means only (pressing and distillation) from a whole plant or a plant part of known taxonomic origin.</a:t>
            </a:r>
          </a:p>
          <a:p>
            <a:pPr algn="just"/>
            <a:endParaRPr lang="fr-FR" sz="1400" i="1" dirty="0">
              <a:latin typeface="+mj-lt"/>
            </a:endParaRPr>
          </a:p>
          <a:p>
            <a:pPr marL="285750" indent="-285750" algn="just">
              <a:buFont typeface="Wingdings" panose="05000000000000000000" pitchFamily="2" charset="2"/>
              <a:buChar char="è"/>
            </a:pPr>
            <a:r>
              <a:rPr lang="en-US" sz="1400" dirty="0">
                <a:solidFill>
                  <a:srgbClr val="FF0000"/>
                </a:solidFill>
                <a:latin typeface="+mj-lt"/>
                <a:sym typeface="Wingdings" panose="05000000000000000000" pitchFamily="2" charset="2"/>
              </a:rPr>
              <a:t>A plant extract obtained by solvent extraction (like vanilla) or by supercritical CO</a:t>
            </a:r>
            <a:r>
              <a:rPr lang="en-US" sz="1400" baseline="-25000" dirty="0">
                <a:solidFill>
                  <a:srgbClr val="FF0000"/>
                </a:solidFill>
                <a:latin typeface="+mj-lt"/>
                <a:sym typeface="Wingdings" panose="05000000000000000000" pitchFamily="2" charset="2"/>
              </a:rPr>
              <a:t>2</a:t>
            </a:r>
            <a:r>
              <a:rPr lang="en-US" sz="1400" dirty="0">
                <a:solidFill>
                  <a:srgbClr val="FF0000"/>
                </a:solidFill>
                <a:latin typeface="+mj-lt"/>
                <a:sym typeface="Wingdings" panose="05000000000000000000" pitchFamily="2" charset="2"/>
              </a:rPr>
              <a:t> is NOT an essential oil !</a:t>
            </a:r>
          </a:p>
          <a:p>
            <a:pPr marL="285750" indent="-285750" algn="just">
              <a:buFont typeface="Wingdings" panose="05000000000000000000" pitchFamily="2" charset="2"/>
              <a:buChar char="è"/>
            </a:pPr>
            <a:r>
              <a:rPr lang="fr-FR" sz="1400" dirty="0">
                <a:solidFill>
                  <a:srgbClr val="FF0000"/>
                </a:solidFill>
                <a:latin typeface="+mj-lt"/>
                <a:sym typeface="Wingdings" panose="05000000000000000000" pitchFamily="2" charset="2"/>
              </a:rPr>
              <a:t>E</a:t>
            </a:r>
            <a:r>
              <a:rPr lang="en-US" sz="1400" dirty="0" err="1">
                <a:solidFill>
                  <a:srgbClr val="FF0000"/>
                </a:solidFill>
                <a:latin typeface="+mj-lt"/>
                <a:sym typeface="Wingdings" panose="05000000000000000000" pitchFamily="2" charset="2"/>
              </a:rPr>
              <a:t>ssential</a:t>
            </a:r>
            <a:r>
              <a:rPr lang="en-US" sz="1400" dirty="0">
                <a:solidFill>
                  <a:srgbClr val="FF0000"/>
                </a:solidFill>
                <a:latin typeface="+mj-lt"/>
                <a:sym typeface="Wingdings" panose="05000000000000000000" pitchFamily="2" charset="2"/>
              </a:rPr>
              <a:t> oils are NOT oils (like peanut oils)</a:t>
            </a:r>
          </a:p>
          <a:p>
            <a:pPr marL="285750" indent="-285750" algn="just">
              <a:buFont typeface="Wingdings" panose="05000000000000000000" pitchFamily="2" charset="2"/>
              <a:buChar char="è"/>
            </a:pPr>
            <a:endParaRPr lang="fr-FR" sz="1400" dirty="0">
              <a:solidFill>
                <a:srgbClr val="FF0000"/>
              </a:solidFill>
              <a:latin typeface="+mj-lt"/>
              <a:sym typeface="Wingdings" panose="05000000000000000000" pitchFamily="2" charset="2"/>
            </a:endParaRPr>
          </a:p>
          <a:p>
            <a:pPr algn="just"/>
            <a:r>
              <a:rPr lang="en-US" sz="1400" b="1" dirty="0">
                <a:solidFill>
                  <a:srgbClr val="7DB928"/>
                </a:solidFill>
                <a:latin typeface="+mj-lt"/>
                <a:sym typeface="Wingdings" panose="05000000000000000000" pitchFamily="2" charset="2"/>
              </a:rPr>
              <a:t>Does all the plants are essential oils bearing plants?</a:t>
            </a:r>
          </a:p>
          <a:p>
            <a:pPr algn="just"/>
            <a:endParaRPr lang="fr-FR" sz="1400" dirty="0">
              <a:solidFill>
                <a:srgbClr val="00B050"/>
              </a:solidFill>
              <a:latin typeface="+mj-lt"/>
              <a:sym typeface="Wingdings" panose="05000000000000000000" pitchFamily="2" charset="2"/>
            </a:endParaRPr>
          </a:p>
          <a:p>
            <a:pPr algn="just"/>
            <a:r>
              <a:rPr lang="fr-FR" sz="1400" dirty="0">
                <a:latin typeface="+mj-lt"/>
                <a:sym typeface="Wingdings" panose="05000000000000000000" pitchFamily="2" charset="2"/>
              </a:rPr>
              <a:t>Y</a:t>
            </a:r>
            <a:r>
              <a:rPr lang="en-US" sz="1400" dirty="0">
                <a:latin typeface="+mj-lt"/>
                <a:sym typeface="Wingdings" panose="05000000000000000000" pitchFamily="2" charset="2"/>
              </a:rPr>
              <a:t>es theoretically</a:t>
            </a:r>
          </a:p>
          <a:p>
            <a:pPr algn="just"/>
            <a:r>
              <a:rPr lang="fr-FR" sz="1400" dirty="0">
                <a:latin typeface="+mj-lt"/>
                <a:sym typeface="Wingdings" panose="05000000000000000000" pitchFamily="2" charset="2"/>
              </a:rPr>
              <a:t>N</a:t>
            </a:r>
            <a:r>
              <a:rPr lang="en-US" sz="1400" dirty="0">
                <a:latin typeface="+mj-lt"/>
                <a:sym typeface="Wingdings" panose="05000000000000000000" pitchFamily="2" charset="2"/>
              </a:rPr>
              <a:t>o in fact</a:t>
            </a:r>
          </a:p>
          <a:p>
            <a:pPr algn="just"/>
            <a:r>
              <a:rPr lang="en-US" sz="1400" dirty="0">
                <a:latin typeface="+mj-lt"/>
                <a:sym typeface="Wingdings" panose="05000000000000000000" pitchFamily="2" charset="2"/>
              </a:rPr>
              <a:t>- typical and unique blend of volatiles (rose, lavender)</a:t>
            </a:r>
          </a:p>
          <a:p>
            <a:pPr algn="just"/>
            <a:r>
              <a:rPr lang="fr-FR" sz="1400" dirty="0">
                <a:latin typeface="+mj-lt"/>
                <a:sym typeface="Wingdings" panose="05000000000000000000" pitchFamily="2" charset="2"/>
              </a:rPr>
              <a:t>- </a:t>
            </a:r>
            <a:r>
              <a:rPr lang="en-US" sz="1400" dirty="0">
                <a:latin typeface="+mj-lt"/>
                <a:sym typeface="Wingdings" panose="05000000000000000000" pitchFamily="2" charset="2"/>
              </a:rPr>
              <a:t>secretion and accumulation in specialized anatomical structures (e.g. trichomes)</a:t>
            </a:r>
            <a:endParaRPr lang="en-US" sz="1400" dirty="0">
              <a:latin typeface="+mj-lt"/>
            </a:endParaRPr>
          </a:p>
          <a:p>
            <a:pPr marL="285750" indent="-285750">
              <a:buFontTx/>
              <a:buChar char="-"/>
            </a:pPr>
            <a:endParaRPr lang="en-US" dirty="0">
              <a:solidFill>
                <a:srgbClr val="00B050"/>
              </a:solidFill>
            </a:endParaRPr>
          </a:p>
        </p:txBody>
      </p:sp>
    </p:spTree>
    <p:custDataLst>
      <p:tags r:id="rId1"/>
    </p:custDataLst>
    <p:extLst>
      <p:ext uri="{BB962C8B-B14F-4D97-AF65-F5344CB8AC3E}">
        <p14:creationId xmlns:p14="http://schemas.microsoft.com/office/powerpoint/2010/main" val="188608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a:xfrm>
            <a:off x="220531" y="653874"/>
            <a:ext cx="8496749" cy="567349"/>
          </a:xfrm>
        </p:spPr>
        <p:txBody>
          <a:bodyPr>
            <a:normAutofit fontScale="90000"/>
          </a:bodyPr>
          <a:lstStyle/>
          <a:p>
            <a:r>
              <a:rPr lang="fr-FR" dirty="0"/>
              <a:t>New applications of essential </a:t>
            </a:r>
            <a:r>
              <a:rPr lang="fr-FR" dirty="0" err="1"/>
              <a:t>oils</a:t>
            </a:r>
            <a:r>
              <a:rPr lang="fr-FR" dirty="0"/>
              <a:t> in </a:t>
            </a:r>
            <a:r>
              <a:rPr lang="fr-FR" dirty="0" err="1"/>
              <a:t>food</a:t>
            </a:r>
            <a:r>
              <a:rPr lang="fr-FR" dirty="0"/>
              <a:t> conservation </a:t>
            </a:r>
            <a:br>
              <a:rPr lang="fr-FR" dirty="0"/>
            </a:br>
            <a:br>
              <a:rPr lang="fr-FR" dirty="0"/>
            </a:br>
            <a:endParaRPr lang="en-US" dirty="0"/>
          </a:p>
        </p:txBody>
      </p:sp>
      <p:sp>
        <p:nvSpPr>
          <p:cNvPr id="9" name="ZoneTexte 8">
            <a:extLst>
              <a:ext uri="{FF2B5EF4-FFF2-40B4-BE49-F238E27FC236}">
                <a16:creationId xmlns:a16="http://schemas.microsoft.com/office/drawing/2014/main" id="{7095CD6E-C2FD-4DD5-9817-A60BD9FF60CD}"/>
              </a:ext>
            </a:extLst>
          </p:cNvPr>
          <p:cNvSpPr txBox="1"/>
          <p:nvPr/>
        </p:nvSpPr>
        <p:spPr>
          <a:xfrm>
            <a:off x="471680" y="1143578"/>
            <a:ext cx="7994450" cy="5632311"/>
          </a:xfrm>
          <a:prstGeom prst="rect">
            <a:avLst/>
          </a:prstGeom>
          <a:noFill/>
        </p:spPr>
        <p:txBody>
          <a:bodyPr wrap="square" rtlCol="0">
            <a:spAutoFit/>
          </a:bodyPr>
          <a:lstStyle/>
          <a:p>
            <a:r>
              <a:rPr lang="en-US" sz="1400" dirty="0"/>
              <a:t>New applications of Eos as </a:t>
            </a:r>
            <a:r>
              <a:rPr lang="en-US" sz="1400" b="1" dirty="0"/>
              <a:t>preservative / increase self live</a:t>
            </a:r>
          </a:p>
          <a:p>
            <a:endParaRPr lang="fr-FR" sz="1000" dirty="0"/>
          </a:p>
          <a:p>
            <a:r>
              <a:rPr lang="fr-FR" sz="1400" dirty="0"/>
              <a:t>D</a:t>
            </a:r>
            <a:r>
              <a:rPr lang="en-US" sz="1400" dirty="0" err="1"/>
              <a:t>ue</a:t>
            </a:r>
            <a:r>
              <a:rPr lang="en-US" sz="1400" dirty="0"/>
              <a:t> to its anti-oxidant, bactericide and fungicide activities EOs are used as preservatives in food industries to </a:t>
            </a:r>
            <a:r>
              <a:rPr lang="en-US" sz="1400" b="1" dirty="0"/>
              <a:t>increase self live</a:t>
            </a:r>
            <a:r>
              <a:rPr lang="en-US" sz="1400" dirty="0"/>
              <a:t>.</a:t>
            </a:r>
          </a:p>
          <a:p>
            <a:endParaRPr lang="fr-FR" sz="1000" dirty="0"/>
          </a:p>
          <a:p>
            <a:r>
              <a:rPr lang="fr-FR" sz="1400" dirty="0"/>
              <a:t>T</a:t>
            </a:r>
            <a:r>
              <a:rPr lang="en-US" sz="1400" dirty="0" err="1"/>
              <a:t>aking</a:t>
            </a:r>
            <a:r>
              <a:rPr lang="en-US" sz="1400" dirty="0"/>
              <a:t> into account legislation it is “limit” as the objective is not to modify the flavor BUT to increase self-live.</a:t>
            </a:r>
          </a:p>
          <a:p>
            <a:endParaRPr lang="fr-FR" sz="1000" dirty="0"/>
          </a:p>
          <a:p>
            <a:r>
              <a:rPr lang="fr-FR" sz="1400" dirty="0"/>
              <a:t>E</a:t>
            </a:r>
            <a:r>
              <a:rPr lang="en-US" sz="1400" dirty="0" err="1"/>
              <a:t>xample</a:t>
            </a:r>
            <a:r>
              <a:rPr lang="en-US" sz="1400" dirty="0"/>
              <a:t> of Rosmarinus EOs</a:t>
            </a:r>
          </a:p>
          <a:p>
            <a:endParaRPr lang="fr-FR" sz="1400" dirty="0"/>
          </a:p>
          <a:p>
            <a:pPr marL="285750" indent="-285750">
              <a:buFont typeface="Arial" panose="020B0604020202020204" pitchFamily="34" charset="0"/>
              <a:buChar char="•"/>
            </a:pPr>
            <a:r>
              <a:rPr lang="fr-FR" sz="1400" dirty="0"/>
              <a:t>Added to </a:t>
            </a:r>
            <a:r>
              <a:rPr lang="fr-FR" sz="1400" dirty="0" err="1"/>
              <a:t>sliced</a:t>
            </a:r>
            <a:r>
              <a:rPr lang="fr-FR" sz="1400" dirty="0"/>
              <a:t> </a:t>
            </a:r>
            <a:r>
              <a:rPr lang="fr-FR" sz="1400" dirty="0" err="1"/>
              <a:t>beef</a:t>
            </a:r>
            <a:r>
              <a:rPr lang="fr-FR" sz="1400" dirty="0"/>
              <a:t> </a:t>
            </a:r>
            <a:r>
              <a:rPr lang="fr-FR" sz="1400" dirty="0" err="1"/>
              <a:t>extend</a:t>
            </a:r>
            <a:r>
              <a:rPr lang="fr-FR" sz="1400" dirty="0"/>
              <a:t> self-live up to 15 </a:t>
            </a:r>
            <a:r>
              <a:rPr lang="fr-FR" sz="1400" dirty="0" err="1"/>
              <a:t>days</a:t>
            </a:r>
            <a:r>
              <a:rPr lang="fr-FR" sz="1400" dirty="0"/>
              <a:t> </a:t>
            </a:r>
          </a:p>
          <a:p>
            <a:r>
              <a:rPr lang="fr-FR" sz="1400" dirty="0"/>
              <a:t>      (in combination </a:t>
            </a:r>
            <a:r>
              <a:rPr lang="fr-FR" sz="1400" dirty="0" err="1"/>
              <a:t>with</a:t>
            </a:r>
            <a:r>
              <a:rPr lang="fr-FR" sz="1400" dirty="0"/>
              <a:t> high O2 </a:t>
            </a:r>
            <a:r>
              <a:rPr lang="fr-FR" sz="1400" dirty="0" err="1"/>
              <a:t>athmosphere</a:t>
            </a:r>
            <a:r>
              <a:rPr lang="fr-FR" sz="1400" dirty="0"/>
              <a:t>)</a:t>
            </a:r>
            <a:endParaRPr lang="en-US" sz="1400" dirty="0"/>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a:t>Microencapsulated</a:t>
            </a:r>
            <a:r>
              <a:rPr lang="fr-FR" sz="1400" dirty="0"/>
              <a:t> </a:t>
            </a:r>
            <a:r>
              <a:rPr lang="fr-FR" sz="1400" dirty="0" err="1"/>
              <a:t>Rosmarinus</a:t>
            </a:r>
            <a:r>
              <a:rPr lang="fr-FR" sz="1400" dirty="0"/>
              <a:t> EO </a:t>
            </a:r>
            <a:r>
              <a:rPr lang="fr-FR" sz="1400" dirty="0" err="1"/>
              <a:t>increases</a:t>
            </a:r>
            <a:r>
              <a:rPr lang="fr-FR" sz="1400" dirty="0"/>
              <a:t> self-live of </a:t>
            </a:r>
          </a:p>
          <a:p>
            <a:r>
              <a:rPr lang="fr-FR" sz="1400" dirty="0"/>
              <a:t>      </a:t>
            </a:r>
            <a:r>
              <a:rPr lang="fr-FR" sz="1400" dirty="0" err="1"/>
              <a:t>cheese</a:t>
            </a:r>
            <a:r>
              <a:rPr lang="fr-FR" sz="1400" dirty="0"/>
              <a:t>, </a:t>
            </a:r>
            <a:r>
              <a:rPr lang="fr-FR" sz="1400" dirty="0" err="1"/>
              <a:t>fresh</a:t>
            </a:r>
            <a:r>
              <a:rPr lang="fr-FR" sz="1400" dirty="0"/>
              <a:t> fruit, </a:t>
            </a:r>
            <a:r>
              <a:rPr lang="fr-FR" sz="1400" dirty="0" err="1"/>
              <a:t>lamb</a:t>
            </a:r>
            <a:r>
              <a:rPr lang="fr-FR" sz="1400" dirty="0"/>
              <a:t> slices</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dirty="0" err="1"/>
              <a:t>Rosmarinus</a:t>
            </a:r>
            <a:r>
              <a:rPr lang="fr-FR" sz="1400" dirty="0"/>
              <a:t> Eo </a:t>
            </a:r>
            <a:r>
              <a:rPr lang="fr-FR" sz="1400" dirty="0" err="1"/>
              <a:t>is</a:t>
            </a:r>
            <a:r>
              <a:rPr lang="fr-FR" sz="1400" dirty="0"/>
              <a:t> </a:t>
            </a:r>
            <a:r>
              <a:rPr lang="fr-FR" sz="1400" dirty="0" err="1"/>
              <a:t>used</a:t>
            </a:r>
            <a:r>
              <a:rPr lang="fr-FR" sz="1400" dirty="0"/>
              <a:t> to </a:t>
            </a:r>
            <a:r>
              <a:rPr lang="fr-FR" sz="1400" dirty="0" err="1"/>
              <a:t>decrease</a:t>
            </a:r>
            <a:r>
              <a:rPr lang="fr-FR" sz="1400" dirty="0"/>
              <a:t> </a:t>
            </a:r>
            <a:r>
              <a:rPr lang="fr-FR" sz="1400" dirty="0" err="1"/>
              <a:t>oil</a:t>
            </a:r>
            <a:r>
              <a:rPr lang="fr-FR" sz="1400" dirty="0"/>
              <a:t> </a:t>
            </a:r>
            <a:r>
              <a:rPr lang="fr-FR" sz="1400" dirty="0" err="1"/>
              <a:t>oxidation</a:t>
            </a:r>
            <a:r>
              <a:rPr lang="fr-FR" sz="1400" dirty="0"/>
              <a:t> in </a:t>
            </a:r>
            <a:r>
              <a:rPr lang="fr-FR" sz="1400" dirty="0" err="1"/>
              <a:t>potato</a:t>
            </a:r>
            <a:r>
              <a:rPr lang="fr-FR" sz="1400" dirty="0"/>
              <a:t> chips</a:t>
            </a:r>
          </a:p>
          <a:p>
            <a:endParaRPr lang="fr-FR" sz="1400" dirty="0">
              <a:solidFill>
                <a:srgbClr val="00B050"/>
              </a:solidFill>
            </a:endParaRPr>
          </a:p>
          <a:p>
            <a:endParaRPr lang="fr-FR" dirty="0">
              <a:solidFill>
                <a:srgbClr val="00B050"/>
              </a:solidFill>
            </a:endParaRPr>
          </a:p>
          <a:p>
            <a:endParaRPr lang="fr-FR" dirty="0">
              <a:solidFill>
                <a:srgbClr val="00B050"/>
              </a:solidFill>
            </a:endParaRPr>
          </a:p>
          <a:p>
            <a:endParaRPr lang="en-US" dirty="0">
              <a:solidFill>
                <a:srgbClr val="00B050"/>
              </a:solidFill>
            </a:endParaRPr>
          </a:p>
          <a:p>
            <a:endParaRPr lang="en-US" dirty="0">
              <a:solidFill>
                <a:srgbClr val="00B050"/>
              </a:solidFill>
            </a:endParaRPr>
          </a:p>
          <a:p>
            <a:endParaRPr lang="en-US" dirty="0">
              <a:solidFill>
                <a:srgbClr val="00B050"/>
              </a:solidFill>
            </a:endParaRPr>
          </a:p>
          <a:p>
            <a:r>
              <a:rPr lang="fr-FR" dirty="0">
                <a:solidFill>
                  <a:srgbClr val="00B050"/>
                </a:solidFill>
              </a:rPr>
              <a:t> </a:t>
            </a:r>
            <a:endParaRPr lang="en-US" dirty="0">
              <a:solidFill>
                <a:srgbClr val="00B050"/>
              </a:solidFill>
            </a:endParaRPr>
          </a:p>
        </p:txBody>
      </p:sp>
      <p:pic>
        <p:nvPicPr>
          <p:cNvPr id="10" name="Picture 2" descr="Carrefour Selection Chips Handcooked Romarin 150 g | Carrefour Site">
            <a:extLst>
              <a:ext uri="{FF2B5EF4-FFF2-40B4-BE49-F238E27FC236}">
                <a16:creationId xmlns:a16="http://schemas.microsoft.com/office/drawing/2014/main" id="{52DBAC8E-B009-4A3E-840D-6D0B0E5A6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442" y="2369803"/>
            <a:ext cx="2063227" cy="23014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58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a:xfrm>
            <a:off x="220531" y="653874"/>
            <a:ext cx="8496749" cy="567349"/>
          </a:xfrm>
        </p:spPr>
        <p:txBody>
          <a:bodyPr>
            <a:normAutofit fontScale="90000"/>
          </a:bodyPr>
          <a:lstStyle/>
          <a:p>
            <a:r>
              <a:rPr lang="fr-FR" dirty="0"/>
              <a:t>New applications of essential </a:t>
            </a:r>
            <a:r>
              <a:rPr lang="fr-FR" dirty="0" err="1"/>
              <a:t>oils</a:t>
            </a:r>
            <a:r>
              <a:rPr lang="fr-FR" dirty="0"/>
              <a:t> in </a:t>
            </a:r>
            <a:r>
              <a:rPr lang="fr-FR" dirty="0" err="1"/>
              <a:t>food</a:t>
            </a:r>
            <a:r>
              <a:rPr lang="fr-FR" dirty="0"/>
              <a:t> conservation </a:t>
            </a:r>
            <a:br>
              <a:rPr lang="fr-FR" dirty="0"/>
            </a:br>
            <a:br>
              <a:rPr lang="fr-FR" dirty="0"/>
            </a:br>
            <a:endParaRPr lang="en-US" dirty="0"/>
          </a:p>
        </p:txBody>
      </p:sp>
      <p:sp>
        <p:nvSpPr>
          <p:cNvPr id="5" name="ZoneTexte 4">
            <a:extLst>
              <a:ext uri="{FF2B5EF4-FFF2-40B4-BE49-F238E27FC236}">
                <a16:creationId xmlns:a16="http://schemas.microsoft.com/office/drawing/2014/main" id="{FF9D75FA-9F1E-454F-9A48-6522FB899327}"/>
              </a:ext>
            </a:extLst>
          </p:cNvPr>
          <p:cNvSpPr txBox="1"/>
          <p:nvPr/>
        </p:nvSpPr>
        <p:spPr>
          <a:xfrm>
            <a:off x="267406" y="740479"/>
            <a:ext cx="8656063" cy="3662541"/>
          </a:xfrm>
          <a:prstGeom prst="rect">
            <a:avLst/>
          </a:prstGeom>
          <a:noFill/>
        </p:spPr>
        <p:txBody>
          <a:bodyPr wrap="square" rtlCol="0">
            <a:spAutoFit/>
          </a:bodyPr>
          <a:lstStyle/>
          <a:p>
            <a:endParaRPr lang="fr-FR" sz="1400" dirty="0"/>
          </a:p>
          <a:p>
            <a:r>
              <a:rPr lang="fr-FR" sz="1400" dirty="0"/>
              <a:t>New applications of Eo in </a:t>
            </a:r>
            <a:r>
              <a:rPr lang="fr-FR" sz="1400" b="1" dirty="0"/>
              <a:t>packaging</a:t>
            </a:r>
          </a:p>
          <a:p>
            <a:endParaRPr lang="fr-FR" sz="1000" dirty="0"/>
          </a:p>
          <a:p>
            <a:r>
              <a:rPr lang="fr-FR" sz="1400" dirty="0"/>
              <a:t>To </a:t>
            </a:r>
            <a:r>
              <a:rPr lang="fr-FR" sz="1400" dirty="0" err="1"/>
              <a:t>obtained</a:t>
            </a:r>
            <a:r>
              <a:rPr lang="fr-FR" sz="1400" dirty="0"/>
              <a:t> a slow and </a:t>
            </a:r>
            <a:r>
              <a:rPr lang="fr-FR" sz="1400" dirty="0" err="1"/>
              <a:t>controlled</a:t>
            </a:r>
            <a:r>
              <a:rPr lang="fr-FR" sz="1400" dirty="0"/>
              <a:t> </a:t>
            </a:r>
            <a:r>
              <a:rPr lang="fr-FR" sz="1400" dirty="0" err="1"/>
              <a:t>relaese</a:t>
            </a:r>
            <a:r>
              <a:rPr lang="fr-FR" sz="1400" dirty="0"/>
              <a:t> of Eos, encapsulation </a:t>
            </a:r>
            <a:r>
              <a:rPr lang="fr-FR" sz="1400" dirty="0" err="1"/>
              <a:t>is</a:t>
            </a:r>
            <a:r>
              <a:rPr lang="fr-FR" sz="1400" dirty="0"/>
              <a:t> </a:t>
            </a:r>
            <a:r>
              <a:rPr lang="fr-FR" sz="1400" dirty="0" err="1"/>
              <a:t>used</a:t>
            </a:r>
            <a:r>
              <a:rPr lang="fr-FR" sz="1400" dirty="0"/>
              <a:t> (alginate, </a:t>
            </a:r>
            <a:r>
              <a:rPr lang="fr-FR" sz="1400" dirty="0" err="1"/>
              <a:t>chitosan</a:t>
            </a:r>
            <a:r>
              <a:rPr lang="fr-FR" sz="1400" dirty="0"/>
              <a:t>, </a:t>
            </a:r>
            <a:r>
              <a:rPr lang="fr-FR" sz="1400" dirty="0" err="1"/>
              <a:t>cyclodextrins</a:t>
            </a:r>
            <a:r>
              <a:rPr lang="fr-FR" sz="1400" dirty="0"/>
              <a:t>, </a:t>
            </a:r>
            <a:r>
              <a:rPr lang="fr-FR" sz="1400" dirty="0" err="1"/>
              <a:t>arabic</a:t>
            </a:r>
            <a:r>
              <a:rPr lang="fr-FR" sz="1400" dirty="0"/>
              <a:t> </a:t>
            </a:r>
            <a:r>
              <a:rPr lang="fr-FR" sz="1400" dirty="0" err="1"/>
              <a:t>gum</a:t>
            </a:r>
            <a:r>
              <a:rPr lang="fr-FR" sz="1400" dirty="0"/>
              <a:t>). Ex </a:t>
            </a:r>
            <a:r>
              <a:rPr lang="fr-FR" sz="1400" dirty="0" err="1"/>
              <a:t>chitosan</a:t>
            </a:r>
            <a:r>
              <a:rPr lang="fr-FR" sz="1400" dirty="0"/>
              <a:t> </a:t>
            </a:r>
            <a:r>
              <a:rPr lang="fr-FR" sz="1400" dirty="0" err="1"/>
              <a:t>containing</a:t>
            </a:r>
            <a:r>
              <a:rPr lang="fr-FR" sz="1400" dirty="0"/>
              <a:t> </a:t>
            </a:r>
            <a:r>
              <a:rPr lang="fr-FR" sz="1400" dirty="0" err="1"/>
              <a:t>clove</a:t>
            </a:r>
            <a:r>
              <a:rPr lang="fr-FR" sz="1400" dirty="0"/>
              <a:t> EO </a:t>
            </a:r>
            <a:r>
              <a:rPr lang="fr-FR" sz="1400" dirty="0">
                <a:sym typeface="Wingdings" panose="05000000000000000000" pitchFamily="2" charset="2"/>
              </a:rPr>
              <a:t> </a:t>
            </a:r>
            <a:r>
              <a:rPr lang="fr-FR" sz="1400" dirty="0" err="1">
                <a:sym typeface="Wingdings" panose="05000000000000000000" pitchFamily="2" charset="2"/>
              </a:rPr>
              <a:t>pomergranate</a:t>
            </a:r>
            <a:r>
              <a:rPr lang="fr-FR" sz="1400" dirty="0">
                <a:sym typeface="Wingdings" panose="05000000000000000000" pitchFamily="2" charset="2"/>
              </a:rPr>
              <a:t>; </a:t>
            </a:r>
            <a:r>
              <a:rPr lang="fr-FR" sz="1400" dirty="0" err="1">
                <a:sym typeface="Wingdings" panose="05000000000000000000" pitchFamily="2" charset="2"/>
              </a:rPr>
              <a:t>chitosan</a:t>
            </a:r>
            <a:r>
              <a:rPr lang="fr-FR" sz="1400" dirty="0">
                <a:sym typeface="Wingdings" panose="05000000000000000000" pitchFamily="2" charset="2"/>
              </a:rPr>
              <a:t>-lemongrass EO  </a:t>
            </a:r>
            <a:r>
              <a:rPr lang="fr-FR" sz="1400" dirty="0" err="1">
                <a:sym typeface="Wingdings" panose="05000000000000000000" pitchFamily="2" charset="2"/>
              </a:rPr>
              <a:t>guava</a:t>
            </a:r>
            <a:r>
              <a:rPr lang="fr-FR" sz="1400" dirty="0"/>
              <a:t> </a:t>
            </a:r>
          </a:p>
          <a:p>
            <a:endParaRPr lang="fr-FR" dirty="0">
              <a:solidFill>
                <a:srgbClr val="00B050"/>
              </a:solidFill>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r>
              <a:rPr lang="fr-FR" dirty="0">
                <a:solidFill>
                  <a:srgbClr val="00B050"/>
                </a:solidFill>
              </a:rPr>
              <a:t> </a:t>
            </a:r>
            <a:endParaRPr lang="en-US" dirty="0">
              <a:solidFill>
                <a:srgbClr val="00B050"/>
              </a:solidFill>
            </a:endParaRPr>
          </a:p>
        </p:txBody>
      </p:sp>
      <p:pic>
        <p:nvPicPr>
          <p:cNvPr id="6" name="Image 5">
            <a:extLst>
              <a:ext uri="{FF2B5EF4-FFF2-40B4-BE49-F238E27FC236}">
                <a16:creationId xmlns:a16="http://schemas.microsoft.com/office/drawing/2014/main" id="{FB6395AF-2724-4C63-A38B-4C9D335BEA53}"/>
              </a:ext>
            </a:extLst>
          </p:cNvPr>
          <p:cNvPicPr>
            <a:picLocks noChangeAspect="1"/>
          </p:cNvPicPr>
          <p:nvPr/>
        </p:nvPicPr>
        <p:blipFill>
          <a:blip r:embed="rId3"/>
          <a:stretch>
            <a:fillRect/>
          </a:stretch>
        </p:blipFill>
        <p:spPr>
          <a:xfrm>
            <a:off x="1899821" y="2066838"/>
            <a:ext cx="5124923" cy="2850739"/>
          </a:xfrm>
          <a:prstGeom prst="rect">
            <a:avLst/>
          </a:prstGeom>
        </p:spPr>
      </p:pic>
    </p:spTree>
    <p:custDataLst>
      <p:tags r:id="rId1"/>
    </p:custDataLst>
    <p:extLst>
      <p:ext uri="{BB962C8B-B14F-4D97-AF65-F5344CB8AC3E}">
        <p14:creationId xmlns:p14="http://schemas.microsoft.com/office/powerpoint/2010/main" val="38656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a:xfrm>
            <a:off x="220531" y="653874"/>
            <a:ext cx="8496749" cy="567349"/>
          </a:xfrm>
        </p:spPr>
        <p:txBody>
          <a:bodyPr>
            <a:normAutofit fontScale="90000"/>
          </a:bodyPr>
          <a:lstStyle/>
          <a:p>
            <a:r>
              <a:rPr lang="fr-FR" dirty="0"/>
              <a:t>New applications of essential </a:t>
            </a:r>
            <a:r>
              <a:rPr lang="fr-FR" dirty="0" err="1"/>
              <a:t>oils</a:t>
            </a:r>
            <a:r>
              <a:rPr lang="fr-FR" dirty="0"/>
              <a:t> in </a:t>
            </a:r>
            <a:r>
              <a:rPr lang="fr-FR" dirty="0" err="1"/>
              <a:t>food</a:t>
            </a:r>
            <a:r>
              <a:rPr lang="fr-FR" dirty="0"/>
              <a:t> conservation </a:t>
            </a:r>
            <a:br>
              <a:rPr lang="fr-FR" dirty="0"/>
            </a:br>
            <a:br>
              <a:rPr lang="fr-FR" dirty="0"/>
            </a:br>
            <a:endParaRPr lang="en-US" dirty="0"/>
          </a:p>
        </p:txBody>
      </p:sp>
      <p:sp>
        <p:nvSpPr>
          <p:cNvPr id="7" name="ZoneTexte 6">
            <a:extLst>
              <a:ext uri="{FF2B5EF4-FFF2-40B4-BE49-F238E27FC236}">
                <a16:creationId xmlns:a16="http://schemas.microsoft.com/office/drawing/2014/main" id="{CE07DE8F-B562-46B7-9926-3EF1D1C60A83}"/>
              </a:ext>
            </a:extLst>
          </p:cNvPr>
          <p:cNvSpPr txBox="1"/>
          <p:nvPr/>
        </p:nvSpPr>
        <p:spPr>
          <a:xfrm>
            <a:off x="426720" y="937548"/>
            <a:ext cx="8717280" cy="5047536"/>
          </a:xfrm>
          <a:prstGeom prst="rect">
            <a:avLst/>
          </a:prstGeom>
          <a:noFill/>
        </p:spPr>
        <p:txBody>
          <a:bodyPr wrap="square" rtlCol="0">
            <a:spAutoFit/>
          </a:bodyPr>
          <a:lstStyle/>
          <a:p>
            <a:r>
              <a:rPr lang="fr-FR" sz="1400" dirty="0"/>
              <a:t>New applications of Eo in </a:t>
            </a:r>
            <a:r>
              <a:rPr lang="fr-FR" sz="1400" b="1" dirty="0"/>
              <a:t>packaging</a:t>
            </a:r>
          </a:p>
          <a:p>
            <a:endParaRPr lang="fr-FR" sz="1400" dirty="0"/>
          </a:p>
          <a:p>
            <a:r>
              <a:rPr lang="fr-FR" sz="1400" dirty="0" err="1"/>
              <a:t>Biodegradable</a:t>
            </a:r>
            <a:r>
              <a:rPr lang="fr-FR" sz="1400" dirty="0"/>
              <a:t> </a:t>
            </a:r>
            <a:r>
              <a:rPr lang="fr-FR" sz="1400" dirty="0" err="1"/>
              <a:t>polylactic</a:t>
            </a:r>
            <a:r>
              <a:rPr lang="fr-FR" sz="1400" dirty="0"/>
              <a:t> </a:t>
            </a:r>
            <a:r>
              <a:rPr lang="fr-FR" sz="1400" dirty="0" err="1"/>
              <a:t>acid</a:t>
            </a:r>
            <a:r>
              <a:rPr lang="fr-FR" sz="1400" dirty="0"/>
              <a:t> </a:t>
            </a:r>
            <a:r>
              <a:rPr lang="fr-FR" sz="1400" dirty="0" err="1"/>
              <a:t>nanocapsules</a:t>
            </a:r>
            <a:r>
              <a:rPr lang="fr-FR" sz="1400" dirty="0"/>
              <a:t> </a:t>
            </a:r>
            <a:r>
              <a:rPr lang="fr-FR" sz="1400" dirty="0">
                <a:sym typeface="Wingdings" panose="05000000000000000000" pitchFamily="2" charset="2"/>
              </a:rPr>
              <a:t> </a:t>
            </a:r>
            <a:r>
              <a:rPr lang="fr-FR" sz="1400" dirty="0" err="1">
                <a:sym typeface="Wingdings" panose="05000000000000000000" pitchFamily="2" charset="2"/>
              </a:rPr>
              <a:t>increase</a:t>
            </a:r>
            <a:r>
              <a:rPr lang="fr-FR" sz="1400" dirty="0">
                <a:sym typeface="Wingdings" panose="05000000000000000000" pitchFamily="2" charset="2"/>
              </a:rPr>
              <a:t> self live of </a:t>
            </a:r>
            <a:r>
              <a:rPr lang="fr-FR" sz="1400" dirty="0" err="1">
                <a:sym typeface="Wingdings" panose="05000000000000000000" pitchFamily="2" charset="2"/>
              </a:rPr>
              <a:t>fresh</a:t>
            </a:r>
            <a:r>
              <a:rPr lang="fr-FR" sz="1400" dirty="0">
                <a:sym typeface="Wingdings" panose="05000000000000000000" pitchFamily="2" charset="2"/>
              </a:rPr>
              <a:t> fruits (</a:t>
            </a:r>
            <a:r>
              <a:rPr lang="fr-FR" sz="1400" dirty="0" err="1">
                <a:sym typeface="Wingdings" panose="05000000000000000000" pitchFamily="2" charset="2"/>
              </a:rPr>
              <a:t>apple</a:t>
            </a:r>
            <a:r>
              <a:rPr lang="fr-FR" sz="1400" dirty="0">
                <a:sym typeface="Wingdings" panose="05000000000000000000" pitchFamily="2" charset="2"/>
              </a:rPr>
              <a:t>, </a:t>
            </a:r>
            <a:r>
              <a:rPr lang="fr-FR" sz="1400" dirty="0" err="1">
                <a:sym typeface="Wingdings" panose="05000000000000000000" pitchFamily="2" charset="2"/>
              </a:rPr>
              <a:t>persimmon</a:t>
            </a:r>
            <a:r>
              <a:rPr lang="fr-FR" sz="1400" dirty="0">
                <a:sym typeface="Wingdings" panose="05000000000000000000" pitchFamily="2" charset="2"/>
              </a:rPr>
              <a:t>, </a:t>
            </a:r>
            <a:r>
              <a:rPr lang="fr-FR" sz="1400" dirty="0" err="1">
                <a:sym typeface="Wingdings" panose="05000000000000000000" pitchFamily="2" charset="2"/>
              </a:rPr>
              <a:t>peach</a:t>
            </a:r>
            <a:r>
              <a:rPr lang="fr-FR" sz="1400" dirty="0">
                <a:sym typeface="Wingdings" panose="05000000000000000000" pitchFamily="2" charset="2"/>
              </a:rPr>
              <a:t>, ..)</a:t>
            </a:r>
          </a:p>
          <a:p>
            <a:endParaRPr lang="fr-FR" sz="1400" dirty="0"/>
          </a:p>
          <a:p>
            <a:r>
              <a:rPr lang="fr-FR" sz="1400" dirty="0"/>
              <a:t> </a:t>
            </a:r>
            <a:r>
              <a:rPr lang="fr-FR" sz="1400" dirty="0" err="1">
                <a:sym typeface="Wingdings" panose="05000000000000000000" pitchFamily="2" charset="2"/>
              </a:rPr>
              <a:t>Also</a:t>
            </a:r>
            <a:r>
              <a:rPr lang="fr-FR" sz="1400" dirty="0">
                <a:sym typeface="Wingdings" panose="05000000000000000000" pitchFamily="2" charset="2"/>
              </a:rPr>
              <a:t> </a:t>
            </a:r>
            <a:r>
              <a:rPr lang="fr-FR" sz="1400" dirty="0" err="1">
                <a:sym typeface="Wingdings" panose="05000000000000000000" pitchFamily="2" charset="2"/>
              </a:rPr>
              <a:t>starch</a:t>
            </a:r>
            <a:r>
              <a:rPr lang="fr-FR" sz="1400" dirty="0">
                <a:sym typeface="Wingdings" panose="05000000000000000000" pitchFamily="2" charset="2"/>
              </a:rPr>
              <a:t>-gel films </a:t>
            </a:r>
            <a:r>
              <a:rPr lang="fr-FR" sz="1400" dirty="0" err="1">
                <a:sym typeface="Wingdings" panose="05000000000000000000" pitchFamily="2" charset="2"/>
              </a:rPr>
              <a:t>against</a:t>
            </a:r>
            <a:r>
              <a:rPr lang="fr-FR" sz="1400" dirty="0">
                <a:sym typeface="Wingdings" panose="05000000000000000000" pitchFamily="2" charset="2"/>
              </a:rPr>
              <a:t> </a:t>
            </a:r>
            <a:r>
              <a:rPr lang="fr-FR" sz="1400" i="1" dirty="0" err="1">
                <a:sym typeface="Wingdings" panose="05000000000000000000" pitchFamily="2" charset="2"/>
              </a:rPr>
              <a:t>Alternaria</a:t>
            </a:r>
            <a:r>
              <a:rPr lang="fr-FR" sz="1400" dirty="0">
                <a:sym typeface="Wingdings" panose="05000000000000000000" pitchFamily="2" charset="2"/>
              </a:rPr>
              <a:t>, </a:t>
            </a:r>
            <a:r>
              <a:rPr lang="fr-FR" sz="1400" i="1" dirty="0">
                <a:sym typeface="Wingdings" panose="05000000000000000000" pitchFamily="2" charset="2"/>
              </a:rPr>
              <a:t>Botrytis</a:t>
            </a:r>
          </a:p>
          <a:p>
            <a:endParaRPr lang="fr-FR" i="1" dirty="0">
              <a:solidFill>
                <a:srgbClr val="00B050"/>
              </a:solidFill>
              <a:sym typeface="Wingdings" panose="05000000000000000000" pitchFamily="2" charset="2"/>
            </a:endParaRPr>
          </a:p>
          <a:p>
            <a:endParaRPr lang="fr-FR" i="1" dirty="0">
              <a:solidFill>
                <a:srgbClr val="00B050"/>
              </a:solidFill>
              <a:sym typeface="Wingdings" panose="05000000000000000000" pitchFamily="2" charset="2"/>
            </a:endParaRPr>
          </a:p>
          <a:p>
            <a:endParaRPr lang="fr-FR" i="1" dirty="0">
              <a:solidFill>
                <a:srgbClr val="00B050"/>
              </a:solidFill>
              <a:sym typeface="Wingdings" panose="05000000000000000000" pitchFamily="2" charset="2"/>
            </a:endParaRPr>
          </a:p>
          <a:p>
            <a:endParaRPr lang="fr-FR" i="1" dirty="0">
              <a:solidFill>
                <a:srgbClr val="00B050"/>
              </a:solidFill>
              <a:sym typeface="Wingdings" panose="05000000000000000000" pitchFamily="2" charset="2"/>
            </a:endParaRPr>
          </a:p>
          <a:p>
            <a:endParaRPr lang="fr-FR" i="1" dirty="0">
              <a:solidFill>
                <a:srgbClr val="00B050"/>
              </a:solidFill>
              <a:sym typeface="Wingdings" panose="05000000000000000000" pitchFamily="2" charset="2"/>
            </a:endParaRPr>
          </a:p>
          <a:p>
            <a:endParaRPr lang="fr-FR" i="1" dirty="0">
              <a:solidFill>
                <a:srgbClr val="00B050"/>
              </a:solidFill>
              <a:sym typeface="Wingdings" panose="05000000000000000000" pitchFamily="2" charset="2"/>
            </a:endParaRPr>
          </a:p>
          <a:p>
            <a:endParaRPr lang="fr-FR" i="1"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en-US" dirty="0">
              <a:solidFill>
                <a:srgbClr val="00B050"/>
              </a:solidFill>
            </a:endParaRPr>
          </a:p>
        </p:txBody>
      </p:sp>
      <p:pic>
        <p:nvPicPr>
          <p:cNvPr id="8" name="Image 7">
            <a:extLst>
              <a:ext uri="{FF2B5EF4-FFF2-40B4-BE49-F238E27FC236}">
                <a16:creationId xmlns:a16="http://schemas.microsoft.com/office/drawing/2014/main" id="{B9683842-AA95-421D-81A3-E7DDC7003984}"/>
              </a:ext>
            </a:extLst>
          </p:cNvPr>
          <p:cNvPicPr>
            <a:picLocks noChangeAspect="1"/>
          </p:cNvPicPr>
          <p:nvPr/>
        </p:nvPicPr>
        <p:blipFill>
          <a:blip r:embed="rId5"/>
          <a:stretch>
            <a:fillRect/>
          </a:stretch>
        </p:blipFill>
        <p:spPr>
          <a:xfrm>
            <a:off x="1002529" y="2571750"/>
            <a:ext cx="5846998" cy="2338799"/>
          </a:xfrm>
          <a:prstGeom prst="rect">
            <a:avLst/>
          </a:prstGeom>
        </p:spPr>
      </p:pic>
      <p:pic>
        <p:nvPicPr>
          <p:cNvPr id="2" name="Son enregistré">
            <a:hlinkClick r:id="" action="ppaction://media"/>
            <a:extLst>
              <a:ext uri="{FF2B5EF4-FFF2-40B4-BE49-F238E27FC236}">
                <a16:creationId xmlns:a16="http://schemas.microsoft.com/office/drawing/2014/main" id="{0FA35510-676B-4706-8B70-8F23F79D8A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327525" y="2327275"/>
            <a:ext cx="487363" cy="487363"/>
          </a:xfrm>
          <a:prstGeom prst="rect">
            <a:avLst/>
          </a:prstGeom>
        </p:spPr>
      </p:pic>
    </p:spTree>
    <p:custDataLst>
      <p:tags r:id="rId1"/>
    </p:custDataLst>
    <p:extLst>
      <p:ext uri="{BB962C8B-B14F-4D97-AF65-F5344CB8AC3E}">
        <p14:creationId xmlns:p14="http://schemas.microsoft.com/office/powerpoint/2010/main" val="330331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a:xfrm>
            <a:off x="220531" y="653874"/>
            <a:ext cx="8496749" cy="567349"/>
          </a:xfrm>
        </p:spPr>
        <p:txBody>
          <a:bodyPr>
            <a:normAutofit fontScale="90000"/>
          </a:bodyPr>
          <a:lstStyle/>
          <a:p>
            <a:r>
              <a:rPr lang="fr-FR" dirty="0"/>
              <a:t>New applications of essential </a:t>
            </a:r>
            <a:r>
              <a:rPr lang="fr-FR" dirty="0" err="1"/>
              <a:t>oils</a:t>
            </a:r>
            <a:r>
              <a:rPr lang="fr-FR" dirty="0"/>
              <a:t> in </a:t>
            </a:r>
            <a:r>
              <a:rPr lang="fr-FR" dirty="0" err="1"/>
              <a:t>food</a:t>
            </a:r>
            <a:r>
              <a:rPr lang="fr-FR" dirty="0"/>
              <a:t> conservation </a:t>
            </a:r>
            <a:br>
              <a:rPr lang="fr-FR" dirty="0"/>
            </a:br>
            <a:br>
              <a:rPr lang="fr-FR" dirty="0"/>
            </a:br>
            <a:endParaRPr lang="en-US" dirty="0"/>
          </a:p>
        </p:txBody>
      </p:sp>
      <p:sp>
        <p:nvSpPr>
          <p:cNvPr id="5" name="ZoneTexte 4">
            <a:extLst>
              <a:ext uri="{FF2B5EF4-FFF2-40B4-BE49-F238E27FC236}">
                <a16:creationId xmlns:a16="http://schemas.microsoft.com/office/drawing/2014/main" id="{B677B783-AA58-4FB4-AF49-2657028674CC}"/>
              </a:ext>
            </a:extLst>
          </p:cNvPr>
          <p:cNvSpPr txBox="1"/>
          <p:nvPr/>
        </p:nvSpPr>
        <p:spPr>
          <a:xfrm>
            <a:off x="380742" y="775079"/>
            <a:ext cx="7196052" cy="2308324"/>
          </a:xfrm>
          <a:prstGeom prst="rect">
            <a:avLst/>
          </a:prstGeom>
          <a:noFill/>
        </p:spPr>
        <p:txBody>
          <a:bodyPr wrap="square" rtlCol="0">
            <a:spAutoFit/>
          </a:bodyPr>
          <a:lstStyle/>
          <a:p>
            <a:r>
              <a:rPr lang="fr-FR" sz="1400" dirty="0"/>
              <a:t>New applications of Eo in </a:t>
            </a:r>
            <a:r>
              <a:rPr lang="fr-FR" sz="1400" b="1" dirty="0"/>
              <a:t>packaging</a:t>
            </a:r>
          </a:p>
          <a:p>
            <a:endParaRPr lang="fr-FR" dirty="0">
              <a:solidFill>
                <a:srgbClr val="00B050"/>
              </a:solidFill>
            </a:endParaRPr>
          </a:p>
          <a:p>
            <a:r>
              <a:rPr lang="fr-FR" dirty="0">
                <a:solidFill>
                  <a:srgbClr val="00B050"/>
                </a:solidFill>
              </a:rPr>
              <a:t> </a:t>
            </a:r>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en-US" dirty="0">
              <a:solidFill>
                <a:srgbClr val="00B050"/>
              </a:solidFill>
            </a:endParaRPr>
          </a:p>
        </p:txBody>
      </p:sp>
      <p:sp>
        <p:nvSpPr>
          <p:cNvPr id="6" name="Rectangle 5">
            <a:extLst>
              <a:ext uri="{FF2B5EF4-FFF2-40B4-BE49-F238E27FC236}">
                <a16:creationId xmlns:a16="http://schemas.microsoft.com/office/drawing/2014/main" id="{8DD79ACB-6B31-483A-8E2A-11653B7CD02E}"/>
              </a:ext>
            </a:extLst>
          </p:cNvPr>
          <p:cNvSpPr/>
          <p:nvPr/>
        </p:nvSpPr>
        <p:spPr>
          <a:xfrm>
            <a:off x="380742" y="1105304"/>
            <a:ext cx="8687953" cy="1415772"/>
          </a:xfrm>
          <a:prstGeom prst="rect">
            <a:avLst/>
          </a:prstGeom>
        </p:spPr>
        <p:txBody>
          <a:bodyPr wrap="square">
            <a:spAutoFit/>
          </a:bodyPr>
          <a:lstStyle/>
          <a:p>
            <a:r>
              <a:rPr lang="fr-FR" sz="1400" dirty="0">
                <a:sym typeface="Wingdings" panose="05000000000000000000" pitchFamily="2" charset="2"/>
              </a:rPr>
              <a:t>Inclusion of Eos </a:t>
            </a:r>
            <a:r>
              <a:rPr lang="fr-FR" sz="1400" dirty="0" err="1">
                <a:sym typeface="Wingdings" panose="05000000000000000000" pitchFamily="2" charset="2"/>
              </a:rPr>
              <a:t>into</a:t>
            </a:r>
            <a:r>
              <a:rPr lang="fr-FR" sz="1400" dirty="0">
                <a:sym typeface="Wingdings" panose="05000000000000000000" pitchFamily="2" charset="2"/>
              </a:rPr>
              <a:t> </a:t>
            </a:r>
            <a:r>
              <a:rPr lang="fr-FR" sz="1400" dirty="0" err="1">
                <a:sym typeface="Wingdings" panose="05000000000000000000" pitchFamily="2" charset="2"/>
              </a:rPr>
              <a:t>polyethylene</a:t>
            </a:r>
            <a:r>
              <a:rPr lang="fr-FR" sz="1400" dirty="0">
                <a:sym typeface="Wingdings" panose="05000000000000000000" pitchFamily="2" charset="2"/>
              </a:rPr>
              <a:t> films by extrusion: </a:t>
            </a:r>
            <a:r>
              <a:rPr lang="fr-FR" sz="1400" dirty="0" err="1">
                <a:sym typeface="Wingdings" panose="05000000000000000000" pitchFamily="2" charset="2"/>
              </a:rPr>
              <a:t>increase</a:t>
            </a:r>
            <a:r>
              <a:rPr lang="fr-FR" sz="1400" dirty="0">
                <a:sym typeface="Wingdings" panose="05000000000000000000" pitchFamily="2" charset="2"/>
              </a:rPr>
              <a:t> </a:t>
            </a:r>
            <a:r>
              <a:rPr lang="fr-FR" sz="1400" dirty="0" err="1">
                <a:sym typeface="Wingdings" panose="05000000000000000000" pitchFamily="2" charset="2"/>
              </a:rPr>
              <a:t>pork</a:t>
            </a:r>
            <a:r>
              <a:rPr lang="fr-FR" sz="1400" dirty="0">
                <a:sym typeface="Wingdings" panose="05000000000000000000" pitchFamily="2" charset="2"/>
              </a:rPr>
              <a:t> </a:t>
            </a:r>
            <a:r>
              <a:rPr lang="fr-FR" sz="1400" dirty="0" err="1">
                <a:sym typeface="Wingdings" panose="05000000000000000000" pitchFamily="2" charset="2"/>
              </a:rPr>
              <a:t>meat</a:t>
            </a:r>
            <a:r>
              <a:rPr lang="fr-FR" sz="1400" dirty="0">
                <a:sym typeface="Wingdings" panose="05000000000000000000" pitchFamily="2" charset="2"/>
              </a:rPr>
              <a:t> self-life</a:t>
            </a:r>
          </a:p>
          <a:p>
            <a:endParaRPr lang="fr-FR" sz="1000" dirty="0">
              <a:sym typeface="Wingdings" panose="05000000000000000000" pitchFamily="2" charset="2"/>
            </a:endParaRPr>
          </a:p>
          <a:p>
            <a:r>
              <a:rPr lang="fr-FR" sz="1400" dirty="0">
                <a:sym typeface="Wingdings" panose="05000000000000000000" pitchFamily="2" charset="2"/>
              </a:rPr>
              <a:t>Use of </a:t>
            </a:r>
            <a:r>
              <a:rPr lang="fr-FR" sz="1400" dirty="0" err="1">
                <a:sym typeface="Wingdings" panose="05000000000000000000" pitchFamily="2" charset="2"/>
              </a:rPr>
              <a:t>multilayer</a:t>
            </a:r>
            <a:r>
              <a:rPr lang="fr-FR" sz="1400" dirty="0">
                <a:sym typeface="Wingdings" panose="05000000000000000000" pitchFamily="2" charset="2"/>
              </a:rPr>
              <a:t> packaging (</a:t>
            </a:r>
            <a:r>
              <a:rPr lang="fr-FR" sz="1400" dirty="0" err="1">
                <a:sym typeface="Wingdings" panose="05000000000000000000" pitchFamily="2" charset="2"/>
              </a:rPr>
              <a:t>polyurethane</a:t>
            </a:r>
            <a:r>
              <a:rPr lang="fr-FR" sz="1400" dirty="0">
                <a:sym typeface="Wingdings" panose="05000000000000000000" pitchFamily="2" charset="2"/>
              </a:rPr>
              <a:t> </a:t>
            </a:r>
            <a:r>
              <a:rPr lang="fr-FR" sz="1400" dirty="0" err="1">
                <a:sym typeface="Wingdings" panose="05000000000000000000" pitchFamily="2" charset="2"/>
              </a:rPr>
              <a:t>adhesive</a:t>
            </a:r>
            <a:r>
              <a:rPr lang="fr-FR" sz="1400" dirty="0">
                <a:sym typeface="Wingdings" panose="05000000000000000000" pitchFamily="2" charset="2"/>
              </a:rPr>
              <a:t> </a:t>
            </a:r>
            <a:r>
              <a:rPr lang="fr-FR" sz="1400" dirty="0" err="1">
                <a:sym typeface="Wingdings" panose="05000000000000000000" pitchFamily="2" charset="2"/>
              </a:rPr>
              <a:t>with</a:t>
            </a:r>
            <a:r>
              <a:rPr lang="fr-FR" sz="1400" dirty="0">
                <a:sym typeface="Wingdings" panose="05000000000000000000" pitchFamily="2" charset="2"/>
              </a:rPr>
              <a:t> </a:t>
            </a:r>
            <a:r>
              <a:rPr lang="fr-FR" sz="1400" dirty="0" err="1">
                <a:sym typeface="Wingdings" panose="05000000000000000000" pitchFamily="2" charset="2"/>
              </a:rPr>
              <a:t>cinnamon</a:t>
            </a:r>
            <a:r>
              <a:rPr lang="fr-FR" sz="1400" dirty="0">
                <a:sym typeface="Wingdings" panose="05000000000000000000" pitchFamily="2" charset="2"/>
              </a:rPr>
              <a:t> EO) </a:t>
            </a:r>
          </a:p>
          <a:p>
            <a:endParaRPr lang="fr-FR" sz="1000" dirty="0">
              <a:sym typeface="Wingdings" panose="05000000000000000000" pitchFamily="2" charset="2"/>
            </a:endParaRPr>
          </a:p>
          <a:p>
            <a:r>
              <a:rPr lang="fr-FR" sz="1400" dirty="0" err="1">
                <a:sym typeface="Wingdings" panose="05000000000000000000" pitchFamily="2" charset="2"/>
              </a:rPr>
              <a:t>Polyolefin</a:t>
            </a:r>
            <a:r>
              <a:rPr lang="fr-FR" sz="1400" dirty="0">
                <a:sym typeface="Wingdings" panose="05000000000000000000" pitchFamily="2" charset="2"/>
              </a:rPr>
              <a:t> </a:t>
            </a:r>
            <a:r>
              <a:rPr lang="fr-FR" sz="1400" dirty="0" err="1">
                <a:sym typeface="Wingdings" panose="05000000000000000000" pitchFamily="2" charset="2"/>
              </a:rPr>
              <a:t>containg</a:t>
            </a:r>
            <a:r>
              <a:rPr lang="fr-FR" sz="1400" dirty="0">
                <a:sym typeface="Wingdings" panose="05000000000000000000" pitchFamily="2" charset="2"/>
              </a:rPr>
              <a:t> EO  </a:t>
            </a:r>
            <a:r>
              <a:rPr lang="fr-FR" sz="1400" dirty="0" err="1">
                <a:sym typeface="Wingdings" panose="05000000000000000000" pitchFamily="2" charset="2"/>
              </a:rPr>
              <a:t>degradable</a:t>
            </a:r>
            <a:r>
              <a:rPr lang="fr-FR" sz="1400" dirty="0">
                <a:sym typeface="Wingdings" panose="05000000000000000000" pitchFamily="2" charset="2"/>
              </a:rPr>
              <a:t> packaging for fruits and </a:t>
            </a:r>
            <a:r>
              <a:rPr lang="fr-FR" sz="1400" dirty="0" err="1">
                <a:sym typeface="Wingdings" panose="05000000000000000000" pitchFamily="2" charset="2"/>
              </a:rPr>
              <a:t>vegetables</a:t>
            </a:r>
            <a:endParaRPr lang="fr-FR" sz="1400" dirty="0">
              <a:sym typeface="Wingdings" panose="05000000000000000000" pitchFamily="2" charset="2"/>
            </a:endParaRPr>
          </a:p>
          <a:p>
            <a:endParaRPr lang="fr-FR" sz="1000" dirty="0">
              <a:sym typeface="Wingdings" panose="05000000000000000000" pitchFamily="2" charset="2"/>
            </a:endParaRPr>
          </a:p>
          <a:p>
            <a:r>
              <a:rPr lang="fr-FR" sz="1400" dirty="0" err="1">
                <a:sym typeface="Wingdings" panose="05000000000000000000" pitchFamily="2" charset="2"/>
              </a:rPr>
              <a:t>Edible</a:t>
            </a:r>
            <a:r>
              <a:rPr lang="fr-FR" sz="1400" dirty="0">
                <a:sym typeface="Wingdings" panose="05000000000000000000" pitchFamily="2" charset="2"/>
              </a:rPr>
              <a:t> films (</a:t>
            </a:r>
            <a:r>
              <a:rPr lang="fr-FR" sz="1400" dirty="0" err="1">
                <a:sym typeface="Wingdings" panose="05000000000000000000" pitchFamily="2" charset="2"/>
              </a:rPr>
              <a:t>gelatin</a:t>
            </a:r>
            <a:r>
              <a:rPr lang="fr-FR" sz="1400" dirty="0">
                <a:sym typeface="Wingdings" panose="05000000000000000000" pitchFamily="2" charset="2"/>
              </a:rPr>
              <a:t> capsules)</a:t>
            </a:r>
            <a:endParaRPr lang="fr-FR" sz="1400" dirty="0"/>
          </a:p>
        </p:txBody>
      </p:sp>
      <p:pic>
        <p:nvPicPr>
          <p:cNvPr id="9" name="Image 8">
            <a:extLst>
              <a:ext uri="{FF2B5EF4-FFF2-40B4-BE49-F238E27FC236}">
                <a16:creationId xmlns:a16="http://schemas.microsoft.com/office/drawing/2014/main" id="{99D5C4DB-D78C-4528-A209-76E6B912E8DE}"/>
              </a:ext>
            </a:extLst>
          </p:cNvPr>
          <p:cNvPicPr>
            <a:picLocks noChangeAspect="1"/>
          </p:cNvPicPr>
          <p:nvPr/>
        </p:nvPicPr>
        <p:blipFill>
          <a:blip r:embed="rId3"/>
          <a:stretch>
            <a:fillRect/>
          </a:stretch>
        </p:blipFill>
        <p:spPr>
          <a:xfrm>
            <a:off x="460229" y="2612478"/>
            <a:ext cx="4180628" cy="2344138"/>
          </a:xfrm>
          <a:prstGeom prst="rect">
            <a:avLst/>
          </a:prstGeom>
        </p:spPr>
      </p:pic>
      <p:pic>
        <p:nvPicPr>
          <p:cNvPr id="10" name="Image 9">
            <a:extLst>
              <a:ext uri="{FF2B5EF4-FFF2-40B4-BE49-F238E27FC236}">
                <a16:creationId xmlns:a16="http://schemas.microsoft.com/office/drawing/2014/main" id="{3C5A09C1-4F45-420F-B03F-7A853155ABC8}"/>
              </a:ext>
            </a:extLst>
          </p:cNvPr>
          <p:cNvPicPr>
            <a:picLocks noChangeAspect="1"/>
          </p:cNvPicPr>
          <p:nvPr/>
        </p:nvPicPr>
        <p:blipFill>
          <a:blip r:embed="rId4"/>
          <a:stretch>
            <a:fillRect/>
          </a:stretch>
        </p:blipFill>
        <p:spPr>
          <a:xfrm>
            <a:off x="5149125" y="2329601"/>
            <a:ext cx="3534646" cy="2627015"/>
          </a:xfrm>
          <a:prstGeom prst="rect">
            <a:avLst/>
          </a:prstGeom>
        </p:spPr>
      </p:pic>
    </p:spTree>
    <p:custDataLst>
      <p:tags r:id="rId1"/>
    </p:custDataLst>
    <p:extLst>
      <p:ext uri="{BB962C8B-B14F-4D97-AF65-F5344CB8AC3E}">
        <p14:creationId xmlns:p14="http://schemas.microsoft.com/office/powerpoint/2010/main" val="396387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154F6-B6D3-A6DE-92A1-5A709AB13AD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91455F0-CE80-CA51-1534-03401A856BD5}"/>
              </a:ext>
            </a:extLst>
          </p:cNvPr>
          <p:cNvSpPr>
            <a:spLocks noGrp="1"/>
          </p:cNvSpPr>
          <p:nvPr>
            <p:ph type="title"/>
          </p:nvPr>
        </p:nvSpPr>
        <p:spPr>
          <a:xfrm>
            <a:off x="220531" y="653874"/>
            <a:ext cx="8496749" cy="567349"/>
          </a:xfrm>
        </p:spPr>
        <p:txBody>
          <a:bodyPr>
            <a:normAutofit fontScale="90000"/>
          </a:bodyPr>
          <a:lstStyle/>
          <a:p>
            <a:r>
              <a:rPr lang="fr-FR" dirty="0"/>
              <a:t>New applications of essential </a:t>
            </a:r>
            <a:r>
              <a:rPr lang="fr-FR" dirty="0" err="1"/>
              <a:t>oils</a:t>
            </a:r>
            <a:r>
              <a:rPr lang="fr-FR" dirty="0"/>
              <a:t> in </a:t>
            </a:r>
            <a:r>
              <a:rPr lang="fr-FR" dirty="0" err="1"/>
              <a:t>food</a:t>
            </a:r>
            <a:r>
              <a:rPr lang="fr-FR" dirty="0"/>
              <a:t> conservation </a:t>
            </a:r>
            <a:br>
              <a:rPr lang="fr-FR" dirty="0"/>
            </a:br>
            <a:br>
              <a:rPr lang="fr-FR" dirty="0"/>
            </a:br>
            <a:endParaRPr lang="en-US" dirty="0"/>
          </a:p>
        </p:txBody>
      </p:sp>
      <p:sp>
        <p:nvSpPr>
          <p:cNvPr id="5" name="ZoneTexte 4">
            <a:extLst>
              <a:ext uri="{FF2B5EF4-FFF2-40B4-BE49-F238E27FC236}">
                <a16:creationId xmlns:a16="http://schemas.microsoft.com/office/drawing/2014/main" id="{6885614F-DC79-45CA-05B7-684346B74881}"/>
              </a:ext>
            </a:extLst>
          </p:cNvPr>
          <p:cNvSpPr txBox="1"/>
          <p:nvPr/>
        </p:nvSpPr>
        <p:spPr>
          <a:xfrm>
            <a:off x="380742" y="775079"/>
            <a:ext cx="7196052" cy="2308324"/>
          </a:xfrm>
          <a:prstGeom prst="rect">
            <a:avLst/>
          </a:prstGeom>
          <a:noFill/>
        </p:spPr>
        <p:txBody>
          <a:bodyPr wrap="square" rtlCol="0">
            <a:spAutoFit/>
          </a:bodyPr>
          <a:lstStyle/>
          <a:p>
            <a:r>
              <a:rPr lang="fr-FR" sz="1400" dirty="0"/>
              <a:t>New applications of Eo in </a:t>
            </a:r>
            <a:r>
              <a:rPr lang="fr-FR" sz="1400" b="1" dirty="0"/>
              <a:t>packaging</a:t>
            </a:r>
          </a:p>
          <a:p>
            <a:endParaRPr lang="fr-FR" dirty="0">
              <a:solidFill>
                <a:srgbClr val="00B050"/>
              </a:solidFill>
            </a:endParaRPr>
          </a:p>
          <a:p>
            <a:r>
              <a:rPr lang="fr-FR" dirty="0">
                <a:solidFill>
                  <a:srgbClr val="00B050"/>
                </a:solidFill>
              </a:rPr>
              <a:t> </a:t>
            </a:r>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fr-FR" dirty="0">
              <a:solidFill>
                <a:srgbClr val="00B050"/>
              </a:solidFill>
              <a:sym typeface="Wingdings" panose="05000000000000000000" pitchFamily="2" charset="2"/>
            </a:endParaRPr>
          </a:p>
          <a:p>
            <a:endParaRPr lang="en-US" dirty="0">
              <a:solidFill>
                <a:srgbClr val="00B050"/>
              </a:solidFill>
            </a:endParaRPr>
          </a:p>
        </p:txBody>
      </p:sp>
      <p:pic>
        <p:nvPicPr>
          <p:cNvPr id="4" name="Image 3">
            <a:extLst>
              <a:ext uri="{FF2B5EF4-FFF2-40B4-BE49-F238E27FC236}">
                <a16:creationId xmlns:a16="http://schemas.microsoft.com/office/drawing/2014/main" id="{A22B3FC0-E7E0-52E3-FB1D-64C1C6EA98F3}"/>
              </a:ext>
            </a:extLst>
          </p:cNvPr>
          <p:cNvPicPr>
            <a:picLocks noChangeAspect="1"/>
          </p:cNvPicPr>
          <p:nvPr/>
        </p:nvPicPr>
        <p:blipFill>
          <a:blip r:embed="rId4"/>
          <a:stretch>
            <a:fillRect/>
          </a:stretch>
        </p:blipFill>
        <p:spPr>
          <a:xfrm>
            <a:off x="380741" y="851819"/>
            <a:ext cx="7459391" cy="4146060"/>
          </a:xfrm>
          <a:prstGeom prst="rect">
            <a:avLst/>
          </a:prstGeom>
        </p:spPr>
      </p:pic>
    </p:spTree>
    <p:custDataLst>
      <p:tags r:id="rId1"/>
    </p:custDataLst>
    <p:extLst>
      <p:ext uri="{BB962C8B-B14F-4D97-AF65-F5344CB8AC3E}">
        <p14:creationId xmlns:p14="http://schemas.microsoft.com/office/powerpoint/2010/main" val="3548402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nvPr>
        </p:nvSpPr>
        <p:spPr>
          <a:xfrm>
            <a:off x="220531" y="653874"/>
            <a:ext cx="8496749" cy="567349"/>
          </a:xfrm>
        </p:spPr>
        <p:txBody>
          <a:bodyPr>
            <a:normAutofit fontScale="90000"/>
          </a:bodyPr>
          <a:lstStyle/>
          <a:p>
            <a:r>
              <a:rPr lang="fr-FR" dirty="0"/>
              <a:t>New applications of essential </a:t>
            </a:r>
            <a:r>
              <a:rPr lang="fr-FR" dirty="0" err="1"/>
              <a:t>oils</a:t>
            </a:r>
            <a:r>
              <a:rPr lang="fr-FR" dirty="0"/>
              <a:t> in </a:t>
            </a:r>
            <a:r>
              <a:rPr lang="fr-FR" dirty="0" err="1"/>
              <a:t>food</a:t>
            </a:r>
            <a:r>
              <a:rPr lang="fr-FR" dirty="0"/>
              <a:t> conservation </a:t>
            </a:r>
            <a:br>
              <a:rPr lang="fr-FR" dirty="0"/>
            </a:br>
            <a:br>
              <a:rPr lang="fr-FR" dirty="0"/>
            </a:br>
            <a:endParaRPr lang="en-US" dirty="0"/>
          </a:p>
        </p:txBody>
      </p:sp>
      <p:graphicFrame>
        <p:nvGraphicFramePr>
          <p:cNvPr id="2" name="Tableau 1">
            <a:extLst>
              <a:ext uri="{FF2B5EF4-FFF2-40B4-BE49-F238E27FC236}">
                <a16:creationId xmlns:a16="http://schemas.microsoft.com/office/drawing/2014/main" id="{C0A1E119-3EFC-4905-B252-7E4810DCEA79}"/>
              </a:ext>
            </a:extLst>
          </p:cNvPr>
          <p:cNvGraphicFramePr>
            <a:graphicFrameLocks noGrp="1"/>
          </p:cNvGraphicFramePr>
          <p:nvPr>
            <p:extLst>
              <p:ext uri="{D42A27DB-BD31-4B8C-83A1-F6EECF244321}">
                <p14:modId xmlns:p14="http://schemas.microsoft.com/office/powerpoint/2010/main" val="516544953"/>
              </p:ext>
            </p:extLst>
          </p:nvPr>
        </p:nvGraphicFramePr>
        <p:xfrm>
          <a:off x="297710" y="864781"/>
          <a:ext cx="8419569" cy="4100474"/>
        </p:xfrm>
        <a:graphic>
          <a:graphicData uri="http://schemas.openxmlformats.org/drawingml/2006/table">
            <a:tbl>
              <a:tblPr firstRow="1" firstCol="1" bandRow="1">
                <a:tableStyleId>{5C22544A-7EE6-4342-B048-85BDC9FD1C3A}</a:tableStyleId>
              </a:tblPr>
              <a:tblGrid>
                <a:gridCol w="1469035">
                  <a:extLst>
                    <a:ext uri="{9D8B030D-6E8A-4147-A177-3AD203B41FA5}">
                      <a16:colId xmlns:a16="http://schemas.microsoft.com/office/drawing/2014/main" val="3113221584"/>
                    </a:ext>
                  </a:extLst>
                </a:gridCol>
                <a:gridCol w="1435608">
                  <a:extLst>
                    <a:ext uri="{9D8B030D-6E8A-4147-A177-3AD203B41FA5}">
                      <a16:colId xmlns:a16="http://schemas.microsoft.com/office/drawing/2014/main" val="288916390"/>
                    </a:ext>
                  </a:extLst>
                </a:gridCol>
                <a:gridCol w="1089244">
                  <a:extLst>
                    <a:ext uri="{9D8B030D-6E8A-4147-A177-3AD203B41FA5}">
                      <a16:colId xmlns:a16="http://schemas.microsoft.com/office/drawing/2014/main" val="2634872841"/>
                    </a:ext>
                  </a:extLst>
                </a:gridCol>
                <a:gridCol w="3109864">
                  <a:extLst>
                    <a:ext uri="{9D8B030D-6E8A-4147-A177-3AD203B41FA5}">
                      <a16:colId xmlns:a16="http://schemas.microsoft.com/office/drawing/2014/main" val="3457531602"/>
                    </a:ext>
                  </a:extLst>
                </a:gridCol>
                <a:gridCol w="1315818">
                  <a:extLst>
                    <a:ext uri="{9D8B030D-6E8A-4147-A177-3AD203B41FA5}">
                      <a16:colId xmlns:a16="http://schemas.microsoft.com/office/drawing/2014/main" val="3440029870"/>
                    </a:ext>
                  </a:extLst>
                </a:gridCol>
              </a:tblGrid>
              <a:tr h="390071">
                <a:tc>
                  <a:txBody>
                    <a:bodyPr/>
                    <a:lstStyle/>
                    <a:p>
                      <a:pPr algn="ctr">
                        <a:lnSpc>
                          <a:spcPct val="107000"/>
                        </a:lnSpc>
                        <a:spcAft>
                          <a:spcPts val="0"/>
                        </a:spcAft>
                      </a:pPr>
                      <a:r>
                        <a:rPr lang="fr-BE" sz="1100" b="1" dirty="0" err="1">
                          <a:solidFill>
                            <a:schemeClr val="tx1"/>
                          </a:solidFill>
                          <a:effectLst/>
                        </a:rPr>
                        <a:t>Biopolymers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EO</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Food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product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Main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results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References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2675463510"/>
                  </a:ext>
                </a:extLst>
              </a:tr>
              <a:tr h="160205">
                <a:tc gridSpan="5">
                  <a:txBody>
                    <a:bodyPr/>
                    <a:lstStyle/>
                    <a:p>
                      <a:pPr algn="ctr">
                        <a:lnSpc>
                          <a:spcPct val="107000"/>
                        </a:lnSpc>
                        <a:spcAft>
                          <a:spcPts val="0"/>
                        </a:spcAft>
                      </a:pPr>
                      <a:r>
                        <a:rPr lang="fr-BE" sz="1100" b="1" u="sng" dirty="0">
                          <a:solidFill>
                            <a:schemeClr val="tx1"/>
                          </a:solidFill>
                          <a:effectLst/>
                        </a:rPr>
                        <a:t>Films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9915304"/>
                  </a:ext>
                </a:extLst>
              </a:tr>
              <a:tr h="327827">
                <a:tc>
                  <a:txBody>
                    <a:bodyPr/>
                    <a:lstStyle/>
                    <a:p>
                      <a:pPr algn="ctr">
                        <a:lnSpc>
                          <a:spcPct val="107000"/>
                        </a:lnSpc>
                        <a:spcAft>
                          <a:spcPts val="0"/>
                        </a:spcAft>
                      </a:pPr>
                      <a:r>
                        <a:rPr lang="fr-BE" sz="1100" b="1" dirty="0" err="1">
                          <a:solidFill>
                            <a:schemeClr val="tx1"/>
                          </a:solidFill>
                          <a:effectLst/>
                        </a:rPr>
                        <a:t>Chitosan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Clove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Bread</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Fongicide (3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months</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(Lee, Kim and Park, 2018)</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1251373050"/>
                  </a:ext>
                </a:extLst>
              </a:tr>
              <a:tr h="522048">
                <a:tc>
                  <a:txBody>
                    <a:bodyPr/>
                    <a:lstStyle/>
                    <a:p>
                      <a:pPr algn="ctr">
                        <a:lnSpc>
                          <a:spcPct val="107000"/>
                        </a:lnSpc>
                        <a:spcAft>
                          <a:spcPts val="0"/>
                        </a:spcAft>
                      </a:pPr>
                      <a:r>
                        <a:rPr lang="fr-BE" sz="1100" b="1" dirty="0" err="1">
                          <a:solidFill>
                            <a:schemeClr val="tx1"/>
                          </a:solidFill>
                          <a:effectLst/>
                        </a:rPr>
                        <a:t>Gelatin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Lavander</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Tomatoes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Bactericide</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anti-oxidant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(Sun et al. 2021)</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3996574512"/>
                  </a:ext>
                </a:extLst>
              </a:tr>
              <a:tr h="522048">
                <a:tc>
                  <a:txBody>
                    <a:bodyPr/>
                    <a:lstStyle/>
                    <a:p>
                      <a:pPr algn="ctr">
                        <a:lnSpc>
                          <a:spcPct val="107000"/>
                        </a:lnSpc>
                        <a:spcAft>
                          <a:spcPts val="0"/>
                        </a:spcAft>
                      </a:pPr>
                      <a:r>
                        <a:rPr lang="fr-BE" sz="1100" b="1" dirty="0" err="1">
                          <a:solidFill>
                            <a:schemeClr val="tx1"/>
                          </a:solidFill>
                          <a:effectLst/>
                        </a:rPr>
                        <a:t>Chitosan</a:t>
                      </a:r>
                      <a:r>
                        <a:rPr lang="fr-BE" sz="1100" b="1" dirty="0">
                          <a:solidFill>
                            <a:schemeClr val="tx1"/>
                          </a:solidFill>
                          <a:effectLst/>
                        </a:rPr>
                        <a:t> and </a:t>
                      </a:r>
                      <a:r>
                        <a:rPr lang="fr-BE" sz="1100" b="1" dirty="0" err="1">
                          <a:solidFill>
                            <a:schemeClr val="tx1"/>
                          </a:solidFill>
                          <a:effectLst/>
                        </a:rPr>
                        <a:t>collagen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Lemon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Pork</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Bactericide</a:t>
                      </a:r>
                      <a:r>
                        <a:rPr lang="fr-BE" sz="1100" b="1" dirty="0">
                          <a:solidFill>
                            <a:schemeClr val="tx1"/>
                          </a:solidFill>
                          <a:effectLst/>
                        </a:rPr>
                        <a:t> (21 </a:t>
                      </a:r>
                      <a:r>
                        <a:rPr lang="fr-BE" sz="1100" b="1" dirty="0" err="1">
                          <a:solidFill>
                            <a:schemeClr val="tx1"/>
                          </a:solidFill>
                          <a:effectLst/>
                        </a:rPr>
                        <a:t>days</a:t>
                      </a:r>
                      <a:r>
                        <a:rPr lang="fr-BE" sz="1100" b="1" dirty="0">
                          <a:solidFill>
                            <a:schemeClr val="tx1"/>
                          </a:solidFill>
                          <a:effectLst/>
                        </a:rPr>
                        <a:t>) </a:t>
                      </a:r>
                      <a:r>
                        <a:rPr lang="fr-BE" sz="1100" b="1" dirty="0" err="1">
                          <a:solidFill>
                            <a:schemeClr val="tx1"/>
                          </a:solidFill>
                          <a:effectLst/>
                        </a:rPr>
                        <a:t>anti-oxidant</a:t>
                      </a:r>
                      <a:r>
                        <a:rPr lang="fr-BE" sz="1100" b="1" dirty="0">
                          <a:solidFill>
                            <a:schemeClr val="tx1"/>
                          </a:solidFill>
                          <a:effectLst/>
                        </a:rPr>
                        <a:t>.</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(Jiang et al. 2020)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1541609611"/>
                  </a:ext>
                </a:extLst>
              </a:tr>
              <a:tr h="522048">
                <a:tc>
                  <a:txBody>
                    <a:bodyPr/>
                    <a:lstStyle/>
                    <a:p>
                      <a:pPr algn="ctr">
                        <a:lnSpc>
                          <a:spcPct val="107000"/>
                        </a:lnSpc>
                        <a:spcAft>
                          <a:spcPts val="0"/>
                        </a:spcAft>
                      </a:pPr>
                      <a:r>
                        <a:rPr lang="fr-BE" sz="1100" b="1" dirty="0" err="1">
                          <a:solidFill>
                            <a:schemeClr val="tx1"/>
                          </a:solidFill>
                          <a:effectLst/>
                        </a:rPr>
                        <a:t>Chitosan</a:t>
                      </a:r>
                      <a:r>
                        <a:rPr lang="fr-BE" sz="1100" b="1" dirty="0">
                          <a:solidFill>
                            <a:schemeClr val="tx1"/>
                          </a:solidFill>
                          <a:effectLst/>
                        </a:rPr>
                        <a:t>  and </a:t>
                      </a:r>
                      <a:r>
                        <a:rPr lang="fr-BE" sz="1100" b="1" dirty="0" err="1">
                          <a:solidFill>
                            <a:schemeClr val="tx1"/>
                          </a:solidFill>
                          <a:effectLst/>
                        </a:rPr>
                        <a:t>lactoserum</a:t>
                      </a:r>
                      <a:r>
                        <a:rPr lang="fr-BE" sz="1100" b="1" dirty="0">
                          <a:solidFill>
                            <a:schemeClr val="tx1"/>
                          </a:solidFill>
                          <a:effectLst/>
                        </a:rPr>
                        <a:t> </a:t>
                      </a:r>
                      <a:r>
                        <a:rPr lang="fr-BE" sz="1100" b="1" dirty="0" err="1">
                          <a:solidFill>
                            <a:schemeClr val="tx1"/>
                          </a:solidFill>
                          <a:effectLst/>
                        </a:rPr>
                        <a:t>proteins</a:t>
                      </a:r>
                      <a:endParaRPr lang="en-US" sz="1100" b="1" dirty="0">
                        <a:solidFill>
                          <a:schemeClr val="tx1"/>
                        </a:solidFill>
                        <a:effectLst/>
                      </a:endParaRPr>
                    </a:p>
                    <a:p>
                      <a:pPr algn="ctr">
                        <a:lnSpc>
                          <a:spcPct val="107000"/>
                        </a:lnSpc>
                        <a:spcAft>
                          <a:spcPts val="0"/>
                        </a:spcAft>
                      </a:pPr>
                      <a:r>
                        <a:rPr lang="fr-BE" sz="1100" b="1" dirty="0">
                          <a:solidFill>
                            <a:schemeClr val="tx1"/>
                          </a:solidFill>
                          <a:effectLst/>
                        </a:rPr>
                        <a:t> </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Garlic</a:t>
                      </a:r>
                      <a:endParaRPr lang="en-US" sz="1100" b="1" dirty="0">
                        <a:solidFill>
                          <a:schemeClr val="tx1"/>
                        </a:solidFill>
                        <a:effectLst/>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Sausage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Bactericide</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lipid</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oxidation</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decrease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a:t>
                      </a:r>
                      <a:r>
                        <a:rPr lang="fr-BE" sz="1100" b="1" dirty="0" err="1">
                          <a:solidFill>
                            <a:schemeClr val="tx1"/>
                          </a:solidFill>
                          <a:effectLst/>
                        </a:rPr>
                        <a:t>Esmaeili</a:t>
                      </a:r>
                      <a:r>
                        <a:rPr lang="fr-BE" sz="1100" b="1" dirty="0">
                          <a:solidFill>
                            <a:schemeClr val="tx1"/>
                          </a:solidFill>
                          <a:effectLst/>
                        </a:rPr>
                        <a:t> et al. 2020)</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345157360"/>
                  </a:ext>
                </a:extLst>
              </a:tr>
              <a:tr h="160205">
                <a:tc gridSpan="5">
                  <a:txBody>
                    <a:bodyPr/>
                    <a:lstStyle/>
                    <a:p>
                      <a:pPr algn="ctr">
                        <a:lnSpc>
                          <a:spcPct val="107000"/>
                        </a:lnSpc>
                        <a:spcAft>
                          <a:spcPts val="0"/>
                        </a:spcAft>
                      </a:pPr>
                      <a:r>
                        <a:rPr lang="fr-BE" sz="1100" b="1" u="sng"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Coating</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782309"/>
                  </a:ext>
                </a:extLst>
              </a:tr>
              <a:tr h="522048">
                <a:tc>
                  <a:txBody>
                    <a:bodyPr/>
                    <a:lstStyle/>
                    <a:p>
                      <a:pPr algn="ctr">
                        <a:lnSpc>
                          <a:spcPct val="107000"/>
                        </a:lnSpc>
                        <a:spcAft>
                          <a:spcPts val="0"/>
                        </a:spcAft>
                      </a:pPr>
                      <a:r>
                        <a:rPr lang="fr-BE" sz="1100" b="1" dirty="0" err="1">
                          <a:solidFill>
                            <a:schemeClr val="tx1"/>
                          </a:solidFill>
                          <a:effectLst/>
                        </a:rPr>
                        <a:t>Gelatin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Orange </a:t>
                      </a:r>
                      <a:endParaRPr lang="en-US" sz="1100" b="1" dirty="0">
                        <a:solidFill>
                          <a:schemeClr val="tx1"/>
                        </a:solidFill>
                        <a:effectLst/>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Shrimp</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Increase</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10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days</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for shelf-live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a:t>
                      </a:r>
                      <a:r>
                        <a:rPr lang="fr-BE" sz="1100" b="1" dirty="0" err="1">
                          <a:solidFill>
                            <a:schemeClr val="tx1"/>
                          </a:solidFill>
                          <a:effectLst/>
                        </a:rPr>
                        <a:t>Alparslan</a:t>
                      </a:r>
                      <a:r>
                        <a:rPr lang="fr-BE" sz="1100" b="1" dirty="0">
                          <a:solidFill>
                            <a:schemeClr val="tx1"/>
                          </a:solidFill>
                          <a:effectLst/>
                        </a:rPr>
                        <a:t> et al. 2021)</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3361795993"/>
                  </a:ext>
                </a:extLst>
              </a:tr>
              <a:tr h="495448">
                <a:tc>
                  <a:txBody>
                    <a:bodyPr/>
                    <a:lstStyle/>
                    <a:p>
                      <a:pPr algn="ctr">
                        <a:lnSpc>
                          <a:spcPct val="107000"/>
                        </a:lnSpc>
                        <a:spcAft>
                          <a:spcPts val="0"/>
                        </a:spcAft>
                      </a:pPr>
                      <a:r>
                        <a:rPr lang="fr-BE" sz="1100" b="1" dirty="0" err="1">
                          <a:solidFill>
                            <a:schemeClr val="tx1"/>
                          </a:solidFill>
                          <a:effectLst/>
                        </a:rPr>
                        <a:t>Chitosan</a:t>
                      </a:r>
                      <a:r>
                        <a:rPr lang="fr-BE" sz="1100" b="1" dirty="0">
                          <a:solidFill>
                            <a:schemeClr val="tx1"/>
                          </a:solidFill>
                          <a:effectLst/>
                        </a:rPr>
                        <a:t> and </a:t>
                      </a:r>
                      <a:r>
                        <a:rPr lang="fr-BE" sz="1100" b="1" dirty="0" err="1">
                          <a:solidFill>
                            <a:schemeClr val="tx1"/>
                          </a:solidFill>
                          <a:effectLst/>
                        </a:rPr>
                        <a:t>starch</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Myrcia</a:t>
                      </a:r>
                      <a:r>
                        <a:rPr lang="fr-BE" sz="1100" b="1" dirty="0">
                          <a:solidFill>
                            <a:schemeClr val="tx1"/>
                          </a:solidFill>
                          <a:effectLst/>
                        </a:rPr>
                        <a:t> </a:t>
                      </a:r>
                      <a:r>
                        <a:rPr lang="fr-BE" sz="1100" b="1" dirty="0" err="1">
                          <a:solidFill>
                            <a:schemeClr val="tx1"/>
                          </a:solidFill>
                          <a:effectLst/>
                        </a:rPr>
                        <a:t>ovata</a:t>
                      </a:r>
                      <a:endParaRPr lang="en-US" sz="1100" b="1" dirty="0">
                        <a:solidFill>
                          <a:schemeClr val="tx1"/>
                        </a:solidFill>
                        <a:effectLst/>
                      </a:endParaRPr>
                    </a:p>
                    <a:p>
                      <a:pPr algn="ctr">
                        <a:lnSpc>
                          <a:spcPct val="107000"/>
                        </a:lnSpc>
                        <a:spcAft>
                          <a:spcPts val="0"/>
                        </a:spcAft>
                      </a:pP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Fruits </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Bactericide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a:t>
                      </a:r>
                      <a:r>
                        <a:rPr lang="fr-BE" sz="1100" b="1" dirty="0" err="1">
                          <a:solidFill>
                            <a:schemeClr val="tx1"/>
                          </a:solidFill>
                          <a:effectLst/>
                        </a:rPr>
                        <a:t>Frazão</a:t>
                      </a:r>
                      <a:r>
                        <a:rPr lang="fr-BE" sz="1100" b="1" dirty="0">
                          <a:solidFill>
                            <a:schemeClr val="tx1"/>
                          </a:solidFill>
                          <a:effectLst/>
                        </a:rPr>
                        <a:t>, Blank and de Aquino Santana 2017)</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979271631"/>
                  </a:ext>
                </a:extLst>
              </a:tr>
              <a:tr h="390071">
                <a:tc>
                  <a:txBody>
                    <a:bodyPr/>
                    <a:lstStyle/>
                    <a:p>
                      <a:pPr algn="ctr">
                        <a:lnSpc>
                          <a:spcPct val="107000"/>
                        </a:lnSpc>
                        <a:spcAft>
                          <a:spcPts val="0"/>
                        </a:spcAft>
                      </a:pPr>
                      <a:r>
                        <a:rPr lang="fr-BE" sz="1100" b="1" dirty="0">
                          <a:solidFill>
                            <a:schemeClr val="tx1"/>
                          </a:solidFill>
                          <a:effectLst/>
                        </a:rPr>
                        <a:t>Encapsulation of </a:t>
                      </a:r>
                      <a:r>
                        <a:rPr lang="fr-BE" sz="1100" b="1" dirty="0" err="1">
                          <a:solidFill>
                            <a:schemeClr val="tx1"/>
                          </a:solidFill>
                          <a:effectLst/>
                        </a:rPr>
                        <a:t>chitosan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rPr>
                        <a:t>Thyme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Cheese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Shelf-live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increased</a:t>
                      </a:r>
                      <a:r>
                        <a:rPr lang="fr-B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2 </a:t>
                      </a:r>
                      <a:r>
                        <a:rPr lang="fr-BE" sz="1100" b="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weeks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tc>
                  <a:txBody>
                    <a:bodyPr/>
                    <a:lstStyle/>
                    <a:p>
                      <a:pPr algn="ctr">
                        <a:lnSpc>
                          <a:spcPct val="107000"/>
                        </a:lnSpc>
                        <a:spcAft>
                          <a:spcPts val="0"/>
                        </a:spcAft>
                      </a:pPr>
                      <a:r>
                        <a:rPr lang="fr-BE" sz="1100" b="1" dirty="0">
                          <a:solidFill>
                            <a:schemeClr val="tx1"/>
                          </a:solidFill>
                          <a:effectLst/>
                        </a:rPr>
                        <a:t>(Al-</a:t>
                      </a:r>
                      <a:r>
                        <a:rPr lang="fr-BE" sz="1100" b="1" dirty="0" err="1">
                          <a:solidFill>
                            <a:schemeClr val="tx1"/>
                          </a:solidFill>
                          <a:effectLst/>
                        </a:rPr>
                        <a:t>Moghazy</a:t>
                      </a:r>
                      <a:r>
                        <a:rPr lang="fr-BE" sz="1100" b="1" dirty="0">
                          <a:solidFill>
                            <a:schemeClr val="tx1"/>
                          </a:solidFill>
                          <a:effectLst/>
                        </a:rPr>
                        <a:t> et al. 2021)</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986" marR="49986" marT="0" marB="0">
                    <a:solidFill>
                      <a:srgbClr val="B9CD76"/>
                    </a:solidFill>
                  </a:tcPr>
                </a:tc>
                <a:extLst>
                  <a:ext uri="{0D108BD9-81ED-4DB2-BD59-A6C34878D82A}">
                    <a16:rowId xmlns:a16="http://schemas.microsoft.com/office/drawing/2014/main" val="2239316846"/>
                  </a:ext>
                </a:extLst>
              </a:tr>
            </a:tbl>
          </a:graphicData>
        </a:graphic>
      </p:graphicFrame>
    </p:spTree>
    <p:custDataLst>
      <p:tags r:id="rId1"/>
    </p:custDataLst>
    <p:extLst>
      <p:ext uri="{BB962C8B-B14F-4D97-AF65-F5344CB8AC3E}">
        <p14:creationId xmlns:p14="http://schemas.microsoft.com/office/powerpoint/2010/main" val="20882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F19CF7-DC4B-4E37-B3D3-B0B82EDD44BB}"/>
              </a:ext>
            </a:extLst>
          </p:cNvPr>
          <p:cNvSpPr>
            <a:spLocks noGrp="1"/>
          </p:cNvSpPr>
          <p:nvPr>
            <p:ph type="title"/>
            <p:custDataLst>
              <p:tags r:id="rId2"/>
            </p:custDataLst>
          </p:nvPr>
        </p:nvSpPr>
        <p:spPr>
          <a:xfrm>
            <a:off x="220531" y="653874"/>
            <a:ext cx="8496749" cy="567349"/>
          </a:xfrm>
        </p:spPr>
        <p:txBody>
          <a:bodyPr>
            <a:normAutofit fontScale="90000"/>
          </a:bodyPr>
          <a:lstStyle/>
          <a:p>
            <a:r>
              <a:rPr lang="fr-FR" dirty="0"/>
              <a:t>New applications of essential </a:t>
            </a:r>
            <a:r>
              <a:rPr lang="fr-FR" dirty="0" err="1"/>
              <a:t>oils</a:t>
            </a:r>
            <a:r>
              <a:rPr lang="fr-FR" dirty="0"/>
              <a:t> </a:t>
            </a:r>
            <a:r>
              <a:rPr lang="fr-FR" dirty="0" err="1"/>
              <a:t>agronomy</a:t>
            </a:r>
            <a:r>
              <a:rPr lang="fr-FR" dirty="0"/>
              <a:t> and </a:t>
            </a:r>
            <a:br>
              <a:rPr lang="fr-FR" dirty="0"/>
            </a:br>
            <a:r>
              <a:rPr lang="fr-FR" dirty="0"/>
              <a:t>in </a:t>
            </a:r>
            <a:r>
              <a:rPr lang="fr-FR" dirty="0" err="1"/>
              <a:t>food</a:t>
            </a:r>
            <a:r>
              <a:rPr lang="fr-FR" dirty="0"/>
              <a:t> conservation </a:t>
            </a:r>
            <a:br>
              <a:rPr lang="fr-FR" dirty="0"/>
            </a:br>
            <a:br>
              <a:rPr lang="fr-FR" dirty="0"/>
            </a:br>
            <a:endParaRPr lang="en-US" dirty="0"/>
          </a:p>
        </p:txBody>
      </p:sp>
      <p:sp>
        <p:nvSpPr>
          <p:cNvPr id="8" name="ZoneTexte 7">
            <a:extLst>
              <a:ext uri="{FF2B5EF4-FFF2-40B4-BE49-F238E27FC236}">
                <a16:creationId xmlns:a16="http://schemas.microsoft.com/office/drawing/2014/main" id="{34EDA969-B9F3-4D4F-B9F2-8B5660EF4291}"/>
              </a:ext>
            </a:extLst>
          </p:cNvPr>
          <p:cNvSpPr txBox="1"/>
          <p:nvPr/>
        </p:nvSpPr>
        <p:spPr>
          <a:xfrm>
            <a:off x="722830" y="1130031"/>
            <a:ext cx="4949837" cy="4616648"/>
          </a:xfrm>
          <a:prstGeom prst="rect">
            <a:avLst/>
          </a:prstGeom>
          <a:noFill/>
        </p:spPr>
        <p:txBody>
          <a:bodyPr wrap="square" rtlCol="0">
            <a:spAutoFit/>
          </a:bodyPr>
          <a:lstStyle/>
          <a:p>
            <a:r>
              <a:rPr lang="fr-FR" b="1" dirty="0" err="1"/>
              <a:t>Advantages</a:t>
            </a:r>
            <a:r>
              <a:rPr lang="fr-FR" b="1" dirty="0"/>
              <a:t> / </a:t>
            </a:r>
            <a:r>
              <a:rPr lang="fr-FR" b="1" dirty="0" err="1"/>
              <a:t>inconvenients</a:t>
            </a:r>
            <a:r>
              <a:rPr lang="fr-FR" b="1" dirty="0"/>
              <a:t> of Eos</a:t>
            </a:r>
          </a:p>
          <a:p>
            <a:endParaRPr lang="fr-FR" sz="1400" dirty="0"/>
          </a:p>
          <a:p>
            <a:pPr marL="285750" indent="-285750">
              <a:buFont typeface="Wingdings" panose="05000000000000000000" pitchFamily="2" charset="2"/>
              <a:buChar char="Ø"/>
            </a:pPr>
            <a:r>
              <a:rPr lang="fr-FR" dirty="0"/>
              <a:t>Price</a:t>
            </a:r>
          </a:p>
          <a:p>
            <a:pPr marL="285750" indent="-285750">
              <a:buFont typeface="Wingdings" panose="05000000000000000000" pitchFamily="2" charset="2"/>
              <a:buChar char="Ø"/>
            </a:pPr>
            <a:r>
              <a:rPr lang="fr-FR" dirty="0" err="1"/>
              <a:t>Disponibility</a:t>
            </a:r>
            <a:endParaRPr lang="fr-FR" dirty="0"/>
          </a:p>
          <a:p>
            <a:pPr marL="285750" indent="-285750">
              <a:buFont typeface="Wingdings" panose="05000000000000000000" pitchFamily="2" charset="2"/>
              <a:buChar char="Ø"/>
            </a:pPr>
            <a:r>
              <a:rPr lang="fr-FR" dirty="0" err="1"/>
              <a:t>Variability</a:t>
            </a:r>
            <a:r>
              <a:rPr lang="fr-FR" dirty="0"/>
              <a:t> of composition</a:t>
            </a:r>
          </a:p>
          <a:p>
            <a:pPr marL="285750" indent="-285750">
              <a:buFont typeface="Wingdings" panose="05000000000000000000" pitchFamily="2" charset="2"/>
              <a:buChar char="Ø"/>
            </a:pPr>
            <a:r>
              <a:rPr lang="fr-FR" dirty="0" err="1"/>
              <a:t>Flavour</a:t>
            </a:r>
            <a:r>
              <a:rPr lang="fr-FR" dirty="0"/>
              <a:t> </a:t>
            </a:r>
          </a:p>
          <a:p>
            <a:pPr marL="285750" indent="-285750">
              <a:buFont typeface="Wingdings" panose="05000000000000000000" pitchFamily="2" charset="2"/>
              <a:buChar char="Ø"/>
            </a:pPr>
            <a:r>
              <a:rPr lang="fr-FR" dirty="0" err="1"/>
              <a:t>Volatility</a:t>
            </a:r>
            <a:endParaRPr lang="fr-FR" dirty="0"/>
          </a:p>
          <a:p>
            <a:pPr marL="285750" indent="-285750">
              <a:buFont typeface="Wingdings" panose="05000000000000000000" pitchFamily="2" charset="2"/>
              <a:buChar char="Ø"/>
            </a:pPr>
            <a:r>
              <a:rPr lang="fr-FR" dirty="0" err="1"/>
              <a:t>Regulatory</a:t>
            </a:r>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Good </a:t>
            </a:r>
            <a:r>
              <a:rPr lang="fr-FR" dirty="0" err="1"/>
              <a:t>acceptability</a:t>
            </a:r>
            <a:r>
              <a:rPr lang="fr-FR" dirty="0"/>
              <a:t> by </a:t>
            </a:r>
            <a:r>
              <a:rPr lang="fr-FR" dirty="0" err="1"/>
              <a:t>consumers</a:t>
            </a:r>
            <a:endParaRPr lang="fr-FR" dirty="0"/>
          </a:p>
          <a:p>
            <a:pPr marL="285750" indent="-285750">
              <a:buFont typeface="Wingdings" panose="05000000000000000000" pitchFamily="2" charset="2"/>
              <a:buChar char="Ø"/>
            </a:pPr>
            <a:r>
              <a:rPr lang="fr-FR" dirty="0" err="1"/>
              <a:t>Generally</a:t>
            </a:r>
            <a:r>
              <a:rPr lang="fr-FR" dirty="0"/>
              <a:t> </a:t>
            </a:r>
            <a:r>
              <a:rPr lang="fr-FR" dirty="0" err="1"/>
              <a:t>healthy</a:t>
            </a:r>
            <a:endParaRPr lang="fr-FR" dirty="0"/>
          </a:p>
          <a:p>
            <a:pPr marL="285750" indent="-285750">
              <a:buFont typeface="Wingdings" panose="05000000000000000000" pitchFamily="2" charset="2"/>
              <a:buChar char="Ø"/>
            </a:pPr>
            <a:r>
              <a:rPr lang="fr-FR" dirty="0" err="1"/>
              <a:t>Complex</a:t>
            </a:r>
            <a:r>
              <a:rPr lang="fr-FR" dirty="0"/>
              <a:t> composition (</a:t>
            </a:r>
            <a:r>
              <a:rPr lang="fr-FR" dirty="0" err="1"/>
              <a:t>resistance</a:t>
            </a:r>
            <a:r>
              <a:rPr lang="fr-FR" dirty="0"/>
              <a:t> </a:t>
            </a:r>
            <a:r>
              <a:rPr lang="fr-FR" dirty="0" err="1"/>
              <a:t>limited</a:t>
            </a:r>
            <a:r>
              <a:rPr lang="fr-FR" dirty="0"/>
              <a:t>)</a:t>
            </a:r>
          </a:p>
          <a:p>
            <a:pPr marL="285750" indent="-285750">
              <a:buFont typeface="Wingdings" panose="05000000000000000000" pitchFamily="2" charset="2"/>
              <a:buChar char="Ø"/>
            </a:pPr>
            <a:r>
              <a:rPr lang="fr-FR" dirty="0" err="1"/>
              <a:t>Volatility</a:t>
            </a:r>
            <a:endParaRPr lang="fr-FR" dirty="0"/>
          </a:p>
          <a:p>
            <a:endParaRPr lang="fr-FR" dirty="0"/>
          </a:p>
          <a:p>
            <a:endParaRPr lang="fr-FR" sz="1400" dirty="0"/>
          </a:p>
          <a:p>
            <a:endParaRPr lang="fr-FR" sz="1400" dirty="0"/>
          </a:p>
          <a:p>
            <a:r>
              <a:rPr lang="fr-FR" dirty="0">
                <a:solidFill>
                  <a:srgbClr val="00B050"/>
                </a:solidFill>
              </a:rPr>
              <a:t> </a:t>
            </a:r>
            <a:endParaRPr lang="en-US" dirty="0">
              <a:solidFill>
                <a:srgbClr val="00B050"/>
              </a:solidFill>
            </a:endParaRPr>
          </a:p>
        </p:txBody>
      </p:sp>
      <p:sp>
        <p:nvSpPr>
          <p:cNvPr id="2" name="ZoneTexte 1">
            <a:extLst>
              <a:ext uri="{FF2B5EF4-FFF2-40B4-BE49-F238E27FC236}">
                <a16:creationId xmlns:a16="http://schemas.microsoft.com/office/drawing/2014/main" id="{148084BF-CF68-9E75-E27A-3F3A1C340DBE}"/>
              </a:ext>
            </a:extLst>
          </p:cNvPr>
          <p:cNvSpPr txBox="1"/>
          <p:nvPr/>
        </p:nvSpPr>
        <p:spPr>
          <a:xfrm>
            <a:off x="5020733" y="2725038"/>
            <a:ext cx="4055534" cy="713317"/>
          </a:xfrm>
          <a:prstGeom prst="rect">
            <a:avLst/>
          </a:prstGeom>
        </p:spPr>
        <p:txBody>
          <a:bodyPr vert="horz" wrap="square" lIns="91440" tIns="45720" rIns="91440" bIns="45720" rtlCol="0" anchor="ctr">
            <a:normAutofit/>
          </a:bodyPr>
          <a:lstStyle/>
          <a:p>
            <a:r>
              <a:rPr lang="fr-FR" dirty="0">
                <a:sym typeface="Wingdings" panose="05000000000000000000" pitchFamily="2" charset="2"/>
              </a:rPr>
              <a:t> So </a:t>
            </a:r>
            <a:r>
              <a:rPr lang="fr-FR" dirty="0" err="1">
                <a:sym typeface="Wingdings" panose="05000000000000000000" pitchFamily="2" charset="2"/>
              </a:rPr>
              <a:t>many</a:t>
            </a:r>
            <a:r>
              <a:rPr lang="fr-FR" dirty="0">
                <a:sym typeface="Wingdings" panose="05000000000000000000" pitchFamily="2" charset="2"/>
              </a:rPr>
              <a:t> </a:t>
            </a:r>
            <a:r>
              <a:rPr lang="fr-FR" dirty="0" err="1">
                <a:sym typeface="Wingdings" panose="05000000000000000000" pitchFamily="2" charset="2"/>
              </a:rPr>
              <a:t>researches</a:t>
            </a:r>
            <a:r>
              <a:rPr lang="fr-FR" dirty="0">
                <a:sym typeface="Wingdings" panose="05000000000000000000" pitchFamily="2" charset="2"/>
              </a:rPr>
              <a:t> to </a:t>
            </a:r>
            <a:r>
              <a:rPr lang="fr-FR" dirty="0" err="1">
                <a:sym typeface="Wingdings" panose="05000000000000000000" pitchFamily="2" charset="2"/>
              </a:rPr>
              <a:t>be</a:t>
            </a:r>
            <a:r>
              <a:rPr lang="fr-FR" dirty="0">
                <a:sym typeface="Wingdings" panose="05000000000000000000" pitchFamily="2" charset="2"/>
              </a:rPr>
              <a:t> </a:t>
            </a:r>
            <a:r>
              <a:rPr lang="fr-FR" dirty="0" err="1">
                <a:sym typeface="Wingdings" panose="05000000000000000000" pitchFamily="2" charset="2"/>
              </a:rPr>
              <a:t>performed</a:t>
            </a:r>
            <a:r>
              <a:rPr lang="fr-FR" dirty="0">
                <a:sym typeface="Wingdings" panose="05000000000000000000" pitchFamily="2" charset="2"/>
              </a:rPr>
              <a:t>!</a:t>
            </a:r>
            <a:endParaRPr lang="fr-FR" dirty="0"/>
          </a:p>
          <a:p>
            <a:endParaRPr lang="fr-BE" dirty="0"/>
          </a:p>
        </p:txBody>
      </p:sp>
    </p:spTree>
    <p:custDataLst>
      <p:tags r:id="rId1"/>
    </p:custDataLst>
    <p:extLst>
      <p:ext uri="{BB962C8B-B14F-4D97-AF65-F5344CB8AC3E}">
        <p14:creationId xmlns:p14="http://schemas.microsoft.com/office/powerpoint/2010/main" val="34372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AEA2828-AC86-45A4-A81D-EFB5DEE934B4}"/>
              </a:ext>
            </a:extLst>
          </p:cNvPr>
          <p:cNvSpPr txBox="1">
            <a:spLocks noGrp="1"/>
          </p:cNvSpPr>
          <p:nvPr>
            <p:ph type="title"/>
          </p:nvPr>
        </p:nvSpPr>
        <p:spPr>
          <a:xfrm>
            <a:off x="849313" y="1916976"/>
            <a:ext cx="7493000" cy="707886"/>
          </a:xfrm>
          <a:prstGeom prst="rect">
            <a:avLst/>
          </a:prstGeom>
          <a:noFill/>
        </p:spPr>
        <p:txBody>
          <a:bodyPr wrap="square" rtlCol="0">
            <a:spAutoFit/>
          </a:bodyPr>
          <a:lstStyle/>
          <a:p>
            <a:r>
              <a:rPr lang="fr-FR" sz="4000" dirty="0" err="1"/>
              <a:t>Thank</a:t>
            </a:r>
            <a:r>
              <a:rPr lang="fr-FR" sz="4000" dirty="0"/>
              <a:t> </a:t>
            </a:r>
            <a:r>
              <a:rPr lang="fr-FR" sz="4000" dirty="0" err="1"/>
              <a:t>you</a:t>
            </a:r>
            <a:r>
              <a:rPr lang="fr-FR" sz="4000" dirty="0"/>
              <a:t> for </a:t>
            </a:r>
            <a:r>
              <a:rPr lang="fr-FR" sz="4000" dirty="0" err="1"/>
              <a:t>your</a:t>
            </a:r>
            <a:r>
              <a:rPr lang="fr-FR" sz="4000" dirty="0"/>
              <a:t> attention!</a:t>
            </a:r>
            <a:endParaRPr lang="en-US" sz="4000" dirty="0"/>
          </a:p>
        </p:txBody>
      </p:sp>
      <p:sp>
        <p:nvSpPr>
          <p:cNvPr id="2" name="ZoneTexte 1">
            <a:extLst>
              <a:ext uri="{FF2B5EF4-FFF2-40B4-BE49-F238E27FC236}">
                <a16:creationId xmlns:a16="http://schemas.microsoft.com/office/drawing/2014/main" id="{DB9E4D88-9ECD-490B-8005-5FDD5DD81A1D}"/>
              </a:ext>
            </a:extLst>
          </p:cNvPr>
          <p:cNvSpPr txBox="1"/>
          <p:nvPr/>
        </p:nvSpPr>
        <p:spPr>
          <a:xfrm>
            <a:off x="3203944" y="3122428"/>
            <a:ext cx="3026735" cy="333154"/>
          </a:xfrm>
          <a:prstGeom prst="rect">
            <a:avLst/>
          </a:prstGeom>
        </p:spPr>
        <p:txBody>
          <a:bodyPr vert="horz" wrap="square" lIns="91440" tIns="45720" rIns="91440" bIns="45720" rtlCol="0" anchor="ctr">
            <a:normAutofit fontScale="85000" lnSpcReduction="10000"/>
          </a:bodyPr>
          <a:lstStyle/>
          <a:p>
            <a:r>
              <a:rPr lang="fr-BE" dirty="0"/>
              <a:t>marie-laure.fauconnier@uliege.be</a:t>
            </a:r>
            <a:endParaRPr lang="en-US" dirty="0"/>
          </a:p>
        </p:txBody>
      </p:sp>
    </p:spTree>
    <p:custDataLst>
      <p:tags r:id="rId1"/>
    </p:custDataLst>
    <p:extLst>
      <p:ext uri="{BB962C8B-B14F-4D97-AF65-F5344CB8AC3E}">
        <p14:creationId xmlns:p14="http://schemas.microsoft.com/office/powerpoint/2010/main" val="19201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F6B22C7-8F4C-4DC4-9508-5C810BE159BB}"/>
              </a:ext>
            </a:extLst>
          </p:cNvPr>
          <p:cNvSpPr>
            <a:spLocks noGrp="1"/>
          </p:cNvSpPr>
          <p:nvPr>
            <p:ph type="title"/>
          </p:nvPr>
        </p:nvSpPr>
        <p:spPr>
          <a:xfrm>
            <a:off x="359648" y="319823"/>
            <a:ext cx="7639171" cy="567349"/>
          </a:xfrm>
        </p:spPr>
        <p:txBody>
          <a:bodyPr>
            <a:normAutofit fontScale="90000"/>
          </a:bodyPr>
          <a:lstStyle/>
          <a:p>
            <a:r>
              <a:rPr lang="en-US" dirty="0"/>
              <a:t>Extraction techniques</a:t>
            </a:r>
          </a:p>
        </p:txBody>
      </p:sp>
      <p:pic>
        <p:nvPicPr>
          <p:cNvPr id="5" name="Picture 5" descr="alambic1">
            <a:extLst>
              <a:ext uri="{FF2B5EF4-FFF2-40B4-BE49-F238E27FC236}">
                <a16:creationId xmlns:a16="http://schemas.microsoft.com/office/drawing/2014/main" id="{55AFE2EA-2CEA-46E8-AB70-A96A35D99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7313" y="989372"/>
            <a:ext cx="1384907" cy="11079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ZoneTexte 6">
            <a:extLst>
              <a:ext uri="{FF2B5EF4-FFF2-40B4-BE49-F238E27FC236}">
                <a16:creationId xmlns:a16="http://schemas.microsoft.com/office/drawing/2014/main" id="{5E14D924-DB84-4CA4-BAA3-E3BC5A17065F}"/>
              </a:ext>
            </a:extLst>
          </p:cNvPr>
          <p:cNvSpPr txBox="1"/>
          <p:nvPr/>
        </p:nvSpPr>
        <p:spPr>
          <a:xfrm>
            <a:off x="189889" y="2205439"/>
            <a:ext cx="2015833" cy="1292662"/>
          </a:xfrm>
          <a:prstGeom prst="rect">
            <a:avLst/>
          </a:prstGeom>
          <a:noFill/>
        </p:spPr>
        <p:txBody>
          <a:bodyPr wrap="square" rtlCol="0">
            <a:spAutoFit/>
          </a:bodyPr>
          <a:lstStyle/>
          <a:p>
            <a:r>
              <a:rPr lang="fr-FR" sz="1200" dirty="0"/>
              <a:t>Hydrodistillation:</a:t>
            </a:r>
          </a:p>
          <a:p>
            <a:pPr marL="285750" indent="-285750">
              <a:buFontTx/>
              <a:buChar char="-"/>
            </a:pPr>
            <a:r>
              <a:rPr lang="fr-FR" sz="1200" dirty="0" err="1"/>
              <a:t>very</a:t>
            </a:r>
            <a:r>
              <a:rPr lang="fr-FR" sz="1200" dirty="0"/>
              <a:t> simple</a:t>
            </a:r>
          </a:p>
          <a:p>
            <a:pPr marL="285750" indent="-285750">
              <a:buFontTx/>
              <a:buChar char="-"/>
            </a:pPr>
            <a:r>
              <a:rPr lang="fr-FR" sz="1200" dirty="0"/>
              <a:t>not </a:t>
            </a:r>
            <a:r>
              <a:rPr lang="fr-FR" sz="1200" dirty="0" err="1"/>
              <a:t>expensive</a:t>
            </a:r>
            <a:endParaRPr lang="fr-FR" sz="1200" dirty="0"/>
          </a:p>
          <a:p>
            <a:pPr marL="285750" indent="-285750">
              <a:buFontTx/>
              <a:buChar char="-"/>
            </a:pPr>
            <a:r>
              <a:rPr lang="fr-FR" sz="1200" dirty="0"/>
              <a:t>direct contact </a:t>
            </a:r>
            <a:r>
              <a:rPr lang="fr-FR" sz="1200" dirty="0" err="1"/>
              <a:t>with</a:t>
            </a:r>
            <a:r>
              <a:rPr lang="fr-FR" sz="1200" dirty="0"/>
              <a:t> plant </a:t>
            </a:r>
            <a:r>
              <a:rPr lang="fr-FR" sz="1200" dirty="0" err="1"/>
              <a:t>material</a:t>
            </a:r>
            <a:endParaRPr lang="fr-FR" sz="1200" dirty="0"/>
          </a:p>
          <a:p>
            <a:pPr marL="285750" indent="-285750">
              <a:buFontTx/>
              <a:buChar char="-"/>
            </a:pPr>
            <a:endParaRPr lang="en-US" dirty="0"/>
          </a:p>
        </p:txBody>
      </p:sp>
      <p:pic>
        <p:nvPicPr>
          <p:cNvPr id="8" name="Picture 5" descr="alambic3">
            <a:extLst>
              <a:ext uri="{FF2B5EF4-FFF2-40B4-BE49-F238E27FC236}">
                <a16:creationId xmlns:a16="http://schemas.microsoft.com/office/drawing/2014/main" id="{D901270B-0B9D-4D22-A690-BB5FD1E7C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421807" y="975333"/>
            <a:ext cx="2457679" cy="1230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ZoneTexte 8">
            <a:extLst>
              <a:ext uri="{FF2B5EF4-FFF2-40B4-BE49-F238E27FC236}">
                <a16:creationId xmlns:a16="http://schemas.microsoft.com/office/drawing/2014/main" id="{520FC859-7698-4088-975F-26278C3A7B30}"/>
              </a:ext>
            </a:extLst>
          </p:cNvPr>
          <p:cNvSpPr txBox="1"/>
          <p:nvPr/>
        </p:nvSpPr>
        <p:spPr>
          <a:xfrm>
            <a:off x="2549273" y="2216353"/>
            <a:ext cx="3879541" cy="1107996"/>
          </a:xfrm>
          <a:prstGeom prst="rect">
            <a:avLst/>
          </a:prstGeom>
          <a:noFill/>
        </p:spPr>
        <p:txBody>
          <a:bodyPr wrap="square" rtlCol="0">
            <a:spAutoFit/>
          </a:bodyPr>
          <a:lstStyle/>
          <a:p>
            <a:r>
              <a:rPr lang="fr-FR" sz="1200" dirty="0"/>
              <a:t>Steam distillation:</a:t>
            </a:r>
          </a:p>
          <a:p>
            <a:pPr marL="285750" indent="-285750">
              <a:buFontTx/>
              <a:buChar char="-"/>
            </a:pPr>
            <a:r>
              <a:rPr lang="fr-FR" sz="1200" dirty="0"/>
              <a:t>more </a:t>
            </a:r>
            <a:r>
              <a:rPr lang="fr-FR" sz="1200" dirty="0" err="1"/>
              <a:t>complex</a:t>
            </a:r>
            <a:endParaRPr lang="fr-FR" sz="1200" dirty="0"/>
          </a:p>
          <a:p>
            <a:pPr marL="285750" indent="-285750">
              <a:buFontTx/>
              <a:buChar char="-"/>
            </a:pPr>
            <a:r>
              <a:rPr lang="fr-FR" sz="1200" dirty="0"/>
              <a:t>more </a:t>
            </a:r>
            <a:r>
              <a:rPr lang="fr-FR" sz="1200" dirty="0" err="1"/>
              <a:t>expensive</a:t>
            </a:r>
            <a:endParaRPr lang="fr-FR" sz="1200" dirty="0"/>
          </a:p>
          <a:p>
            <a:pPr marL="285750" indent="-285750">
              <a:buFontTx/>
              <a:buChar char="-"/>
            </a:pPr>
            <a:r>
              <a:rPr lang="fr-FR" sz="1200" dirty="0"/>
              <a:t>no direct contact </a:t>
            </a:r>
            <a:r>
              <a:rPr lang="fr-FR" sz="1200" dirty="0" err="1"/>
              <a:t>with</a:t>
            </a:r>
            <a:r>
              <a:rPr lang="fr-FR" sz="1200" dirty="0"/>
              <a:t> plant </a:t>
            </a:r>
            <a:r>
              <a:rPr lang="fr-FR" sz="1200" dirty="0" err="1"/>
              <a:t>material</a:t>
            </a:r>
            <a:endParaRPr lang="fr-FR" sz="1200" dirty="0"/>
          </a:p>
          <a:p>
            <a:pPr marL="285750" indent="-285750">
              <a:buFontTx/>
              <a:buChar char="-"/>
            </a:pPr>
            <a:endParaRPr lang="en-US" dirty="0"/>
          </a:p>
        </p:txBody>
      </p:sp>
      <p:pic>
        <p:nvPicPr>
          <p:cNvPr id="10" name="Picture 5" descr="alambic4">
            <a:extLst>
              <a:ext uri="{FF2B5EF4-FFF2-40B4-BE49-F238E27FC236}">
                <a16:creationId xmlns:a16="http://schemas.microsoft.com/office/drawing/2014/main" id="{97BEB813-CC55-48D3-BFE7-577CD22C94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493354" y="1006505"/>
            <a:ext cx="2332344" cy="11677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ZoneTexte 10">
            <a:extLst>
              <a:ext uri="{FF2B5EF4-FFF2-40B4-BE49-F238E27FC236}">
                <a16:creationId xmlns:a16="http://schemas.microsoft.com/office/drawing/2014/main" id="{BCD4CD77-B442-41D0-BB78-5A51AD4691AD}"/>
              </a:ext>
            </a:extLst>
          </p:cNvPr>
          <p:cNvSpPr txBox="1"/>
          <p:nvPr/>
        </p:nvSpPr>
        <p:spPr>
          <a:xfrm>
            <a:off x="5629554" y="2205439"/>
            <a:ext cx="3879541" cy="1107996"/>
          </a:xfrm>
          <a:prstGeom prst="rect">
            <a:avLst/>
          </a:prstGeom>
          <a:noFill/>
        </p:spPr>
        <p:txBody>
          <a:bodyPr wrap="square" rtlCol="0">
            <a:spAutoFit/>
          </a:bodyPr>
          <a:lstStyle/>
          <a:p>
            <a:r>
              <a:rPr lang="fr-FR" sz="1200" dirty="0"/>
              <a:t>In </a:t>
            </a:r>
            <a:r>
              <a:rPr lang="fr-FR" sz="1200" dirty="0" err="1"/>
              <a:t>field</a:t>
            </a:r>
            <a:r>
              <a:rPr lang="fr-FR" sz="1200" dirty="0"/>
              <a:t> </a:t>
            </a:r>
            <a:r>
              <a:rPr lang="fr-FR" sz="1200" dirty="0" err="1"/>
              <a:t>steam</a:t>
            </a:r>
            <a:r>
              <a:rPr lang="fr-FR" sz="1200" dirty="0"/>
              <a:t> distillation:</a:t>
            </a:r>
          </a:p>
          <a:p>
            <a:pPr marL="285750" indent="-285750">
              <a:buFontTx/>
              <a:buChar char="-"/>
            </a:pPr>
            <a:r>
              <a:rPr lang="fr-FR" sz="1200" dirty="0"/>
              <a:t>of </a:t>
            </a:r>
            <a:r>
              <a:rPr lang="fr-FR" sz="1200" dirty="0" err="1"/>
              <a:t>practical</a:t>
            </a:r>
            <a:r>
              <a:rPr lang="fr-FR" sz="1200" dirty="0"/>
              <a:t> use</a:t>
            </a:r>
          </a:p>
          <a:p>
            <a:pPr marL="285750" indent="-285750">
              <a:buFontTx/>
              <a:buChar char="-"/>
            </a:pPr>
            <a:r>
              <a:rPr lang="fr-FR" sz="1200" dirty="0"/>
              <a:t>direct distillation </a:t>
            </a:r>
            <a:r>
              <a:rPr lang="fr-FR" sz="1200" dirty="0" err="1"/>
              <a:t>after</a:t>
            </a:r>
            <a:r>
              <a:rPr lang="fr-FR" sz="1200" dirty="0"/>
              <a:t> </a:t>
            </a:r>
            <a:r>
              <a:rPr lang="fr-FR" sz="1200" dirty="0" err="1"/>
              <a:t>harvest</a:t>
            </a:r>
            <a:endParaRPr lang="fr-FR" sz="1200" dirty="0"/>
          </a:p>
          <a:p>
            <a:pPr marL="285750" indent="-285750">
              <a:buFontTx/>
              <a:buChar char="-"/>
            </a:pPr>
            <a:r>
              <a:rPr lang="fr-FR" sz="1200" dirty="0" err="1"/>
              <a:t>limited</a:t>
            </a:r>
            <a:r>
              <a:rPr lang="fr-FR" sz="1200" dirty="0"/>
              <a:t> volume</a:t>
            </a:r>
          </a:p>
          <a:p>
            <a:pPr marL="285750" indent="-285750">
              <a:buFontTx/>
              <a:buChar char="-"/>
            </a:pPr>
            <a:endParaRPr lang="en-US" dirty="0"/>
          </a:p>
        </p:txBody>
      </p:sp>
      <p:pic>
        <p:nvPicPr>
          <p:cNvPr id="12" name="Image 11" descr="How Are Essential Oils Made?– Kokoa Eco Beauty">
            <a:extLst>
              <a:ext uri="{FF2B5EF4-FFF2-40B4-BE49-F238E27FC236}">
                <a16:creationId xmlns:a16="http://schemas.microsoft.com/office/drawing/2014/main" id="{4A77FA1C-BFA1-479A-8DF7-32480FEB37F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90123" y="3415636"/>
            <a:ext cx="2186939" cy="1448110"/>
          </a:xfrm>
          <a:prstGeom prst="rect">
            <a:avLst/>
          </a:prstGeom>
          <a:noFill/>
          <a:ln>
            <a:noFill/>
          </a:ln>
        </p:spPr>
      </p:pic>
      <p:sp>
        <p:nvSpPr>
          <p:cNvPr id="13" name="ZoneTexte 12">
            <a:extLst>
              <a:ext uri="{FF2B5EF4-FFF2-40B4-BE49-F238E27FC236}">
                <a16:creationId xmlns:a16="http://schemas.microsoft.com/office/drawing/2014/main" id="{BF46B2E6-AF12-4604-8C91-242A6BC6026D}"/>
              </a:ext>
            </a:extLst>
          </p:cNvPr>
          <p:cNvSpPr txBox="1"/>
          <p:nvPr/>
        </p:nvSpPr>
        <p:spPr>
          <a:xfrm>
            <a:off x="2577296" y="3653549"/>
            <a:ext cx="2186940" cy="1292662"/>
          </a:xfrm>
          <a:prstGeom prst="rect">
            <a:avLst/>
          </a:prstGeom>
          <a:noFill/>
        </p:spPr>
        <p:txBody>
          <a:bodyPr wrap="square" rtlCol="0">
            <a:spAutoFit/>
          </a:bodyPr>
          <a:lstStyle/>
          <a:p>
            <a:r>
              <a:rPr lang="fr-FR" sz="1200" dirty="0"/>
              <a:t>Pressing:</a:t>
            </a:r>
          </a:p>
          <a:p>
            <a:pPr marL="285750" indent="-285750">
              <a:buFontTx/>
              <a:buChar char="-"/>
            </a:pPr>
            <a:r>
              <a:rPr lang="fr-FR" sz="1200" dirty="0" err="1"/>
              <a:t>used</a:t>
            </a:r>
            <a:r>
              <a:rPr lang="fr-FR" sz="1200" dirty="0"/>
              <a:t> for citrus Eos</a:t>
            </a:r>
          </a:p>
          <a:p>
            <a:pPr marL="285750" indent="-285750">
              <a:buFontTx/>
              <a:buChar char="-"/>
            </a:pPr>
            <a:r>
              <a:rPr lang="fr-FR" sz="1200" dirty="0"/>
              <a:t>Eos </a:t>
            </a:r>
            <a:r>
              <a:rPr lang="fr-FR" sz="1200" dirty="0" err="1"/>
              <a:t>contain</a:t>
            </a:r>
            <a:r>
              <a:rPr lang="fr-FR" sz="1200" dirty="0"/>
              <a:t> non volatile compounds</a:t>
            </a:r>
          </a:p>
          <a:p>
            <a:pPr marL="285750" indent="-285750">
              <a:buFontTx/>
              <a:buChar char="-"/>
            </a:pPr>
            <a:r>
              <a:rPr lang="fr-FR" sz="1200" dirty="0"/>
              <a:t>not </a:t>
            </a:r>
            <a:r>
              <a:rPr lang="fr-FR" sz="1200" dirty="0" err="1"/>
              <a:t>expensive</a:t>
            </a:r>
            <a:endParaRPr lang="fr-FR" sz="1200" dirty="0"/>
          </a:p>
          <a:p>
            <a:pPr marL="285750" indent="-285750">
              <a:buFontTx/>
              <a:buChar char="-"/>
            </a:pPr>
            <a:endParaRPr lang="en-US" dirty="0"/>
          </a:p>
        </p:txBody>
      </p:sp>
      <p:pic>
        <p:nvPicPr>
          <p:cNvPr id="14" name="Espace réservé du contenu 3">
            <a:extLst>
              <a:ext uri="{FF2B5EF4-FFF2-40B4-BE49-F238E27FC236}">
                <a16:creationId xmlns:a16="http://schemas.microsoft.com/office/drawing/2014/main" id="{3AB3EC1B-7340-419B-8441-5A291E1018A3}"/>
              </a:ext>
            </a:extLst>
          </p:cNvPr>
          <p:cNvPicPr>
            <a:picLocks noChangeAspect="1"/>
          </p:cNvPicPr>
          <p:nvPr/>
        </p:nvPicPr>
        <p:blipFill rotWithShape="1">
          <a:blip r:embed="rId8"/>
          <a:srcRect l="2811" t="5215" r="3854" b="5310"/>
          <a:stretch/>
        </p:blipFill>
        <p:spPr>
          <a:xfrm>
            <a:off x="5076000" y="3312000"/>
            <a:ext cx="2016000" cy="1368000"/>
          </a:xfrm>
          <a:prstGeom prst="rect">
            <a:avLst/>
          </a:prstGeom>
        </p:spPr>
      </p:pic>
      <p:sp>
        <p:nvSpPr>
          <p:cNvPr id="2" name="ZoneTexte 1">
            <a:extLst>
              <a:ext uri="{FF2B5EF4-FFF2-40B4-BE49-F238E27FC236}">
                <a16:creationId xmlns:a16="http://schemas.microsoft.com/office/drawing/2014/main" id="{4DD28EEC-E3EA-4891-900F-25E613FC83A1}"/>
              </a:ext>
            </a:extLst>
          </p:cNvPr>
          <p:cNvSpPr txBox="1"/>
          <p:nvPr/>
        </p:nvSpPr>
        <p:spPr>
          <a:xfrm>
            <a:off x="7316728" y="3602892"/>
            <a:ext cx="1461809" cy="721359"/>
          </a:xfrm>
          <a:prstGeom prst="rect">
            <a:avLst/>
          </a:prstGeom>
        </p:spPr>
        <p:txBody>
          <a:bodyPr vert="horz" wrap="square" lIns="91440" tIns="45720" rIns="91440" bIns="45720" rtlCol="0" anchor="ctr">
            <a:normAutofit/>
          </a:bodyPr>
          <a:lstStyle/>
          <a:p>
            <a:r>
              <a:rPr lang="en-US" sz="1200" dirty="0"/>
              <a:t>Microwave assisted techniques</a:t>
            </a:r>
          </a:p>
        </p:txBody>
      </p:sp>
    </p:spTree>
    <p:custDataLst>
      <p:tags r:id="rId1"/>
    </p:custDataLst>
    <p:extLst>
      <p:ext uri="{BB962C8B-B14F-4D97-AF65-F5344CB8AC3E}">
        <p14:creationId xmlns:p14="http://schemas.microsoft.com/office/powerpoint/2010/main" val="322948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F6B22C7-8F4C-4DC4-9508-5C810BE159BB}"/>
              </a:ext>
            </a:extLst>
          </p:cNvPr>
          <p:cNvSpPr>
            <a:spLocks noGrp="1"/>
          </p:cNvSpPr>
          <p:nvPr>
            <p:ph type="title"/>
          </p:nvPr>
        </p:nvSpPr>
        <p:spPr>
          <a:xfrm>
            <a:off x="359648" y="319823"/>
            <a:ext cx="7639171" cy="567349"/>
          </a:xfrm>
        </p:spPr>
        <p:txBody>
          <a:bodyPr>
            <a:normAutofit fontScale="90000"/>
          </a:bodyPr>
          <a:lstStyle/>
          <a:p>
            <a:r>
              <a:rPr lang="en-US" dirty="0"/>
              <a:t>What is an essential oil? </a:t>
            </a:r>
          </a:p>
        </p:txBody>
      </p:sp>
      <p:sp>
        <p:nvSpPr>
          <p:cNvPr id="15" name="ZoneTexte 14">
            <a:extLst>
              <a:ext uri="{FF2B5EF4-FFF2-40B4-BE49-F238E27FC236}">
                <a16:creationId xmlns:a16="http://schemas.microsoft.com/office/drawing/2014/main" id="{49D0924A-32AE-435A-BE37-F510318057E3}"/>
              </a:ext>
            </a:extLst>
          </p:cNvPr>
          <p:cNvSpPr txBox="1"/>
          <p:nvPr/>
        </p:nvSpPr>
        <p:spPr>
          <a:xfrm>
            <a:off x="0" y="1022889"/>
            <a:ext cx="7272170" cy="4154984"/>
          </a:xfrm>
          <a:prstGeom prst="rect">
            <a:avLst/>
          </a:prstGeom>
          <a:noFill/>
        </p:spPr>
        <p:txBody>
          <a:bodyPr wrap="square" rtlCol="0">
            <a:spAutoFit/>
          </a:bodyPr>
          <a:lstStyle/>
          <a:p>
            <a:r>
              <a:rPr lang="fr-FR" sz="1600" dirty="0">
                <a:solidFill>
                  <a:srgbClr val="7DB928"/>
                </a:solidFill>
              </a:rPr>
              <a:t>Composition:</a:t>
            </a:r>
          </a:p>
          <a:p>
            <a:endParaRPr lang="fr-FR" sz="1600" dirty="0">
              <a:solidFill>
                <a:srgbClr val="7DB928"/>
              </a:solidFill>
            </a:endParaRPr>
          </a:p>
          <a:p>
            <a:r>
              <a:rPr lang="fr-FR" sz="1400" dirty="0"/>
              <a:t> </a:t>
            </a:r>
            <a:r>
              <a:rPr lang="fr-FR" sz="1400" dirty="0" err="1"/>
              <a:t>Mainly</a:t>
            </a:r>
            <a:r>
              <a:rPr lang="fr-FR" sz="1400" dirty="0"/>
              <a:t> </a:t>
            </a:r>
            <a:r>
              <a:rPr lang="fr-FR" sz="1400" dirty="0" err="1"/>
              <a:t>three</a:t>
            </a:r>
            <a:r>
              <a:rPr lang="fr-FR" sz="1400" dirty="0"/>
              <a:t> </a:t>
            </a:r>
            <a:r>
              <a:rPr lang="fr-FR" sz="1400" dirty="0" err="1"/>
              <a:t>pathways</a:t>
            </a:r>
            <a:r>
              <a:rPr lang="fr-FR" sz="1400" dirty="0"/>
              <a:t> </a:t>
            </a:r>
          </a:p>
          <a:p>
            <a:endParaRPr lang="fr-FR" sz="1400" dirty="0"/>
          </a:p>
          <a:p>
            <a:r>
              <a:rPr lang="fr-FR" sz="1400" dirty="0"/>
              <a:t> - </a:t>
            </a:r>
            <a:r>
              <a:rPr lang="fr-FR" sz="1400" dirty="0" err="1"/>
              <a:t>Mevalonate</a:t>
            </a:r>
            <a:r>
              <a:rPr lang="fr-FR" sz="1400" dirty="0"/>
              <a:t> </a:t>
            </a:r>
            <a:r>
              <a:rPr lang="fr-FR" sz="1400" dirty="0">
                <a:sym typeface="Wingdings" panose="05000000000000000000" pitchFamily="2" charset="2"/>
              </a:rPr>
              <a:t> </a:t>
            </a:r>
            <a:r>
              <a:rPr lang="fr-FR" sz="1400" dirty="0" err="1">
                <a:sym typeface="Wingdings" panose="05000000000000000000" pitchFamily="2" charset="2"/>
              </a:rPr>
              <a:t>sesquiterpenes</a:t>
            </a:r>
            <a:endParaRPr lang="fr-FR" sz="1400" dirty="0">
              <a:sym typeface="Wingdings" panose="05000000000000000000" pitchFamily="2" charset="2"/>
            </a:endParaRPr>
          </a:p>
          <a:p>
            <a:r>
              <a:rPr lang="fr-FR" sz="1400" dirty="0">
                <a:sym typeface="Wingdings" panose="05000000000000000000" pitchFamily="2" charset="2"/>
              </a:rPr>
              <a:t>-  </a:t>
            </a:r>
            <a:r>
              <a:rPr lang="fr-FR" sz="1400" dirty="0" err="1">
                <a:sym typeface="Wingdings" panose="05000000000000000000" pitchFamily="2" charset="2"/>
              </a:rPr>
              <a:t>Methyl-erythritol</a:t>
            </a:r>
            <a:r>
              <a:rPr lang="fr-FR" sz="1400" dirty="0">
                <a:sym typeface="Wingdings" panose="05000000000000000000" pitchFamily="2" charset="2"/>
              </a:rPr>
              <a:t>  mono and </a:t>
            </a:r>
            <a:r>
              <a:rPr lang="fr-FR" sz="1400" dirty="0" err="1">
                <a:sym typeface="Wingdings" panose="05000000000000000000" pitchFamily="2" charset="2"/>
              </a:rPr>
              <a:t>diterpenes</a:t>
            </a:r>
            <a:endParaRPr lang="fr-FR" sz="1400" dirty="0">
              <a:sym typeface="Wingdings" panose="05000000000000000000" pitchFamily="2" charset="2"/>
            </a:endParaRPr>
          </a:p>
          <a:p>
            <a:r>
              <a:rPr lang="fr-FR" sz="1400" dirty="0">
                <a:sym typeface="Wingdings" panose="05000000000000000000" pitchFamily="2" charset="2"/>
              </a:rPr>
              <a:t> - </a:t>
            </a:r>
            <a:r>
              <a:rPr lang="fr-FR" sz="1400" dirty="0" err="1">
                <a:sym typeface="Wingdings" panose="05000000000000000000" pitchFamily="2" charset="2"/>
              </a:rPr>
              <a:t>Shikimic</a:t>
            </a:r>
            <a:r>
              <a:rPr lang="fr-FR" sz="1400" dirty="0">
                <a:sym typeface="Wingdings" panose="05000000000000000000" pitchFamily="2" charset="2"/>
              </a:rPr>
              <a:t>  </a:t>
            </a:r>
            <a:r>
              <a:rPr lang="fr-FR" sz="1400" dirty="0" err="1">
                <a:sym typeface="Wingdings" panose="05000000000000000000" pitchFamily="2" charset="2"/>
              </a:rPr>
              <a:t>phenylpropenes</a:t>
            </a:r>
            <a:endParaRPr lang="fr-FR" sz="1400" dirty="0">
              <a:sym typeface="Wingdings" panose="05000000000000000000" pitchFamily="2" charset="2"/>
            </a:endParaRPr>
          </a:p>
          <a:p>
            <a:endParaRPr lang="fr-FR" sz="1400" dirty="0">
              <a:sym typeface="Wingdings" panose="05000000000000000000" pitchFamily="2" charset="2"/>
            </a:endParaRPr>
          </a:p>
          <a:p>
            <a:r>
              <a:rPr lang="fr-FR" sz="1400" dirty="0"/>
              <a:t> But </a:t>
            </a:r>
            <a:r>
              <a:rPr lang="fr-FR" sz="1400" dirty="0" err="1"/>
              <a:t>also</a:t>
            </a:r>
            <a:r>
              <a:rPr lang="fr-FR" sz="1400" dirty="0"/>
              <a:t> :</a:t>
            </a:r>
          </a:p>
          <a:p>
            <a:r>
              <a:rPr lang="fr-FR" sz="1400" dirty="0"/>
              <a:t> - Acid</a:t>
            </a:r>
          </a:p>
          <a:p>
            <a:r>
              <a:rPr lang="fr-FR" sz="1400" dirty="0"/>
              <a:t> - </a:t>
            </a:r>
            <a:r>
              <a:rPr lang="fr-FR" sz="1400" dirty="0" err="1"/>
              <a:t>Alcohol</a:t>
            </a:r>
            <a:endParaRPr lang="fr-FR" sz="1400" dirty="0"/>
          </a:p>
          <a:p>
            <a:r>
              <a:rPr lang="fr-FR" sz="1400" dirty="0"/>
              <a:t>-  </a:t>
            </a:r>
            <a:r>
              <a:rPr lang="fr-FR" sz="1400" dirty="0" err="1"/>
              <a:t>Ketones</a:t>
            </a:r>
            <a:endParaRPr lang="fr-FR" sz="1400" dirty="0"/>
          </a:p>
          <a:p>
            <a:r>
              <a:rPr lang="fr-FR" sz="1400" dirty="0"/>
              <a:t> - Esters</a:t>
            </a:r>
          </a:p>
          <a:p>
            <a:r>
              <a:rPr lang="fr-FR" sz="1400" dirty="0"/>
              <a:t> - S and N </a:t>
            </a:r>
            <a:r>
              <a:rPr lang="fr-FR" sz="1400" dirty="0" err="1"/>
              <a:t>containing</a:t>
            </a:r>
            <a:r>
              <a:rPr lang="fr-FR" sz="1400" dirty="0"/>
              <a:t> compounds</a:t>
            </a:r>
          </a:p>
          <a:p>
            <a:endParaRPr lang="fr-FR" sz="1400" dirty="0"/>
          </a:p>
          <a:p>
            <a:r>
              <a:rPr lang="fr-FR" sz="1400" dirty="0">
                <a:solidFill>
                  <a:srgbClr val="FF0000"/>
                </a:solidFill>
                <a:sym typeface="Wingdings" panose="05000000000000000000" pitchFamily="2" charset="2"/>
              </a:rPr>
              <a:t> </a:t>
            </a:r>
            <a:r>
              <a:rPr lang="fr-FR" sz="1400" dirty="0" err="1">
                <a:solidFill>
                  <a:srgbClr val="FF0000"/>
                </a:solidFill>
                <a:sym typeface="Wingdings" panose="05000000000000000000" pitchFamily="2" charset="2"/>
              </a:rPr>
              <a:t>very</a:t>
            </a:r>
            <a:r>
              <a:rPr lang="fr-FR" sz="1400" dirty="0">
                <a:solidFill>
                  <a:srgbClr val="FF0000"/>
                </a:solidFill>
                <a:sym typeface="Wingdings" panose="05000000000000000000" pitchFamily="2" charset="2"/>
              </a:rPr>
              <a:t> </a:t>
            </a:r>
            <a:r>
              <a:rPr lang="fr-FR" sz="1400" dirty="0" err="1">
                <a:solidFill>
                  <a:srgbClr val="FF0000"/>
                </a:solidFill>
                <a:sym typeface="Wingdings" panose="05000000000000000000" pitchFamily="2" charset="2"/>
              </a:rPr>
              <a:t>complex</a:t>
            </a:r>
            <a:r>
              <a:rPr lang="fr-FR" sz="1400" dirty="0">
                <a:solidFill>
                  <a:srgbClr val="FF0000"/>
                </a:solidFill>
                <a:sym typeface="Wingdings" panose="05000000000000000000" pitchFamily="2" charset="2"/>
              </a:rPr>
              <a:t> composition e.g. ylang </a:t>
            </a:r>
            <a:r>
              <a:rPr lang="fr-FR" sz="1400" dirty="0" err="1">
                <a:solidFill>
                  <a:srgbClr val="FF0000"/>
                </a:solidFill>
                <a:sym typeface="Wingdings" panose="05000000000000000000" pitchFamily="2" charset="2"/>
              </a:rPr>
              <a:t>ylang</a:t>
            </a:r>
            <a:r>
              <a:rPr lang="fr-FR" sz="1400" dirty="0">
                <a:solidFill>
                  <a:srgbClr val="FF0000"/>
                </a:solidFill>
                <a:sym typeface="Wingdings" panose="05000000000000000000" pitchFamily="2" charset="2"/>
              </a:rPr>
              <a:t> EO : &gt; 450 compounds</a:t>
            </a:r>
            <a:endParaRPr lang="fr-FR" sz="1400" dirty="0">
              <a:solidFill>
                <a:srgbClr val="FF0000"/>
              </a:solidFill>
            </a:endParaRPr>
          </a:p>
          <a:p>
            <a:pPr marL="742950" lvl="1" indent="-285750">
              <a:buFontTx/>
              <a:buChar char="-"/>
            </a:pPr>
            <a:endParaRPr lang="fr-FR" dirty="0">
              <a:solidFill>
                <a:srgbClr val="00B050"/>
              </a:solidFill>
            </a:endParaRPr>
          </a:p>
          <a:p>
            <a:endParaRPr lang="en-US" dirty="0">
              <a:solidFill>
                <a:srgbClr val="00B050"/>
              </a:solidFill>
            </a:endParaRPr>
          </a:p>
        </p:txBody>
      </p:sp>
      <p:pic>
        <p:nvPicPr>
          <p:cNvPr id="16" name="Picture 4" descr="Les 6 vertus santé du clou de girofle : Femme Actuelle Le MAG">
            <a:extLst>
              <a:ext uri="{FF2B5EF4-FFF2-40B4-BE49-F238E27FC236}">
                <a16:creationId xmlns:a16="http://schemas.microsoft.com/office/drawing/2014/main" id="{BD8C37ED-5A0E-4777-8008-B052BDBCE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646" y="2562837"/>
            <a:ext cx="1117257" cy="8368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Ilip010">
            <a:extLst>
              <a:ext uri="{FF2B5EF4-FFF2-40B4-BE49-F238E27FC236}">
                <a16:creationId xmlns:a16="http://schemas.microsoft.com/office/drawing/2014/main" id="{A77FA056-A951-4F24-AA7E-8D9F291D1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244655" y="1940906"/>
            <a:ext cx="1162511" cy="9182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1" descr="Ilip018">
            <a:extLst>
              <a:ext uri="{FF2B5EF4-FFF2-40B4-BE49-F238E27FC236}">
                <a16:creationId xmlns:a16="http://schemas.microsoft.com/office/drawing/2014/main" id="{7D544C12-071B-406F-B2D1-98B127B49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957" y="993546"/>
            <a:ext cx="1466552" cy="116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Eugénol, 99 %, Acros Organics 500 g Eugénol, 99 %, Acros Organics | Fisher  Scientific">
            <a:extLst>
              <a:ext uri="{FF2B5EF4-FFF2-40B4-BE49-F238E27FC236}">
                <a16:creationId xmlns:a16="http://schemas.microsoft.com/office/drawing/2014/main" id="{9E1B3FA4-7843-45CC-91A7-FFBE0DF4AF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9071" y="2205947"/>
            <a:ext cx="1376454" cy="137645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2D117BB5-46A1-4C5A-A4DB-5F6F1145B33A}"/>
              </a:ext>
            </a:extLst>
          </p:cNvPr>
          <p:cNvPicPr>
            <a:picLocks noChangeAspect="1"/>
          </p:cNvPicPr>
          <p:nvPr/>
        </p:nvPicPr>
        <p:blipFill>
          <a:blip r:embed="rId8"/>
          <a:stretch>
            <a:fillRect/>
          </a:stretch>
        </p:blipFill>
        <p:spPr>
          <a:xfrm>
            <a:off x="6961708" y="1818758"/>
            <a:ext cx="1162511" cy="1162511"/>
          </a:xfrm>
          <a:prstGeom prst="rect">
            <a:avLst/>
          </a:prstGeom>
        </p:spPr>
      </p:pic>
      <p:pic>
        <p:nvPicPr>
          <p:cNvPr id="21" name="Picture 6" descr="Lamium purpureum 280405.jpg">
            <a:extLst>
              <a:ext uri="{FF2B5EF4-FFF2-40B4-BE49-F238E27FC236}">
                <a16:creationId xmlns:a16="http://schemas.microsoft.com/office/drawing/2014/main" id="{E1A2856B-D3C4-4714-AD0A-141D1FAC4D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4654" y="724129"/>
            <a:ext cx="1162511" cy="11466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hromatoML">
            <a:extLst>
              <a:ext uri="{FF2B5EF4-FFF2-40B4-BE49-F238E27FC236}">
                <a16:creationId xmlns:a16="http://schemas.microsoft.com/office/drawing/2014/main" id="{A4F479F3-F007-4B5C-B00D-52E9972404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5183290" y="3597072"/>
            <a:ext cx="3918987" cy="1376454"/>
          </a:xfrm>
          <a:prstGeom prst="rect">
            <a:avLst/>
          </a:prstGeom>
          <a:noFill/>
        </p:spPr>
      </p:pic>
    </p:spTree>
    <p:custDataLst>
      <p:tags r:id="rId1"/>
    </p:custDataLst>
    <p:extLst>
      <p:ext uri="{BB962C8B-B14F-4D97-AF65-F5344CB8AC3E}">
        <p14:creationId xmlns:p14="http://schemas.microsoft.com/office/powerpoint/2010/main" val="7729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2D337A5-837A-4322-926D-D2793459AB41}"/>
              </a:ext>
            </a:extLst>
          </p:cNvPr>
          <p:cNvSpPr>
            <a:spLocks noGrp="1"/>
          </p:cNvSpPr>
          <p:nvPr>
            <p:ph type="title"/>
          </p:nvPr>
        </p:nvSpPr>
        <p:spPr>
          <a:xfrm>
            <a:off x="457199" y="263426"/>
            <a:ext cx="7639171" cy="567349"/>
          </a:xfrm>
        </p:spPr>
        <p:txBody>
          <a:bodyPr>
            <a:normAutofit fontScale="90000"/>
          </a:bodyPr>
          <a:lstStyle/>
          <a:p>
            <a:r>
              <a:rPr lang="en-US" dirty="0"/>
              <a:t>What is an essential oil?</a:t>
            </a:r>
          </a:p>
        </p:txBody>
      </p:sp>
      <p:sp>
        <p:nvSpPr>
          <p:cNvPr id="4" name="ZoneTexte 3">
            <a:extLst>
              <a:ext uri="{FF2B5EF4-FFF2-40B4-BE49-F238E27FC236}">
                <a16:creationId xmlns:a16="http://schemas.microsoft.com/office/drawing/2014/main" id="{B2C180D7-AE0E-4508-809B-86168C8EE448}"/>
              </a:ext>
            </a:extLst>
          </p:cNvPr>
          <p:cNvSpPr txBox="1"/>
          <p:nvPr/>
        </p:nvSpPr>
        <p:spPr>
          <a:xfrm>
            <a:off x="49009" y="914908"/>
            <a:ext cx="8637792" cy="2492990"/>
          </a:xfrm>
          <a:prstGeom prst="rect">
            <a:avLst/>
          </a:prstGeom>
          <a:noFill/>
        </p:spPr>
        <p:txBody>
          <a:bodyPr wrap="square" rtlCol="0">
            <a:spAutoFit/>
          </a:bodyPr>
          <a:lstStyle/>
          <a:p>
            <a:pPr marL="285750" indent="-285750">
              <a:buFontTx/>
              <a:buChar char="-"/>
            </a:pPr>
            <a:r>
              <a:rPr lang="fr-FR" dirty="0">
                <a:solidFill>
                  <a:srgbClr val="7DB928"/>
                </a:solidFill>
              </a:rPr>
              <a:t>Composition:</a:t>
            </a:r>
          </a:p>
          <a:p>
            <a:pPr marL="742950" lvl="1" indent="-285750">
              <a:buFontTx/>
              <a:buChar char="-"/>
            </a:pPr>
            <a:r>
              <a:rPr lang="fr-FR" sz="1400" dirty="0" err="1"/>
              <a:t>Depends</a:t>
            </a:r>
            <a:r>
              <a:rPr lang="fr-FR" sz="1400" dirty="0"/>
              <a:t> on the </a:t>
            </a:r>
            <a:r>
              <a:rPr lang="fr-FR" sz="1400" dirty="0" err="1"/>
              <a:t>organ</a:t>
            </a:r>
            <a:r>
              <a:rPr lang="fr-FR" sz="1400" dirty="0"/>
              <a:t> (</a:t>
            </a:r>
            <a:r>
              <a:rPr lang="fr-FR" sz="1400" dirty="0" err="1"/>
              <a:t>cinnamon</a:t>
            </a:r>
            <a:r>
              <a:rPr lang="fr-FR" sz="1400" dirty="0"/>
              <a:t> </a:t>
            </a:r>
            <a:r>
              <a:rPr lang="fr-FR" sz="1400" dirty="0" err="1"/>
              <a:t>leaves</a:t>
            </a:r>
            <a:r>
              <a:rPr lang="fr-FR" sz="1400" dirty="0"/>
              <a:t>: </a:t>
            </a:r>
            <a:r>
              <a:rPr lang="fr-FR" sz="1400" dirty="0" err="1"/>
              <a:t>eugenol</a:t>
            </a:r>
            <a:r>
              <a:rPr lang="fr-FR" sz="1400" dirty="0"/>
              <a:t>, </a:t>
            </a:r>
            <a:r>
              <a:rPr lang="fr-FR" sz="1400" dirty="0" err="1"/>
              <a:t>cinnamon</a:t>
            </a:r>
            <a:r>
              <a:rPr lang="fr-FR" sz="1400" dirty="0"/>
              <a:t> </a:t>
            </a:r>
            <a:r>
              <a:rPr lang="fr-FR" sz="1400" dirty="0" err="1"/>
              <a:t>bark</a:t>
            </a:r>
            <a:r>
              <a:rPr lang="fr-FR" sz="1400" dirty="0"/>
              <a:t>: </a:t>
            </a:r>
            <a:r>
              <a:rPr lang="fr-FR" sz="1400" dirty="0" err="1"/>
              <a:t>cinnamaldehyde</a:t>
            </a:r>
            <a:r>
              <a:rPr lang="fr-FR" sz="1400" dirty="0"/>
              <a:t>, </a:t>
            </a:r>
            <a:r>
              <a:rPr lang="fr-FR" sz="1400" dirty="0" err="1"/>
              <a:t>cinnammon</a:t>
            </a:r>
            <a:r>
              <a:rPr lang="fr-FR" sz="1400" dirty="0"/>
              <a:t> </a:t>
            </a:r>
            <a:r>
              <a:rPr lang="fr-FR" sz="1400" dirty="0" err="1"/>
              <a:t>roots</a:t>
            </a:r>
            <a:r>
              <a:rPr lang="fr-FR" sz="1400" dirty="0"/>
              <a:t>: </a:t>
            </a:r>
            <a:r>
              <a:rPr lang="fr-FR" sz="1400" dirty="0" err="1"/>
              <a:t>camphor</a:t>
            </a:r>
            <a:r>
              <a:rPr lang="fr-FR" sz="1400" dirty="0"/>
              <a:t>)</a:t>
            </a:r>
          </a:p>
          <a:p>
            <a:pPr marL="742950" lvl="1" indent="-285750">
              <a:buFontTx/>
              <a:buChar char="-"/>
            </a:pPr>
            <a:r>
              <a:rPr lang="fr-FR" sz="1400" dirty="0" err="1"/>
              <a:t>Depends</a:t>
            </a:r>
            <a:r>
              <a:rPr lang="fr-FR" sz="1400" dirty="0"/>
              <a:t> on the </a:t>
            </a:r>
            <a:r>
              <a:rPr lang="fr-FR" sz="1400" dirty="0" err="1"/>
              <a:t>season</a:t>
            </a:r>
            <a:endParaRPr lang="fr-FR" sz="1400" dirty="0"/>
          </a:p>
          <a:p>
            <a:pPr marL="742950" lvl="1" indent="-285750">
              <a:buFontTx/>
              <a:buChar char="-"/>
            </a:pPr>
            <a:r>
              <a:rPr lang="fr-FR" sz="1400" dirty="0" err="1"/>
              <a:t>Depends</a:t>
            </a:r>
            <a:r>
              <a:rPr lang="fr-FR" sz="1400" dirty="0"/>
              <a:t> on the </a:t>
            </a:r>
            <a:r>
              <a:rPr lang="fr-FR" sz="1400" dirty="0" err="1"/>
              <a:t>climate</a:t>
            </a:r>
            <a:r>
              <a:rPr lang="fr-FR" sz="1400" dirty="0"/>
              <a:t>-</a:t>
            </a:r>
            <a:r>
              <a:rPr lang="fr-FR" sz="1400" dirty="0" err="1"/>
              <a:t>soil</a:t>
            </a:r>
            <a:r>
              <a:rPr lang="fr-FR" sz="1400" dirty="0"/>
              <a:t>-distillation (terroir </a:t>
            </a:r>
            <a:r>
              <a:rPr lang="fr-FR" sz="1400" dirty="0" err="1"/>
              <a:t>effect</a:t>
            </a:r>
            <a:r>
              <a:rPr lang="fr-FR" sz="1400" dirty="0"/>
              <a:t>)</a:t>
            </a:r>
          </a:p>
          <a:p>
            <a:pPr marL="742950" lvl="1" indent="-285750">
              <a:buFontTx/>
              <a:buChar char="-"/>
            </a:pPr>
            <a:r>
              <a:rPr lang="fr-FR" sz="1400" dirty="0" err="1"/>
              <a:t>Presence</a:t>
            </a:r>
            <a:r>
              <a:rPr lang="fr-FR" sz="1400" dirty="0"/>
              <a:t> of </a:t>
            </a:r>
            <a:r>
              <a:rPr lang="fr-FR" sz="1400" dirty="0" err="1"/>
              <a:t>pathogens</a:t>
            </a:r>
            <a:endParaRPr lang="fr-FR" sz="1400" dirty="0"/>
          </a:p>
          <a:p>
            <a:pPr marL="742950" lvl="1" indent="-285750">
              <a:buFontTx/>
              <a:buChar char="-"/>
            </a:pPr>
            <a:r>
              <a:rPr lang="fr-FR" sz="1400" dirty="0" err="1"/>
              <a:t>Chemotypes</a:t>
            </a:r>
            <a:endParaRPr lang="fr-FR" sz="1400" dirty="0"/>
          </a:p>
          <a:p>
            <a:pPr marL="742950" lvl="1" indent="-285750">
              <a:buFontTx/>
              <a:buChar char="-"/>
            </a:pPr>
            <a:endParaRPr lang="fr-FR" dirty="0">
              <a:solidFill>
                <a:srgbClr val="00B050"/>
              </a:solidFill>
            </a:endParaRPr>
          </a:p>
          <a:p>
            <a:endParaRPr lang="fr-FR" dirty="0">
              <a:solidFill>
                <a:srgbClr val="00B050"/>
              </a:solidFill>
            </a:endParaRPr>
          </a:p>
          <a:p>
            <a:endParaRPr lang="en-US" dirty="0">
              <a:solidFill>
                <a:srgbClr val="00B050"/>
              </a:solidFill>
            </a:endParaRPr>
          </a:p>
        </p:txBody>
      </p:sp>
      <p:sp>
        <p:nvSpPr>
          <p:cNvPr id="5" name="ZoneTexte 4">
            <a:extLst>
              <a:ext uri="{FF2B5EF4-FFF2-40B4-BE49-F238E27FC236}">
                <a16:creationId xmlns:a16="http://schemas.microsoft.com/office/drawing/2014/main" id="{596826D2-5BE9-456C-A60D-AFBA0B2E97E9}"/>
              </a:ext>
            </a:extLst>
          </p:cNvPr>
          <p:cNvSpPr txBox="1"/>
          <p:nvPr/>
        </p:nvSpPr>
        <p:spPr>
          <a:xfrm>
            <a:off x="6363886" y="2571750"/>
            <a:ext cx="2416629" cy="2308324"/>
          </a:xfrm>
          <a:prstGeom prst="rect">
            <a:avLst/>
          </a:prstGeom>
          <a:noFill/>
        </p:spPr>
        <p:txBody>
          <a:bodyPr wrap="square" rtlCol="0">
            <a:spAutoFit/>
          </a:bodyPr>
          <a:lstStyle/>
          <a:p>
            <a:r>
              <a:rPr lang="fr-FR" sz="1400" dirty="0" err="1"/>
              <a:t>Thyme</a:t>
            </a:r>
            <a:r>
              <a:rPr lang="fr-FR" sz="1400" dirty="0"/>
              <a:t>: 7 </a:t>
            </a:r>
            <a:r>
              <a:rPr lang="fr-FR" sz="1400" dirty="0" err="1"/>
              <a:t>chemotypes</a:t>
            </a:r>
            <a:endParaRPr lang="fr-FR" sz="1400" dirty="0"/>
          </a:p>
          <a:p>
            <a:pPr marL="914400" lvl="1" indent="-457200">
              <a:buFont typeface="+mj-lt"/>
              <a:buAutoNum type="arabicPeriod"/>
            </a:pPr>
            <a:r>
              <a:rPr lang="fr-BE" sz="1400" dirty="0"/>
              <a:t>Linalol</a:t>
            </a:r>
          </a:p>
          <a:p>
            <a:pPr marL="914400" lvl="1" indent="-457200">
              <a:buFont typeface="+mj-lt"/>
              <a:buAutoNum type="arabicPeriod"/>
            </a:pPr>
            <a:r>
              <a:rPr lang="fr-BE" sz="1400" dirty="0"/>
              <a:t>Géraniol</a:t>
            </a:r>
          </a:p>
          <a:p>
            <a:pPr marL="914400" lvl="1" indent="-457200">
              <a:buFont typeface="+mj-lt"/>
              <a:buAutoNum type="arabicPeriod"/>
            </a:pPr>
            <a:r>
              <a:rPr lang="fr-BE" sz="1400" dirty="0"/>
              <a:t>Thymol</a:t>
            </a:r>
          </a:p>
          <a:p>
            <a:pPr marL="914400" lvl="1" indent="-457200">
              <a:buFont typeface="+mj-lt"/>
              <a:buAutoNum type="arabicPeriod"/>
            </a:pPr>
            <a:r>
              <a:rPr lang="fr-BE" sz="1400" dirty="0" err="1"/>
              <a:t>Thujanol</a:t>
            </a:r>
            <a:endParaRPr lang="fr-BE" sz="1400" dirty="0"/>
          </a:p>
          <a:p>
            <a:pPr marL="914400" lvl="1" indent="-457200">
              <a:buFont typeface="+mj-lt"/>
              <a:buAutoNum type="arabicPeriod"/>
            </a:pPr>
            <a:r>
              <a:rPr lang="fr-BE" sz="1400" i="1" dirty="0" err="1"/>
              <a:t>Carvacrol</a:t>
            </a:r>
            <a:endParaRPr lang="fr-BE" sz="1400" i="1" dirty="0"/>
          </a:p>
          <a:p>
            <a:pPr marL="914400" lvl="1" indent="-457200">
              <a:buFont typeface="+mj-lt"/>
              <a:buAutoNum type="arabicPeriod"/>
            </a:pPr>
            <a:r>
              <a:rPr lang="fr-BE" sz="1400" i="1" dirty="0"/>
              <a:t>α-terpinéol</a:t>
            </a:r>
          </a:p>
          <a:p>
            <a:pPr marL="914400" lvl="1" indent="-457200">
              <a:buFont typeface="+mj-lt"/>
              <a:buAutoNum type="arabicPeriod"/>
            </a:pPr>
            <a:r>
              <a:rPr lang="fr-BE" sz="1400" i="1" dirty="0"/>
              <a:t>Hydrate de </a:t>
            </a:r>
            <a:r>
              <a:rPr lang="fr-BE" sz="1400" i="1" dirty="0" err="1"/>
              <a:t>sabinène</a:t>
            </a:r>
            <a:endParaRPr lang="fr-FR" sz="1400" i="1" dirty="0"/>
          </a:p>
          <a:p>
            <a:endParaRPr lang="en-US" dirty="0"/>
          </a:p>
        </p:txBody>
      </p:sp>
      <p:pic>
        <p:nvPicPr>
          <p:cNvPr id="6" name="Image 5">
            <a:extLst>
              <a:ext uri="{FF2B5EF4-FFF2-40B4-BE49-F238E27FC236}">
                <a16:creationId xmlns:a16="http://schemas.microsoft.com/office/drawing/2014/main" id="{ACF650E1-060B-4EFC-87AF-28804F853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360" y="2557118"/>
            <a:ext cx="2853280" cy="2293750"/>
          </a:xfrm>
          <a:prstGeom prst="rect">
            <a:avLst/>
          </a:prstGeom>
        </p:spPr>
      </p:pic>
      <p:pic>
        <p:nvPicPr>
          <p:cNvPr id="1026" name="Picture 2" descr="Réussir la culture du thym">
            <a:extLst>
              <a:ext uri="{FF2B5EF4-FFF2-40B4-BE49-F238E27FC236}">
                <a16:creationId xmlns:a16="http://schemas.microsoft.com/office/drawing/2014/main" id="{BA27C6E2-255A-43D4-9A04-003A77366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85" y="2737430"/>
            <a:ext cx="2229108" cy="19331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168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4C7A860-43EF-4C3F-A8FC-93CF85DCF288}"/>
              </a:ext>
            </a:extLst>
          </p:cNvPr>
          <p:cNvSpPr>
            <a:spLocks noGrp="1"/>
          </p:cNvSpPr>
          <p:nvPr>
            <p:ph idx="1"/>
          </p:nvPr>
        </p:nvSpPr>
        <p:spPr>
          <a:xfrm>
            <a:off x="306593" y="1369441"/>
            <a:ext cx="8229600" cy="3428140"/>
          </a:xfrm>
        </p:spPr>
        <p:txBody>
          <a:bodyPr/>
          <a:lstStyle/>
          <a:p>
            <a:pPr marL="457200" lvl="1" indent="0">
              <a:buNone/>
            </a:pPr>
            <a:r>
              <a:rPr lang="en-US" sz="1800" dirty="0"/>
              <a:t>Conventional uses of EOs :</a:t>
            </a:r>
          </a:p>
          <a:p>
            <a:pPr lvl="1">
              <a:buFontTx/>
              <a:buChar char="-"/>
            </a:pPr>
            <a:r>
              <a:rPr lang="en-US" sz="1800" dirty="0"/>
              <a:t>Food</a:t>
            </a:r>
          </a:p>
          <a:p>
            <a:pPr lvl="1">
              <a:buFontTx/>
              <a:buChar char="-"/>
            </a:pPr>
            <a:r>
              <a:rPr lang="en-US" sz="1800" dirty="0"/>
              <a:t>Beverage</a:t>
            </a:r>
          </a:p>
          <a:p>
            <a:pPr lvl="1">
              <a:buFontTx/>
              <a:buChar char="-"/>
            </a:pPr>
            <a:r>
              <a:rPr lang="en-US" sz="1800" dirty="0"/>
              <a:t>Cosmetics/perfume</a:t>
            </a:r>
          </a:p>
          <a:p>
            <a:pPr lvl="1">
              <a:buFontTx/>
              <a:buChar char="-"/>
            </a:pPr>
            <a:r>
              <a:rPr lang="en-US" sz="1800" dirty="0"/>
              <a:t>Aromatherapy</a:t>
            </a:r>
          </a:p>
          <a:p>
            <a:endParaRPr lang="en-US" dirty="0"/>
          </a:p>
        </p:txBody>
      </p:sp>
      <p:sp>
        <p:nvSpPr>
          <p:cNvPr id="3" name="Titre 2">
            <a:extLst>
              <a:ext uri="{FF2B5EF4-FFF2-40B4-BE49-F238E27FC236}">
                <a16:creationId xmlns:a16="http://schemas.microsoft.com/office/drawing/2014/main" id="{F42D9099-B74C-48C0-85F7-32E97F551B68}"/>
              </a:ext>
            </a:extLst>
          </p:cNvPr>
          <p:cNvSpPr>
            <a:spLocks noGrp="1"/>
          </p:cNvSpPr>
          <p:nvPr>
            <p:ph type="title"/>
          </p:nvPr>
        </p:nvSpPr>
        <p:spPr/>
        <p:txBody>
          <a:bodyPr>
            <a:normAutofit fontScale="90000"/>
          </a:bodyPr>
          <a:lstStyle/>
          <a:p>
            <a:r>
              <a:rPr lang="en-US" dirty="0" err="1"/>
              <a:t>Traditionnal</a:t>
            </a:r>
            <a:r>
              <a:rPr lang="en-US" dirty="0"/>
              <a:t> uses of essential oils </a:t>
            </a:r>
          </a:p>
        </p:txBody>
      </p:sp>
      <p:pic>
        <p:nvPicPr>
          <p:cNvPr id="4" name="Image 3">
            <a:extLst>
              <a:ext uri="{FF2B5EF4-FFF2-40B4-BE49-F238E27FC236}">
                <a16:creationId xmlns:a16="http://schemas.microsoft.com/office/drawing/2014/main" id="{4E575321-9496-4860-9E27-22E4AE8F5874}"/>
              </a:ext>
            </a:extLst>
          </p:cNvPr>
          <p:cNvPicPr>
            <a:picLocks noChangeAspect="1"/>
          </p:cNvPicPr>
          <p:nvPr/>
        </p:nvPicPr>
        <p:blipFill>
          <a:blip r:embed="rId3"/>
          <a:stretch>
            <a:fillRect/>
          </a:stretch>
        </p:blipFill>
        <p:spPr>
          <a:xfrm>
            <a:off x="4421393" y="1576434"/>
            <a:ext cx="1462628" cy="1392677"/>
          </a:xfrm>
          <a:prstGeom prst="rect">
            <a:avLst/>
          </a:prstGeom>
        </p:spPr>
      </p:pic>
      <p:pic>
        <p:nvPicPr>
          <p:cNvPr id="9" name="Picture 4" descr="Les huiles essentielles revitalisent l'industrie cosmétique - Madame Figaro">
            <a:extLst>
              <a:ext uri="{FF2B5EF4-FFF2-40B4-BE49-F238E27FC236}">
                <a16:creationId xmlns:a16="http://schemas.microsoft.com/office/drawing/2014/main" id="{BE583EFB-6058-401B-8B6F-EFCA51E81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23" y="3464306"/>
            <a:ext cx="2821200" cy="133271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19E406AD-4EDA-4BD1-8219-93F81783C6BD}"/>
              </a:ext>
            </a:extLst>
          </p:cNvPr>
          <p:cNvPicPr>
            <a:picLocks noChangeAspect="1"/>
          </p:cNvPicPr>
          <p:nvPr/>
        </p:nvPicPr>
        <p:blipFill>
          <a:blip r:embed="rId5"/>
          <a:stretch>
            <a:fillRect/>
          </a:stretch>
        </p:blipFill>
        <p:spPr>
          <a:xfrm>
            <a:off x="6517945" y="1305744"/>
            <a:ext cx="1804065" cy="1804065"/>
          </a:xfrm>
          <a:prstGeom prst="rect">
            <a:avLst/>
          </a:prstGeom>
        </p:spPr>
      </p:pic>
      <p:pic>
        <p:nvPicPr>
          <p:cNvPr id="11" name="Image 10">
            <a:extLst>
              <a:ext uri="{FF2B5EF4-FFF2-40B4-BE49-F238E27FC236}">
                <a16:creationId xmlns:a16="http://schemas.microsoft.com/office/drawing/2014/main" id="{453C4FE3-C8B4-48DC-A672-4EFD046CF9BB}"/>
              </a:ext>
            </a:extLst>
          </p:cNvPr>
          <p:cNvPicPr>
            <a:picLocks noChangeAspect="1"/>
          </p:cNvPicPr>
          <p:nvPr/>
        </p:nvPicPr>
        <p:blipFill>
          <a:blip r:embed="rId6"/>
          <a:stretch>
            <a:fillRect/>
          </a:stretch>
        </p:blipFill>
        <p:spPr>
          <a:xfrm>
            <a:off x="4377306" y="3244652"/>
            <a:ext cx="1253918" cy="1671890"/>
          </a:xfrm>
          <a:prstGeom prst="rect">
            <a:avLst/>
          </a:prstGeom>
        </p:spPr>
      </p:pic>
      <p:pic>
        <p:nvPicPr>
          <p:cNvPr id="2052" name="Picture 4" descr="Bonbons à la menthe : recette de Bonbons à la menthe">
            <a:extLst>
              <a:ext uri="{FF2B5EF4-FFF2-40B4-BE49-F238E27FC236}">
                <a16:creationId xmlns:a16="http://schemas.microsoft.com/office/drawing/2014/main" id="{B1665917-BCED-4766-B47C-BD19408DC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6849" y="3464306"/>
            <a:ext cx="2366255" cy="12325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986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42D9099-B74C-48C0-85F7-32E97F551B68}"/>
              </a:ext>
            </a:extLst>
          </p:cNvPr>
          <p:cNvSpPr>
            <a:spLocks noGrp="1"/>
          </p:cNvSpPr>
          <p:nvPr>
            <p:ph type="title"/>
            <p:custDataLst>
              <p:tags r:id="rId2"/>
            </p:custDataLst>
          </p:nvPr>
        </p:nvSpPr>
        <p:spPr>
          <a:xfrm>
            <a:off x="324765" y="296547"/>
            <a:ext cx="8122954" cy="567349"/>
          </a:xfrm>
        </p:spPr>
        <p:txBody>
          <a:bodyPr>
            <a:normAutofit/>
          </a:bodyPr>
          <a:lstStyle/>
          <a:p>
            <a:r>
              <a:rPr lang="en-US" sz="2600" dirty="0" err="1"/>
              <a:t>Traditionnal</a:t>
            </a:r>
            <a:r>
              <a:rPr lang="en-US" sz="2600" dirty="0"/>
              <a:t> uses of essential oils in food and beverages</a:t>
            </a:r>
          </a:p>
        </p:txBody>
      </p:sp>
      <p:graphicFrame>
        <p:nvGraphicFramePr>
          <p:cNvPr id="5" name="Tableau 4">
            <a:extLst>
              <a:ext uri="{FF2B5EF4-FFF2-40B4-BE49-F238E27FC236}">
                <a16:creationId xmlns:a16="http://schemas.microsoft.com/office/drawing/2014/main" id="{996B82C5-FC55-4DE5-AE3C-751629CE0723}"/>
              </a:ext>
            </a:extLst>
          </p:cNvPr>
          <p:cNvGraphicFramePr>
            <a:graphicFrameLocks noGrp="1"/>
          </p:cNvGraphicFramePr>
          <p:nvPr>
            <p:extLst>
              <p:ext uri="{D42A27DB-BD31-4B8C-83A1-F6EECF244321}">
                <p14:modId xmlns:p14="http://schemas.microsoft.com/office/powerpoint/2010/main" val="1042935714"/>
              </p:ext>
            </p:extLst>
          </p:nvPr>
        </p:nvGraphicFramePr>
        <p:xfrm>
          <a:off x="169156" y="931861"/>
          <a:ext cx="5037545" cy="4150733"/>
        </p:xfrm>
        <a:graphic>
          <a:graphicData uri="http://schemas.openxmlformats.org/drawingml/2006/table">
            <a:tbl>
              <a:tblPr firstRow="1" bandRow="1">
                <a:tableStyleId>{5C22544A-7EE6-4342-B048-85BDC9FD1C3A}</a:tableStyleId>
              </a:tblPr>
              <a:tblGrid>
                <a:gridCol w="1774083">
                  <a:extLst>
                    <a:ext uri="{9D8B030D-6E8A-4147-A177-3AD203B41FA5}">
                      <a16:colId xmlns:a16="http://schemas.microsoft.com/office/drawing/2014/main" val="3035829018"/>
                    </a:ext>
                  </a:extLst>
                </a:gridCol>
                <a:gridCol w="1493228">
                  <a:extLst>
                    <a:ext uri="{9D8B030D-6E8A-4147-A177-3AD203B41FA5}">
                      <a16:colId xmlns:a16="http://schemas.microsoft.com/office/drawing/2014/main" val="1592199834"/>
                    </a:ext>
                  </a:extLst>
                </a:gridCol>
                <a:gridCol w="1770234">
                  <a:extLst>
                    <a:ext uri="{9D8B030D-6E8A-4147-A177-3AD203B41FA5}">
                      <a16:colId xmlns:a16="http://schemas.microsoft.com/office/drawing/2014/main" val="524438177"/>
                    </a:ext>
                  </a:extLst>
                </a:gridCol>
              </a:tblGrid>
              <a:tr h="524309">
                <a:tc>
                  <a:txBody>
                    <a:bodyPr/>
                    <a:lstStyle/>
                    <a:p>
                      <a:r>
                        <a:rPr lang="fr-FR" sz="1200" dirty="0"/>
                        <a:t>Food </a:t>
                      </a:r>
                      <a:r>
                        <a:rPr lang="fr-FR" sz="1200" dirty="0" err="1"/>
                        <a:t>product</a:t>
                      </a:r>
                      <a:endParaRPr lang="en-US" sz="1200" dirty="0"/>
                    </a:p>
                  </a:txBody>
                  <a:tcPr/>
                </a:tc>
                <a:tc>
                  <a:txBody>
                    <a:bodyPr/>
                    <a:lstStyle/>
                    <a:p>
                      <a:r>
                        <a:rPr lang="fr-FR" sz="1200" dirty="0" err="1"/>
                        <a:t>Flavor</a:t>
                      </a:r>
                      <a:r>
                        <a:rPr lang="fr-FR" sz="1200" dirty="0"/>
                        <a:t> dosage (%)</a:t>
                      </a:r>
                      <a:endParaRPr lang="en-US" sz="1200" dirty="0"/>
                    </a:p>
                  </a:txBody>
                  <a:tcPr/>
                </a:tc>
                <a:tc>
                  <a:txBody>
                    <a:bodyPr/>
                    <a:lstStyle/>
                    <a:p>
                      <a:r>
                        <a:rPr lang="fr-FR" sz="1200" dirty="0"/>
                        <a:t>EO content in </a:t>
                      </a:r>
                      <a:r>
                        <a:rPr lang="fr-FR" sz="1200" dirty="0" err="1"/>
                        <a:t>flavor</a:t>
                      </a:r>
                      <a:r>
                        <a:rPr lang="fr-FR" sz="1200" dirty="0"/>
                        <a:t> (%)</a:t>
                      </a:r>
                      <a:endParaRPr lang="en-US" sz="1200" dirty="0"/>
                    </a:p>
                  </a:txBody>
                  <a:tcPr/>
                </a:tc>
                <a:extLst>
                  <a:ext uri="{0D108BD9-81ED-4DB2-BD59-A6C34878D82A}">
                    <a16:rowId xmlns:a16="http://schemas.microsoft.com/office/drawing/2014/main" val="1664988780"/>
                  </a:ext>
                </a:extLst>
              </a:tr>
              <a:tr h="299604">
                <a:tc>
                  <a:txBody>
                    <a:bodyPr/>
                    <a:lstStyle/>
                    <a:p>
                      <a:r>
                        <a:rPr lang="fr-FR" sz="1200" dirty="0"/>
                        <a:t>1. </a:t>
                      </a:r>
                      <a:r>
                        <a:rPr lang="fr-FR" sz="1200" dirty="0" err="1"/>
                        <a:t>Alcoholic</a:t>
                      </a:r>
                      <a:r>
                        <a:rPr lang="fr-FR" sz="1200" dirty="0"/>
                        <a:t> </a:t>
                      </a:r>
                      <a:r>
                        <a:rPr lang="fr-FR" sz="1200" dirty="0" err="1"/>
                        <a:t>beverage</a:t>
                      </a:r>
                      <a:endParaRPr lang="en-US" sz="1200" dirty="0"/>
                    </a:p>
                  </a:txBody>
                  <a:tcPr/>
                </a:tc>
                <a:tc>
                  <a:txBody>
                    <a:bodyPr/>
                    <a:lstStyle/>
                    <a:p>
                      <a:r>
                        <a:rPr lang="fr-FR" sz="1200" dirty="0"/>
                        <a:t>0,05-0,15</a:t>
                      </a:r>
                      <a:endParaRPr lang="en-US" sz="1200" dirty="0"/>
                    </a:p>
                  </a:txBody>
                  <a:tcPr/>
                </a:tc>
                <a:tc>
                  <a:txBody>
                    <a:bodyPr/>
                    <a:lstStyle/>
                    <a:p>
                      <a:r>
                        <a:rPr lang="fr-FR" sz="1200" dirty="0"/>
                        <a:t>3-100</a:t>
                      </a:r>
                      <a:endParaRPr lang="en-US" sz="1200" dirty="0"/>
                    </a:p>
                  </a:txBody>
                  <a:tcPr/>
                </a:tc>
                <a:extLst>
                  <a:ext uri="{0D108BD9-81ED-4DB2-BD59-A6C34878D82A}">
                    <a16:rowId xmlns:a16="http://schemas.microsoft.com/office/drawing/2014/main" val="3127749355"/>
                  </a:ext>
                </a:extLst>
              </a:tr>
              <a:tr h="299604">
                <a:tc>
                  <a:txBody>
                    <a:bodyPr/>
                    <a:lstStyle/>
                    <a:p>
                      <a:r>
                        <a:rPr lang="fr-FR" sz="1200" dirty="0"/>
                        <a:t>2. Soft drinks</a:t>
                      </a:r>
                      <a:endParaRPr lang="en-US" sz="1200" dirty="0"/>
                    </a:p>
                  </a:txBody>
                  <a:tcPr/>
                </a:tc>
                <a:tc>
                  <a:txBody>
                    <a:bodyPr/>
                    <a:lstStyle/>
                    <a:p>
                      <a:r>
                        <a:rPr lang="fr-FR" sz="1200" dirty="0"/>
                        <a:t>0,10-0,15</a:t>
                      </a:r>
                      <a:endParaRPr lang="en-US" sz="1200" dirty="0"/>
                    </a:p>
                  </a:txBody>
                  <a:tcPr/>
                </a:tc>
                <a:tc>
                  <a:txBody>
                    <a:bodyPr/>
                    <a:lstStyle/>
                    <a:p>
                      <a:r>
                        <a:rPr lang="fr-FR" sz="1200" dirty="0"/>
                        <a:t>2-5</a:t>
                      </a:r>
                      <a:endParaRPr lang="en-US" sz="1200" dirty="0"/>
                    </a:p>
                  </a:txBody>
                  <a:tcPr/>
                </a:tc>
                <a:extLst>
                  <a:ext uri="{0D108BD9-81ED-4DB2-BD59-A6C34878D82A}">
                    <a16:rowId xmlns:a16="http://schemas.microsoft.com/office/drawing/2014/main" val="158062735"/>
                  </a:ext>
                </a:extLst>
              </a:tr>
              <a:tr h="441272">
                <a:tc>
                  <a:txBody>
                    <a:bodyPr/>
                    <a:lstStyle/>
                    <a:p>
                      <a:r>
                        <a:rPr lang="fr-FR" sz="1200" dirty="0"/>
                        <a:t>3. </a:t>
                      </a:r>
                      <a:r>
                        <a:rPr lang="fr-FR" sz="1200" dirty="0" err="1"/>
                        <a:t>Sweets</a:t>
                      </a:r>
                      <a:r>
                        <a:rPr lang="fr-FR" sz="1200" dirty="0"/>
                        <a:t> (</a:t>
                      </a:r>
                      <a:r>
                        <a:rPr lang="fr-FR" sz="1200" dirty="0" err="1"/>
                        <a:t>confectionery</a:t>
                      </a:r>
                      <a:r>
                        <a:rPr lang="fr-FR" sz="1200" dirty="0"/>
                        <a:t>, </a:t>
                      </a:r>
                      <a:r>
                        <a:rPr lang="fr-FR" sz="1200" dirty="0" err="1"/>
                        <a:t>chocolate</a:t>
                      </a:r>
                      <a:r>
                        <a:rPr lang="fr-FR" sz="1200" dirty="0"/>
                        <a:t>)</a:t>
                      </a:r>
                      <a:endParaRPr lang="en-US" sz="1200" dirty="0"/>
                    </a:p>
                  </a:txBody>
                  <a:tcPr/>
                </a:tc>
                <a:tc>
                  <a:txBody>
                    <a:bodyPr/>
                    <a:lstStyle/>
                    <a:p>
                      <a:r>
                        <a:rPr lang="fr-FR" sz="1200" dirty="0"/>
                        <a:t>0,15-0,25</a:t>
                      </a:r>
                      <a:endParaRPr lang="en-US" sz="1200" dirty="0"/>
                    </a:p>
                  </a:txBody>
                  <a:tcPr/>
                </a:tc>
                <a:tc>
                  <a:txBody>
                    <a:bodyPr/>
                    <a:lstStyle/>
                    <a:p>
                      <a:r>
                        <a:rPr lang="fr-FR" sz="1200" dirty="0"/>
                        <a:t>1-100</a:t>
                      </a:r>
                      <a:endParaRPr lang="en-US" sz="1200" dirty="0"/>
                    </a:p>
                  </a:txBody>
                  <a:tcPr/>
                </a:tc>
                <a:extLst>
                  <a:ext uri="{0D108BD9-81ED-4DB2-BD59-A6C34878D82A}">
                    <a16:rowId xmlns:a16="http://schemas.microsoft.com/office/drawing/2014/main" val="966644989"/>
                  </a:ext>
                </a:extLst>
              </a:tr>
              <a:tr h="441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4. </a:t>
                      </a:r>
                      <a:r>
                        <a:rPr lang="fr-FR" sz="1200" dirty="0" err="1"/>
                        <a:t>Bakery</a:t>
                      </a:r>
                      <a:r>
                        <a:rPr lang="fr-FR" sz="1200" dirty="0"/>
                        <a:t> (cake, biscuits, …)</a:t>
                      </a:r>
                      <a:endParaRPr lang="en-US" sz="1200" dirty="0"/>
                    </a:p>
                  </a:txBody>
                  <a:tcPr/>
                </a:tc>
                <a:tc>
                  <a:txBody>
                    <a:bodyPr/>
                    <a:lstStyle/>
                    <a:p>
                      <a:r>
                        <a:rPr lang="fr-FR" sz="1200" dirty="0"/>
                        <a:t>0,10-0,25</a:t>
                      </a:r>
                      <a:endParaRPr lang="en-US" sz="1200" dirty="0"/>
                    </a:p>
                  </a:txBody>
                  <a:tcPr/>
                </a:tc>
                <a:tc>
                  <a:txBody>
                    <a:bodyPr/>
                    <a:lstStyle/>
                    <a:p>
                      <a:r>
                        <a:rPr lang="fr-FR" sz="1200" dirty="0"/>
                        <a:t>1-50</a:t>
                      </a:r>
                      <a:endParaRPr lang="en-US" sz="1200" dirty="0"/>
                    </a:p>
                  </a:txBody>
                  <a:tcPr/>
                </a:tc>
                <a:extLst>
                  <a:ext uri="{0D108BD9-81ED-4DB2-BD59-A6C34878D82A}">
                    <a16:rowId xmlns:a16="http://schemas.microsoft.com/office/drawing/2014/main" val="2788952143"/>
                  </a:ext>
                </a:extLst>
              </a:tr>
              <a:tr h="299604">
                <a:tc>
                  <a:txBody>
                    <a:bodyPr/>
                    <a:lstStyle/>
                    <a:p>
                      <a:r>
                        <a:rPr lang="fr-FR" sz="1200" dirty="0"/>
                        <a:t>5. </a:t>
                      </a:r>
                      <a:r>
                        <a:rPr lang="fr-FR" sz="1200" dirty="0" err="1"/>
                        <a:t>Ice</a:t>
                      </a:r>
                      <a:r>
                        <a:rPr lang="fr-FR" sz="1200" dirty="0"/>
                        <a:t> </a:t>
                      </a:r>
                      <a:r>
                        <a:rPr lang="fr-FR" sz="1200" dirty="0" err="1"/>
                        <a:t>creams</a:t>
                      </a:r>
                      <a:endParaRPr lang="en-US" sz="1200" dirty="0"/>
                    </a:p>
                  </a:txBody>
                  <a:tcPr/>
                </a:tc>
                <a:tc>
                  <a:txBody>
                    <a:bodyPr/>
                    <a:lstStyle/>
                    <a:p>
                      <a:r>
                        <a:rPr lang="fr-FR" sz="1200" dirty="0"/>
                        <a:t>0,10-0,30</a:t>
                      </a:r>
                      <a:endParaRPr lang="en-US" sz="1200" dirty="0"/>
                    </a:p>
                  </a:txBody>
                  <a:tcPr/>
                </a:tc>
                <a:tc>
                  <a:txBody>
                    <a:bodyPr/>
                    <a:lstStyle/>
                    <a:p>
                      <a:r>
                        <a:rPr lang="fr-FR" sz="1200" dirty="0"/>
                        <a:t>2-100</a:t>
                      </a:r>
                      <a:endParaRPr lang="en-US" sz="1200" dirty="0"/>
                    </a:p>
                  </a:txBody>
                  <a:tcPr/>
                </a:tc>
                <a:extLst>
                  <a:ext uri="{0D108BD9-81ED-4DB2-BD59-A6C34878D82A}">
                    <a16:rowId xmlns:a16="http://schemas.microsoft.com/office/drawing/2014/main" val="2682966201"/>
                  </a:ext>
                </a:extLst>
              </a:tr>
              <a:tr h="441272">
                <a:tc>
                  <a:txBody>
                    <a:bodyPr/>
                    <a:lstStyle/>
                    <a:p>
                      <a:r>
                        <a:rPr lang="fr-FR" sz="1200" dirty="0"/>
                        <a:t>6. </a:t>
                      </a:r>
                      <a:r>
                        <a:rPr lang="fr-FR" sz="1200" dirty="0" err="1"/>
                        <a:t>Dairy</a:t>
                      </a:r>
                      <a:r>
                        <a:rPr lang="fr-FR" sz="1200" dirty="0"/>
                        <a:t> </a:t>
                      </a:r>
                      <a:r>
                        <a:rPr lang="fr-FR" sz="1200" dirty="0" err="1"/>
                        <a:t>products</a:t>
                      </a:r>
                      <a:r>
                        <a:rPr lang="fr-FR" sz="1200" dirty="0"/>
                        <a:t>, desserts</a:t>
                      </a:r>
                      <a:endParaRPr lang="en-US" sz="1200" dirty="0"/>
                    </a:p>
                  </a:txBody>
                  <a:tcPr/>
                </a:tc>
                <a:tc>
                  <a:txBody>
                    <a:bodyPr/>
                    <a:lstStyle/>
                    <a:p>
                      <a:r>
                        <a:rPr lang="fr-FR" sz="1200" dirty="0"/>
                        <a:t>0,05-0,25</a:t>
                      </a:r>
                      <a:endParaRPr lang="en-US" sz="1200" dirty="0"/>
                    </a:p>
                  </a:txBody>
                  <a:tcPr/>
                </a:tc>
                <a:tc>
                  <a:txBody>
                    <a:bodyPr/>
                    <a:lstStyle/>
                    <a:p>
                      <a:r>
                        <a:rPr lang="fr-FR" sz="1200" dirty="0"/>
                        <a:t>1-50</a:t>
                      </a:r>
                      <a:endParaRPr lang="en-US" sz="1200" dirty="0"/>
                    </a:p>
                  </a:txBody>
                  <a:tcPr/>
                </a:tc>
                <a:extLst>
                  <a:ext uri="{0D108BD9-81ED-4DB2-BD59-A6C34878D82A}">
                    <a16:rowId xmlns:a16="http://schemas.microsoft.com/office/drawing/2014/main" val="51290745"/>
                  </a:ext>
                </a:extLst>
              </a:tr>
              <a:tr h="299604">
                <a:tc>
                  <a:txBody>
                    <a:bodyPr/>
                    <a:lstStyle/>
                    <a:p>
                      <a:r>
                        <a:rPr lang="fr-FR" sz="1200" dirty="0"/>
                        <a:t>7. </a:t>
                      </a:r>
                      <a:r>
                        <a:rPr lang="fr-FR" sz="1200" dirty="0" err="1"/>
                        <a:t>Meat</a:t>
                      </a:r>
                      <a:r>
                        <a:rPr lang="fr-FR" sz="1200" dirty="0"/>
                        <a:t> and </a:t>
                      </a:r>
                      <a:r>
                        <a:rPr lang="fr-FR" sz="1200" dirty="0" err="1"/>
                        <a:t>fish</a:t>
                      </a:r>
                      <a:r>
                        <a:rPr lang="fr-FR" sz="1200" dirty="0"/>
                        <a:t> </a:t>
                      </a:r>
                      <a:r>
                        <a:rPr lang="fr-FR" sz="1200" dirty="0" err="1"/>
                        <a:t>products</a:t>
                      </a:r>
                      <a:endParaRPr lang="en-US" sz="1200" dirty="0"/>
                    </a:p>
                  </a:txBody>
                  <a:tcPr/>
                </a:tc>
                <a:tc>
                  <a:txBody>
                    <a:bodyPr/>
                    <a:lstStyle/>
                    <a:p>
                      <a:r>
                        <a:rPr lang="fr-FR" sz="1200" dirty="0"/>
                        <a:t>0,10-0,25</a:t>
                      </a:r>
                      <a:endParaRPr lang="en-US" sz="1200" dirty="0"/>
                    </a:p>
                  </a:txBody>
                  <a:tcPr/>
                </a:tc>
                <a:tc>
                  <a:txBody>
                    <a:bodyPr/>
                    <a:lstStyle/>
                    <a:p>
                      <a:r>
                        <a:rPr lang="fr-FR" sz="1200" dirty="0"/>
                        <a:t>10-20</a:t>
                      </a:r>
                      <a:endParaRPr lang="en-US" sz="1200" dirty="0"/>
                    </a:p>
                  </a:txBody>
                  <a:tcPr/>
                </a:tc>
                <a:extLst>
                  <a:ext uri="{0D108BD9-81ED-4DB2-BD59-A6C34878D82A}">
                    <a16:rowId xmlns:a16="http://schemas.microsoft.com/office/drawing/2014/main" val="3427281613"/>
                  </a:ext>
                </a:extLst>
              </a:tr>
              <a:tr h="441272">
                <a:tc>
                  <a:txBody>
                    <a:bodyPr/>
                    <a:lstStyle/>
                    <a:p>
                      <a:r>
                        <a:rPr lang="fr-FR" sz="1200" dirty="0"/>
                        <a:t>8. Sauces, ketchup, condiments</a:t>
                      </a:r>
                      <a:endParaRPr lang="en-US" sz="1200" dirty="0"/>
                    </a:p>
                  </a:txBody>
                  <a:tcPr/>
                </a:tc>
                <a:tc>
                  <a:txBody>
                    <a:bodyPr/>
                    <a:lstStyle/>
                    <a:p>
                      <a:r>
                        <a:rPr lang="fr-FR" sz="1200" dirty="0"/>
                        <a:t>0,10-0,50</a:t>
                      </a:r>
                      <a:endParaRPr lang="en-US" sz="1200" dirty="0"/>
                    </a:p>
                  </a:txBody>
                  <a:tcPr/>
                </a:tc>
                <a:tc>
                  <a:txBody>
                    <a:bodyPr/>
                    <a:lstStyle/>
                    <a:p>
                      <a:r>
                        <a:rPr lang="fr-FR" sz="1200" dirty="0"/>
                        <a:t>2-10</a:t>
                      </a:r>
                      <a:endParaRPr lang="en-US" sz="1200" dirty="0"/>
                    </a:p>
                  </a:txBody>
                  <a:tcPr/>
                </a:tc>
                <a:extLst>
                  <a:ext uri="{0D108BD9-81ED-4DB2-BD59-A6C34878D82A}">
                    <a16:rowId xmlns:a16="http://schemas.microsoft.com/office/drawing/2014/main" val="212372065"/>
                  </a:ext>
                </a:extLst>
              </a:tr>
              <a:tr h="299604">
                <a:tc>
                  <a:txBody>
                    <a:bodyPr/>
                    <a:lstStyle/>
                    <a:p>
                      <a:r>
                        <a:rPr lang="fr-FR" sz="1200" dirty="0"/>
                        <a:t>9. Food </a:t>
                      </a:r>
                      <a:r>
                        <a:rPr lang="fr-FR" sz="1200" dirty="0" err="1"/>
                        <a:t>concentrates</a:t>
                      </a:r>
                      <a:endParaRPr lang="en-US" sz="1200" dirty="0"/>
                    </a:p>
                  </a:txBody>
                  <a:tcPr/>
                </a:tc>
                <a:tc>
                  <a:txBody>
                    <a:bodyPr/>
                    <a:lstStyle/>
                    <a:p>
                      <a:r>
                        <a:rPr lang="fr-FR" sz="1200" dirty="0"/>
                        <a:t>0,10-0,50</a:t>
                      </a:r>
                      <a:endParaRPr lang="en-US" sz="1200" dirty="0"/>
                    </a:p>
                  </a:txBody>
                  <a:tcPr/>
                </a:tc>
                <a:tc>
                  <a:txBody>
                    <a:bodyPr/>
                    <a:lstStyle/>
                    <a:p>
                      <a:r>
                        <a:rPr lang="fr-FR" sz="1200" dirty="0"/>
                        <a:t>1-25</a:t>
                      </a:r>
                      <a:endParaRPr lang="en-US" sz="1200" dirty="0"/>
                    </a:p>
                  </a:txBody>
                  <a:tcPr/>
                </a:tc>
                <a:extLst>
                  <a:ext uri="{0D108BD9-81ED-4DB2-BD59-A6C34878D82A}">
                    <a16:rowId xmlns:a16="http://schemas.microsoft.com/office/drawing/2014/main" val="3400119816"/>
                  </a:ext>
                </a:extLst>
              </a:tr>
              <a:tr h="299604">
                <a:tc>
                  <a:txBody>
                    <a:bodyPr/>
                    <a:lstStyle/>
                    <a:p>
                      <a:r>
                        <a:rPr lang="fr-FR" sz="1200" dirty="0"/>
                        <a:t>10. Snacks</a:t>
                      </a:r>
                      <a:endParaRPr lang="en-US" sz="1200" dirty="0"/>
                    </a:p>
                  </a:txBody>
                  <a:tcPr/>
                </a:tc>
                <a:tc>
                  <a:txBody>
                    <a:bodyPr/>
                    <a:lstStyle/>
                    <a:p>
                      <a:r>
                        <a:rPr lang="fr-FR" sz="1200" dirty="0"/>
                        <a:t>0,10-0,15</a:t>
                      </a:r>
                      <a:endParaRPr lang="en-US" sz="1200" dirty="0"/>
                    </a:p>
                  </a:txBody>
                  <a:tcPr/>
                </a:tc>
                <a:tc>
                  <a:txBody>
                    <a:bodyPr/>
                    <a:lstStyle/>
                    <a:p>
                      <a:r>
                        <a:rPr lang="fr-FR" sz="1200" dirty="0"/>
                        <a:t>2-20</a:t>
                      </a:r>
                      <a:endParaRPr lang="en-US" sz="1200" dirty="0"/>
                    </a:p>
                  </a:txBody>
                  <a:tcPr/>
                </a:tc>
                <a:extLst>
                  <a:ext uri="{0D108BD9-81ED-4DB2-BD59-A6C34878D82A}">
                    <a16:rowId xmlns:a16="http://schemas.microsoft.com/office/drawing/2014/main" val="365079135"/>
                  </a:ext>
                </a:extLst>
              </a:tr>
            </a:tbl>
          </a:graphicData>
        </a:graphic>
      </p:graphicFrame>
      <p:sp>
        <p:nvSpPr>
          <p:cNvPr id="6" name="ZoneTexte 5">
            <a:extLst>
              <a:ext uri="{FF2B5EF4-FFF2-40B4-BE49-F238E27FC236}">
                <a16:creationId xmlns:a16="http://schemas.microsoft.com/office/drawing/2014/main" id="{94719B05-8D3C-42AE-AA3B-01335FF9BB54}"/>
              </a:ext>
            </a:extLst>
          </p:cNvPr>
          <p:cNvSpPr txBox="1"/>
          <p:nvPr/>
        </p:nvSpPr>
        <p:spPr>
          <a:xfrm>
            <a:off x="5544050" y="985774"/>
            <a:ext cx="2903669" cy="1754326"/>
          </a:xfrm>
          <a:prstGeom prst="rect">
            <a:avLst/>
          </a:prstGeom>
          <a:noFill/>
        </p:spPr>
        <p:txBody>
          <a:bodyPr wrap="square" rtlCol="0">
            <a:spAutoFit/>
          </a:bodyPr>
          <a:lstStyle/>
          <a:p>
            <a:pPr marL="285750" indent="-285750">
              <a:buFontTx/>
              <a:buChar char="-"/>
            </a:pPr>
            <a:r>
              <a:rPr lang="fr-FR" dirty="0" err="1"/>
              <a:t>Flavor</a:t>
            </a:r>
            <a:r>
              <a:rPr lang="fr-FR" dirty="0"/>
              <a:t>:</a:t>
            </a:r>
          </a:p>
          <a:p>
            <a:pPr marL="742950" lvl="1" indent="-285750">
              <a:buFontTx/>
              <a:buChar char="-"/>
            </a:pPr>
            <a:r>
              <a:rPr lang="fr-FR" dirty="0"/>
              <a:t>Solution in </a:t>
            </a:r>
            <a:r>
              <a:rPr lang="fr-FR" dirty="0" err="1"/>
              <a:t>ethanol</a:t>
            </a:r>
            <a:endParaRPr lang="fr-FR" dirty="0"/>
          </a:p>
          <a:p>
            <a:pPr marL="742950" lvl="1" indent="-285750">
              <a:buFontTx/>
              <a:buChar char="-"/>
            </a:pPr>
            <a:r>
              <a:rPr lang="fr-FR" dirty="0"/>
              <a:t>Emulsion (</a:t>
            </a:r>
            <a:r>
              <a:rPr lang="fr-FR" dirty="0" err="1"/>
              <a:t>gum</a:t>
            </a:r>
            <a:r>
              <a:rPr lang="fr-FR" dirty="0"/>
              <a:t> </a:t>
            </a:r>
            <a:r>
              <a:rPr lang="fr-FR" dirty="0" err="1"/>
              <a:t>arabic</a:t>
            </a:r>
            <a:r>
              <a:rPr lang="fr-FR" dirty="0"/>
              <a:t>)</a:t>
            </a:r>
          </a:p>
          <a:p>
            <a:pPr marL="742950" lvl="1" indent="-285750">
              <a:buFontTx/>
              <a:buChar char="-"/>
            </a:pPr>
            <a:r>
              <a:rPr lang="fr-FR" dirty="0" err="1"/>
              <a:t>Maltodextrin</a:t>
            </a:r>
            <a:endParaRPr lang="fr-FR" dirty="0"/>
          </a:p>
          <a:p>
            <a:pPr marL="285750" indent="-285750">
              <a:buFontTx/>
              <a:buChar char="-"/>
            </a:pPr>
            <a:endParaRPr lang="en-US" dirty="0"/>
          </a:p>
        </p:txBody>
      </p:sp>
      <p:pic>
        <p:nvPicPr>
          <p:cNvPr id="7" name="Picture 2" descr="Smirnoff Peppermint Twist Price &amp;amp; Reviews | Drizly">
            <a:extLst>
              <a:ext uri="{FF2B5EF4-FFF2-40B4-BE49-F238E27FC236}">
                <a16:creationId xmlns:a16="http://schemas.microsoft.com/office/drawing/2014/main" id="{4E27C41D-32E8-43B2-8BE6-87E121A45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227" y="2740100"/>
            <a:ext cx="1535769" cy="2303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ca Cola (24 x 20cl) | Contaynor">
            <a:extLst>
              <a:ext uri="{FF2B5EF4-FFF2-40B4-BE49-F238E27FC236}">
                <a16:creationId xmlns:a16="http://schemas.microsoft.com/office/drawing/2014/main" id="{BECC3210-9356-47D3-849B-B187EB888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632" y="2922818"/>
            <a:ext cx="1799240" cy="17992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477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ángulo isósceles 19">
            <a:extLst>
              <a:ext uri="{FF2B5EF4-FFF2-40B4-BE49-F238E27FC236}">
                <a16:creationId xmlns:a16="http://schemas.microsoft.com/office/drawing/2014/main" id="{F27B0E13-31A7-4B05-B667-C5C371009FA3}"/>
              </a:ext>
            </a:extLst>
          </p:cNvPr>
          <p:cNvSpPr/>
          <p:nvPr/>
        </p:nvSpPr>
        <p:spPr>
          <a:xfrm rot="5400000">
            <a:off x="1493224" y="422335"/>
            <a:ext cx="207628" cy="1761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pic>
        <p:nvPicPr>
          <p:cNvPr id="3074" name="Picture 2" descr="GEMBLOUX - Charte graphique">
            <a:extLst>
              <a:ext uri="{FF2B5EF4-FFF2-40B4-BE49-F238E27FC236}">
                <a16:creationId xmlns:a16="http://schemas.microsoft.com/office/drawing/2014/main" id="{B26EB73B-9CBF-413A-BC1B-5759DA08D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933" y="4371213"/>
            <a:ext cx="947873" cy="333816"/>
          </a:xfrm>
          <a:prstGeom prst="rect">
            <a:avLst/>
          </a:prstGeom>
          <a:noFill/>
          <a:extLst>
            <a:ext uri="{909E8E84-426E-40DD-AFC4-6F175D3DCCD1}">
              <a14:hiddenFill xmlns:a14="http://schemas.microsoft.com/office/drawing/2010/main">
                <a:solidFill>
                  <a:srgbClr val="FFFFFF"/>
                </a:solidFill>
              </a14:hiddenFill>
            </a:ext>
          </a:extLst>
        </p:spPr>
      </p:pic>
      <p:sp>
        <p:nvSpPr>
          <p:cNvPr id="16" name="Título 13">
            <a:extLst>
              <a:ext uri="{FF2B5EF4-FFF2-40B4-BE49-F238E27FC236}">
                <a16:creationId xmlns:a16="http://schemas.microsoft.com/office/drawing/2014/main" id="{1A258639-9F40-4747-A997-AB4455DE1C05}"/>
              </a:ext>
            </a:extLst>
          </p:cNvPr>
          <p:cNvSpPr txBox="1">
            <a:spLocks/>
          </p:cNvSpPr>
          <p:nvPr/>
        </p:nvSpPr>
        <p:spPr>
          <a:xfrm>
            <a:off x="1399056" y="370101"/>
            <a:ext cx="6345888" cy="627648"/>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BE" sz="900" b="1" dirty="0">
              <a:solidFill>
                <a:srgbClr val="139D8D"/>
              </a:solidFill>
              <a:latin typeface="Century Gothic" panose="020B0502020202020204" pitchFamily="34" charset="0"/>
            </a:endParaRPr>
          </a:p>
        </p:txBody>
      </p:sp>
      <p:sp>
        <p:nvSpPr>
          <p:cNvPr id="2" name="ZoneTexte 1">
            <a:extLst>
              <a:ext uri="{FF2B5EF4-FFF2-40B4-BE49-F238E27FC236}">
                <a16:creationId xmlns:a16="http://schemas.microsoft.com/office/drawing/2014/main" id="{7F614F72-3D59-B5F6-52D2-18998D7B9630}"/>
              </a:ext>
            </a:extLst>
          </p:cNvPr>
          <p:cNvSpPr txBox="1"/>
          <p:nvPr/>
        </p:nvSpPr>
        <p:spPr>
          <a:xfrm>
            <a:off x="178419" y="451733"/>
            <a:ext cx="8400586" cy="708517"/>
          </a:xfrm>
          <a:prstGeom prst="rect">
            <a:avLst/>
          </a:prstGeom>
        </p:spPr>
        <p:txBody>
          <a:bodyPr vert="horz" wrap="square" lIns="91440" tIns="45720" rIns="91440" bIns="45720" rtlCol="0" anchor="ctr">
            <a:noAutofit/>
          </a:bodyPr>
          <a:lstStyle/>
          <a:p>
            <a:r>
              <a:rPr lang="en-US" sz="2400" b="1" i="0" dirty="0">
                <a:solidFill>
                  <a:srgbClr val="92D050"/>
                </a:solidFill>
                <a:effectLst/>
                <a:latin typeface="+mj-lt"/>
              </a:rPr>
              <a:t>Export value of essential oils and resinoids worldwide in 2023</a:t>
            </a:r>
            <a:endParaRPr lang="fr-BE" sz="2400" dirty="0">
              <a:solidFill>
                <a:srgbClr val="92D050"/>
              </a:solidFill>
              <a:latin typeface="+mj-lt"/>
            </a:endParaRPr>
          </a:p>
        </p:txBody>
      </p:sp>
      <p:pic>
        <p:nvPicPr>
          <p:cNvPr id="5" name="Image 4">
            <a:extLst>
              <a:ext uri="{FF2B5EF4-FFF2-40B4-BE49-F238E27FC236}">
                <a16:creationId xmlns:a16="http://schemas.microsoft.com/office/drawing/2014/main" id="{1DD548B4-E98D-676F-0F21-48C080EE7D8B}"/>
              </a:ext>
            </a:extLst>
          </p:cNvPr>
          <p:cNvPicPr>
            <a:picLocks noChangeAspect="1"/>
          </p:cNvPicPr>
          <p:nvPr/>
        </p:nvPicPr>
        <p:blipFill>
          <a:blip r:embed="rId4"/>
          <a:stretch>
            <a:fillRect/>
          </a:stretch>
        </p:blipFill>
        <p:spPr>
          <a:xfrm>
            <a:off x="1287543" y="1115122"/>
            <a:ext cx="5269373" cy="3421825"/>
          </a:xfrm>
          <a:prstGeom prst="rect">
            <a:avLst/>
          </a:prstGeom>
        </p:spPr>
      </p:pic>
      <p:sp>
        <p:nvSpPr>
          <p:cNvPr id="6" name="Flèche : droite 5">
            <a:extLst>
              <a:ext uri="{FF2B5EF4-FFF2-40B4-BE49-F238E27FC236}">
                <a16:creationId xmlns:a16="http://schemas.microsoft.com/office/drawing/2014/main" id="{45EFBF60-80AF-8205-AA7C-894C4B440C0A}"/>
              </a:ext>
            </a:extLst>
          </p:cNvPr>
          <p:cNvSpPr/>
          <p:nvPr/>
        </p:nvSpPr>
        <p:spPr>
          <a:xfrm>
            <a:off x="1092641" y="3309768"/>
            <a:ext cx="832624" cy="24532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6FB82DA2-9482-6C75-1894-D38EDB6E9411}"/>
              </a:ext>
            </a:extLst>
          </p:cNvPr>
          <p:cNvSpPr txBox="1"/>
          <p:nvPr/>
        </p:nvSpPr>
        <p:spPr>
          <a:xfrm>
            <a:off x="6866467" y="2173864"/>
            <a:ext cx="2108200" cy="1075267"/>
          </a:xfrm>
          <a:prstGeom prst="rect">
            <a:avLst/>
          </a:prstGeom>
        </p:spPr>
        <p:txBody>
          <a:bodyPr vert="horz" wrap="square" lIns="91440" tIns="45720" rIns="91440" bIns="45720" rtlCol="0" anchor="ctr">
            <a:normAutofit/>
          </a:bodyPr>
          <a:lstStyle/>
          <a:p>
            <a:r>
              <a:rPr lang="fr-BE" dirty="0"/>
              <a:t>China </a:t>
            </a:r>
            <a:r>
              <a:rPr lang="fr-BE" dirty="0" err="1"/>
              <a:t>is</a:t>
            </a:r>
            <a:r>
              <a:rPr lang="fr-BE" dirty="0"/>
              <a:t> a key </a:t>
            </a:r>
            <a:r>
              <a:rPr lang="fr-BE" dirty="0" err="1"/>
              <a:t>actor</a:t>
            </a:r>
            <a:r>
              <a:rPr lang="fr-BE" dirty="0"/>
              <a:t> in EO </a:t>
            </a:r>
            <a:r>
              <a:rPr lang="fr-BE" dirty="0" err="1"/>
              <a:t>market</a:t>
            </a:r>
            <a:endParaRPr lang="fr-BE" dirty="0"/>
          </a:p>
        </p:txBody>
      </p:sp>
    </p:spTree>
    <p:custDataLst>
      <p:tags r:id="rId1"/>
    </p:custDataLst>
    <p:extLst>
      <p:ext uri="{BB962C8B-B14F-4D97-AF65-F5344CB8AC3E}">
        <p14:creationId xmlns:p14="http://schemas.microsoft.com/office/powerpoint/2010/main" val="277758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Conference China 16-12-2022-Essential oils[20241128110052668].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3094</TotalTime>
  <Words>2585</Words>
  <Application>Microsoft Office PowerPoint</Application>
  <PresentationFormat>Affichage à l'écran (16:9)</PresentationFormat>
  <Paragraphs>490</Paragraphs>
  <Slides>37</Slides>
  <Notes>16</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Arial</vt:lpstr>
      <vt:lpstr>Calibri</vt:lpstr>
      <vt:lpstr>Century Gothic</vt:lpstr>
      <vt:lpstr>Courier New</vt:lpstr>
      <vt:lpstr>Lucida Grande</vt:lpstr>
      <vt:lpstr>Noto Sans Symbols</vt:lpstr>
      <vt:lpstr>Wingdings</vt:lpstr>
      <vt:lpstr>Thème Office</vt:lpstr>
      <vt:lpstr>Innovative Applications of Essential Oils in Agronomy and Food Preservation</vt:lpstr>
      <vt:lpstr>Conference outline</vt:lpstr>
      <vt:lpstr>What is an essential oil?</vt:lpstr>
      <vt:lpstr>Extraction techniques</vt:lpstr>
      <vt:lpstr>What is an essential oil? </vt:lpstr>
      <vt:lpstr>What is an essential oil?</vt:lpstr>
      <vt:lpstr>Traditionnal uses of essential oils </vt:lpstr>
      <vt:lpstr>Traditionnal uses of essential oils in food and beverages</vt:lpstr>
      <vt:lpstr>Présentation PowerPoint</vt:lpstr>
      <vt:lpstr>Présentation PowerPoint</vt:lpstr>
      <vt:lpstr>Présentation PowerPoint</vt:lpstr>
      <vt:lpstr>New applications of essential oils in agronomy </vt:lpstr>
      <vt:lpstr>New applications of essential oils in agronomy </vt:lpstr>
      <vt:lpstr>New applications of essential oils in agronomy </vt:lpstr>
      <vt:lpstr>New applications of essential oils in agronomy </vt:lpstr>
      <vt:lpstr>New applications of essential oils in agronomy </vt:lpstr>
      <vt:lpstr>New applications of essential oils in agronomy </vt:lpstr>
      <vt:lpstr>New applications of essential oils in agronomy </vt:lpstr>
      <vt:lpstr>New applications of essential oils in agronomy </vt:lpstr>
      <vt:lpstr>Development of a new tool for pest management in fruit arboriculture using essential oils applied by trunk injection in apple trees</vt:lpstr>
      <vt:lpstr>Context : Current pest management strategies of Dysaphis plantaginea in orchards</vt:lpstr>
      <vt:lpstr>Context : The case for essential oils in insect pest management </vt:lpstr>
      <vt:lpstr>Research objectives</vt:lpstr>
      <vt:lpstr>Systemicity of Cinnamomum cassia EO trunk injection</vt:lpstr>
      <vt:lpstr>Biochemical and physiological impact of EO application</vt:lpstr>
      <vt:lpstr>Biochemical and physiological impact of EO application</vt:lpstr>
      <vt:lpstr>Biochemical and physiological impact of EO application</vt:lpstr>
      <vt:lpstr>Impact of C. cassia injection on population dynamics</vt:lpstr>
      <vt:lpstr>Perspectives</vt:lpstr>
      <vt:lpstr>New applications of essential oils in food conservation   </vt:lpstr>
      <vt:lpstr>New applications of essential oils in food conservation   </vt:lpstr>
      <vt:lpstr>New applications of essential oils in food conservation   </vt:lpstr>
      <vt:lpstr>New applications of essential oils in food conservation   </vt:lpstr>
      <vt:lpstr>New applications of essential oils in food conservation   </vt:lpstr>
      <vt:lpstr>New applications of essential oils in food conservation   </vt:lpstr>
      <vt:lpstr>New applications of essential oils agronomy and  in food conservation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Fauconnier Marie-Laure</cp:lastModifiedBy>
  <cp:revision>94</cp:revision>
  <dcterms:created xsi:type="dcterms:W3CDTF">2018-03-13T16:35:22Z</dcterms:created>
  <dcterms:modified xsi:type="dcterms:W3CDTF">2024-11-28T14:59:40Z</dcterms:modified>
</cp:coreProperties>
</file>