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83" autoAdjust="0"/>
  </p:normalViewPr>
  <p:slideViewPr>
    <p:cSldViewPr snapToGrid="0">
      <p:cViewPr>
        <p:scale>
          <a:sx n="33" d="100"/>
          <a:sy n="33" d="100"/>
        </p:scale>
        <p:origin x="61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5C3CA-D2D8-4383-8852-347D80F741AA}" type="datetimeFigureOut">
              <a:rPr lang="it-IT" smtClean="0"/>
              <a:t>29/11/2024</a:t>
            </a:fld>
            <a:endParaRPr lang="it-IT"/>
          </a:p>
        </p:txBody>
      </p:sp>
      <p:sp>
        <p:nvSpPr>
          <p:cNvPr id="4" name="Segnaposto immagine diapositiva 3"/>
          <p:cNvSpPr>
            <a:spLocks noGrp="1" noRot="1" noChangeAspect="1"/>
          </p:cNvSpPr>
          <p:nvPr>
            <p:ph type="sldImg" idx="2"/>
          </p:nvPr>
        </p:nvSpPr>
        <p:spPr>
          <a:xfrm>
            <a:off x="2349500" y="1143000"/>
            <a:ext cx="21590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FD7F9-57F5-473A-ABB1-1ABEA81E40DF}" type="slidenum">
              <a:rPr lang="it-IT" smtClean="0"/>
              <a:t>‹N°›</a:t>
            </a:fld>
            <a:endParaRPr lang="it-IT"/>
          </a:p>
        </p:txBody>
      </p:sp>
    </p:spTree>
    <p:extLst>
      <p:ext uri="{BB962C8B-B14F-4D97-AF65-F5344CB8AC3E}">
        <p14:creationId xmlns:p14="http://schemas.microsoft.com/office/powerpoint/2010/main" val="359608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95FD7F9-57F5-473A-ABB1-1ABEA81E40DF}" type="slidenum">
              <a:rPr lang="it-IT" smtClean="0"/>
              <a:t>1</a:t>
            </a:fld>
            <a:endParaRPr lang="it-IT"/>
          </a:p>
        </p:txBody>
      </p:sp>
    </p:spTree>
    <p:extLst>
      <p:ext uri="{BB962C8B-B14F-4D97-AF65-F5344CB8AC3E}">
        <p14:creationId xmlns:p14="http://schemas.microsoft.com/office/powerpoint/2010/main" val="421307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14AE384-BB13-44D4-86C4-CEB01902813C}" type="datetimeFigureOut">
              <a:rPr lang="it-IT" smtClean="0"/>
              <a:t>29/11/2024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66B0C96-1FA5-44D1-BA92-FE48B59FC8FD}" type="slidenum">
              <a:rPr lang="it-IT" smtClean="0"/>
              <a:t>‹N°›</a:t>
            </a:fld>
            <a:endParaRPr lang="it-IT"/>
          </a:p>
        </p:txBody>
      </p:sp>
    </p:spTree>
    <p:extLst>
      <p:ext uri="{BB962C8B-B14F-4D97-AF65-F5344CB8AC3E}">
        <p14:creationId xmlns:p14="http://schemas.microsoft.com/office/powerpoint/2010/main" val="8998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14AE384-BB13-44D4-86C4-CEB01902813C}" type="datetimeFigureOut">
              <a:rPr lang="it-IT" smtClean="0"/>
              <a:t>29/11/2024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66B0C96-1FA5-44D1-BA92-FE48B59FC8FD}" type="slidenum">
              <a:rPr lang="it-IT" smtClean="0"/>
              <a:t>‹N°›</a:t>
            </a:fld>
            <a:endParaRPr lang="it-IT"/>
          </a:p>
        </p:txBody>
      </p:sp>
    </p:spTree>
    <p:extLst>
      <p:ext uri="{BB962C8B-B14F-4D97-AF65-F5344CB8AC3E}">
        <p14:creationId xmlns:p14="http://schemas.microsoft.com/office/powerpoint/2010/main" val="107027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14AE384-BB13-44D4-86C4-CEB01902813C}" type="datetimeFigureOut">
              <a:rPr lang="it-IT" smtClean="0"/>
              <a:t>29/11/2024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66B0C96-1FA5-44D1-BA92-FE48B59FC8FD}" type="slidenum">
              <a:rPr lang="it-IT" smtClean="0"/>
              <a:t>‹N°›</a:t>
            </a:fld>
            <a:endParaRPr lang="it-IT"/>
          </a:p>
        </p:txBody>
      </p:sp>
    </p:spTree>
    <p:extLst>
      <p:ext uri="{BB962C8B-B14F-4D97-AF65-F5344CB8AC3E}">
        <p14:creationId xmlns:p14="http://schemas.microsoft.com/office/powerpoint/2010/main" val="355993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14AE384-BB13-44D4-86C4-CEB01902813C}" type="datetimeFigureOut">
              <a:rPr lang="it-IT" smtClean="0"/>
              <a:t>29/11/2024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66B0C96-1FA5-44D1-BA92-FE48B59FC8FD}" type="slidenum">
              <a:rPr lang="it-IT" smtClean="0"/>
              <a:t>‹N°›</a:t>
            </a:fld>
            <a:endParaRPr lang="it-IT"/>
          </a:p>
        </p:txBody>
      </p:sp>
    </p:spTree>
    <p:extLst>
      <p:ext uri="{BB962C8B-B14F-4D97-AF65-F5344CB8AC3E}">
        <p14:creationId xmlns:p14="http://schemas.microsoft.com/office/powerpoint/2010/main" val="355299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614AE384-BB13-44D4-86C4-CEB01902813C}" type="datetimeFigureOut">
              <a:rPr lang="it-IT" smtClean="0"/>
              <a:t>29/11/2024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66B0C96-1FA5-44D1-BA92-FE48B59FC8FD}" type="slidenum">
              <a:rPr lang="it-IT" smtClean="0"/>
              <a:t>‹N°›</a:t>
            </a:fld>
            <a:endParaRPr lang="it-IT"/>
          </a:p>
        </p:txBody>
      </p:sp>
    </p:spTree>
    <p:extLst>
      <p:ext uri="{BB962C8B-B14F-4D97-AF65-F5344CB8AC3E}">
        <p14:creationId xmlns:p14="http://schemas.microsoft.com/office/powerpoint/2010/main" val="282745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14AE384-BB13-44D4-86C4-CEB01902813C}" type="datetimeFigureOut">
              <a:rPr lang="it-IT" smtClean="0"/>
              <a:t>29/11/2024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66B0C96-1FA5-44D1-BA92-FE48B59FC8FD}" type="slidenum">
              <a:rPr lang="it-IT" smtClean="0"/>
              <a:t>‹N°›</a:t>
            </a:fld>
            <a:endParaRPr lang="it-IT"/>
          </a:p>
        </p:txBody>
      </p:sp>
    </p:spTree>
    <p:extLst>
      <p:ext uri="{BB962C8B-B14F-4D97-AF65-F5344CB8AC3E}">
        <p14:creationId xmlns:p14="http://schemas.microsoft.com/office/powerpoint/2010/main" val="109825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it-IT"/>
              <a:t>Modifica gli stili del testo dello schema</a:t>
            </a:r>
          </a:p>
        </p:txBody>
      </p:sp>
      <p:sp>
        <p:nvSpPr>
          <p:cNvPr id="4" name="Content Placeholder 3"/>
          <p:cNvSpPr>
            <a:spLocks noGrp="1"/>
          </p:cNvSpPr>
          <p:nvPr>
            <p:ph sz="half" idx="2"/>
          </p:nvPr>
        </p:nvSpPr>
        <p:spPr>
          <a:xfrm>
            <a:off x="1735783" y="13149904"/>
            <a:ext cx="10660769" cy="1934152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it-IT"/>
              <a:t>Modifica gli stili del testo dello schema</a:t>
            </a:r>
          </a:p>
        </p:txBody>
      </p:sp>
      <p:sp>
        <p:nvSpPr>
          <p:cNvPr id="6" name="Content Placeholder 5"/>
          <p:cNvSpPr>
            <a:spLocks noGrp="1"/>
          </p:cNvSpPr>
          <p:nvPr>
            <p:ph sz="quarter" idx="4"/>
          </p:nvPr>
        </p:nvSpPr>
        <p:spPr>
          <a:xfrm>
            <a:off x="12757489" y="13149904"/>
            <a:ext cx="10713272" cy="1934152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14AE384-BB13-44D4-86C4-CEB01902813C}" type="datetimeFigureOut">
              <a:rPr lang="it-IT" smtClean="0"/>
              <a:t>29/11/2024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66B0C96-1FA5-44D1-BA92-FE48B59FC8FD}" type="slidenum">
              <a:rPr lang="it-IT" smtClean="0"/>
              <a:t>‹N°›</a:t>
            </a:fld>
            <a:endParaRPr lang="it-IT"/>
          </a:p>
        </p:txBody>
      </p:sp>
    </p:spTree>
    <p:extLst>
      <p:ext uri="{BB962C8B-B14F-4D97-AF65-F5344CB8AC3E}">
        <p14:creationId xmlns:p14="http://schemas.microsoft.com/office/powerpoint/2010/main" val="144946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14AE384-BB13-44D4-86C4-CEB01902813C}" type="datetimeFigureOut">
              <a:rPr lang="it-IT" smtClean="0"/>
              <a:t>29/11/2024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66B0C96-1FA5-44D1-BA92-FE48B59FC8FD}" type="slidenum">
              <a:rPr lang="it-IT" smtClean="0"/>
              <a:t>‹N°›</a:t>
            </a:fld>
            <a:endParaRPr lang="it-IT"/>
          </a:p>
        </p:txBody>
      </p:sp>
    </p:spTree>
    <p:extLst>
      <p:ext uri="{BB962C8B-B14F-4D97-AF65-F5344CB8AC3E}">
        <p14:creationId xmlns:p14="http://schemas.microsoft.com/office/powerpoint/2010/main" val="417273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AE384-BB13-44D4-86C4-CEB01902813C}" type="datetimeFigureOut">
              <a:rPr lang="it-IT" smtClean="0"/>
              <a:t>29/11/2024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66B0C96-1FA5-44D1-BA92-FE48B59FC8FD}" type="slidenum">
              <a:rPr lang="it-IT" smtClean="0"/>
              <a:t>‹N°›</a:t>
            </a:fld>
            <a:endParaRPr lang="it-IT"/>
          </a:p>
        </p:txBody>
      </p:sp>
    </p:spTree>
    <p:extLst>
      <p:ext uri="{BB962C8B-B14F-4D97-AF65-F5344CB8AC3E}">
        <p14:creationId xmlns:p14="http://schemas.microsoft.com/office/powerpoint/2010/main" val="422119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it-IT"/>
              <a:t>Fare clic per modificare lo stile del titolo dello schema</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14AE384-BB13-44D4-86C4-CEB01902813C}" type="datetimeFigureOut">
              <a:rPr lang="it-IT" smtClean="0"/>
              <a:t>29/11/2024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66B0C96-1FA5-44D1-BA92-FE48B59FC8FD}" type="slidenum">
              <a:rPr lang="it-IT" smtClean="0"/>
              <a:t>‹N°›</a:t>
            </a:fld>
            <a:endParaRPr lang="it-IT"/>
          </a:p>
        </p:txBody>
      </p:sp>
    </p:spTree>
    <p:extLst>
      <p:ext uri="{BB962C8B-B14F-4D97-AF65-F5344CB8AC3E}">
        <p14:creationId xmlns:p14="http://schemas.microsoft.com/office/powerpoint/2010/main" val="308246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it-IT"/>
              <a:t>Fare clic sull'icona per inserire un'immagine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14AE384-BB13-44D4-86C4-CEB01902813C}" type="datetimeFigureOut">
              <a:rPr lang="it-IT" smtClean="0"/>
              <a:t>29/11/2024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66B0C96-1FA5-44D1-BA92-FE48B59FC8FD}" type="slidenum">
              <a:rPr lang="it-IT" smtClean="0"/>
              <a:t>‹N°›</a:t>
            </a:fld>
            <a:endParaRPr lang="it-IT"/>
          </a:p>
        </p:txBody>
      </p:sp>
    </p:spTree>
    <p:extLst>
      <p:ext uri="{BB962C8B-B14F-4D97-AF65-F5344CB8AC3E}">
        <p14:creationId xmlns:p14="http://schemas.microsoft.com/office/powerpoint/2010/main" val="79631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614AE384-BB13-44D4-86C4-CEB01902813C}" type="datetimeFigureOut">
              <a:rPr lang="it-IT" smtClean="0"/>
              <a:t>29/11/2024</a:t>
            </a:fld>
            <a:endParaRPr lang="it-IT"/>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C66B0C96-1FA5-44D1-BA92-FE48B59FC8FD}" type="slidenum">
              <a:rPr lang="it-IT" smtClean="0"/>
              <a:t>‹N°›</a:t>
            </a:fld>
            <a:endParaRPr lang="it-IT"/>
          </a:p>
        </p:txBody>
      </p:sp>
    </p:spTree>
    <p:extLst>
      <p:ext uri="{BB962C8B-B14F-4D97-AF65-F5344CB8AC3E}">
        <p14:creationId xmlns:p14="http://schemas.microsoft.com/office/powerpoint/2010/main" val="3446461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l="-64000" r="-64000"/>
          </a:stretch>
        </a:blipFill>
        <a:effectLst/>
      </p:bgPr>
    </p:bg>
    <p:spTree>
      <p:nvGrpSpPr>
        <p:cNvPr id="1" name=""/>
        <p:cNvGrpSpPr/>
        <p:nvPr/>
      </p:nvGrpSpPr>
      <p:grpSpPr>
        <a:xfrm>
          <a:off x="0" y="0"/>
          <a:ext cx="0" cy="0"/>
          <a:chOff x="0" y="0"/>
          <a:chExt cx="0" cy="0"/>
        </a:xfrm>
      </p:grpSpPr>
      <p:sp>
        <p:nvSpPr>
          <p:cNvPr id="30" name="Rettangolo con angoli arrotondati 29">
            <a:extLst>
              <a:ext uri="{FF2B5EF4-FFF2-40B4-BE49-F238E27FC236}">
                <a16:creationId xmlns:a16="http://schemas.microsoft.com/office/drawing/2014/main" id="{AF356984-1549-4E91-83CB-845AD742E0F9}"/>
              </a:ext>
            </a:extLst>
          </p:cNvPr>
          <p:cNvSpPr/>
          <p:nvPr/>
        </p:nvSpPr>
        <p:spPr>
          <a:xfrm>
            <a:off x="16716643" y="18958879"/>
            <a:ext cx="3034297" cy="7672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2" name="Rettangolo con angoli arrotondati 111">
            <a:extLst>
              <a:ext uri="{FF2B5EF4-FFF2-40B4-BE49-F238E27FC236}">
                <a16:creationId xmlns:a16="http://schemas.microsoft.com/office/drawing/2014/main" id="{DF7C5600-655F-422C-A479-BC66ECF95E2E}"/>
              </a:ext>
            </a:extLst>
          </p:cNvPr>
          <p:cNvSpPr/>
          <p:nvPr/>
        </p:nvSpPr>
        <p:spPr>
          <a:xfrm>
            <a:off x="2984274" y="1227464"/>
            <a:ext cx="19300757" cy="127783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3" name="Rettangolo con angoli arrotondati 102">
            <a:extLst>
              <a:ext uri="{FF2B5EF4-FFF2-40B4-BE49-F238E27FC236}">
                <a16:creationId xmlns:a16="http://schemas.microsoft.com/office/drawing/2014/main" id="{EC217EEB-C3A2-43AB-B638-17F04BD30CDD}"/>
              </a:ext>
            </a:extLst>
          </p:cNvPr>
          <p:cNvSpPr/>
          <p:nvPr/>
        </p:nvSpPr>
        <p:spPr>
          <a:xfrm>
            <a:off x="14098368" y="28941906"/>
            <a:ext cx="9741783" cy="6565899"/>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Abadi Extra Light" panose="020B0204020104020204" pitchFamily="34" charset="0"/>
              </a:rPr>
              <a:t>In conclusione, il questo progetto di ricerca è un’ottima alternativa allo spreco di materiale vegetale, fonte</a:t>
            </a:r>
          </a:p>
          <a:p>
            <a:pPr algn="ctr"/>
            <a:r>
              <a:rPr lang="it-IT" dirty="0">
                <a:latin typeface="Abadi Extra Light" panose="020B0204020104020204" pitchFamily="34" charset="0"/>
              </a:rPr>
              <a:t>ricca di composti bioattivi la cui valorizzazione potrebbe risolvere parte dei problemi ambientali connessi</a:t>
            </a:r>
          </a:p>
          <a:p>
            <a:pPr algn="ctr"/>
            <a:r>
              <a:rPr lang="it-IT" dirty="0">
                <a:latin typeface="Abadi Extra Light" panose="020B0204020104020204" pitchFamily="34" charset="0"/>
              </a:rPr>
              <a:t>allo smaltimento dei rifiuti derivanti dalle attività vivaistiche. Allo stesso tempo si potrebbe istituire una</a:t>
            </a:r>
          </a:p>
          <a:p>
            <a:pPr algn="ctr"/>
            <a:r>
              <a:rPr lang="it-IT" dirty="0">
                <a:latin typeface="Abadi Extra Light" panose="020B0204020104020204" pitchFamily="34" charset="0"/>
              </a:rPr>
              <a:t>catena del valore che contribuirebbe ad aumentare il reddito delle aziende vivaistiche introducendo così</a:t>
            </a:r>
          </a:p>
          <a:p>
            <a:pPr algn="ctr"/>
            <a:r>
              <a:rPr lang="it-IT" dirty="0">
                <a:latin typeface="Abadi Extra Light" panose="020B0204020104020204" pitchFamily="34" charset="0"/>
              </a:rPr>
              <a:t>una bioeconomia circolare con pratiche di sviluppo sostenibile, il tutto nell'ottica della recente e crescente</a:t>
            </a:r>
          </a:p>
          <a:p>
            <a:pPr algn="ctr"/>
            <a:r>
              <a:rPr lang="it-IT" dirty="0">
                <a:latin typeface="Abadi Extra Light" panose="020B0204020104020204" pitchFamily="34" charset="0"/>
              </a:rPr>
              <a:t>attenzione per la sostenibilità ambientale.</a:t>
            </a:r>
            <a:endParaRPr lang="it-IT" dirty="0"/>
          </a:p>
        </p:txBody>
      </p:sp>
      <p:sp>
        <p:nvSpPr>
          <p:cNvPr id="84" name="Rettangolo con angoli arrotondati 83">
            <a:extLst>
              <a:ext uri="{FF2B5EF4-FFF2-40B4-BE49-F238E27FC236}">
                <a16:creationId xmlns:a16="http://schemas.microsoft.com/office/drawing/2014/main" id="{401C6262-6ABE-456B-AA39-E656E9CD979C}"/>
              </a:ext>
            </a:extLst>
          </p:cNvPr>
          <p:cNvSpPr/>
          <p:nvPr/>
        </p:nvSpPr>
        <p:spPr>
          <a:xfrm>
            <a:off x="281681" y="13521077"/>
            <a:ext cx="24604676" cy="14473447"/>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atin typeface="Abadi Extra Light" panose="020B0204020104020204" pitchFamily="34" charset="0"/>
              </a:rPr>
              <a:t>TEST attività biostimolante sotto stress idrico.</a:t>
            </a:r>
            <a:endParaRPr lang="it-IT" dirty="0"/>
          </a:p>
        </p:txBody>
      </p:sp>
      <p:sp>
        <p:nvSpPr>
          <p:cNvPr id="83" name="Rettangolo con angoli arrotondati 82">
            <a:extLst>
              <a:ext uri="{FF2B5EF4-FFF2-40B4-BE49-F238E27FC236}">
                <a16:creationId xmlns:a16="http://schemas.microsoft.com/office/drawing/2014/main" id="{6A44E6FA-51A7-40D0-8490-9B52806B7E51}"/>
              </a:ext>
            </a:extLst>
          </p:cNvPr>
          <p:cNvSpPr/>
          <p:nvPr/>
        </p:nvSpPr>
        <p:spPr>
          <a:xfrm>
            <a:off x="13091654" y="4933069"/>
            <a:ext cx="11823590" cy="7560907"/>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Rettangolo con angoli arrotondati 81">
            <a:extLst>
              <a:ext uri="{FF2B5EF4-FFF2-40B4-BE49-F238E27FC236}">
                <a16:creationId xmlns:a16="http://schemas.microsoft.com/office/drawing/2014/main" id="{CF0B6029-0408-41BE-AC49-C00095374A64}"/>
              </a:ext>
            </a:extLst>
          </p:cNvPr>
          <p:cNvSpPr/>
          <p:nvPr/>
        </p:nvSpPr>
        <p:spPr>
          <a:xfrm>
            <a:off x="268225" y="4172672"/>
            <a:ext cx="12538597" cy="8536718"/>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a:extLst>
              <a:ext uri="{FF2B5EF4-FFF2-40B4-BE49-F238E27FC236}">
                <a16:creationId xmlns:a16="http://schemas.microsoft.com/office/drawing/2014/main" id="{5F9A97C5-191E-42BE-AE3B-64FFA9966A31}"/>
              </a:ext>
            </a:extLst>
          </p:cNvPr>
          <p:cNvSpPr>
            <a:spLocks noGrp="1"/>
          </p:cNvSpPr>
          <p:nvPr>
            <p:ph type="ctrTitle"/>
          </p:nvPr>
        </p:nvSpPr>
        <p:spPr>
          <a:xfrm>
            <a:off x="2548854" y="858461"/>
            <a:ext cx="20159980" cy="1930400"/>
          </a:xfrm>
        </p:spPr>
        <p:txBody>
          <a:bodyPr>
            <a:normAutofit/>
          </a:bodyPr>
          <a:lstStyle/>
          <a:p>
            <a:r>
              <a:rPr lang="it-IT" sz="6500" dirty="0" err="1">
                <a:solidFill>
                  <a:schemeClr val="bg1"/>
                </a:solidFill>
                <a:latin typeface="Arial Black" panose="020B0A04020102020204" pitchFamily="34" charset="0"/>
              </a:rPr>
              <a:t>Bioactive</a:t>
            </a:r>
            <a:r>
              <a:rPr lang="it-IT" sz="6500" dirty="0">
                <a:solidFill>
                  <a:schemeClr val="bg1"/>
                </a:solidFill>
                <a:latin typeface="Arial Black" panose="020B0A04020102020204" pitchFamily="34" charset="0"/>
              </a:rPr>
              <a:t> </a:t>
            </a:r>
            <a:r>
              <a:rPr lang="it-IT" sz="6500" dirty="0" err="1">
                <a:solidFill>
                  <a:schemeClr val="bg1"/>
                </a:solidFill>
                <a:latin typeface="Arial Black" panose="020B0A04020102020204" pitchFamily="34" charset="0"/>
              </a:rPr>
              <a:t>compounds</a:t>
            </a:r>
            <a:r>
              <a:rPr lang="it-IT" sz="6500" dirty="0">
                <a:solidFill>
                  <a:schemeClr val="bg1"/>
                </a:solidFill>
                <a:latin typeface="Arial Black" panose="020B0A04020102020204" pitchFamily="34" charset="0"/>
              </a:rPr>
              <a:t> from </a:t>
            </a:r>
            <a:r>
              <a:rPr lang="it-IT" sz="6500" dirty="0" err="1">
                <a:solidFill>
                  <a:schemeClr val="bg1"/>
                </a:solidFill>
                <a:latin typeface="Arial Black" panose="020B0A04020102020204" pitchFamily="34" charset="0"/>
              </a:rPr>
              <a:t>pruning</a:t>
            </a:r>
            <a:r>
              <a:rPr lang="it-IT" sz="6500" dirty="0">
                <a:solidFill>
                  <a:schemeClr val="bg1"/>
                </a:solidFill>
                <a:latin typeface="Arial Black" panose="020B0A04020102020204" pitchFamily="34" charset="0"/>
              </a:rPr>
              <a:t> </a:t>
            </a:r>
            <a:r>
              <a:rPr lang="it-IT" sz="6500" dirty="0" err="1">
                <a:solidFill>
                  <a:schemeClr val="bg1"/>
                </a:solidFill>
                <a:latin typeface="Arial Black" panose="020B0A04020102020204" pitchFamily="34" charset="0"/>
              </a:rPr>
              <a:t>waste</a:t>
            </a:r>
            <a:br>
              <a:rPr lang="it-IT" sz="6500" dirty="0">
                <a:solidFill>
                  <a:schemeClr val="bg1"/>
                </a:solidFill>
                <a:latin typeface="Arial Black" panose="020B0A04020102020204" pitchFamily="34" charset="0"/>
              </a:rPr>
            </a:br>
            <a:endParaRPr lang="it-IT" sz="2800" b="1" dirty="0">
              <a:solidFill>
                <a:schemeClr val="tx1">
                  <a:lumMod val="95000"/>
                  <a:lumOff val="5000"/>
                </a:schemeClr>
              </a:solidFill>
              <a:latin typeface="Abadi Extra Light" panose="020B0204020104020204" pitchFamily="34" charset="0"/>
            </a:endParaRPr>
          </a:p>
        </p:txBody>
      </p:sp>
      <p:sp>
        <p:nvSpPr>
          <p:cNvPr id="3" name="Sottotitolo 2">
            <a:extLst>
              <a:ext uri="{FF2B5EF4-FFF2-40B4-BE49-F238E27FC236}">
                <a16:creationId xmlns:a16="http://schemas.microsoft.com/office/drawing/2014/main" id="{3CF4EC67-3A5D-4E5F-A47A-631BBBD89910}"/>
              </a:ext>
            </a:extLst>
          </p:cNvPr>
          <p:cNvSpPr>
            <a:spLocks noGrp="1"/>
          </p:cNvSpPr>
          <p:nvPr>
            <p:ph type="subTitle" idx="1"/>
          </p:nvPr>
        </p:nvSpPr>
        <p:spPr>
          <a:xfrm>
            <a:off x="619711" y="6257530"/>
            <a:ext cx="12013617" cy="9024847"/>
          </a:xfrm>
        </p:spPr>
        <p:txBody>
          <a:bodyPr>
            <a:normAutofit/>
          </a:bodyPr>
          <a:lstStyle/>
          <a:p>
            <a:pPr algn="l"/>
            <a:r>
              <a:rPr lang="en-US" sz="3200" dirty="0">
                <a:latin typeface="Abadi Extra Light" panose="020B0204020104020204" pitchFamily="34" charset="0"/>
              </a:rPr>
              <a:t>Nursery companies are currently facing a number of management challenges to ensure good production. These challenges include insect and phytopathogen attacks, maintaining plant health with reduced use of chemicals and the proper disposal of pruning waste. One potential solution is the recovery and reuse of pruning waste. Pruning waste is rich in bioactive substances that can be utilized in nurseries.</a:t>
            </a:r>
          </a:p>
          <a:p>
            <a:pPr algn="l"/>
            <a:r>
              <a:rPr lang="en-US" sz="3200" dirty="0">
                <a:latin typeface="Abadi Extra Light" panose="020B0204020104020204" pitchFamily="34" charset="0"/>
              </a:rPr>
              <a:t>To recover bioactive compounds from pruning waste, an initial extraction can be performed through steam distillation to obtain essential oils, which can be used in agriculture against weeds as well as fungicides and insecticides. The by-product of the distillation process is residual biomass, which can </a:t>
            </a:r>
            <a:r>
              <a:rPr lang="en-US" sz="3200" dirty="0">
                <a:solidFill>
                  <a:schemeClr val="tx1">
                    <a:lumMod val="95000"/>
                    <a:lumOff val="5000"/>
                  </a:schemeClr>
                </a:solidFill>
                <a:latin typeface="Abadi Extra Light" panose="020B0204020104020204" pitchFamily="34" charset="0"/>
              </a:rPr>
              <a:t>further be used to produce tannin enriched extracts to be applied as </a:t>
            </a:r>
            <a:r>
              <a:rPr lang="en-US" sz="3200" dirty="0" err="1">
                <a:solidFill>
                  <a:schemeClr val="tx1">
                    <a:lumMod val="95000"/>
                    <a:lumOff val="5000"/>
                  </a:schemeClr>
                </a:solidFill>
                <a:latin typeface="Abadi Extra Light" panose="020B0204020104020204" pitchFamily="34" charset="0"/>
              </a:rPr>
              <a:t>biostimulants</a:t>
            </a:r>
            <a:r>
              <a:rPr lang="en-US" sz="3200" dirty="0">
                <a:solidFill>
                  <a:schemeClr val="tx1">
                    <a:lumMod val="95000"/>
                    <a:lumOff val="5000"/>
                  </a:schemeClr>
                </a:solidFill>
                <a:latin typeface="Abadi Extra Light" panose="020B0204020104020204" pitchFamily="34" charset="0"/>
              </a:rPr>
              <a:t> and lastly used  as soil amendment.</a:t>
            </a:r>
            <a:endParaRPr lang="it-IT" sz="3200" dirty="0">
              <a:solidFill>
                <a:schemeClr val="tx1">
                  <a:lumMod val="95000"/>
                  <a:lumOff val="5000"/>
                </a:schemeClr>
              </a:solidFill>
              <a:latin typeface="Abadi Extra Light" panose="020B0204020104020204" pitchFamily="34" charset="0"/>
            </a:endParaRPr>
          </a:p>
        </p:txBody>
      </p:sp>
      <p:pic>
        <p:nvPicPr>
          <p:cNvPr id="4" name="Immagine 3">
            <a:extLst>
              <a:ext uri="{FF2B5EF4-FFF2-40B4-BE49-F238E27FC236}">
                <a16:creationId xmlns:a16="http://schemas.microsoft.com/office/drawing/2014/main" id="{825D7C3B-6CBE-4395-BE2D-B61FD41DC55C}"/>
              </a:ext>
            </a:extLst>
          </p:cNvPr>
          <p:cNvPicPr>
            <a:picLocks noChangeAspect="1"/>
          </p:cNvPicPr>
          <p:nvPr/>
        </p:nvPicPr>
        <p:blipFill>
          <a:blip r:embed="rId4"/>
          <a:stretch>
            <a:fillRect/>
          </a:stretch>
        </p:blipFill>
        <p:spPr>
          <a:xfrm>
            <a:off x="1" y="6351"/>
            <a:ext cx="2279143" cy="1103960"/>
          </a:xfrm>
          <a:prstGeom prst="rect">
            <a:avLst/>
          </a:prstGeom>
        </p:spPr>
      </p:pic>
      <p:pic>
        <p:nvPicPr>
          <p:cNvPr id="5" name="Immagine 4">
            <a:extLst>
              <a:ext uri="{FF2B5EF4-FFF2-40B4-BE49-F238E27FC236}">
                <a16:creationId xmlns:a16="http://schemas.microsoft.com/office/drawing/2014/main" id="{5C36FCFE-B246-4AB2-8D38-47AC2B11801A}"/>
              </a:ext>
            </a:extLst>
          </p:cNvPr>
          <p:cNvPicPr>
            <a:picLocks noChangeAspect="1"/>
          </p:cNvPicPr>
          <p:nvPr/>
        </p:nvPicPr>
        <p:blipFill>
          <a:blip r:embed="rId5"/>
          <a:stretch>
            <a:fillRect/>
          </a:stretch>
        </p:blipFill>
        <p:spPr>
          <a:xfrm>
            <a:off x="22691375" y="-8451"/>
            <a:ext cx="2508600" cy="1146509"/>
          </a:xfrm>
          <a:prstGeom prst="rect">
            <a:avLst/>
          </a:prstGeom>
        </p:spPr>
      </p:pic>
      <p:pic>
        <p:nvPicPr>
          <p:cNvPr id="8" name="Immagine 7">
            <a:extLst>
              <a:ext uri="{FF2B5EF4-FFF2-40B4-BE49-F238E27FC236}">
                <a16:creationId xmlns:a16="http://schemas.microsoft.com/office/drawing/2014/main" id="{45D29821-7C4E-46D2-83E0-046B17CEE89C}"/>
              </a:ext>
            </a:extLst>
          </p:cNvPr>
          <p:cNvPicPr>
            <a:picLocks noChangeAspect="1"/>
          </p:cNvPicPr>
          <p:nvPr/>
        </p:nvPicPr>
        <p:blipFill>
          <a:blip r:embed="rId6"/>
          <a:stretch>
            <a:fillRect/>
          </a:stretch>
        </p:blipFill>
        <p:spPr>
          <a:xfrm>
            <a:off x="8072891" y="4241117"/>
            <a:ext cx="3728274" cy="2050552"/>
          </a:xfrm>
          <a:prstGeom prst="rect">
            <a:avLst/>
          </a:prstGeom>
        </p:spPr>
      </p:pic>
      <p:sp>
        <p:nvSpPr>
          <p:cNvPr id="12" name="Rettangolo con angoli arrotondati 11">
            <a:extLst>
              <a:ext uri="{FF2B5EF4-FFF2-40B4-BE49-F238E27FC236}">
                <a16:creationId xmlns:a16="http://schemas.microsoft.com/office/drawing/2014/main" id="{6B84A581-4897-4E69-9D74-6587A10C457E}"/>
              </a:ext>
            </a:extLst>
          </p:cNvPr>
          <p:cNvSpPr/>
          <p:nvPr/>
        </p:nvSpPr>
        <p:spPr>
          <a:xfrm>
            <a:off x="5181280" y="4708513"/>
            <a:ext cx="2446180" cy="840347"/>
          </a:xfrm>
          <a:prstGeom prst="roundRect">
            <a:avLst/>
          </a:prstGeom>
          <a:solidFill>
            <a:schemeClr val="accent6">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4" name="Immagine 13">
            <a:extLst>
              <a:ext uri="{FF2B5EF4-FFF2-40B4-BE49-F238E27FC236}">
                <a16:creationId xmlns:a16="http://schemas.microsoft.com/office/drawing/2014/main" id="{C0227238-5707-4877-8D45-6E90DF4746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68948" y="2977271"/>
            <a:ext cx="4097444" cy="4522767"/>
          </a:xfrm>
          <a:prstGeom prst="rect">
            <a:avLst/>
          </a:prstGeom>
        </p:spPr>
      </p:pic>
      <p:sp>
        <p:nvSpPr>
          <p:cNvPr id="15" name="CasellaDiTesto 14">
            <a:extLst>
              <a:ext uri="{FF2B5EF4-FFF2-40B4-BE49-F238E27FC236}">
                <a16:creationId xmlns:a16="http://schemas.microsoft.com/office/drawing/2014/main" id="{BA237487-9102-4A15-AB07-EB8F7AAE41E9}"/>
              </a:ext>
            </a:extLst>
          </p:cNvPr>
          <p:cNvSpPr txBox="1"/>
          <p:nvPr/>
        </p:nvSpPr>
        <p:spPr>
          <a:xfrm>
            <a:off x="13571084" y="6302383"/>
            <a:ext cx="10699334" cy="5016758"/>
          </a:xfrm>
          <a:prstGeom prst="rect">
            <a:avLst/>
          </a:prstGeom>
          <a:noFill/>
        </p:spPr>
        <p:txBody>
          <a:bodyPr wrap="square" rtlCol="0">
            <a:spAutoFit/>
          </a:bodyPr>
          <a:lstStyle/>
          <a:p>
            <a:endParaRPr lang="it-IT" sz="3200" dirty="0">
              <a:latin typeface="Abadi Extra Light" panose="020B0204020104020204" pitchFamily="34" charset="0"/>
            </a:endParaRPr>
          </a:p>
          <a:p>
            <a:pPr marL="457200" indent="-457200">
              <a:buFont typeface="Arial" panose="020B0604020202020204" pitchFamily="34" charset="0"/>
              <a:buChar char="•"/>
            </a:pPr>
            <a:r>
              <a:rPr lang="en-US" sz="3200" dirty="0">
                <a:latin typeface="Abadi Extra Light" panose="020B0204020104020204" pitchFamily="34" charset="0"/>
              </a:rPr>
              <a:t>Optimizing the extraction of tannins from pruning waste.</a:t>
            </a:r>
          </a:p>
          <a:p>
            <a:pPr marL="457200" indent="-457200">
              <a:buFont typeface="Arial" panose="020B0604020202020204" pitchFamily="34" charset="0"/>
              <a:buChar char="•"/>
            </a:pPr>
            <a:endParaRPr lang="it-IT" sz="3200" dirty="0">
              <a:latin typeface="Abadi Extra Light" panose="020B0204020104020204" pitchFamily="34" charset="0"/>
            </a:endParaRPr>
          </a:p>
          <a:p>
            <a:pPr marL="457200" indent="-457200">
              <a:buFont typeface="Arial" panose="020B0604020202020204" pitchFamily="34" charset="0"/>
              <a:buChar char="•"/>
            </a:pPr>
            <a:r>
              <a:rPr lang="it-IT" sz="3200" dirty="0">
                <a:latin typeface="Abadi Extra Light" panose="020B0204020104020204" pitchFamily="34" charset="0"/>
              </a:rPr>
              <a:t>Characterisation </a:t>
            </a:r>
            <a:r>
              <a:rPr lang="en-US" sz="3200" dirty="0">
                <a:latin typeface="Abadi Extra Light" panose="020B0204020104020204" pitchFamily="34" charset="0"/>
              </a:rPr>
              <a:t>and quantification of tannins, along with an evaluation of their potential as </a:t>
            </a:r>
            <a:r>
              <a:rPr lang="en-US" sz="3200" dirty="0" err="1">
                <a:solidFill>
                  <a:schemeClr val="tx1">
                    <a:lumMod val="95000"/>
                    <a:lumOff val="5000"/>
                  </a:schemeClr>
                </a:solidFill>
                <a:latin typeface="Abadi Extra Light" panose="020B0204020104020204" pitchFamily="34" charset="0"/>
              </a:rPr>
              <a:t>biostimulants</a:t>
            </a:r>
            <a:r>
              <a:rPr lang="en-US" sz="3200" dirty="0">
                <a:solidFill>
                  <a:srgbClr val="FF0000"/>
                </a:solidFill>
                <a:latin typeface="Abadi Extra Light" panose="020B0204020104020204" pitchFamily="34" charset="0"/>
              </a:rPr>
              <a:t>. </a:t>
            </a:r>
            <a:r>
              <a:rPr lang="en-US" sz="3200" dirty="0">
                <a:latin typeface="Abadi Extra Light" panose="020B0204020104020204" pitchFamily="34" charset="0"/>
              </a:rPr>
              <a:t>This includes measurements of water content and nutrient levels.</a:t>
            </a:r>
          </a:p>
          <a:p>
            <a:pPr marL="457200" indent="-457200">
              <a:buFont typeface="Arial" panose="020B0604020202020204" pitchFamily="34" charset="0"/>
              <a:buChar char="•"/>
            </a:pPr>
            <a:endParaRPr lang="en-US" sz="3200" dirty="0">
              <a:latin typeface="Abadi Extra Light" panose="020B0204020104020204" pitchFamily="34" charset="0"/>
            </a:endParaRPr>
          </a:p>
          <a:p>
            <a:pPr marL="457200" indent="-457200">
              <a:buFont typeface="Arial" panose="020B0604020202020204" pitchFamily="34" charset="0"/>
              <a:buChar char="•"/>
            </a:pPr>
            <a:r>
              <a:rPr lang="en-US" sz="3200" dirty="0">
                <a:latin typeface="Abadi Extra Light" panose="020B0204020104020204" pitchFamily="34" charset="0"/>
              </a:rPr>
              <a:t>Optimization of the steam distillation process for the production of essential oils, followed by an assessment of their efficacy as herbicides, insecticides, and fungicides.</a:t>
            </a:r>
            <a:endParaRPr lang="it-IT" sz="3200" dirty="0">
              <a:latin typeface="Abadi Extra Light" panose="020B0204020104020204" pitchFamily="34" charset="0"/>
            </a:endParaRPr>
          </a:p>
        </p:txBody>
      </p:sp>
      <p:sp>
        <p:nvSpPr>
          <p:cNvPr id="16" name="Rettangolo con angoli arrotondati 15">
            <a:extLst>
              <a:ext uri="{FF2B5EF4-FFF2-40B4-BE49-F238E27FC236}">
                <a16:creationId xmlns:a16="http://schemas.microsoft.com/office/drawing/2014/main" id="{DA79F513-FCB5-463A-A9C2-474D319C1853}"/>
              </a:ext>
            </a:extLst>
          </p:cNvPr>
          <p:cNvSpPr/>
          <p:nvPr/>
        </p:nvSpPr>
        <p:spPr>
          <a:xfrm>
            <a:off x="17911759" y="5663792"/>
            <a:ext cx="2035809" cy="684896"/>
          </a:xfrm>
          <a:prstGeom prst="roundRect">
            <a:avLst/>
          </a:prstGeom>
          <a:solidFill>
            <a:schemeClr val="accent6">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con angoli arrotondati 17">
            <a:extLst>
              <a:ext uri="{FF2B5EF4-FFF2-40B4-BE49-F238E27FC236}">
                <a16:creationId xmlns:a16="http://schemas.microsoft.com/office/drawing/2014/main" id="{228E1CB2-E569-441B-91DF-BC5BCA08EC5B}"/>
              </a:ext>
            </a:extLst>
          </p:cNvPr>
          <p:cNvSpPr/>
          <p:nvPr/>
        </p:nvSpPr>
        <p:spPr>
          <a:xfrm>
            <a:off x="11325287" y="13715518"/>
            <a:ext cx="2517464" cy="735645"/>
          </a:xfrm>
          <a:prstGeom prst="roundRect">
            <a:avLst/>
          </a:prstGeom>
          <a:solidFill>
            <a:schemeClr val="accent6">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8" name="Immagine 27">
            <a:extLst>
              <a:ext uri="{FF2B5EF4-FFF2-40B4-BE49-F238E27FC236}">
                <a16:creationId xmlns:a16="http://schemas.microsoft.com/office/drawing/2014/main" id="{901FBCE0-D68A-4E64-AFDD-10857DB4B268}"/>
              </a:ext>
            </a:extLst>
          </p:cNvPr>
          <p:cNvPicPr>
            <a:picLocks noChangeAspect="1"/>
          </p:cNvPicPr>
          <p:nvPr/>
        </p:nvPicPr>
        <p:blipFill rotWithShape="1">
          <a:blip r:embed="rId8">
            <a:extLst>
              <a:ext uri="{28A0092B-C50C-407E-A947-70E740481C1C}">
                <a14:useLocalDpi xmlns:a14="http://schemas.microsoft.com/office/drawing/2010/main" val="0"/>
              </a:ext>
            </a:extLst>
          </a:blip>
          <a:srcRect l="35803" t="26248" r="33076" b="26690"/>
          <a:stretch/>
        </p:blipFill>
        <p:spPr>
          <a:xfrm>
            <a:off x="5552137" y="13891149"/>
            <a:ext cx="3030786" cy="3218498"/>
          </a:xfrm>
          <a:prstGeom prst="rect">
            <a:avLst/>
          </a:prstGeom>
        </p:spPr>
      </p:pic>
      <p:sp>
        <p:nvSpPr>
          <p:cNvPr id="29" name="CasellaDiTesto 28">
            <a:extLst>
              <a:ext uri="{FF2B5EF4-FFF2-40B4-BE49-F238E27FC236}">
                <a16:creationId xmlns:a16="http://schemas.microsoft.com/office/drawing/2014/main" id="{7A737648-8D5E-4774-A12A-14F46B3541FE}"/>
              </a:ext>
            </a:extLst>
          </p:cNvPr>
          <p:cNvSpPr txBox="1"/>
          <p:nvPr/>
        </p:nvSpPr>
        <p:spPr>
          <a:xfrm>
            <a:off x="5132131" y="16863596"/>
            <a:ext cx="3870798" cy="2554545"/>
          </a:xfrm>
          <a:prstGeom prst="rect">
            <a:avLst/>
          </a:prstGeom>
          <a:noFill/>
        </p:spPr>
        <p:txBody>
          <a:bodyPr wrap="square" rtlCol="0">
            <a:spAutoFit/>
          </a:bodyPr>
          <a:lstStyle/>
          <a:p>
            <a:pPr algn="ctr"/>
            <a:r>
              <a:rPr lang="it-IT" sz="3200" b="1" dirty="0">
                <a:solidFill>
                  <a:schemeClr val="accent6">
                    <a:lumMod val="50000"/>
                  </a:schemeClr>
                </a:solidFill>
                <a:latin typeface="Abadi Extra Light" panose="020B0204020104020204" pitchFamily="34" charset="0"/>
              </a:rPr>
              <a:t> </a:t>
            </a:r>
            <a:r>
              <a:rPr lang="en-US" sz="3200" dirty="0">
                <a:latin typeface="Abadi Extra Light" panose="020B0204020104020204" pitchFamily="34" charset="0"/>
              </a:rPr>
              <a:t>The </a:t>
            </a:r>
            <a:r>
              <a:rPr lang="en-US" sz="3200" b="1" dirty="0">
                <a:solidFill>
                  <a:schemeClr val="accent6">
                    <a:lumMod val="50000"/>
                  </a:schemeClr>
                </a:solidFill>
                <a:latin typeface="Abadi Extra Light" panose="020B0204020104020204" pitchFamily="34" charset="0"/>
              </a:rPr>
              <a:t>distillation</a:t>
            </a:r>
            <a:r>
              <a:rPr lang="en-US" sz="3200" dirty="0">
                <a:latin typeface="Abadi Extra Light" panose="020B0204020104020204" pitchFamily="34" charset="0"/>
              </a:rPr>
              <a:t> of pruning waste from Laurel, </a:t>
            </a:r>
            <a:r>
              <a:rPr lang="en-US" sz="3200" dirty="0" err="1">
                <a:latin typeface="Abadi Extra Light" panose="020B0204020104020204" pitchFamily="34" charset="0"/>
              </a:rPr>
              <a:t>Lentisk</a:t>
            </a:r>
            <a:r>
              <a:rPr lang="en-US" sz="3200" dirty="0">
                <a:latin typeface="Abadi Extra Light" panose="020B0204020104020204" pitchFamily="34" charset="0"/>
              </a:rPr>
              <a:t> and other nursery plants will be</a:t>
            </a:r>
            <a:r>
              <a:rPr lang="en-US" sz="3200" dirty="0">
                <a:solidFill>
                  <a:srgbClr val="FF0000"/>
                </a:solidFill>
                <a:latin typeface="Abadi Extra Light" panose="020B0204020104020204" pitchFamily="34" charset="0"/>
              </a:rPr>
              <a:t> </a:t>
            </a:r>
            <a:r>
              <a:rPr lang="en-US" sz="3200" dirty="0">
                <a:solidFill>
                  <a:schemeClr val="tx1">
                    <a:lumMod val="95000"/>
                    <a:lumOff val="5000"/>
                  </a:schemeClr>
                </a:solidFill>
                <a:latin typeface="Abadi Extra Light" panose="020B0204020104020204" pitchFamily="34" charset="0"/>
              </a:rPr>
              <a:t>performed</a:t>
            </a:r>
            <a:r>
              <a:rPr lang="en-US" sz="3200" dirty="0">
                <a:latin typeface="Abadi Extra Light" panose="020B0204020104020204" pitchFamily="34" charset="0"/>
              </a:rPr>
              <a:t>.</a:t>
            </a:r>
            <a:endParaRPr lang="it-IT" sz="3200" b="1" dirty="0">
              <a:solidFill>
                <a:schemeClr val="accent6">
                  <a:lumMod val="50000"/>
                </a:schemeClr>
              </a:solidFill>
              <a:latin typeface="Abadi Extra Light" panose="020B0204020104020204" pitchFamily="34" charset="0"/>
            </a:endParaRPr>
          </a:p>
        </p:txBody>
      </p:sp>
      <p:cxnSp>
        <p:nvCxnSpPr>
          <p:cNvPr id="31" name="Connettore curvo 30">
            <a:extLst>
              <a:ext uri="{FF2B5EF4-FFF2-40B4-BE49-F238E27FC236}">
                <a16:creationId xmlns:a16="http://schemas.microsoft.com/office/drawing/2014/main" id="{BA3032E7-FD92-4FE6-9452-511ADDA6713F}"/>
              </a:ext>
            </a:extLst>
          </p:cNvPr>
          <p:cNvCxnSpPr>
            <a:cxnSpLocks/>
          </p:cNvCxnSpPr>
          <p:nvPr/>
        </p:nvCxnSpPr>
        <p:spPr>
          <a:xfrm>
            <a:off x="8452275" y="16364511"/>
            <a:ext cx="2280439" cy="12700"/>
          </a:xfrm>
          <a:prstGeom prst="curvedConnector3">
            <a:avLst>
              <a:gd name="adj1" fmla="val 50000"/>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ettangolo 32">
            <a:extLst>
              <a:ext uri="{FF2B5EF4-FFF2-40B4-BE49-F238E27FC236}">
                <a16:creationId xmlns:a16="http://schemas.microsoft.com/office/drawing/2014/main" id="{0BD49197-D803-4EF8-AFA6-5E295AA8ADBD}"/>
              </a:ext>
            </a:extLst>
          </p:cNvPr>
          <p:cNvSpPr/>
          <p:nvPr/>
        </p:nvSpPr>
        <p:spPr>
          <a:xfrm>
            <a:off x="18089937" y="17075384"/>
            <a:ext cx="5005428" cy="2062103"/>
          </a:xfrm>
          <a:prstGeom prst="rect">
            <a:avLst/>
          </a:prstGeom>
        </p:spPr>
        <p:txBody>
          <a:bodyPr wrap="square">
            <a:spAutoFit/>
          </a:bodyPr>
          <a:lstStyle/>
          <a:p>
            <a:pPr algn="ctr"/>
            <a:r>
              <a:rPr lang="en-US" sz="3200" dirty="0">
                <a:latin typeface="Abadi Extra Light" panose="020B0204020104020204" pitchFamily="34" charset="0"/>
              </a:rPr>
              <a:t>Testing of essential oils as </a:t>
            </a:r>
            <a:r>
              <a:rPr lang="en-US" sz="3200" b="1" dirty="0">
                <a:solidFill>
                  <a:schemeClr val="accent6">
                    <a:lumMod val="50000"/>
                  </a:schemeClr>
                </a:solidFill>
                <a:latin typeface="Abadi Extra Light" panose="020B0204020104020204" pitchFamily="34" charset="0"/>
              </a:rPr>
              <a:t>insecticides, herbicides, and fungicides</a:t>
            </a:r>
            <a:r>
              <a:rPr lang="en-US" sz="3200" dirty="0">
                <a:latin typeface="Abadi Extra Light" panose="020B0204020104020204" pitchFamily="34" charset="0"/>
              </a:rPr>
              <a:t> at the University of Liège.</a:t>
            </a:r>
            <a:endParaRPr lang="it-IT" sz="3200" dirty="0">
              <a:solidFill>
                <a:schemeClr val="bg2">
                  <a:lumMod val="10000"/>
                </a:schemeClr>
              </a:solidFill>
              <a:latin typeface="Abadi Extra Light" panose="020B0204020104020204" pitchFamily="34" charset="0"/>
            </a:endParaRPr>
          </a:p>
        </p:txBody>
      </p:sp>
      <p:sp>
        <p:nvSpPr>
          <p:cNvPr id="35" name="Rettangolo 34">
            <a:extLst>
              <a:ext uri="{FF2B5EF4-FFF2-40B4-BE49-F238E27FC236}">
                <a16:creationId xmlns:a16="http://schemas.microsoft.com/office/drawing/2014/main" id="{B88A773C-7171-4E6D-96D0-1D9FB7379FFA}"/>
              </a:ext>
            </a:extLst>
          </p:cNvPr>
          <p:cNvSpPr/>
          <p:nvPr/>
        </p:nvSpPr>
        <p:spPr>
          <a:xfrm>
            <a:off x="10343460" y="18143327"/>
            <a:ext cx="5955485" cy="2062103"/>
          </a:xfrm>
          <a:prstGeom prst="rect">
            <a:avLst/>
          </a:prstGeom>
        </p:spPr>
        <p:txBody>
          <a:bodyPr wrap="square">
            <a:spAutoFit/>
          </a:bodyPr>
          <a:lstStyle/>
          <a:p>
            <a:pPr algn="ctr"/>
            <a:r>
              <a:rPr lang="en-US" sz="3200" b="1" dirty="0">
                <a:solidFill>
                  <a:schemeClr val="accent6">
                    <a:lumMod val="50000"/>
                  </a:schemeClr>
                </a:solidFill>
                <a:latin typeface="Abadi Extra Light" panose="020B0204020104020204" pitchFamily="34" charset="0"/>
              </a:rPr>
              <a:t>Essential oils </a:t>
            </a:r>
            <a:r>
              <a:rPr lang="en-US" sz="3200" dirty="0">
                <a:latin typeface="Abadi Extra Light" panose="020B0204020104020204" pitchFamily="34" charset="0"/>
              </a:rPr>
              <a:t>distilled from pruning waste: </a:t>
            </a:r>
            <a:r>
              <a:rPr lang="it-IT" sz="3200" dirty="0">
                <a:latin typeface="Abadi Extra Light" panose="020B0204020104020204" pitchFamily="34" charset="0"/>
              </a:rPr>
              <a:t>Characterisation </a:t>
            </a:r>
            <a:r>
              <a:rPr lang="en-US" sz="3200" dirty="0">
                <a:latin typeface="Abadi Extra Light" panose="020B0204020104020204" pitchFamily="34" charset="0"/>
              </a:rPr>
              <a:t>and quantification using GC-MS and HPLC-DAD-Q-TOF.</a:t>
            </a:r>
          </a:p>
        </p:txBody>
      </p:sp>
      <p:pic>
        <p:nvPicPr>
          <p:cNvPr id="40" name="Immagine 39">
            <a:extLst>
              <a:ext uri="{FF2B5EF4-FFF2-40B4-BE49-F238E27FC236}">
                <a16:creationId xmlns:a16="http://schemas.microsoft.com/office/drawing/2014/main" id="{0D9874E3-BCBB-45F0-9807-0D276B8D8B0B}"/>
              </a:ext>
            </a:extLst>
          </p:cNvPr>
          <p:cNvPicPr>
            <a:picLocks noChangeAspect="1"/>
          </p:cNvPicPr>
          <p:nvPr/>
        </p:nvPicPr>
        <p:blipFill rotWithShape="1">
          <a:blip r:embed="rId9">
            <a:extLst>
              <a:ext uri="{28A0092B-C50C-407E-A947-70E740481C1C}">
                <a14:useLocalDpi xmlns:a14="http://schemas.microsoft.com/office/drawing/2010/main" val="0"/>
              </a:ext>
            </a:extLst>
          </a:blip>
          <a:srcRect l="36170" t="32001" r="33077" b="26975"/>
          <a:stretch/>
        </p:blipFill>
        <p:spPr>
          <a:xfrm>
            <a:off x="10899936" y="14610504"/>
            <a:ext cx="4079033" cy="3642509"/>
          </a:xfrm>
          <a:prstGeom prst="rect">
            <a:avLst/>
          </a:prstGeom>
        </p:spPr>
      </p:pic>
      <p:pic>
        <p:nvPicPr>
          <p:cNvPr id="50" name="Immagine 49">
            <a:extLst>
              <a:ext uri="{FF2B5EF4-FFF2-40B4-BE49-F238E27FC236}">
                <a16:creationId xmlns:a16="http://schemas.microsoft.com/office/drawing/2014/main" id="{99BF9E20-8933-42EC-92C8-43AF5E647B6D}"/>
              </a:ext>
            </a:extLst>
          </p:cNvPr>
          <p:cNvPicPr>
            <a:picLocks noChangeAspect="1"/>
          </p:cNvPicPr>
          <p:nvPr/>
        </p:nvPicPr>
        <p:blipFill rotWithShape="1">
          <a:blip r:embed="rId10">
            <a:extLst>
              <a:ext uri="{28A0092B-C50C-407E-A947-70E740481C1C}">
                <a14:useLocalDpi xmlns:a14="http://schemas.microsoft.com/office/drawing/2010/main" val="0"/>
              </a:ext>
            </a:extLst>
          </a:blip>
          <a:srcRect l="14341" t="17234" r="70436" b="36309"/>
          <a:stretch/>
        </p:blipFill>
        <p:spPr>
          <a:xfrm>
            <a:off x="21590827" y="14687030"/>
            <a:ext cx="1118007" cy="2388354"/>
          </a:xfrm>
          <a:prstGeom prst="rect">
            <a:avLst/>
          </a:prstGeom>
        </p:spPr>
      </p:pic>
      <p:pic>
        <p:nvPicPr>
          <p:cNvPr id="54" name="Immagine 53">
            <a:extLst>
              <a:ext uri="{FF2B5EF4-FFF2-40B4-BE49-F238E27FC236}">
                <a16:creationId xmlns:a16="http://schemas.microsoft.com/office/drawing/2014/main" id="{2F6C3AAE-F4C9-4017-9115-C6ED287A5720}"/>
              </a:ext>
            </a:extLst>
          </p:cNvPr>
          <p:cNvPicPr>
            <a:picLocks noChangeAspect="1"/>
          </p:cNvPicPr>
          <p:nvPr/>
        </p:nvPicPr>
        <p:blipFill>
          <a:blip r:embed="rId11"/>
          <a:stretch>
            <a:fillRect/>
          </a:stretch>
        </p:blipFill>
        <p:spPr>
          <a:xfrm>
            <a:off x="10732714" y="-31956"/>
            <a:ext cx="2508599" cy="1091978"/>
          </a:xfrm>
          <a:prstGeom prst="rect">
            <a:avLst/>
          </a:prstGeom>
        </p:spPr>
      </p:pic>
      <p:cxnSp>
        <p:nvCxnSpPr>
          <p:cNvPr id="56" name="Connettore curvo 55">
            <a:extLst>
              <a:ext uri="{FF2B5EF4-FFF2-40B4-BE49-F238E27FC236}">
                <a16:creationId xmlns:a16="http://schemas.microsoft.com/office/drawing/2014/main" id="{5676CED3-3D64-4B9E-B79E-7083982D7F18}"/>
              </a:ext>
            </a:extLst>
          </p:cNvPr>
          <p:cNvCxnSpPr>
            <a:cxnSpLocks/>
          </p:cNvCxnSpPr>
          <p:nvPr/>
        </p:nvCxnSpPr>
        <p:spPr>
          <a:xfrm>
            <a:off x="15706743" y="16324393"/>
            <a:ext cx="3178477" cy="12700"/>
          </a:xfrm>
          <a:prstGeom prst="curvedConnector3">
            <a:avLst>
              <a:gd name="adj1" fmla="val 50000"/>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Rettangolo 59">
            <a:extLst>
              <a:ext uri="{FF2B5EF4-FFF2-40B4-BE49-F238E27FC236}">
                <a16:creationId xmlns:a16="http://schemas.microsoft.com/office/drawing/2014/main" id="{58626D9F-378E-4978-8B71-F8502CCA9D9A}"/>
              </a:ext>
            </a:extLst>
          </p:cNvPr>
          <p:cNvSpPr/>
          <p:nvPr/>
        </p:nvSpPr>
        <p:spPr>
          <a:xfrm>
            <a:off x="10159292" y="23683437"/>
            <a:ext cx="8967133" cy="4031873"/>
          </a:xfrm>
          <a:prstGeom prst="rect">
            <a:avLst/>
          </a:prstGeom>
        </p:spPr>
        <p:txBody>
          <a:bodyPr wrap="square">
            <a:spAutoFit/>
          </a:bodyPr>
          <a:lstStyle/>
          <a:p>
            <a:endParaRPr lang="en-US" sz="3200" b="1" dirty="0">
              <a:latin typeface="Abadi Extra Light" panose="020B0204020104020204" pitchFamily="34" charset="0"/>
            </a:endParaRPr>
          </a:p>
          <a:p>
            <a:r>
              <a:rPr lang="en-US" sz="3200" b="1" dirty="0">
                <a:latin typeface="Abadi Extra Light" panose="020B0204020104020204" pitchFamily="34" charset="0"/>
              </a:rPr>
              <a:t>2) </a:t>
            </a:r>
            <a:r>
              <a:rPr lang="en-US" sz="3200" b="1" dirty="0">
                <a:solidFill>
                  <a:schemeClr val="accent6">
                    <a:lumMod val="50000"/>
                  </a:schemeClr>
                </a:solidFill>
                <a:latin typeface="Abadi Extra Light" panose="020B0204020104020204" pitchFamily="34" charset="0"/>
              </a:rPr>
              <a:t>TESTING </a:t>
            </a:r>
            <a:r>
              <a:rPr lang="en-US" sz="3200" b="1" dirty="0" err="1">
                <a:solidFill>
                  <a:schemeClr val="accent6">
                    <a:lumMod val="50000"/>
                  </a:schemeClr>
                </a:solidFill>
                <a:latin typeface="Abadi Extra Light" panose="020B0204020104020204" pitchFamily="34" charset="0"/>
              </a:rPr>
              <a:t>Biostimulant</a:t>
            </a:r>
            <a:r>
              <a:rPr lang="en-US" sz="3200" b="1" dirty="0">
                <a:solidFill>
                  <a:schemeClr val="accent6">
                    <a:lumMod val="50000"/>
                  </a:schemeClr>
                </a:solidFill>
                <a:latin typeface="Abadi Extra Light" panose="020B0204020104020204" pitchFamily="34" charset="0"/>
              </a:rPr>
              <a:t> </a:t>
            </a:r>
            <a:r>
              <a:rPr lang="en-US" sz="3200" dirty="0">
                <a:latin typeface="Abadi Extra Light" panose="020B0204020104020204" pitchFamily="34" charset="0"/>
              </a:rPr>
              <a:t>activity under water stress. Best concentration of Tannins </a:t>
            </a:r>
            <a:r>
              <a:rPr lang="en-US" sz="3200" dirty="0" err="1">
                <a:latin typeface="Abadi Extra Light" panose="020B0204020104020204" pitchFamily="34" charset="0"/>
              </a:rPr>
              <a:t>Lentisk</a:t>
            </a:r>
            <a:r>
              <a:rPr lang="en-US" sz="3200" dirty="0">
                <a:latin typeface="Abadi Extra Light" panose="020B0204020104020204" pitchFamily="34" charset="0"/>
              </a:rPr>
              <a:t> and Laurel tannins on potted strawberry plants.</a:t>
            </a:r>
          </a:p>
          <a:p>
            <a:r>
              <a:rPr lang="en-US" sz="3200" dirty="0">
                <a:solidFill>
                  <a:schemeClr val="tx1">
                    <a:lumMod val="95000"/>
                    <a:lumOff val="5000"/>
                  </a:schemeClr>
                </a:solidFill>
                <a:latin typeface="Abadi Extra Light" panose="020B0204020104020204" pitchFamily="34" charset="0"/>
              </a:rPr>
              <a:t>Measurements: </a:t>
            </a:r>
            <a:r>
              <a:rPr lang="en-US" sz="3200" dirty="0" err="1">
                <a:latin typeface="Abadi Extra Light" panose="020B0204020104020204" pitchFamily="34" charset="0"/>
              </a:rPr>
              <a:t>ecophysiological</a:t>
            </a:r>
            <a:r>
              <a:rPr lang="en-US" sz="3200" dirty="0">
                <a:latin typeface="Abadi Extra Light" panose="020B0204020104020204" pitchFamily="34" charset="0"/>
              </a:rPr>
              <a:t> and morphological measurements, destructive sampling (biomass, leaf collection for biochemical analysis), water relations </a:t>
            </a:r>
            <a:r>
              <a:rPr lang="en-US" sz="3200" dirty="0" err="1">
                <a:latin typeface="Abadi Extra Light" panose="020B0204020104020204" pitchFamily="34" charset="0"/>
              </a:rPr>
              <a:t>andsoil</a:t>
            </a:r>
            <a:r>
              <a:rPr lang="en-US" sz="3200" dirty="0">
                <a:latin typeface="Abadi Extra Light" panose="020B0204020104020204" pitchFamily="34" charset="0"/>
              </a:rPr>
              <a:t> </a:t>
            </a:r>
            <a:r>
              <a:rPr lang="en-US" sz="3200" dirty="0" err="1">
                <a:latin typeface="Abadi Extra Light" panose="020B0204020104020204" pitchFamily="34" charset="0"/>
              </a:rPr>
              <a:t>physico</a:t>
            </a:r>
            <a:r>
              <a:rPr lang="en-US" sz="3200" dirty="0">
                <a:latin typeface="Abadi Extra Light" panose="020B0204020104020204" pitchFamily="34" charset="0"/>
              </a:rPr>
              <a:t>-chemical analyses.</a:t>
            </a:r>
          </a:p>
        </p:txBody>
      </p:sp>
      <p:pic>
        <p:nvPicPr>
          <p:cNvPr id="67" name="Immagine 66">
            <a:extLst>
              <a:ext uri="{FF2B5EF4-FFF2-40B4-BE49-F238E27FC236}">
                <a16:creationId xmlns:a16="http://schemas.microsoft.com/office/drawing/2014/main" id="{97C41376-ACA3-4B31-891A-EB0C00CD87F6}"/>
              </a:ext>
            </a:extLst>
          </p:cNvPr>
          <p:cNvPicPr>
            <a:picLocks noChangeAspect="1"/>
          </p:cNvPicPr>
          <p:nvPr/>
        </p:nvPicPr>
        <p:blipFill rotWithShape="1">
          <a:blip r:embed="rId12">
            <a:extLst>
              <a:ext uri="{28A0092B-C50C-407E-A947-70E740481C1C}">
                <a14:useLocalDpi xmlns:a14="http://schemas.microsoft.com/office/drawing/2010/main" val="0"/>
              </a:ext>
            </a:extLst>
          </a:blip>
          <a:srcRect l="45647" t="36570" r="27795" b="32460"/>
          <a:stretch/>
        </p:blipFill>
        <p:spPr>
          <a:xfrm>
            <a:off x="20137475" y="20813457"/>
            <a:ext cx="4711873" cy="3846174"/>
          </a:xfrm>
          <a:prstGeom prst="rect">
            <a:avLst/>
          </a:prstGeom>
        </p:spPr>
      </p:pic>
      <p:pic>
        <p:nvPicPr>
          <p:cNvPr id="73" name="Immagine 72">
            <a:extLst>
              <a:ext uri="{FF2B5EF4-FFF2-40B4-BE49-F238E27FC236}">
                <a16:creationId xmlns:a16="http://schemas.microsoft.com/office/drawing/2014/main" id="{F2DCF41E-ABEB-407C-B8DA-3430DFD9EE8E}"/>
              </a:ext>
            </a:extLst>
          </p:cNvPr>
          <p:cNvPicPr>
            <a:picLocks noChangeAspect="1"/>
          </p:cNvPicPr>
          <p:nvPr/>
        </p:nvPicPr>
        <p:blipFill rotWithShape="1">
          <a:blip r:embed="rId13">
            <a:extLst>
              <a:ext uri="{28A0092B-C50C-407E-A947-70E740481C1C}">
                <a14:useLocalDpi xmlns:a14="http://schemas.microsoft.com/office/drawing/2010/main" val="0"/>
              </a:ext>
            </a:extLst>
          </a:blip>
          <a:srcRect l="51638" t="42626" r="31518" b="39238"/>
          <a:stretch/>
        </p:blipFill>
        <p:spPr>
          <a:xfrm>
            <a:off x="802635" y="14553957"/>
            <a:ext cx="2963219" cy="2233443"/>
          </a:xfrm>
          <a:prstGeom prst="rect">
            <a:avLst/>
          </a:prstGeom>
        </p:spPr>
      </p:pic>
      <p:sp>
        <p:nvSpPr>
          <p:cNvPr id="74" name="Rettangolo 73">
            <a:extLst>
              <a:ext uri="{FF2B5EF4-FFF2-40B4-BE49-F238E27FC236}">
                <a16:creationId xmlns:a16="http://schemas.microsoft.com/office/drawing/2014/main" id="{FB11F6E8-A51F-4918-B8FE-B777E95D2C4E}"/>
              </a:ext>
            </a:extLst>
          </p:cNvPr>
          <p:cNvSpPr/>
          <p:nvPr/>
        </p:nvSpPr>
        <p:spPr>
          <a:xfrm>
            <a:off x="716986" y="16337093"/>
            <a:ext cx="2963218" cy="1077218"/>
          </a:xfrm>
          <a:prstGeom prst="rect">
            <a:avLst/>
          </a:prstGeom>
        </p:spPr>
        <p:txBody>
          <a:bodyPr wrap="square">
            <a:spAutoFit/>
          </a:bodyPr>
          <a:lstStyle/>
          <a:p>
            <a:pPr algn="ctr"/>
            <a:r>
              <a:rPr lang="it-IT" sz="3200" dirty="0" err="1">
                <a:solidFill>
                  <a:schemeClr val="tx1">
                    <a:lumMod val="95000"/>
                    <a:lumOff val="5000"/>
                  </a:schemeClr>
                </a:solidFill>
                <a:latin typeface="Abadi Extra Light" panose="020B0204020104020204" pitchFamily="34" charset="0"/>
              </a:rPr>
              <a:t>Pruning</a:t>
            </a:r>
            <a:r>
              <a:rPr lang="it-IT" sz="3200" dirty="0">
                <a:solidFill>
                  <a:schemeClr val="tx1">
                    <a:lumMod val="95000"/>
                    <a:lumOff val="5000"/>
                  </a:schemeClr>
                </a:solidFill>
                <a:latin typeface="Abadi Extra Light" panose="020B0204020104020204" pitchFamily="34" charset="0"/>
              </a:rPr>
              <a:t> </a:t>
            </a:r>
            <a:r>
              <a:rPr lang="it-IT" sz="3200" dirty="0" err="1">
                <a:solidFill>
                  <a:schemeClr val="tx1">
                    <a:lumMod val="95000"/>
                    <a:lumOff val="5000"/>
                  </a:schemeClr>
                </a:solidFill>
                <a:latin typeface="Abadi Extra Light" panose="020B0204020104020204" pitchFamily="34" charset="0"/>
              </a:rPr>
              <a:t>waste</a:t>
            </a:r>
            <a:r>
              <a:rPr lang="it-IT" sz="3200" dirty="0">
                <a:solidFill>
                  <a:schemeClr val="tx1">
                    <a:lumMod val="95000"/>
                    <a:lumOff val="5000"/>
                  </a:schemeClr>
                </a:solidFill>
                <a:latin typeface="Abadi Extra Light" panose="020B0204020104020204" pitchFamily="34" charset="0"/>
              </a:rPr>
              <a:t> from </a:t>
            </a:r>
            <a:r>
              <a:rPr lang="it-IT" sz="3200" dirty="0" err="1">
                <a:solidFill>
                  <a:schemeClr val="tx1">
                    <a:lumMod val="95000"/>
                    <a:lumOff val="5000"/>
                  </a:schemeClr>
                </a:solidFill>
                <a:latin typeface="Abadi Extra Light" panose="020B0204020104020204" pitchFamily="34" charset="0"/>
              </a:rPr>
              <a:t>Nurseries</a:t>
            </a:r>
            <a:endParaRPr lang="it-IT" sz="3200" dirty="0">
              <a:solidFill>
                <a:schemeClr val="tx1">
                  <a:lumMod val="95000"/>
                  <a:lumOff val="5000"/>
                </a:schemeClr>
              </a:solidFill>
              <a:latin typeface="Abadi Extra Light" panose="020B0204020104020204" pitchFamily="34" charset="0"/>
            </a:endParaRPr>
          </a:p>
        </p:txBody>
      </p:sp>
      <p:sp>
        <p:nvSpPr>
          <p:cNvPr id="86" name="CasellaDiTesto 85">
            <a:extLst>
              <a:ext uri="{FF2B5EF4-FFF2-40B4-BE49-F238E27FC236}">
                <a16:creationId xmlns:a16="http://schemas.microsoft.com/office/drawing/2014/main" id="{CFE4A4F8-8659-41ED-9F45-07B81C3905B1}"/>
              </a:ext>
            </a:extLst>
          </p:cNvPr>
          <p:cNvSpPr txBox="1"/>
          <p:nvPr/>
        </p:nvSpPr>
        <p:spPr>
          <a:xfrm>
            <a:off x="5252407" y="4771995"/>
            <a:ext cx="2341218" cy="907941"/>
          </a:xfrm>
          <a:prstGeom prst="rect">
            <a:avLst/>
          </a:prstGeom>
          <a:noFill/>
        </p:spPr>
        <p:txBody>
          <a:bodyPr wrap="none" rtlCol="0">
            <a:spAutoFit/>
          </a:bodyPr>
          <a:lstStyle/>
          <a:p>
            <a:r>
              <a:rPr lang="it-IT" sz="3500" b="1" dirty="0">
                <a:solidFill>
                  <a:schemeClr val="bg1"/>
                </a:solidFill>
                <a:latin typeface="Abadi Extra Light" panose="020B0204020104020204" pitchFamily="34" charset="0"/>
              </a:rPr>
              <a:t>Introduction </a:t>
            </a:r>
          </a:p>
          <a:p>
            <a:endParaRPr lang="it-IT" dirty="0"/>
          </a:p>
        </p:txBody>
      </p:sp>
      <p:sp>
        <p:nvSpPr>
          <p:cNvPr id="87" name="CasellaDiTesto 86">
            <a:extLst>
              <a:ext uri="{FF2B5EF4-FFF2-40B4-BE49-F238E27FC236}">
                <a16:creationId xmlns:a16="http://schemas.microsoft.com/office/drawing/2014/main" id="{46AFCD2F-6A11-4E8C-9AD6-A3D839BFFC56}"/>
              </a:ext>
            </a:extLst>
          </p:cNvPr>
          <p:cNvSpPr txBox="1"/>
          <p:nvPr/>
        </p:nvSpPr>
        <p:spPr>
          <a:xfrm>
            <a:off x="18417247" y="5663792"/>
            <a:ext cx="1191352" cy="907941"/>
          </a:xfrm>
          <a:prstGeom prst="rect">
            <a:avLst/>
          </a:prstGeom>
          <a:noFill/>
        </p:spPr>
        <p:txBody>
          <a:bodyPr wrap="none" rtlCol="0">
            <a:spAutoFit/>
          </a:bodyPr>
          <a:lstStyle/>
          <a:p>
            <a:r>
              <a:rPr lang="it-IT" sz="3500" b="1" dirty="0">
                <a:solidFill>
                  <a:schemeClr val="bg1"/>
                </a:solidFill>
                <a:latin typeface="Abadi Extra Light" panose="020B0204020104020204" pitchFamily="34" charset="0"/>
              </a:rPr>
              <a:t>Goals</a:t>
            </a:r>
            <a:r>
              <a:rPr lang="it-IT" dirty="0">
                <a:solidFill>
                  <a:schemeClr val="accent6">
                    <a:lumMod val="50000"/>
                  </a:schemeClr>
                </a:solidFill>
                <a:latin typeface="Abadi Extra Light" panose="020B0204020104020204" pitchFamily="34" charset="0"/>
              </a:rPr>
              <a:t>:</a:t>
            </a:r>
          </a:p>
          <a:p>
            <a:endParaRPr lang="it-IT" dirty="0"/>
          </a:p>
        </p:txBody>
      </p:sp>
      <p:sp>
        <p:nvSpPr>
          <p:cNvPr id="88" name="CasellaDiTesto 87">
            <a:extLst>
              <a:ext uri="{FF2B5EF4-FFF2-40B4-BE49-F238E27FC236}">
                <a16:creationId xmlns:a16="http://schemas.microsoft.com/office/drawing/2014/main" id="{DF9FCDE8-09DC-4357-9705-4A1D64C287A2}"/>
              </a:ext>
            </a:extLst>
          </p:cNvPr>
          <p:cNvSpPr txBox="1"/>
          <p:nvPr/>
        </p:nvSpPr>
        <p:spPr>
          <a:xfrm>
            <a:off x="11420197" y="13705095"/>
            <a:ext cx="2417294" cy="630942"/>
          </a:xfrm>
          <a:prstGeom prst="rect">
            <a:avLst/>
          </a:prstGeom>
          <a:noFill/>
        </p:spPr>
        <p:txBody>
          <a:bodyPr wrap="square" rtlCol="0">
            <a:spAutoFit/>
          </a:bodyPr>
          <a:lstStyle/>
          <a:p>
            <a:r>
              <a:rPr lang="it-IT" sz="3500" b="1" dirty="0" err="1">
                <a:solidFill>
                  <a:schemeClr val="bg1"/>
                </a:solidFill>
                <a:latin typeface="Abadi Extra Light" panose="020B0204020104020204" pitchFamily="34" charset="0"/>
              </a:rPr>
              <a:t>Methodology</a:t>
            </a:r>
            <a:r>
              <a:rPr lang="it-IT" sz="3500" b="1" dirty="0">
                <a:solidFill>
                  <a:schemeClr val="bg1"/>
                </a:solidFill>
                <a:latin typeface="Abadi Extra Light" panose="020B0204020104020204" pitchFamily="34" charset="0"/>
              </a:rPr>
              <a:t> </a:t>
            </a:r>
          </a:p>
        </p:txBody>
      </p:sp>
      <p:sp>
        <p:nvSpPr>
          <p:cNvPr id="102" name="Rettangolo con angoli arrotondati 101">
            <a:extLst>
              <a:ext uri="{FF2B5EF4-FFF2-40B4-BE49-F238E27FC236}">
                <a16:creationId xmlns:a16="http://schemas.microsoft.com/office/drawing/2014/main" id="{3737A53E-8FD6-4CF2-9A66-778E6B52420B}"/>
              </a:ext>
            </a:extLst>
          </p:cNvPr>
          <p:cNvSpPr/>
          <p:nvPr/>
        </p:nvSpPr>
        <p:spPr>
          <a:xfrm>
            <a:off x="1147864" y="28497873"/>
            <a:ext cx="11452123" cy="7188027"/>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bg1"/>
                </a:solidFill>
                <a:latin typeface="Abadi Extra Light" panose="020B0204020104020204" pitchFamily="34" charset="0"/>
              </a:rPr>
              <a:t>Metodologia: </a:t>
            </a:r>
          </a:p>
        </p:txBody>
      </p:sp>
      <p:sp>
        <p:nvSpPr>
          <p:cNvPr id="104" name="Rettangolo con angoli arrotondati 103">
            <a:extLst>
              <a:ext uri="{FF2B5EF4-FFF2-40B4-BE49-F238E27FC236}">
                <a16:creationId xmlns:a16="http://schemas.microsoft.com/office/drawing/2014/main" id="{9E6919BC-7DF6-44D4-81AB-A7BB0F8CA0D8}"/>
              </a:ext>
            </a:extLst>
          </p:cNvPr>
          <p:cNvSpPr/>
          <p:nvPr/>
        </p:nvSpPr>
        <p:spPr>
          <a:xfrm>
            <a:off x="5441770" y="28620169"/>
            <a:ext cx="2864310" cy="735645"/>
          </a:xfrm>
          <a:prstGeom prst="roundRect">
            <a:avLst>
              <a:gd name="adj" fmla="val 14050"/>
            </a:avLst>
          </a:prstGeom>
          <a:solidFill>
            <a:schemeClr val="accent6">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Rettangolo con angoli arrotondati 104">
            <a:extLst>
              <a:ext uri="{FF2B5EF4-FFF2-40B4-BE49-F238E27FC236}">
                <a16:creationId xmlns:a16="http://schemas.microsoft.com/office/drawing/2014/main" id="{F1AAD1FF-3458-43B8-A1EA-9205076668D0}"/>
              </a:ext>
            </a:extLst>
          </p:cNvPr>
          <p:cNvSpPr/>
          <p:nvPr/>
        </p:nvSpPr>
        <p:spPr>
          <a:xfrm>
            <a:off x="17710527" y="29171041"/>
            <a:ext cx="2517464" cy="735645"/>
          </a:xfrm>
          <a:prstGeom prst="roundRect">
            <a:avLst/>
          </a:prstGeom>
          <a:solidFill>
            <a:schemeClr val="accent6">
              <a:lumMod val="5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err="1">
                <a:solidFill>
                  <a:schemeClr val="bg1"/>
                </a:solidFill>
                <a:latin typeface="Abadi Extra Light" panose="020B0204020104020204" pitchFamily="34" charset="0"/>
              </a:rPr>
              <a:t>Conclusions</a:t>
            </a:r>
            <a:endParaRPr lang="it-IT" sz="3200" b="1" dirty="0">
              <a:solidFill>
                <a:schemeClr val="bg1"/>
              </a:solidFill>
              <a:latin typeface="Abadi Extra Light" panose="020B0204020104020204" pitchFamily="34" charset="0"/>
            </a:endParaRPr>
          </a:p>
        </p:txBody>
      </p:sp>
      <p:sp>
        <p:nvSpPr>
          <p:cNvPr id="106" name="Rettangolo 105">
            <a:extLst>
              <a:ext uri="{FF2B5EF4-FFF2-40B4-BE49-F238E27FC236}">
                <a16:creationId xmlns:a16="http://schemas.microsoft.com/office/drawing/2014/main" id="{0C861D3D-8B6D-4840-8D2B-B9446956B919}"/>
              </a:ext>
            </a:extLst>
          </p:cNvPr>
          <p:cNvSpPr/>
          <p:nvPr/>
        </p:nvSpPr>
        <p:spPr>
          <a:xfrm>
            <a:off x="5405266" y="28676214"/>
            <a:ext cx="2864310" cy="584775"/>
          </a:xfrm>
          <a:prstGeom prst="rect">
            <a:avLst/>
          </a:prstGeom>
        </p:spPr>
        <p:txBody>
          <a:bodyPr wrap="none">
            <a:spAutoFit/>
          </a:bodyPr>
          <a:lstStyle/>
          <a:p>
            <a:pPr algn="ctr"/>
            <a:r>
              <a:rPr lang="it-IT" sz="3200" b="1" dirty="0" err="1">
                <a:solidFill>
                  <a:schemeClr val="bg1"/>
                </a:solidFill>
                <a:latin typeface="Abadi Extra Light" panose="020B0204020104020204" pitchFamily="34" charset="0"/>
              </a:rPr>
              <a:t>Expected</a:t>
            </a:r>
            <a:r>
              <a:rPr lang="it-IT" sz="3200" b="1" dirty="0">
                <a:solidFill>
                  <a:schemeClr val="bg1"/>
                </a:solidFill>
                <a:latin typeface="Abadi Extra Light" panose="020B0204020104020204" pitchFamily="34" charset="0"/>
              </a:rPr>
              <a:t> Results</a:t>
            </a:r>
          </a:p>
        </p:txBody>
      </p:sp>
      <p:sp>
        <p:nvSpPr>
          <p:cNvPr id="107" name="CasellaDiTesto 106">
            <a:extLst>
              <a:ext uri="{FF2B5EF4-FFF2-40B4-BE49-F238E27FC236}">
                <a16:creationId xmlns:a16="http://schemas.microsoft.com/office/drawing/2014/main" id="{866C5D9D-5D32-4C84-89B4-15E7FB250828}"/>
              </a:ext>
            </a:extLst>
          </p:cNvPr>
          <p:cNvSpPr txBox="1"/>
          <p:nvPr/>
        </p:nvSpPr>
        <p:spPr>
          <a:xfrm>
            <a:off x="14547672" y="30273571"/>
            <a:ext cx="9079918" cy="4524315"/>
          </a:xfrm>
          <a:prstGeom prst="rect">
            <a:avLst/>
          </a:prstGeom>
          <a:noFill/>
        </p:spPr>
        <p:txBody>
          <a:bodyPr wrap="square" rtlCol="0">
            <a:spAutoFit/>
          </a:bodyPr>
          <a:lstStyle/>
          <a:p>
            <a:r>
              <a:rPr lang="en-US" sz="3200" dirty="0">
                <a:latin typeface="Abadi Extra Light" panose="020B0204020104020204" pitchFamily="34" charset="0"/>
              </a:rPr>
              <a:t>The research project proposes an excellent alternative to wasting plant material, a rich source of bioactive compounds, the </a:t>
            </a:r>
            <a:r>
              <a:rPr lang="en-US" sz="3200" dirty="0" err="1">
                <a:latin typeface="Abadi Extra Light" panose="020B0204020104020204" pitchFamily="34" charset="0"/>
              </a:rPr>
              <a:t>valorisation</a:t>
            </a:r>
            <a:r>
              <a:rPr lang="en-US" sz="3200" dirty="0">
                <a:latin typeface="Abadi Extra Light" panose="020B0204020104020204" pitchFamily="34" charset="0"/>
              </a:rPr>
              <a:t> of which could solve part of the environmental problems associated with the disposal of waste from nursery activities. At the same time, a value chain could be established that would help to increase the income of nursery companies, thus introducing a circular bio-economy with sustainable development practices.</a:t>
            </a:r>
            <a:endParaRPr lang="it-IT" sz="3200" dirty="0">
              <a:latin typeface="Abadi Extra Light" panose="020B0204020104020204" pitchFamily="34" charset="0"/>
            </a:endParaRPr>
          </a:p>
        </p:txBody>
      </p:sp>
      <p:sp>
        <p:nvSpPr>
          <p:cNvPr id="108" name="CasellaDiTesto 107">
            <a:extLst>
              <a:ext uri="{FF2B5EF4-FFF2-40B4-BE49-F238E27FC236}">
                <a16:creationId xmlns:a16="http://schemas.microsoft.com/office/drawing/2014/main" id="{DEF260A7-BE8A-4210-B965-1EA888FB625C}"/>
              </a:ext>
            </a:extLst>
          </p:cNvPr>
          <p:cNvSpPr txBox="1"/>
          <p:nvPr/>
        </p:nvSpPr>
        <p:spPr>
          <a:xfrm>
            <a:off x="1572385" y="28941906"/>
            <a:ext cx="10414628" cy="6001643"/>
          </a:xfrm>
          <a:prstGeom prst="rect">
            <a:avLst/>
          </a:prstGeom>
          <a:noFill/>
        </p:spPr>
        <p:txBody>
          <a:bodyPr wrap="square" rtlCol="0">
            <a:spAutoFit/>
          </a:bodyPr>
          <a:lstStyle/>
          <a:p>
            <a:pPr fontAlgn="base"/>
            <a:endParaRPr lang="it-IT" sz="3200" dirty="0">
              <a:latin typeface="Abadi Extra Light" panose="020B0204020104020204" pitchFamily="34" charset="0"/>
            </a:endParaRPr>
          </a:p>
          <a:p>
            <a:pPr marL="457200" indent="-457200">
              <a:buFont typeface="Arial" panose="020B0604020202020204" pitchFamily="34" charset="0"/>
              <a:buChar char="•"/>
            </a:pPr>
            <a:r>
              <a:rPr lang="en-US" sz="3200" dirty="0">
                <a:latin typeface="Abadi Extra Light" panose="020B0204020104020204" pitchFamily="34" charset="0"/>
              </a:rPr>
              <a:t>Development of effective methods of distillation of pruning waste for a higher yield of essential oils and identification of the main molecules contained within essential oils.</a:t>
            </a:r>
          </a:p>
          <a:p>
            <a:pPr marL="457200" indent="-457200">
              <a:buFont typeface="Arial" panose="020B0604020202020204" pitchFamily="34" charset="0"/>
              <a:buChar char="•"/>
            </a:pPr>
            <a:r>
              <a:rPr lang="en-US" sz="3200" dirty="0">
                <a:latin typeface="Abadi Extra Light" panose="020B0204020104020204" pitchFamily="34" charset="0"/>
              </a:rPr>
              <a:t>Development of effective methods for the extraction of tannins from residual biomass derived from distillation and subsequent identification </a:t>
            </a:r>
            <a:r>
              <a:rPr lang="en-US" sz="3200" dirty="0">
                <a:solidFill>
                  <a:schemeClr val="tx1">
                    <a:lumMod val="95000"/>
                    <a:lumOff val="5000"/>
                  </a:schemeClr>
                </a:solidFill>
                <a:latin typeface="Abadi Extra Light" panose="020B0204020104020204" pitchFamily="34" charset="0"/>
              </a:rPr>
              <a:t>biochemical characterization.</a:t>
            </a:r>
          </a:p>
          <a:p>
            <a:pPr marL="457200" indent="-457200">
              <a:buFont typeface="Arial" panose="020B0604020202020204" pitchFamily="34" charset="0"/>
              <a:buChar char="•"/>
            </a:pPr>
            <a:r>
              <a:rPr lang="en-US" sz="3200" dirty="0">
                <a:latin typeface="Abadi Extra Light" panose="020B0204020104020204" pitchFamily="34" charset="0"/>
              </a:rPr>
              <a:t>Evaluation of the effect of </a:t>
            </a:r>
            <a:r>
              <a:rPr lang="en-US" sz="3200" dirty="0" err="1">
                <a:latin typeface="Abadi Extra Light" panose="020B0204020104020204" pitchFamily="34" charset="0"/>
              </a:rPr>
              <a:t>biostimulants</a:t>
            </a:r>
            <a:r>
              <a:rPr lang="en-US" sz="3200" dirty="0">
                <a:latin typeface="Abadi Extra Light" panose="020B0204020104020204" pitchFamily="34" charset="0"/>
              </a:rPr>
              <a:t> on physiological performance and under water stress conditions.</a:t>
            </a:r>
          </a:p>
          <a:p>
            <a:pPr marL="457200" indent="-457200">
              <a:buFont typeface="Arial" panose="020B0604020202020204" pitchFamily="34" charset="0"/>
              <a:buChar char="•"/>
            </a:pPr>
            <a:r>
              <a:rPr lang="en-US" sz="3200" dirty="0">
                <a:latin typeface="Abadi Extra Light" panose="020B0204020104020204" pitchFamily="34" charset="0"/>
              </a:rPr>
              <a:t>Evaluation of the effect of </a:t>
            </a:r>
            <a:r>
              <a:rPr lang="en-US" sz="3200" dirty="0" err="1">
                <a:latin typeface="Abadi Extra Light" panose="020B0204020104020204" pitchFamily="34" charset="0"/>
              </a:rPr>
              <a:t>biostimulants</a:t>
            </a:r>
            <a:r>
              <a:rPr lang="en-US" sz="3200" dirty="0">
                <a:latin typeface="Abadi Extra Light" panose="020B0204020104020204" pitchFamily="34" charset="0"/>
              </a:rPr>
              <a:t> on fruit production, </a:t>
            </a:r>
            <a:r>
              <a:rPr lang="en-US" sz="3200" dirty="0">
                <a:solidFill>
                  <a:schemeClr val="tx1">
                    <a:lumMod val="95000"/>
                    <a:lumOff val="5000"/>
                  </a:schemeClr>
                </a:solidFill>
                <a:latin typeface="Abadi Extra Light" panose="020B0204020104020204" pitchFamily="34" charset="0"/>
              </a:rPr>
              <a:t>quality and yield</a:t>
            </a:r>
            <a:r>
              <a:rPr lang="en-US" sz="3200" dirty="0">
                <a:latin typeface="Abadi Extra Light" panose="020B0204020104020204" pitchFamily="34" charset="0"/>
              </a:rPr>
              <a:t>, under both well water and water stress.</a:t>
            </a:r>
            <a:endParaRPr lang="it-IT" sz="3200" dirty="0">
              <a:latin typeface="Abadi Extra Light" panose="020B0204020104020204" pitchFamily="34" charset="0"/>
            </a:endParaRPr>
          </a:p>
          <a:p>
            <a:pPr marL="457200" indent="-457200">
              <a:buFont typeface="Arial" panose="020B0604020202020204" pitchFamily="34" charset="0"/>
              <a:buChar char="•"/>
            </a:pPr>
            <a:endParaRPr lang="en-US" sz="3200" dirty="0">
              <a:latin typeface="Abadi Extra Light" panose="020B0204020104020204" pitchFamily="34" charset="0"/>
            </a:endParaRPr>
          </a:p>
        </p:txBody>
      </p:sp>
      <p:sp>
        <p:nvSpPr>
          <p:cNvPr id="11" name="CasellaDiTesto 10">
            <a:extLst>
              <a:ext uri="{FF2B5EF4-FFF2-40B4-BE49-F238E27FC236}">
                <a16:creationId xmlns:a16="http://schemas.microsoft.com/office/drawing/2014/main" id="{14BB9B9A-1984-48C7-B9DD-45206C93E521}"/>
              </a:ext>
            </a:extLst>
          </p:cNvPr>
          <p:cNvSpPr txBox="1"/>
          <p:nvPr/>
        </p:nvSpPr>
        <p:spPr>
          <a:xfrm>
            <a:off x="2571950" y="2532783"/>
            <a:ext cx="21338727" cy="1569660"/>
          </a:xfrm>
          <a:prstGeom prst="rect">
            <a:avLst/>
          </a:prstGeom>
          <a:noFill/>
        </p:spPr>
        <p:txBody>
          <a:bodyPr wrap="none" rtlCol="0">
            <a:spAutoFit/>
          </a:bodyPr>
          <a:lstStyle/>
          <a:p>
            <a:pPr algn="ctr"/>
            <a:r>
              <a:rPr lang="it-IT" sz="2400" b="1" dirty="0">
                <a:solidFill>
                  <a:schemeClr val="tx1">
                    <a:lumMod val="95000"/>
                    <a:lumOff val="5000"/>
                  </a:schemeClr>
                </a:solidFill>
                <a:latin typeface="Abadi Extra Light" panose="020B0204020104020204" pitchFamily="34" charset="0"/>
              </a:rPr>
              <a:t>Palchetti V, (1,2), Diana </a:t>
            </a:r>
            <a:r>
              <a:rPr lang="it-IT" sz="2400" b="1" dirty="0" err="1">
                <a:solidFill>
                  <a:schemeClr val="tx1">
                    <a:lumMod val="95000"/>
                    <a:lumOff val="5000"/>
                  </a:schemeClr>
                </a:solidFill>
                <a:latin typeface="Abadi Extra Light" panose="020B0204020104020204" pitchFamily="34" charset="0"/>
              </a:rPr>
              <a:t>Vanacore</a:t>
            </a:r>
            <a:r>
              <a:rPr lang="it-IT" sz="2400" b="1" dirty="0">
                <a:solidFill>
                  <a:schemeClr val="tx1">
                    <a:lumMod val="95000"/>
                    <a:lumOff val="5000"/>
                  </a:schemeClr>
                </a:solidFill>
                <a:latin typeface="Abadi Extra Light" panose="020B0204020104020204" pitchFamily="34" charset="0"/>
              </a:rPr>
              <a:t> (2), Ermes Lo Piccolo (1), </a:t>
            </a:r>
            <a:r>
              <a:rPr lang="en-GB" sz="2400" b="1" dirty="0">
                <a:latin typeface="Abadi Extra Light" panose="020B0204020104020204" pitchFamily="34" charset="0"/>
              </a:rPr>
              <a:t>Marie-Laure </a:t>
            </a:r>
            <a:r>
              <a:rPr lang="en-GB" sz="2400" b="1" dirty="0" err="1">
                <a:latin typeface="Abadi Extra Light" panose="020B0204020104020204" pitchFamily="34" charset="0"/>
              </a:rPr>
              <a:t>Fauconnier</a:t>
            </a:r>
            <a:r>
              <a:rPr lang="en-GB" sz="2400" b="1" dirty="0">
                <a:latin typeface="Abadi Extra Light" panose="020B0204020104020204" pitchFamily="34" charset="0"/>
              </a:rPr>
              <a:t> (3), Mauro </a:t>
            </a:r>
            <a:r>
              <a:rPr lang="en-GB" sz="2400" b="1" dirty="0" err="1">
                <a:latin typeface="Abadi Extra Light" panose="020B0204020104020204" pitchFamily="34" charset="0"/>
              </a:rPr>
              <a:t>Centritto</a:t>
            </a:r>
            <a:r>
              <a:rPr lang="en-GB" sz="2400" b="1" dirty="0">
                <a:latin typeface="Abadi Extra Light" panose="020B0204020104020204" pitchFamily="34" charset="0"/>
              </a:rPr>
              <a:t> (2), Francesco </a:t>
            </a:r>
            <a:r>
              <a:rPr lang="en-GB" sz="2400" b="1" dirty="0" err="1">
                <a:latin typeface="Abadi Extra Light" panose="020B0204020104020204" pitchFamily="34" charset="0"/>
              </a:rPr>
              <a:t>Ferrini</a:t>
            </a:r>
            <a:r>
              <a:rPr lang="en-GB" sz="2400" b="1" dirty="0">
                <a:latin typeface="Abadi Extra Light" panose="020B0204020104020204" pitchFamily="34" charset="0"/>
              </a:rPr>
              <a:t> (1,2), Antonella Gori (1,2), Cecilia Brunetti (1,2</a:t>
            </a:r>
            <a:r>
              <a:rPr lang="en-GB" sz="2400" b="1" dirty="0"/>
              <a:t>)</a:t>
            </a:r>
            <a:br>
              <a:rPr lang="it-IT" sz="2400" b="1" dirty="0">
                <a:solidFill>
                  <a:schemeClr val="tx1">
                    <a:lumMod val="95000"/>
                    <a:lumOff val="5000"/>
                  </a:schemeClr>
                </a:solidFill>
                <a:latin typeface="Abadi Extra Light" panose="020B0204020104020204" pitchFamily="34" charset="0"/>
              </a:rPr>
            </a:br>
            <a:r>
              <a:rPr lang="it-IT" sz="2400" b="1" dirty="0">
                <a:solidFill>
                  <a:schemeClr val="tx1">
                    <a:lumMod val="95000"/>
                    <a:lumOff val="5000"/>
                  </a:schemeClr>
                </a:solidFill>
                <a:latin typeface="Abadi Extra Light" panose="020B0204020104020204" pitchFamily="34" charset="0"/>
              </a:rPr>
              <a:t>1 </a:t>
            </a:r>
            <a:r>
              <a:rPr lang="it-IT" sz="2400" b="1" dirty="0" err="1">
                <a:solidFill>
                  <a:schemeClr val="tx1">
                    <a:lumMod val="95000"/>
                    <a:lumOff val="5000"/>
                  </a:schemeClr>
                </a:solidFill>
                <a:latin typeface="Abadi Extra Light" panose="020B0204020104020204" pitchFamily="34" charset="0"/>
              </a:rPr>
              <a:t>University</a:t>
            </a:r>
            <a:r>
              <a:rPr lang="it-IT" sz="2400" b="1" dirty="0">
                <a:solidFill>
                  <a:schemeClr val="tx1">
                    <a:lumMod val="95000"/>
                    <a:lumOff val="5000"/>
                  </a:schemeClr>
                </a:solidFill>
                <a:latin typeface="Abadi Extra Light" panose="020B0204020104020204" pitchFamily="34" charset="0"/>
              </a:rPr>
              <a:t> of Florence, Department of </a:t>
            </a:r>
            <a:r>
              <a:rPr lang="it-IT" sz="2400" b="1" dirty="0" err="1">
                <a:solidFill>
                  <a:schemeClr val="tx1">
                    <a:lumMod val="95000"/>
                    <a:lumOff val="5000"/>
                  </a:schemeClr>
                </a:solidFill>
                <a:latin typeface="Abadi Extra Light" panose="020B0204020104020204" pitchFamily="34" charset="0"/>
              </a:rPr>
              <a:t>Agriculture</a:t>
            </a:r>
            <a:r>
              <a:rPr lang="it-IT" sz="2400" b="1" dirty="0">
                <a:solidFill>
                  <a:schemeClr val="tx1">
                    <a:lumMod val="95000"/>
                    <a:lumOff val="5000"/>
                  </a:schemeClr>
                </a:solidFill>
                <a:latin typeface="Abadi Extra Light" panose="020B0204020104020204" pitchFamily="34" charset="0"/>
              </a:rPr>
              <a:t>, Food, Environment and </a:t>
            </a:r>
            <a:r>
              <a:rPr lang="it-IT" sz="2400" b="1" dirty="0" err="1">
                <a:solidFill>
                  <a:schemeClr val="tx1">
                    <a:lumMod val="95000"/>
                    <a:lumOff val="5000"/>
                  </a:schemeClr>
                </a:solidFill>
                <a:latin typeface="Abadi Extra Light" panose="020B0204020104020204" pitchFamily="34" charset="0"/>
              </a:rPr>
              <a:t>Forestry</a:t>
            </a:r>
            <a:r>
              <a:rPr lang="it-IT" sz="2400" b="1" dirty="0">
                <a:solidFill>
                  <a:schemeClr val="tx1">
                    <a:lumMod val="95000"/>
                    <a:lumOff val="5000"/>
                  </a:schemeClr>
                </a:solidFill>
                <a:latin typeface="Abadi Extra Light" panose="020B0204020104020204" pitchFamily="34" charset="0"/>
              </a:rPr>
              <a:t>, </a:t>
            </a:r>
            <a:r>
              <a:rPr lang="it-IT" sz="2400" b="1" dirty="0" err="1">
                <a:solidFill>
                  <a:schemeClr val="tx1">
                    <a:lumMod val="95000"/>
                    <a:lumOff val="5000"/>
                  </a:schemeClr>
                </a:solidFill>
                <a:latin typeface="Abadi Extra Light" panose="020B0204020104020204" pitchFamily="34" charset="0"/>
              </a:rPr>
              <a:t>Italy</a:t>
            </a:r>
            <a:r>
              <a:rPr lang="it-IT" sz="2400" b="1" dirty="0">
                <a:solidFill>
                  <a:schemeClr val="tx1">
                    <a:lumMod val="95000"/>
                    <a:lumOff val="5000"/>
                  </a:schemeClr>
                </a:solidFill>
                <a:latin typeface="Abadi Extra Light" panose="020B0204020104020204" pitchFamily="34" charset="0"/>
              </a:rPr>
              <a:t>;</a:t>
            </a:r>
            <a:br>
              <a:rPr lang="it-IT" sz="2400" b="1" dirty="0">
                <a:solidFill>
                  <a:schemeClr val="tx1">
                    <a:lumMod val="95000"/>
                    <a:lumOff val="5000"/>
                  </a:schemeClr>
                </a:solidFill>
                <a:latin typeface="Abadi Extra Light" panose="020B0204020104020204" pitchFamily="34" charset="0"/>
              </a:rPr>
            </a:br>
            <a:r>
              <a:rPr lang="it-IT" sz="2400" b="1" dirty="0">
                <a:solidFill>
                  <a:schemeClr val="tx1">
                    <a:lumMod val="95000"/>
                    <a:lumOff val="5000"/>
                  </a:schemeClr>
                </a:solidFill>
                <a:latin typeface="Abadi Extra Light" panose="020B0204020104020204" pitchFamily="34" charset="0"/>
              </a:rPr>
              <a:t>2 National </a:t>
            </a:r>
            <a:r>
              <a:rPr lang="it-IT" sz="2400" b="1" dirty="0" err="1">
                <a:solidFill>
                  <a:schemeClr val="tx1">
                    <a:lumMod val="95000"/>
                    <a:lumOff val="5000"/>
                  </a:schemeClr>
                </a:solidFill>
                <a:latin typeface="Abadi Extra Light" panose="020B0204020104020204" pitchFamily="34" charset="0"/>
              </a:rPr>
              <a:t>Reaserch</a:t>
            </a:r>
            <a:r>
              <a:rPr lang="it-IT" sz="2400" b="1" dirty="0">
                <a:solidFill>
                  <a:schemeClr val="tx1">
                    <a:lumMod val="95000"/>
                    <a:lumOff val="5000"/>
                  </a:schemeClr>
                </a:solidFill>
                <a:latin typeface="Abadi Extra Light" panose="020B0204020104020204" pitchFamily="34" charset="0"/>
              </a:rPr>
              <a:t> Council of </a:t>
            </a:r>
            <a:r>
              <a:rPr lang="it-IT" sz="2400" b="1" dirty="0" err="1">
                <a:solidFill>
                  <a:schemeClr val="tx1">
                    <a:lumMod val="95000"/>
                    <a:lumOff val="5000"/>
                  </a:schemeClr>
                </a:solidFill>
                <a:latin typeface="Abadi Extra Light" panose="020B0204020104020204" pitchFamily="34" charset="0"/>
              </a:rPr>
              <a:t>Italy</a:t>
            </a:r>
            <a:r>
              <a:rPr lang="it-IT" sz="2400" b="1" dirty="0">
                <a:solidFill>
                  <a:schemeClr val="tx1">
                    <a:lumMod val="95000"/>
                    <a:lumOff val="5000"/>
                  </a:schemeClr>
                </a:solidFill>
                <a:latin typeface="Abadi Extra Light" panose="020B0204020104020204" pitchFamily="34" charset="0"/>
              </a:rPr>
              <a:t> (CNR), Institute for </a:t>
            </a:r>
            <a:r>
              <a:rPr lang="it-IT" sz="2400" b="1" dirty="0" err="1">
                <a:solidFill>
                  <a:schemeClr val="tx1">
                    <a:lumMod val="95000"/>
                    <a:lumOff val="5000"/>
                  </a:schemeClr>
                </a:solidFill>
                <a:latin typeface="Abadi Extra Light" panose="020B0204020104020204" pitchFamily="34" charset="0"/>
              </a:rPr>
              <a:t>Sunstainable</a:t>
            </a:r>
            <a:r>
              <a:rPr lang="it-IT" sz="2400" b="1" dirty="0">
                <a:solidFill>
                  <a:schemeClr val="tx1">
                    <a:lumMod val="95000"/>
                    <a:lumOff val="5000"/>
                  </a:schemeClr>
                </a:solidFill>
                <a:latin typeface="Abadi Extra Light" panose="020B0204020104020204" pitchFamily="34" charset="0"/>
              </a:rPr>
              <a:t> Plant Protection (IPSP), Florence;</a:t>
            </a:r>
          </a:p>
          <a:p>
            <a:pPr algn="ctr"/>
            <a:r>
              <a:rPr lang="it-IT" sz="2400" b="1" dirty="0">
                <a:solidFill>
                  <a:schemeClr val="tx1">
                    <a:lumMod val="95000"/>
                    <a:lumOff val="5000"/>
                  </a:schemeClr>
                </a:solidFill>
                <a:latin typeface="Abadi Extra Light" panose="020B0204020104020204" pitchFamily="34" charset="0"/>
              </a:rPr>
              <a:t>3 </a:t>
            </a:r>
            <a:r>
              <a:rPr lang="it-IT" sz="2400" b="1" dirty="0" err="1">
                <a:solidFill>
                  <a:schemeClr val="tx1">
                    <a:lumMod val="95000"/>
                    <a:lumOff val="5000"/>
                  </a:schemeClr>
                </a:solidFill>
                <a:latin typeface="Abadi Extra Light" panose="020B0204020104020204" pitchFamily="34" charset="0"/>
              </a:rPr>
              <a:t>University</a:t>
            </a:r>
            <a:r>
              <a:rPr lang="it-IT" sz="2400" b="1" dirty="0">
                <a:solidFill>
                  <a:schemeClr val="tx1">
                    <a:lumMod val="95000"/>
                    <a:lumOff val="5000"/>
                  </a:schemeClr>
                </a:solidFill>
                <a:latin typeface="Abadi Extra Light" panose="020B0204020104020204" pitchFamily="34" charset="0"/>
              </a:rPr>
              <a:t> of </a:t>
            </a:r>
            <a:r>
              <a:rPr lang="it-IT" sz="2400" b="1" dirty="0" err="1">
                <a:solidFill>
                  <a:schemeClr val="tx1">
                    <a:lumMod val="95000"/>
                    <a:lumOff val="5000"/>
                  </a:schemeClr>
                </a:solidFill>
                <a:latin typeface="Abadi Extra Light" panose="020B0204020104020204" pitchFamily="34" charset="0"/>
              </a:rPr>
              <a:t>Liège</a:t>
            </a:r>
            <a:r>
              <a:rPr lang="it-IT" sz="2400" b="1" dirty="0">
                <a:solidFill>
                  <a:schemeClr val="tx1">
                    <a:lumMod val="95000"/>
                    <a:lumOff val="5000"/>
                  </a:schemeClr>
                </a:solidFill>
                <a:latin typeface="Abadi Extra Light" panose="020B0204020104020204" pitchFamily="34" charset="0"/>
              </a:rPr>
              <a:t>, Department </a:t>
            </a:r>
            <a:r>
              <a:rPr lang="it-IT" sz="2400" b="1" dirty="0" err="1">
                <a:solidFill>
                  <a:schemeClr val="tx1">
                    <a:lumMod val="95000"/>
                    <a:lumOff val="5000"/>
                  </a:schemeClr>
                </a:solidFill>
                <a:latin typeface="Abadi Extra Light" panose="020B0204020104020204" pitchFamily="34" charset="0"/>
              </a:rPr>
              <a:t>GxANT</a:t>
            </a:r>
            <a:r>
              <a:rPr lang="it-IT" sz="2400" b="1" dirty="0">
                <a:solidFill>
                  <a:schemeClr val="tx1">
                    <a:lumMod val="95000"/>
                    <a:lumOff val="5000"/>
                  </a:schemeClr>
                </a:solidFill>
                <a:latin typeface="Abadi Extra Light" panose="020B0204020104020204" pitchFamily="34" charset="0"/>
              </a:rPr>
              <a:t>, Chemistry for </a:t>
            </a:r>
            <a:r>
              <a:rPr lang="it-IT" sz="2400" b="1" dirty="0" err="1">
                <a:solidFill>
                  <a:schemeClr val="tx1">
                    <a:lumMod val="95000"/>
                    <a:lumOff val="5000"/>
                  </a:schemeClr>
                </a:solidFill>
                <a:latin typeface="Abadi Extra Light" panose="020B0204020104020204" pitchFamily="34" charset="0"/>
              </a:rPr>
              <a:t>Sustainable</a:t>
            </a:r>
            <a:r>
              <a:rPr lang="it-IT" sz="2400" b="1" dirty="0">
                <a:solidFill>
                  <a:schemeClr val="tx1">
                    <a:lumMod val="95000"/>
                    <a:lumOff val="5000"/>
                  </a:schemeClr>
                </a:solidFill>
                <a:latin typeface="Abadi Extra Light" panose="020B0204020104020204" pitchFamily="34" charset="0"/>
              </a:rPr>
              <a:t> Food and Environmental Systems (CSFES).</a:t>
            </a:r>
          </a:p>
        </p:txBody>
      </p:sp>
      <p:sp>
        <p:nvSpPr>
          <p:cNvPr id="58" name="Freccia a destra 57">
            <a:extLst>
              <a:ext uri="{FF2B5EF4-FFF2-40B4-BE49-F238E27FC236}">
                <a16:creationId xmlns:a16="http://schemas.microsoft.com/office/drawing/2014/main" id="{39D1159B-69A6-4773-8E22-2EBE830812B7}"/>
              </a:ext>
            </a:extLst>
          </p:cNvPr>
          <p:cNvSpPr/>
          <p:nvPr/>
        </p:nvSpPr>
        <p:spPr>
          <a:xfrm rot="5400000">
            <a:off x="6166691" y="20004960"/>
            <a:ext cx="1640191" cy="823235"/>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con angoli arrotondati 31">
            <a:extLst>
              <a:ext uri="{FF2B5EF4-FFF2-40B4-BE49-F238E27FC236}">
                <a16:creationId xmlns:a16="http://schemas.microsoft.com/office/drawing/2014/main" id="{3ED67609-098F-4826-AAD3-92F554419B40}"/>
              </a:ext>
            </a:extLst>
          </p:cNvPr>
          <p:cNvSpPr/>
          <p:nvPr/>
        </p:nvSpPr>
        <p:spPr>
          <a:xfrm>
            <a:off x="7282558" y="19707205"/>
            <a:ext cx="1842191" cy="811341"/>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Abadi Extra Light" panose="020B0204020104020204" pitchFamily="34" charset="0"/>
              </a:rPr>
              <a:t>Biomassa residua </a:t>
            </a:r>
          </a:p>
        </p:txBody>
      </p:sp>
      <p:sp>
        <p:nvSpPr>
          <p:cNvPr id="34" name="CasellaDiTesto 33">
            <a:extLst>
              <a:ext uri="{FF2B5EF4-FFF2-40B4-BE49-F238E27FC236}">
                <a16:creationId xmlns:a16="http://schemas.microsoft.com/office/drawing/2014/main" id="{6382AC71-2AA2-4DDE-88B0-41A25C40AA05}"/>
              </a:ext>
            </a:extLst>
          </p:cNvPr>
          <p:cNvSpPr txBox="1"/>
          <p:nvPr/>
        </p:nvSpPr>
        <p:spPr>
          <a:xfrm>
            <a:off x="7449408" y="19624498"/>
            <a:ext cx="1508490" cy="1015663"/>
          </a:xfrm>
          <a:prstGeom prst="rect">
            <a:avLst/>
          </a:prstGeom>
          <a:noFill/>
        </p:spPr>
        <p:txBody>
          <a:bodyPr wrap="none" rtlCol="0">
            <a:spAutoFit/>
          </a:bodyPr>
          <a:lstStyle/>
          <a:p>
            <a:pPr algn="ctr"/>
            <a:r>
              <a:rPr lang="en-US" sz="3000" b="1" dirty="0">
                <a:solidFill>
                  <a:schemeClr val="accent6">
                    <a:lumMod val="50000"/>
                  </a:schemeClr>
                </a:solidFill>
                <a:latin typeface="Abadi Extra Light" panose="020B0204020104020204" pitchFamily="34" charset="0"/>
              </a:rPr>
              <a:t>Residual </a:t>
            </a:r>
          </a:p>
          <a:p>
            <a:pPr algn="ctr"/>
            <a:r>
              <a:rPr lang="en-US" sz="3000" b="1" dirty="0">
                <a:solidFill>
                  <a:schemeClr val="accent6">
                    <a:lumMod val="50000"/>
                  </a:schemeClr>
                </a:solidFill>
                <a:latin typeface="Abadi Extra Light" panose="020B0204020104020204" pitchFamily="34" charset="0"/>
              </a:rPr>
              <a:t>Biomass</a:t>
            </a:r>
            <a:endParaRPr lang="it-IT" sz="3000" b="1" dirty="0">
              <a:solidFill>
                <a:schemeClr val="accent6">
                  <a:lumMod val="50000"/>
                </a:schemeClr>
              </a:solidFill>
              <a:latin typeface="Abadi Extra Light" panose="020B0204020104020204" pitchFamily="34" charset="0"/>
            </a:endParaRPr>
          </a:p>
        </p:txBody>
      </p:sp>
      <p:pic>
        <p:nvPicPr>
          <p:cNvPr id="10" name="Immagine 9">
            <a:extLst>
              <a:ext uri="{FF2B5EF4-FFF2-40B4-BE49-F238E27FC236}">
                <a16:creationId xmlns:a16="http://schemas.microsoft.com/office/drawing/2014/main" id="{EB80C7B1-6615-4DB9-85C1-C69791E8ED08}"/>
              </a:ext>
            </a:extLst>
          </p:cNvPr>
          <p:cNvPicPr>
            <a:picLocks noChangeAspect="1"/>
          </p:cNvPicPr>
          <p:nvPr/>
        </p:nvPicPr>
        <p:blipFill rotWithShape="1">
          <a:blip r:embed="rId14">
            <a:extLst>
              <a:ext uri="{28A0092B-C50C-407E-A947-70E740481C1C}">
                <a14:useLocalDpi xmlns:a14="http://schemas.microsoft.com/office/drawing/2010/main" val="0"/>
              </a:ext>
            </a:extLst>
          </a:blip>
          <a:srcRect l="37256" t="25936" r="33726" b="24075"/>
          <a:stretch/>
        </p:blipFill>
        <p:spPr>
          <a:xfrm>
            <a:off x="340682" y="20340746"/>
            <a:ext cx="3860585" cy="4655396"/>
          </a:xfrm>
          <a:prstGeom prst="rect">
            <a:avLst/>
          </a:prstGeom>
        </p:spPr>
      </p:pic>
      <p:sp>
        <p:nvSpPr>
          <p:cNvPr id="51" name="Freccia a destra 50">
            <a:extLst>
              <a:ext uri="{FF2B5EF4-FFF2-40B4-BE49-F238E27FC236}">
                <a16:creationId xmlns:a16="http://schemas.microsoft.com/office/drawing/2014/main" id="{F104B4AC-4B74-46EE-A516-C171F2DEBF88}"/>
              </a:ext>
            </a:extLst>
          </p:cNvPr>
          <p:cNvSpPr/>
          <p:nvPr/>
        </p:nvSpPr>
        <p:spPr>
          <a:xfrm>
            <a:off x="3753250" y="16051320"/>
            <a:ext cx="1640191" cy="823235"/>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2374CCFF-E2C8-409E-B8E3-DACFA062728C}"/>
              </a:ext>
            </a:extLst>
          </p:cNvPr>
          <p:cNvSpPr txBox="1"/>
          <p:nvPr/>
        </p:nvSpPr>
        <p:spPr>
          <a:xfrm>
            <a:off x="3653155" y="21307824"/>
            <a:ext cx="16535591" cy="1354217"/>
          </a:xfrm>
          <a:prstGeom prst="rect">
            <a:avLst/>
          </a:prstGeom>
          <a:noFill/>
        </p:spPr>
        <p:txBody>
          <a:bodyPr wrap="square" rtlCol="0">
            <a:spAutoFit/>
          </a:bodyPr>
          <a:lstStyle/>
          <a:p>
            <a:r>
              <a:rPr lang="en-US" sz="3200" b="1" dirty="0">
                <a:solidFill>
                  <a:schemeClr val="accent6">
                    <a:lumMod val="50000"/>
                  </a:schemeClr>
                </a:solidFill>
                <a:latin typeface="Abadi Extra Light" panose="020B0204020104020204" pitchFamily="34" charset="0"/>
              </a:rPr>
              <a:t>Tannin</a:t>
            </a:r>
            <a:r>
              <a:rPr lang="en-US" sz="3200" dirty="0">
                <a:latin typeface="Abadi Extra Light" panose="020B0204020104020204" pitchFamily="34" charset="0"/>
              </a:rPr>
              <a:t> </a:t>
            </a:r>
            <a:r>
              <a:rPr lang="en-US" sz="3200" b="1" dirty="0">
                <a:solidFill>
                  <a:schemeClr val="accent6">
                    <a:lumMod val="50000"/>
                  </a:schemeClr>
                </a:solidFill>
                <a:latin typeface="Abadi Extra Light" panose="020B0204020104020204" pitchFamily="34" charset="0"/>
              </a:rPr>
              <a:t>extraction</a:t>
            </a:r>
            <a:r>
              <a:rPr lang="en-US" sz="3200" dirty="0">
                <a:latin typeface="Abadi Extra Light" panose="020B0204020104020204" pitchFamily="34" charset="0"/>
              </a:rPr>
              <a:t> from residual biomass. </a:t>
            </a:r>
            <a:r>
              <a:rPr lang="en-US" sz="3200" dirty="0">
                <a:solidFill>
                  <a:schemeClr val="tx1">
                    <a:lumMod val="95000"/>
                    <a:lumOff val="5000"/>
                  </a:schemeClr>
                </a:solidFill>
                <a:latin typeface="Abadi Extra Light" panose="020B0204020104020204" pitchFamily="34" charset="0"/>
              </a:rPr>
              <a:t>characterization and quantification by and HPLC-DAD-Q-TOF.</a:t>
            </a:r>
            <a:endParaRPr lang="en-US" sz="3200" dirty="0">
              <a:latin typeface="Abadi Extra Light" panose="020B0204020104020204" pitchFamily="34" charset="0"/>
            </a:endParaRPr>
          </a:p>
          <a:p>
            <a:r>
              <a:rPr lang="en-US" sz="3200" dirty="0">
                <a:latin typeface="Abadi Extra Light" panose="020B0204020104020204" pitchFamily="34" charset="0"/>
              </a:rPr>
              <a:t>Testing of </a:t>
            </a:r>
            <a:r>
              <a:rPr lang="en-US" sz="3200" dirty="0">
                <a:solidFill>
                  <a:schemeClr val="tx1">
                    <a:lumMod val="95000"/>
                    <a:lumOff val="5000"/>
                  </a:schemeClr>
                </a:solidFill>
                <a:latin typeface="Abadi Extra Light" panose="020B0204020104020204" pitchFamily="34" charset="0"/>
              </a:rPr>
              <a:t>Tannin</a:t>
            </a:r>
            <a:r>
              <a:rPr lang="en-US" sz="3200" dirty="0">
                <a:solidFill>
                  <a:srgbClr val="FF0000"/>
                </a:solidFill>
                <a:latin typeface="Abadi Extra Light" panose="020B0204020104020204" pitchFamily="34" charset="0"/>
              </a:rPr>
              <a:t> </a:t>
            </a:r>
            <a:r>
              <a:rPr lang="en-US" sz="3200" dirty="0">
                <a:solidFill>
                  <a:schemeClr val="tx1">
                    <a:lumMod val="95000"/>
                    <a:lumOff val="5000"/>
                  </a:schemeClr>
                </a:solidFill>
                <a:latin typeface="Abadi Extra Light" panose="020B0204020104020204" pitchFamily="34" charset="0"/>
              </a:rPr>
              <a:t>extracts</a:t>
            </a:r>
            <a:r>
              <a:rPr lang="en-US" sz="3200" dirty="0">
                <a:latin typeface="Abadi Extra Light" panose="020B0204020104020204" pitchFamily="34" charset="0"/>
              </a:rPr>
              <a:t> as </a:t>
            </a:r>
            <a:r>
              <a:rPr lang="en-US" sz="3200" b="1" dirty="0">
                <a:solidFill>
                  <a:schemeClr val="accent6">
                    <a:lumMod val="50000"/>
                  </a:schemeClr>
                </a:solidFill>
                <a:latin typeface="Abadi Extra Light" panose="020B0204020104020204" pitchFamily="34" charset="0"/>
              </a:rPr>
              <a:t>root </a:t>
            </a:r>
            <a:r>
              <a:rPr lang="en-US" sz="3200" b="1" dirty="0" err="1">
                <a:solidFill>
                  <a:schemeClr val="accent6">
                    <a:lumMod val="50000"/>
                  </a:schemeClr>
                </a:solidFill>
                <a:latin typeface="Abadi Extra Light" panose="020B0204020104020204" pitchFamily="34" charset="0"/>
              </a:rPr>
              <a:t>biostimulants</a:t>
            </a:r>
            <a:r>
              <a:rPr lang="en-US" sz="3200" dirty="0">
                <a:latin typeface="Abadi Extra Light" panose="020B0204020104020204" pitchFamily="34" charset="0"/>
              </a:rPr>
              <a:t>:</a:t>
            </a:r>
            <a:endParaRPr lang="en-US" dirty="0">
              <a:latin typeface="Abadi Extra Light" panose="020B0204020104020204" pitchFamily="34" charset="0"/>
            </a:endParaRPr>
          </a:p>
          <a:p>
            <a:endParaRPr lang="it-IT" dirty="0"/>
          </a:p>
        </p:txBody>
      </p:sp>
      <p:sp>
        <p:nvSpPr>
          <p:cNvPr id="20" name="CasellaDiTesto 19">
            <a:extLst>
              <a:ext uri="{FF2B5EF4-FFF2-40B4-BE49-F238E27FC236}">
                <a16:creationId xmlns:a16="http://schemas.microsoft.com/office/drawing/2014/main" id="{0ECDEF1B-A1C7-4889-A405-8C133FC20D92}"/>
              </a:ext>
            </a:extLst>
          </p:cNvPr>
          <p:cNvSpPr txBox="1"/>
          <p:nvPr/>
        </p:nvSpPr>
        <p:spPr>
          <a:xfrm>
            <a:off x="1998387" y="24659631"/>
            <a:ext cx="7752384" cy="3816429"/>
          </a:xfrm>
          <a:prstGeom prst="rect">
            <a:avLst/>
          </a:prstGeom>
          <a:noFill/>
        </p:spPr>
        <p:txBody>
          <a:bodyPr wrap="square" rtlCol="0">
            <a:spAutoFit/>
          </a:bodyPr>
          <a:lstStyle/>
          <a:p>
            <a:pPr marL="514350" indent="-514350">
              <a:buAutoNum type="arabicParenR"/>
            </a:pPr>
            <a:r>
              <a:rPr lang="en-US" sz="3200" b="1" dirty="0">
                <a:solidFill>
                  <a:schemeClr val="accent6">
                    <a:lumMod val="50000"/>
                  </a:schemeClr>
                </a:solidFill>
                <a:latin typeface="Abadi Extra Light" panose="020B0204020104020204" pitchFamily="34" charset="0"/>
              </a:rPr>
              <a:t>TEST concentrations</a:t>
            </a:r>
            <a:r>
              <a:rPr lang="en-US" sz="3200" dirty="0">
                <a:latin typeface="Abadi Extra Light" panose="020B0204020104020204" pitchFamily="34" charset="0"/>
              </a:rPr>
              <a:t>. Preliminary measurements to test the concentration of </a:t>
            </a:r>
            <a:r>
              <a:rPr lang="en-US" sz="3200" dirty="0">
                <a:solidFill>
                  <a:schemeClr val="tx1">
                    <a:lumMod val="95000"/>
                    <a:lumOff val="5000"/>
                  </a:schemeClr>
                </a:solidFill>
                <a:latin typeface="Abadi Extra Light" panose="020B0204020104020204" pitchFamily="34" charset="0"/>
              </a:rPr>
              <a:t>Tannin extracts</a:t>
            </a:r>
            <a:r>
              <a:rPr lang="en-US" sz="3200" dirty="0">
                <a:solidFill>
                  <a:srgbClr val="FF0000"/>
                </a:solidFill>
                <a:latin typeface="Abadi Extra Light" panose="020B0204020104020204" pitchFamily="34" charset="0"/>
              </a:rPr>
              <a:t> </a:t>
            </a:r>
            <a:r>
              <a:rPr lang="en-US" sz="3200" dirty="0">
                <a:latin typeface="Abadi Extra Light" panose="020B0204020104020204" pitchFamily="34" charset="0"/>
              </a:rPr>
              <a:t>from Laurel and </a:t>
            </a:r>
            <a:r>
              <a:rPr lang="en-US" sz="3200" dirty="0" err="1">
                <a:latin typeface="Abadi Extra Light" panose="020B0204020104020204" pitchFamily="34" charset="0"/>
              </a:rPr>
              <a:t>Lentisk</a:t>
            </a:r>
            <a:r>
              <a:rPr lang="en-US" sz="3200" dirty="0">
                <a:latin typeface="Abadi Extra Light" panose="020B0204020104020204" pitchFamily="34" charset="0"/>
              </a:rPr>
              <a:t> tannins to find the best dilution. </a:t>
            </a:r>
          </a:p>
          <a:p>
            <a:r>
              <a:rPr lang="en-US" sz="3200" dirty="0">
                <a:solidFill>
                  <a:schemeClr val="tx1">
                    <a:lumMod val="95000"/>
                    <a:lumOff val="5000"/>
                  </a:schemeClr>
                </a:solidFill>
                <a:latin typeface="Abadi Extra Light" panose="020B0204020104020204" pitchFamily="34" charset="0"/>
              </a:rPr>
              <a:t>    Measurements: physiological performances        </a:t>
            </a:r>
          </a:p>
          <a:p>
            <a:r>
              <a:rPr lang="en-US" sz="3200" dirty="0">
                <a:solidFill>
                  <a:schemeClr val="tx1">
                    <a:lumMod val="95000"/>
                    <a:lumOff val="5000"/>
                  </a:schemeClr>
                </a:solidFill>
                <a:latin typeface="Abadi Extra Light" panose="020B0204020104020204" pitchFamily="34" charset="0"/>
              </a:rPr>
              <a:t>    and biomass.</a:t>
            </a:r>
          </a:p>
          <a:p>
            <a:endParaRPr lang="en-US" sz="3200" dirty="0">
              <a:latin typeface="Abadi Extra Light" panose="020B0204020104020204" pitchFamily="34" charset="0"/>
            </a:endParaRPr>
          </a:p>
          <a:p>
            <a:endParaRPr lang="it-IT" dirty="0"/>
          </a:p>
        </p:txBody>
      </p:sp>
      <p:sp>
        <p:nvSpPr>
          <p:cNvPr id="21" name="CasellaDiTesto 20">
            <a:extLst>
              <a:ext uri="{FF2B5EF4-FFF2-40B4-BE49-F238E27FC236}">
                <a16:creationId xmlns:a16="http://schemas.microsoft.com/office/drawing/2014/main" id="{AEC6931B-7169-4FE9-8D84-E05AD8B07EA6}"/>
              </a:ext>
            </a:extLst>
          </p:cNvPr>
          <p:cNvSpPr txBox="1"/>
          <p:nvPr/>
        </p:nvSpPr>
        <p:spPr>
          <a:xfrm>
            <a:off x="19596550" y="24256198"/>
            <a:ext cx="5178121" cy="3119810"/>
          </a:xfrm>
          <a:prstGeom prst="rect">
            <a:avLst/>
          </a:prstGeom>
          <a:noFill/>
        </p:spPr>
        <p:txBody>
          <a:bodyPr wrap="square" rtlCol="0">
            <a:spAutoFit/>
          </a:bodyPr>
          <a:lstStyle/>
          <a:p>
            <a:endParaRPr lang="en-US" dirty="0">
              <a:latin typeface="Abadi Extra Light" panose="020B0204020104020204" pitchFamily="34" charset="0"/>
            </a:endParaRPr>
          </a:p>
          <a:p>
            <a:r>
              <a:rPr lang="en-US" sz="3200" b="1" dirty="0">
                <a:latin typeface="Abadi Extra Light" panose="020B0204020104020204" pitchFamily="34" charset="0"/>
              </a:rPr>
              <a:t>3) </a:t>
            </a:r>
            <a:r>
              <a:rPr lang="en-US" sz="3200" b="1" dirty="0">
                <a:solidFill>
                  <a:schemeClr val="accent6">
                    <a:lumMod val="50000"/>
                  </a:schemeClr>
                </a:solidFill>
                <a:latin typeface="Abadi Extra Light" panose="020B0204020104020204" pitchFamily="34" charset="0"/>
              </a:rPr>
              <a:t>TESTING </a:t>
            </a:r>
            <a:r>
              <a:rPr lang="en-US" sz="3200" b="1" dirty="0" err="1">
                <a:solidFill>
                  <a:schemeClr val="accent6">
                    <a:lumMod val="50000"/>
                  </a:schemeClr>
                </a:solidFill>
                <a:latin typeface="Abadi Extra Light" panose="020B0204020104020204" pitchFamily="34" charset="0"/>
              </a:rPr>
              <a:t>biostimulant</a:t>
            </a:r>
            <a:r>
              <a:rPr lang="en-US" sz="3200" b="1" dirty="0">
                <a:solidFill>
                  <a:schemeClr val="accent6">
                    <a:lumMod val="50000"/>
                  </a:schemeClr>
                </a:solidFill>
                <a:latin typeface="Abadi Extra Light" panose="020B0204020104020204" pitchFamily="34" charset="0"/>
              </a:rPr>
              <a:t> </a:t>
            </a:r>
            <a:r>
              <a:rPr lang="en-US" sz="3200" dirty="0">
                <a:latin typeface="Abadi Extra Light" panose="020B0204020104020204" pitchFamily="34" charset="0"/>
              </a:rPr>
              <a:t>activity of Laurel and </a:t>
            </a:r>
            <a:r>
              <a:rPr lang="en-US" sz="3200" dirty="0" err="1">
                <a:latin typeface="Abadi Extra Light" panose="020B0204020104020204" pitchFamily="34" charset="0"/>
              </a:rPr>
              <a:t>Lentisk</a:t>
            </a:r>
            <a:r>
              <a:rPr lang="en-US" sz="3200" dirty="0">
                <a:latin typeface="Abadi Extra Light" panose="020B0204020104020204" pitchFamily="34" charset="0"/>
              </a:rPr>
              <a:t> tannins under water stress repeated in the field on strawberry plants (</a:t>
            </a:r>
            <a:r>
              <a:rPr lang="en-US" sz="3200" dirty="0" err="1">
                <a:latin typeface="Abadi Extra Light" panose="020B0204020104020204" pitchFamily="34" charset="0"/>
              </a:rPr>
              <a:t>Clery</a:t>
            </a:r>
            <a:r>
              <a:rPr lang="en-US" sz="3200" dirty="0">
                <a:latin typeface="Abadi Extra Light" panose="020B0204020104020204" pitchFamily="34" charset="0"/>
              </a:rPr>
              <a:t>).</a:t>
            </a:r>
            <a:endParaRPr lang="it-IT" sz="3200" dirty="0">
              <a:latin typeface="Abadi Extra Light" panose="020B0204020104020204" pitchFamily="34" charset="0"/>
            </a:endParaRPr>
          </a:p>
          <a:p>
            <a:endParaRPr lang="it-IT" dirty="0"/>
          </a:p>
        </p:txBody>
      </p:sp>
      <p:sp>
        <p:nvSpPr>
          <p:cNvPr id="22" name="CasellaDiTesto 21">
            <a:extLst>
              <a:ext uri="{FF2B5EF4-FFF2-40B4-BE49-F238E27FC236}">
                <a16:creationId xmlns:a16="http://schemas.microsoft.com/office/drawing/2014/main" id="{22AC1D11-CD5A-4366-A1D0-DB76CAE06350}"/>
              </a:ext>
            </a:extLst>
          </p:cNvPr>
          <p:cNvSpPr txBox="1"/>
          <p:nvPr/>
        </p:nvSpPr>
        <p:spPr>
          <a:xfrm>
            <a:off x="11483833" y="21844451"/>
            <a:ext cx="9175525" cy="861774"/>
          </a:xfrm>
          <a:prstGeom prst="rect">
            <a:avLst/>
          </a:prstGeom>
          <a:noFill/>
        </p:spPr>
        <p:txBody>
          <a:bodyPr wrap="none" rtlCol="0">
            <a:spAutoFit/>
          </a:bodyPr>
          <a:lstStyle/>
          <a:p>
            <a:pPr marL="457200" indent="-457200">
              <a:buFont typeface="Arial" panose="020B0604020202020204" pitchFamily="34" charset="0"/>
              <a:buChar char="•"/>
            </a:pPr>
            <a:r>
              <a:rPr lang="en-US" sz="3200" dirty="0">
                <a:latin typeface="Abadi Extra Light" panose="020B0204020104020204" pitchFamily="34" charset="0"/>
              </a:rPr>
              <a:t>Test on strawberry plants of the </a:t>
            </a:r>
            <a:r>
              <a:rPr lang="en-US" sz="3200" dirty="0" err="1">
                <a:latin typeface="Abadi Extra Light" panose="020B0204020104020204" pitchFamily="34" charset="0"/>
              </a:rPr>
              <a:t>Clery</a:t>
            </a:r>
            <a:r>
              <a:rPr lang="en-US" sz="3200" dirty="0">
                <a:latin typeface="Abadi Extra Light" panose="020B0204020104020204" pitchFamily="34" charset="0"/>
              </a:rPr>
              <a:t> variety, in </a:t>
            </a:r>
            <a:r>
              <a:rPr lang="en-US" sz="3200" b="1" dirty="0">
                <a:solidFill>
                  <a:schemeClr val="accent6">
                    <a:lumMod val="50000"/>
                  </a:schemeClr>
                </a:solidFill>
                <a:latin typeface="Abadi Extra Light" panose="020B0204020104020204" pitchFamily="34" charset="0"/>
              </a:rPr>
              <a:t>pots</a:t>
            </a:r>
          </a:p>
          <a:p>
            <a:endParaRPr lang="it-IT" dirty="0"/>
          </a:p>
        </p:txBody>
      </p:sp>
      <p:sp>
        <p:nvSpPr>
          <p:cNvPr id="23" name="CasellaDiTesto 22">
            <a:extLst>
              <a:ext uri="{FF2B5EF4-FFF2-40B4-BE49-F238E27FC236}">
                <a16:creationId xmlns:a16="http://schemas.microsoft.com/office/drawing/2014/main" id="{032264F8-2F22-4BF6-8818-D34531E5C18B}"/>
              </a:ext>
            </a:extLst>
          </p:cNvPr>
          <p:cNvSpPr txBox="1"/>
          <p:nvPr/>
        </p:nvSpPr>
        <p:spPr>
          <a:xfrm>
            <a:off x="11498104" y="22455797"/>
            <a:ext cx="2341923" cy="584775"/>
          </a:xfrm>
          <a:prstGeom prst="rect">
            <a:avLst/>
          </a:prstGeom>
          <a:noFill/>
        </p:spPr>
        <p:txBody>
          <a:bodyPr wrap="none" rtlCol="0">
            <a:spAutoFit/>
          </a:bodyPr>
          <a:lstStyle/>
          <a:p>
            <a:pPr marL="457200" indent="-457200">
              <a:buFont typeface="Arial" panose="020B0604020202020204" pitchFamily="34" charset="0"/>
              <a:buChar char="•"/>
            </a:pPr>
            <a:r>
              <a:rPr lang="en-US" sz="3200" b="1" dirty="0">
                <a:solidFill>
                  <a:schemeClr val="accent6">
                    <a:lumMod val="50000"/>
                  </a:schemeClr>
                </a:solidFill>
                <a:latin typeface="Abadi Extra Light" panose="020B0204020104020204" pitchFamily="34" charset="0"/>
              </a:rPr>
              <a:t>Field</a:t>
            </a:r>
            <a:r>
              <a:rPr lang="en-US" sz="3200" dirty="0">
                <a:latin typeface="Abadi Extra Light" panose="020B0204020104020204" pitchFamily="34" charset="0"/>
              </a:rPr>
              <a:t> Tests</a:t>
            </a:r>
            <a:endParaRPr lang="it-IT" sz="3200" dirty="0"/>
          </a:p>
        </p:txBody>
      </p:sp>
      <p:cxnSp>
        <p:nvCxnSpPr>
          <p:cNvPr id="25" name="Connettore diritto 24">
            <a:extLst>
              <a:ext uri="{FF2B5EF4-FFF2-40B4-BE49-F238E27FC236}">
                <a16:creationId xmlns:a16="http://schemas.microsoft.com/office/drawing/2014/main" id="{D66A8CFA-C746-4B5F-B9B5-31DF0DBFBD3B}"/>
              </a:ext>
            </a:extLst>
          </p:cNvPr>
          <p:cNvCxnSpPr/>
          <p:nvPr/>
        </p:nvCxnSpPr>
        <p:spPr>
          <a:xfrm>
            <a:off x="9689166" y="24256198"/>
            <a:ext cx="0" cy="3448982"/>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D08198B1-ACEE-42A7-9FF3-BCEF8840F493}"/>
              </a:ext>
            </a:extLst>
          </p:cNvPr>
          <p:cNvCxnSpPr/>
          <p:nvPr/>
        </p:nvCxnSpPr>
        <p:spPr>
          <a:xfrm>
            <a:off x="19161130" y="24256198"/>
            <a:ext cx="39239" cy="3499324"/>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BE0884B2-D5A6-406F-BF53-5D1D90445B4C}"/>
              </a:ext>
            </a:extLst>
          </p:cNvPr>
          <p:cNvCxnSpPr/>
          <p:nvPr/>
        </p:nvCxnSpPr>
        <p:spPr>
          <a:xfrm flipH="1" flipV="1">
            <a:off x="20759894" y="14509557"/>
            <a:ext cx="1027622" cy="412701"/>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5CBF6CE6-C8DE-42B8-BB16-1AEB6AFE3F7C}"/>
              </a:ext>
            </a:extLst>
          </p:cNvPr>
          <p:cNvCxnSpPr/>
          <p:nvPr/>
        </p:nvCxnSpPr>
        <p:spPr>
          <a:xfrm flipH="1">
            <a:off x="20783599" y="15018233"/>
            <a:ext cx="980213" cy="490343"/>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CB70C393-7958-4FBE-9C9D-92A1F10B1797}"/>
              </a:ext>
            </a:extLst>
          </p:cNvPr>
          <p:cNvPicPr>
            <a:picLocks noChangeAspect="1"/>
          </p:cNvPicPr>
          <p:nvPr/>
        </p:nvPicPr>
        <p:blipFill rotWithShape="1">
          <a:blip r:embed="rId15">
            <a:extLst>
              <a:ext uri="{28A0092B-C50C-407E-A947-70E740481C1C}">
                <a14:useLocalDpi xmlns:a14="http://schemas.microsoft.com/office/drawing/2010/main" val="0"/>
              </a:ext>
            </a:extLst>
          </a:blip>
          <a:srcRect l="52791" t="37295" r="28247" b="36782"/>
          <a:stretch/>
        </p:blipFill>
        <p:spPr>
          <a:xfrm rot="20098714">
            <a:off x="19096649" y="13740434"/>
            <a:ext cx="1521577" cy="1456135"/>
          </a:xfrm>
          <a:prstGeom prst="rect">
            <a:avLst/>
          </a:prstGeom>
        </p:spPr>
      </p:pic>
      <p:pic>
        <p:nvPicPr>
          <p:cNvPr id="24" name="Immagine 23">
            <a:extLst>
              <a:ext uri="{FF2B5EF4-FFF2-40B4-BE49-F238E27FC236}">
                <a16:creationId xmlns:a16="http://schemas.microsoft.com/office/drawing/2014/main" id="{502C2425-1D42-42E8-ABE4-FCC7827E124E}"/>
              </a:ext>
            </a:extLst>
          </p:cNvPr>
          <p:cNvPicPr>
            <a:picLocks noChangeAspect="1"/>
          </p:cNvPicPr>
          <p:nvPr/>
        </p:nvPicPr>
        <p:blipFill rotWithShape="1">
          <a:blip r:embed="rId15">
            <a:extLst>
              <a:ext uri="{28A0092B-C50C-407E-A947-70E740481C1C}">
                <a14:useLocalDpi xmlns:a14="http://schemas.microsoft.com/office/drawing/2010/main" val="0"/>
              </a:ext>
            </a:extLst>
          </a:blip>
          <a:srcRect l="38279" t="39925" r="49999" b="36694"/>
          <a:stretch/>
        </p:blipFill>
        <p:spPr>
          <a:xfrm>
            <a:off x="20003735" y="14940527"/>
            <a:ext cx="528963" cy="738630"/>
          </a:xfrm>
          <a:prstGeom prst="rect">
            <a:avLst/>
          </a:prstGeom>
        </p:spPr>
      </p:pic>
      <p:pic>
        <p:nvPicPr>
          <p:cNvPr id="59" name="Immagine 58">
            <a:extLst>
              <a:ext uri="{FF2B5EF4-FFF2-40B4-BE49-F238E27FC236}">
                <a16:creationId xmlns:a16="http://schemas.microsoft.com/office/drawing/2014/main" id="{B80B31D7-A2FB-4B2A-B724-0158B0404D90}"/>
              </a:ext>
            </a:extLst>
          </p:cNvPr>
          <p:cNvPicPr>
            <a:picLocks noChangeAspect="1"/>
          </p:cNvPicPr>
          <p:nvPr/>
        </p:nvPicPr>
        <p:blipFill rotWithShape="1">
          <a:blip r:embed="rId15">
            <a:extLst>
              <a:ext uri="{28A0092B-C50C-407E-A947-70E740481C1C}">
                <a14:useLocalDpi xmlns:a14="http://schemas.microsoft.com/office/drawing/2010/main" val="0"/>
              </a:ext>
            </a:extLst>
          </a:blip>
          <a:srcRect l="38279" t="39925" r="49999" b="36694"/>
          <a:stretch/>
        </p:blipFill>
        <p:spPr>
          <a:xfrm>
            <a:off x="19436526" y="14950699"/>
            <a:ext cx="528963" cy="738630"/>
          </a:xfrm>
          <a:prstGeom prst="rect">
            <a:avLst/>
          </a:prstGeom>
        </p:spPr>
      </p:pic>
    </p:spTree>
    <p:extLst>
      <p:ext uri="{BB962C8B-B14F-4D97-AF65-F5344CB8AC3E}">
        <p14:creationId xmlns:p14="http://schemas.microsoft.com/office/powerpoint/2010/main" val="657142138"/>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11329</TotalTime>
  <Words>752</Words>
  <Application>Microsoft Office PowerPoint</Application>
  <PresentationFormat>Personnalisé</PresentationFormat>
  <Paragraphs>50</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Tema di Office</vt:lpstr>
      <vt:lpstr>Bioactive compounds from pruning waste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Valeria Palchetti</dc:creator>
  <cp:lastModifiedBy>Valeria Palchetti</cp:lastModifiedBy>
  <cp:revision>222</cp:revision>
  <dcterms:created xsi:type="dcterms:W3CDTF">2024-11-15T15:11:56Z</dcterms:created>
  <dcterms:modified xsi:type="dcterms:W3CDTF">2024-11-29T10:21:47Z</dcterms:modified>
</cp:coreProperties>
</file>