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64" r:id="rId5"/>
    <p:sldId id="259" r:id="rId6"/>
    <p:sldId id="266" r:id="rId7"/>
    <p:sldId id="280" r:id="rId8"/>
    <p:sldId id="279" r:id="rId9"/>
    <p:sldId id="262" r:id="rId10"/>
    <p:sldId id="269" r:id="rId11"/>
    <p:sldId id="271" r:id="rId12"/>
    <p:sldId id="261" r:id="rId13"/>
    <p:sldId id="272" r:id="rId14"/>
    <p:sldId id="274" r:id="rId15"/>
    <p:sldId id="278" r:id="rId16"/>
    <p:sldId id="275" r:id="rId17"/>
    <p:sldId id="277"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641"/>
    <a:srgbClr val="000000"/>
    <a:srgbClr val="001831"/>
    <a:srgbClr val="FFFCFA"/>
    <a:srgbClr val="FCFC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1" autoAdjust="0"/>
    <p:restoredTop sz="81395" autoAdjust="0"/>
  </p:normalViewPr>
  <p:slideViewPr>
    <p:cSldViewPr snapToGrid="0">
      <p:cViewPr varScale="1">
        <p:scale>
          <a:sx n="91" d="100"/>
          <a:sy n="91" d="100"/>
        </p:scale>
        <p:origin x="1296" y="7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74A8FD-446A-49BA-8150-4248123DDC33}" type="datetimeFigureOut">
              <a:rPr lang="en-GB" smtClean="0"/>
              <a:t>22/11/2024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4EF2A-1488-4CC7-B969-875A2B18B5C5}" type="slidenum">
              <a:rPr lang="en-GB" smtClean="0"/>
              <a:t>‹#›</a:t>
            </a:fld>
            <a:endParaRPr lang="en-GB"/>
          </a:p>
        </p:txBody>
      </p:sp>
    </p:spTree>
    <p:extLst>
      <p:ext uri="{BB962C8B-B14F-4D97-AF65-F5344CB8AC3E}">
        <p14:creationId xmlns:p14="http://schemas.microsoft.com/office/powerpoint/2010/main" val="50771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Talking today about my PhD, Acies Ferri, study of Merovingian weaponry between the Seine and Rhine rivers, and specifically today I’m going to be talking about the construction of seaxes from 5</a:t>
            </a:r>
            <a:r>
              <a:rPr lang="en-GB" baseline="30000" dirty="0"/>
              <a:t>th</a:t>
            </a:r>
            <a:r>
              <a:rPr lang="en-GB" baseline="0" dirty="0"/>
              <a:t> to 8</a:t>
            </a:r>
            <a:r>
              <a:rPr lang="en-GB" baseline="30000" dirty="0"/>
              <a:t>th</a:t>
            </a:r>
            <a:r>
              <a:rPr lang="en-GB" baseline="0" dirty="0"/>
              <a:t> century Alsace.</a:t>
            </a:r>
            <a:endParaRPr lang="en-GB" dirty="0"/>
          </a:p>
        </p:txBody>
      </p:sp>
      <p:sp>
        <p:nvSpPr>
          <p:cNvPr id="4" name="Slide Number Placeholder 3"/>
          <p:cNvSpPr>
            <a:spLocks noGrp="1"/>
          </p:cNvSpPr>
          <p:nvPr>
            <p:ph type="sldNum" sz="quarter" idx="10"/>
          </p:nvPr>
        </p:nvSpPr>
        <p:spPr/>
        <p:txBody>
          <a:bodyPr/>
          <a:lstStyle/>
          <a:p>
            <a:fld id="{E174EF2A-1488-4CC7-B969-875A2B18B5C5}" type="slidenum">
              <a:rPr lang="en-GB" smtClean="0"/>
              <a:t>1</a:t>
            </a:fld>
            <a:endParaRPr lang="en-GB"/>
          </a:p>
        </p:txBody>
      </p:sp>
    </p:spTree>
    <p:extLst>
      <p:ext uri="{BB962C8B-B14F-4D97-AF65-F5344CB8AC3E}">
        <p14:creationId xmlns:p14="http://schemas.microsoft.com/office/powerpoint/2010/main" val="341828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is interesting because it’s in direct contrast to the welds that have been observed in the spine of the same seaxes. So there’s a very clear example of this here, this is a seax from Oberschaeffolsheim, near Strasbourg, and on the left you can see the weld between the spine and the edge, it’s almost </a:t>
            </a:r>
            <a:r>
              <a:rPr lang="en-GB" baseline="0" dirty="0" err="1"/>
              <a:t>inivisble</a:t>
            </a:r>
            <a:r>
              <a:rPr lang="en-GB" baseline="0" dirty="0"/>
              <a:t>, so much so that I don’t know how well you’ll be able to see it on the screen, but take my word for it, it’s there. And in contrast, on the right is the spine of the same seax which has this massive weld running down the middle of it, it’s full of very large inclusions, there’s some oxidation, several cracks, all in all it’s kind of ugly. But this contrast is a trend present in over 10 of the seaxes made from 2 and 3 blocks, it really seems that the welds in the spine are of secondary importance.</a:t>
            </a:r>
          </a:p>
        </p:txBody>
      </p:sp>
      <p:sp>
        <p:nvSpPr>
          <p:cNvPr id="4" name="Slide Number Placeholder 3"/>
          <p:cNvSpPr>
            <a:spLocks noGrp="1"/>
          </p:cNvSpPr>
          <p:nvPr>
            <p:ph type="sldNum" sz="quarter" idx="10"/>
          </p:nvPr>
        </p:nvSpPr>
        <p:spPr/>
        <p:txBody>
          <a:bodyPr/>
          <a:lstStyle/>
          <a:p>
            <a:fld id="{E174EF2A-1488-4CC7-B969-875A2B18B5C5}" type="slidenum">
              <a:rPr lang="en-GB" smtClean="0"/>
              <a:t>10</a:t>
            </a:fld>
            <a:endParaRPr lang="en-GB"/>
          </a:p>
        </p:txBody>
      </p:sp>
    </p:spTree>
    <p:extLst>
      <p:ext uri="{BB962C8B-B14F-4D97-AF65-F5344CB8AC3E}">
        <p14:creationId xmlns:p14="http://schemas.microsoft.com/office/powerpoint/2010/main" val="865187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Once the blocks are welded together, the blade is worked to shape, and there’s honestly not much to say about that process, so I’ll skip to the next one, which is decoration. A lot of seaxes have a series of striations running along the side of the blade. These are usually only preserved in the corrosion, but in the rare cases they are preserved in the metal, they present a clear flattening of the grain. This suggests that the  decoration was stamped into the iron at the very end of the shaping process because any high temperature reheat would lead to a recrystallization of the grain, and that flattening would be lost.</a:t>
            </a:r>
          </a:p>
          <a:p>
            <a:r>
              <a:rPr lang="en-GB" baseline="0" dirty="0"/>
              <a:t>This also means that any subsequent activities must have been undertaken at low to medium temperature, certainly nothing over 700°C.</a:t>
            </a:r>
          </a:p>
        </p:txBody>
      </p:sp>
      <p:sp>
        <p:nvSpPr>
          <p:cNvPr id="4" name="Slide Number Placeholder 3"/>
          <p:cNvSpPr>
            <a:spLocks noGrp="1"/>
          </p:cNvSpPr>
          <p:nvPr>
            <p:ph type="sldNum" sz="quarter" idx="10"/>
          </p:nvPr>
        </p:nvSpPr>
        <p:spPr/>
        <p:txBody>
          <a:bodyPr/>
          <a:lstStyle/>
          <a:p>
            <a:fld id="{E174EF2A-1488-4CC7-B969-875A2B18B5C5}" type="slidenum">
              <a:rPr lang="en-GB" smtClean="0"/>
              <a:t>11</a:t>
            </a:fld>
            <a:endParaRPr lang="en-GB"/>
          </a:p>
        </p:txBody>
      </p:sp>
    </p:spTree>
    <p:extLst>
      <p:ext uri="{BB962C8B-B14F-4D97-AF65-F5344CB8AC3E}">
        <p14:creationId xmlns:p14="http://schemas.microsoft.com/office/powerpoint/2010/main" val="982413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Speaking of subsequent activities, the most common evidence for treatment post shaping is quench hardening. 23 out of the 32 seaxes contain martensite or bainite, though almost universally solely at the very edge of the blade. Interestingly, this is the case even for high carbon steel edges, only the very edge will be martensite, despite the presence of carbide phases from one side of the blade to the other, which should theoretically have undergone the same transformation. This could be an indication of differential hardening, a well documented technique in sword manufacture, most famously for Japanese katana where the non hardened areas are protected with clay during the quench to prevent a martensitic transformation.</a:t>
            </a:r>
          </a:p>
          <a:p>
            <a:r>
              <a:rPr lang="en-GB" baseline="0" dirty="0"/>
              <a:t>This by itself is not very surprising, and in fact I would say that it is more surprising that 9 seaxes are not quenched at all, though there again there could be a bias due to microstructure lost to corrosion.</a:t>
            </a:r>
          </a:p>
        </p:txBody>
      </p:sp>
      <p:sp>
        <p:nvSpPr>
          <p:cNvPr id="4" name="Slide Number Placeholder 3"/>
          <p:cNvSpPr>
            <a:spLocks noGrp="1"/>
          </p:cNvSpPr>
          <p:nvPr>
            <p:ph type="sldNum" sz="quarter" idx="10"/>
          </p:nvPr>
        </p:nvSpPr>
        <p:spPr/>
        <p:txBody>
          <a:bodyPr/>
          <a:lstStyle/>
          <a:p>
            <a:fld id="{E174EF2A-1488-4CC7-B969-875A2B18B5C5}" type="slidenum">
              <a:rPr lang="en-GB" smtClean="0"/>
              <a:t>12</a:t>
            </a:fld>
            <a:endParaRPr lang="en-GB"/>
          </a:p>
        </p:txBody>
      </p:sp>
    </p:spTree>
    <p:extLst>
      <p:ext uri="{BB962C8B-B14F-4D97-AF65-F5344CB8AC3E}">
        <p14:creationId xmlns:p14="http://schemas.microsoft.com/office/powerpoint/2010/main" val="3326101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Quenching,</a:t>
            </a:r>
            <a:r>
              <a:rPr lang="en-GB" baseline="0" dirty="0"/>
              <a:t> of course raises the question of tempering and heat treatment more broadly, and there are certainly examples of this. The typical evidence for a heat treatment is globular cementite, rather than forming lamellae, the carbide phases coalesce into roughly spherical globules, and there are examples of such a microstructure in 12 seaxes. Interestingly, 5 of these 12 did not have any evidence of a quench, and in contrast 16 of the quenched seaxes did not show any evidence of tempering, though it is possible that I missed something.</a:t>
            </a:r>
          </a:p>
          <a:p>
            <a:r>
              <a:rPr lang="en-GB" baseline="0" dirty="0"/>
              <a:t>The exact microstructure varies considerably, from globular cementite with preserved lamellar pearlite as can be seen on the left, all the way to fully globular cementite with, in this example, some larger cementite phases that suggest a high initial carbon content. This could suggest that heat treatment took place at higher or lower temperatures, though given the deformed grain left over from the decoration, it might be more likely that the blades were maintained at moderate temperatures for long periods of time before being allowed to cool very slowly.</a:t>
            </a:r>
            <a:endParaRPr lang="en-GB" dirty="0"/>
          </a:p>
        </p:txBody>
      </p:sp>
      <p:sp>
        <p:nvSpPr>
          <p:cNvPr id="4" name="Slide Number Placeholder 3"/>
          <p:cNvSpPr>
            <a:spLocks noGrp="1"/>
          </p:cNvSpPr>
          <p:nvPr>
            <p:ph type="sldNum" sz="quarter" idx="10"/>
          </p:nvPr>
        </p:nvSpPr>
        <p:spPr/>
        <p:txBody>
          <a:bodyPr/>
          <a:lstStyle/>
          <a:p>
            <a:fld id="{E174EF2A-1488-4CC7-B969-875A2B18B5C5}" type="slidenum">
              <a:rPr lang="en-GB" smtClean="0"/>
              <a:t>13</a:t>
            </a:fld>
            <a:endParaRPr lang="en-GB"/>
          </a:p>
        </p:txBody>
      </p:sp>
    </p:spTree>
    <p:extLst>
      <p:ext uri="{BB962C8B-B14F-4D97-AF65-F5344CB8AC3E}">
        <p14:creationId xmlns:p14="http://schemas.microsoft.com/office/powerpoint/2010/main" val="768436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a:t>
            </a:r>
            <a:r>
              <a:rPr lang="en-GB" baseline="0" dirty="0"/>
              <a:t> the heat treatment is finished, the blade is done, and the seax itself only needs a few final touches. Some have a pommel, some don’t, some have a guard, some don’t, though what they all have is a wooden grip, and I’ll finish talking about the construction with a very interesting little thing I noticed on some of the longer 7</a:t>
            </a:r>
            <a:r>
              <a:rPr lang="en-GB" baseline="30000" dirty="0"/>
              <a:t>th</a:t>
            </a:r>
            <a:r>
              <a:rPr lang="en-GB" baseline="0" dirty="0"/>
              <a:t> century seaxes, several of these have a little fold at the end of the tang, and thanks to one exceptionally well preserved seax you can see in the lower image, you can see how this little fold was implemented to keep the grip in place in the absence of a pommel. This was almost certainly done cold to avoid damaging the grip.</a:t>
            </a:r>
          </a:p>
        </p:txBody>
      </p:sp>
      <p:sp>
        <p:nvSpPr>
          <p:cNvPr id="4" name="Slide Number Placeholder 3"/>
          <p:cNvSpPr>
            <a:spLocks noGrp="1"/>
          </p:cNvSpPr>
          <p:nvPr>
            <p:ph type="sldNum" sz="quarter" idx="10"/>
          </p:nvPr>
        </p:nvSpPr>
        <p:spPr/>
        <p:txBody>
          <a:bodyPr/>
          <a:lstStyle/>
          <a:p>
            <a:fld id="{E174EF2A-1488-4CC7-B969-875A2B18B5C5}" type="slidenum">
              <a:rPr lang="en-GB" smtClean="0"/>
              <a:t>14</a:t>
            </a:fld>
            <a:endParaRPr lang="en-GB"/>
          </a:p>
        </p:txBody>
      </p:sp>
    </p:spTree>
    <p:extLst>
      <p:ext uri="{BB962C8B-B14F-4D97-AF65-F5344CB8AC3E}">
        <p14:creationId xmlns:p14="http://schemas.microsoft.com/office/powerpoint/2010/main" val="1773311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wrap up, I did promise</a:t>
            </a:r>
            <a:r>
              <a:rPr lang="en-GB" baseline="0" dirty="0"/>
              <a:t> some provenance results in my abstract, but unfortunately, when I submitted that abstract I had somewhat underestimated just how much the complexity of seax construction would affect the interpretation, so I am still processing those results. However, I won’t leave you with nothing, because I have been able to establish the likely provenance of one of the seaxes. This seax was found in Oberschaeffolsheim, near Strasbourg, and has a simple two block construction.</a:t>
            </a:r>
          </a:p>
          <a:p>
            <a:r>
              <a:rPr lang="en-GB" baseline="0" dirty="0"/>
              <a:t>Without going into detail, in our lab we establish provenance based on the similarity of trace element content in slag inclusions with the trace element content of iron ore and smelting slag that is collected in the CHIPS database, which my supervisor, Alexandre Disser, will be talking about later today.</a:t>
            </a:r>
          </a:p>
          <a:p>
            <a:r>
              <a:rPr lang="en-GB" baseline="0" dirty="0"/>
              <a:t>What I was able to find is that the trace element content of inclusions in the spine matched very closely with slag found at several sites around Ingolstadt in Bavaria, while the inclusions in the edge matched with slag found near Ulm, in Baden-Württemberg. These are both very close to Alsace, so they are entirely coherent results and I think it’s quite safe to assume that this is where the iron used in this seax came from.</a:t>
            </a:r>
          </a:p>
        </p:txBody>
      </p:sp>
      <p:sp>
        <p:nvSpPr>
          <p:cNvPr id="4" name="Slide Number Placeholder 3"/>
          <p:cNvSpPr>
            <a:spLocks noGrp="1"/>
          </p:cNvSpPr>
          <p:nvPr>
            <p:ph type="sldNum" sz="quarter" idx="10"/>
          </p:nvPr>
        </p:nvSpPr>
        <p:spPr/>
        <p:txBody>
          <a:bodyPr/>
          <a:lstStyle/>
          <a:p>
            <a:fld id="{E174EF2A-1488-4CC7-B969-875A2B18B5C5}" type="slidenum">
              <a:rPr lang="en-GB" smtClean="0"/>
              <a:t>15</a:t>
            </a:fld>
            <a:endParaRPr lang="en-GB"/>
          </a:p>
        </p:txBody>
      </p:sp>
    </p:spTree>
    <p:extLst>
      <p:ext uri="{BB962C8B-B14F-4D97-AF65-F5344CB8AC3E}">
        <p14:creationId xmlns:p14="http://schemas.microsoft.com/office/powerpoint/2010/main" val="2430024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that’s</a:t>
            </a:r>
            <a:r>
              <a:rPr lang="en-GB" baseline="0" dirty="0"/>
              <a:t> my presentation, thank you very much for listening, and I will gladly answer any questions you might have</a:t>
            </a:r>
          </a:p>
          <a:p>
            <a:endParaRPr lang="en-GB" baseline="0" dirty="0"/>
          </a:p>
        </p:txBody>
      </p:sp>
      <p:sp>
        <p:nvSpPr>
          <p:cNvPr id="4" name="Slide Number Placeholder 3"/>
          <p:cNvSpPr>
            <a:spLocks noGrp="1"/>
          </p:cNvSpPr>
          <p:nvPr>
            <p:ph type="sldNum" sz="quarter" idx="10"/>
          </p:nvPr>
        </p:nvSpPr>
        <p:spPr/>
        <p:txBody>
          <a:bodyPr/>
          <a:lstStyle/>
          <a:p>
            <a:fld id="{E174EF2A-1488-4CC7-B969-875A2B18B5C5}" type="slidenum">
              <a:rPr lang="en-GB" smtClean="0"/>
              <a:t>16</a:t>
            </a:fld>
            <a:endParaRPr lang="en-GB"/>
          </a:p>
        </p:txBody>
      </p:sp>
    </p:spTree>
    <p:extLst>
      <p:ext uri="{BB962C8B-B14F-4D97-AF65-F5344CB8AC3E}">
        <p14:creationId xmlns:p14="http://schemas.microsoft.com/office/powerpoint/2010/main" val="3389083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aseline="0" dirty="0"/>
              <a:t>To pre-empt a question that I get quite a lot, the weapons that I’m looking at come from cemeteries, partly because that’s where most of them are found, but also because they are the sites with the best established archaeological context, which is crucial for my study.</a:t>
            </a:r>
          </a:p>
          <a:p>
            <a:pPr marL="0" indent="0">
              <a:buFontTx/>
              <a:buNone/>
            </a:pPr>
            <a:r>
              <a:rPr lang="en-GB" baseline="0" dirty="0"/>
              <a:t> However, this leads to the valid question: can I be certain that the weapons I’m looking at are representative given that they are found solely in burial contexts. Now obviously, I can’t be 100% certain, but what I can say is that within these early medieval cemeteries, burial goods all show signs of wear and use, it is generally accepted that creating objects specifically for burial does not seem to have been a phenomenon in this time and place.</a:t>
            </a:r>
          </a:p>
          <a:p>
            <a:pPr marL="0" indent="0">
              <a:buFontTx/>
              <a:buNone/>
            </a:pPr>
            <a:endParaRPr lang="en-GB" baseline="0" dirty="0"/>
          </a:p>
          <a:p>
            <a:pPr marL="0" indent="0">
              <a:buFontTx/>
              <a:buNone/>
            </a:pPr>
            <a:r>
              <a:rPr lang="en-GB" baseline="0" dirty="0"/>
              <a:t>Amongst weapons, this is particularly clear with the seaxes, with a lot showing very clear evidence of use, so you can see a few examples here from cemeteries in Alsace and also in Belgium, and you can see a very consistent pattern of wear towards the centre of the blade, which very much looks like the sort of wear that is caused by extensive sharpening. So I feel quite confident in saying that these seaxes were used and were not solely created as burial goods.</a:t>
            </a:r>
          </a:p>
        </p:txBody>
      </p:sp>
      <p:sp>
        <p:nvSpPr>
          <p:cNvPr id="4" name="Slide Number Placeholder 3"/>
          <p:cNvSpPr>
            <a:spLocks noGrp="1"/>
          </p:cNvSpPr>
          <p:nvPr>
            <p:ph type="sldNum" sz="quarter" idx="10"/>
          </p:nvPr>
        </p:nvSpPr>
        <p:spPr/>
        <p:txBody>
          <a:bodyPr/>
          <a:lstStyle/>
          <a:p>
            <a:fld id="{E174EF2A-1488-4CC7-B969-875A2B18B5C5}" type="slidenum">
              <a:rPr lang="en-GB" smtClean="0"/>
              <a:t>17</a:t>
            </a:fld>
            <a:endParaRPr lang="en-GB"/>
          </a:p>
        </p:txBody>
      </p:sp>
    </p:spTree>
    <p:extLst>
      <p:ext uri="{BB962C8B-B14F-4D97-AF65-F5344CB8AC3E}">
        <p14:creationId xmlns:p14="http://schemas.microsoft.com/office/powerpoint/2010/main" val="1615420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aseline="0" dirty="0"/>
              <a:t>To pre-empt a question that I get quite a lot, the weapons that I’m looking at come from cemeteries, partly because that’s where most of them are found, but also because they are the sites with the best established archaeological context, which is crucial for my study.</a:t>
            </a:r>
          </a:p>
          <a:p>
            <a:pPr marL="0" indent="0">
              <a:buFontTx/>
              <a:buNone/>
            </a:pPr>
            <a:r>
              <a:rPr lang="en-GB" baseline="0" dirty="0"/>
              <a:t> However, this leads to the valid question: can I be certain that the weapons I’m looking at are representative given that they are found solely in burial contexts. Now obviously, I can’t be 100% certain, but what I can say is that within these early medieval cemeteries, burial goods all show signs of wear and use, it is generally accepted that creating objects specifically for burial does not seem to have been a phenomenon in this time and place.</a:t>
            </a:r>
          </a:p>
          <a:p>
            <a:pPr marL="0" indent="0">
              <a:buFontTx/>
              <a:buNone/>
            </a:pPr>
            <a:endParaRPr lang="en-GB" baseline="0" dirty="0"/>
          </a:p>
          <a:p>
            <a:pPr marL="0" indent="0">
              <a:buFontTx/>
              <a:buNone/>
            </a:pPr>
            <a:r>
              <a:rPr lang="en-GB" baseline="0" dirty="0"/>
              <a:t>Amongst weapons, this is particularly clear with the seaxes, with a lot showing very clear evidence of use, so you can see a few examples here from cemeteries in Alsace and also in Belgium, and you can see a very consistent pattern of wear towards the centre of the blade, which very much looks like the sort of wear that is caused by extensive sharpening. So I feel quite confident in saying that these seaxes were used and were not solely created as burial goods.</a:t>
            </a:r>
          </a:p>
        </p:txBody>
      </p:sp>
      <p:sp>
        <p:nvSpPr>
          <p:cNvPr id="4" name="Slide Number Placeholder 3"/>
          <p:cNvSpPr>
            <a:spLocks noGrp="1"/>
          </p:cNvSpPr>
          <p:nvPr>
            <p:ph type="sldNum" sz="quarter" idx="10"/>
          </p:nvPr>
        </p:nvSpPr>
        <p:spPr/>
        <p:txBody>
          <a:bodyPr/>
          <a:lstStyle/>
          <a:p>
            <a:fld id="{E174EF2A-1488-4CC7-B969-875A2B18B5C5}" type="slidenum">
              <a:rPr lang="en-GB" smtClean="0"/>
              <a:t>18</a:t>
            </a:fld>
            <a:endParaRPr lang="en-GB"/>
          </a:p>
        </p:txBody>
      </p:sp>
    </p:spTree>
    <p:extLst>
      <p:ext uri="{BB962C8B-B14F-4D97-AF65-F5344CB8AC3E}">
        <p14:creationId xmlns:p14="http://schemas.microsoft.com/office/powerpoint/2010/main" val="3695889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aseline="0" dirty="0"/>
              <a:t>So, a bit about my PhD, I am undertaking this PhD between the university of Liège in Belgium and the </a:t>
            </a:r>
            <a:r>
              <a:rPr lang="en-GB" baseline="0" dirty="0" err="1"/>
              <a:t>Laboratoire</a:t>
            </a:r>
            <a:r>
              <a:rPr lang="en-GB" baseline="0" dirty="0"/>
              <a:t> Archéomatériaux et </a:t>
            </a:r>
            <a:r>
              <a:rPr lang="en-GB" baseline="0" dirty="0" err="1"/>
              <a:t>Prévision</a:t>
            </a:r>
            <a:r>
              <a:rPr lang="en-GB" baseline="0" dirty="0"/>
              <a:t> de </a:t>
            </a:r>
            <a:r>
              <a:rPr lang="en-GB" baseline="0" dirty="0" err="1"/>
              <a:t>l’Altération</a:t>
            </a:r>
            <a:r>
              <a:rPr lang="en-GB" baseline="0" dirty="0"/>
              <a:t> in France and I’m interested in Merovingian weaponry.</a:t>
            </a:r>
          </a:p>
          <a:p>
            <a:pPr marL="0" indent="0">
              <a:buFontTx/>
              <a:buNone/>
            </a:pPr>
            <a:endParaRPr lang="en-GB" baseline="0" dirty="0"/>
          </a:p>
          <a:p>
            <a:pPr marL="0" indent="0">
              <a:buFontTx/>
              <a:buNone/>
            </a:pPr>
            <a:r>
              <a:rPr lang="en-GB" baseline="0" dirty="0"/>
              <a:t>I look at these from three different levels, macroscopic, microscopic and chemical, and these levels roughly correspond to the outline I’ve given here of typology, construction and provenance.</a:t>
            </a:r>
          </a:p>
          <a:p>
            <a:pPr marL="0" indent="0">
              <a:buFontTx/>
              <a:buNone/>
            </a:pPr>
            <a:endParaRPr lang="en-GB" baseline="0" dirty="0"/>
          </a:p>
          <a:p>
            <a:pPr marL="0" indent="0">
              <a:buFontTx/>
              <a:buNone/>
            </a:pPr>
            <a:r>
              <a:rPr lang="en-GB" baseline="0" dirty="0"/>
              <a:t>Specifically I’m interested in the intersection of these aspects, notably the </a:t>
            </a:r>
            <a:r>
              <a:rPr lang="en-GB" baseline="0" dirty="0" err="1"/>
              <a:t>chaîne</a:t>
            </a:r>
            <a:r>
              <a:rPr lang="en-GB" baseline="0" dirty="0"/>
              <a:t> </a:t>
            </a:r>
            <a:r>
              <a:rPr lang="en-GB" baseline="0" dirty="0" err="1"/>
              <a:t>opératoire</a:t>
            </a:r>
            <a:r>
              <a:rPr lang="en-GB" baseline="0" dirty="0"/>
              <a:t> of sword and seax construction, the potential existence of technical traditions that might be correlated with typology, social status of the individual, and of course, the provenance of iron. I’m also interested in how centralised and normalised the production of these weapons was and consider how this might relate to the trade of iron more broadly</a:t>
            </a:r>
          </a:p>
          <a:p>
            <a:pPr marL="0" indent="0">
              <a:buFontTx/>
              <a:buNone/>
            </a:pPr>
            <a:endParaRPr lang="en-GB" baseline="0" dirty="0"/>
          </a:p>
        </p:txBody>
      </p:sp>
      <p:sp>
        <p:nvSpPr>
          <p:cNvPr id="4" name="Slide Number Placeholder 3"/>
          <p:cNvSpPr>
            <a:spLocks noGrp="1"/>
          </p:cNvSpPr>
          <p:nvPr>
            <p:ph type="sldNum" sz="quarter" idx="10"/>
          </p:nvPr>
        </p:nvSpPr>
        <p:spPr/>
        <p:txBody>
          <a:bodyPr/>
          <a:lstStyle/>
          <a:p>
            <a:fld id="{E174EF2A-1488-4CC7-B969-875A2B18B5C5}" type="slidenum">
              <a:rPr lang="en-GB" smtClean="0"/>
              <a:t>2</a:t>
            </a:fld>
            <a:endParaRPr lang="en-GB"/>
          </a:p>
        </p:txBody>
      </p:sp>
    </p:spTree>
    <p:extLst>
      <p:ext uri="{BB962C8B-B14F-4D97-AF65-F5344CB8AC3E}">
        <p14:creationId xmlns:p14="http://schemas.microsoft.com/office/powerpoint/2010/main" val="2336890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aseline="0" dirty="0"/>
              <a:t>To do this I’ve been looking at a wide range of swords and seaxes and so far, my study has focused on samples from weapons found in Alsace in North-Eastern France. Currently, in terms of sampled weapons, I have a total of 12 swords and 32 seaxes and these come from for Merovingian cemeteries across the region.</a:t>
            </a:r>
          </a:p>
        </p:txBody>
      </p:sp>
      <p:sp>
        <p:nvSpPr>
          <p:cNvPr id="4" name="Slide Number Placeholder 3"/>
          <p:cNvSpPr>
            <a:spLocks noGrp="1"/>
          </p:cNvSpPr>
          <p:nvPr>
            <p:ph type="sldNum" sz="quarter" idx="10"/>
          </p:nvPr>
        </p:nvSpPr>
        <p:spPr/>
        <p:txBody>
          <a:bodyPr/>
          <a:lstStyle/>
          <a:p>
            <a:fld id="{E174EF2A-1488-4CC7-B969-875A2B18B5C5}" type="slidenum">
              <a:rPr lang="en-GB" smtClean="0"/>
              <a:t>3</a:t>
            </a:fld>
            <a:endParaRPr lang="en-GB"/>
          </a:p>
        </p:txBody>
      </p:sp>
    </p:spTree>
    <p:extLst>
      <p:ext uri="{BB962C8B-B14F-4D97-AF65-F5344CB8AC3E}">
        <p14:creationId xmlns:p14="http://schemas.microsoft.com/office/powerpoint/2010/main" val="698482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Now, I’ve been talking about seaxes for some time already, but I realise that those not familiar with early medieval weaponry probably have no idea what a seax is, so to put it simply, a seax is a large knife, in fact, it is simply the old English word for “knife”.</a:t>
            </a:r>
          </a:p>
          <a:p>
            <a:r>
              <a:rPr lang="en-GB" baseline="0" dirty="0"/>
              <a:t>More specifically, seaxes are single edged blades, they possibly originated as long and thin single edged cavalry sabres, used by central Asian peoples who migrated to Europe like the Huns and Alans, but they were quite quickly adopted in Europe and by the 5</a:t>
            </a:r>
            <a:r>
              <a:rPr lang="en-GB" baseline="30000" dirty="0"/>
              <a:t>th</a:t>
            </a:r>
            <a:r>
              <a:rPr lang="en-GB" baseline="0" dirty="0"/>
              <a:t> century they are typically associated with Germanic peoples, like the Franks, the </a:t>
            </a:r>
            <a:r>
              <a:rPr lang="en-GB" baseline="0" dirty="0" err="1"/>
              <a:t>Lombards</a:t>
            </a:r>
            <a:r>
              <a:rPr lang="en-GB" baseline="0" dirty="0"/>
              <a:t>, the </a:t>
            </a:r>
            <a:r>
              <a:rPr lang="en-GB" baseline="0" dirty="0" err="1"/>
              <a:t>Gepids</a:t>
            </a:r>
            <a:r>
              <a:rPr lang="en-GB" baseline="0" dirty="0"/>
              <a:t>, and many others. They were also adapted quite a bit, the earliest seaxes are long and thin like sabres but from the 6</a:t>
            </a:r>
            <a:r>
              <a:rPr lang="en-GB" baseline="30000" dirty="0"/>
              <a:t>th</a:t>
            </a:r>
            <a:r>
              <a:rPr lang="en-GB" baseline="0" dirty="0"/>
              <a:t> century, they had become quite small, about the size of a standard kitchen knife, but then the trend reversed and over the course of the 6</a:t>
            </a:r>
            <a:r>
              <a:rPr lang="en-GB" baseline="30000" dirty="0"/>
              <a:t>th</a:t>
            </a:r>
            <a:r>
              <a:rPr lang="en-GB" baseline="0" dirty="0"/>
              <a:t> and 7</a:t>
            </a:r>
            <a:r>
              <a:rPr lang="en-GB" baseline="30000" dirty="0"/>
              <a:t>th</a:t>
            </a:r>
            <a:r>
              <a:rPr lang="en-GB" baseline="0" dirty="0"/>
              <a:t> centuries, they got longer and heavier, leading to some extreme examples which were almost a meter long from point to tang.</a:t>
            </a:r>
          </a:p>
          <a:p>
            <a:endParaRPr lang="en-GB" baseline="0" dirty="0"/>
          </a:p>
          <a:p>
            <a:r>
              <a:rPr lang="en-GB" baseline="0" dirty="0"/>
              <a:t>On the continent, seaxes start to disappear from the 8</a:t>
            </a:r>
            <a:r>
              <a:rPr lang="en-GB" baseline="30000" dirty="0"/>
              <a:t>th</a:t>
            </a:r>
            <a:r>
              <a:rPr lang="en-GB" baseline="0" dirty="0"/>
              <a:t> century onwards, roughly coinciding with the rise in power of the Carolingian dynasty, though in </a:t>
            </a:r>
            <a:r>
              <a:rPr lang="en-GB" baseline="0" dirty="0" err="1"/>
              <a:t>Nothern</a:t>
            </a:r>
            <a:r>
              <a:rPr lang="en-GB" baseline="0" dirty="0"/>
              <a:t> Europe, Especially Scandinavia and England, their use continued all the way up to the 11</a:t>
            </a:r>
            <a:r>
              <a:rPr lang="en-GB" baseline="30000" dirty="0"/>
              <a:t>th</a:t>
            </a:r>
            <a:r>
              <a:rPr lang="en-GB" baseline="0" dirty="0"/>
              <a:t> century.</a:t>
            </a:r>
          </a:p>
        </p:txBody>
      </p:sp>
      <p:sp>
        <p:nvSpPr>
          <p:cNvPr id="4" name="Slide Number Placeholder 3"/>
          <p:cNvSpPr>
            <a:spLocks noGrp="1"/>
          </p:cNvSpPr>
          <p:nvPr>
            <p:ph type="sldNum" sz="quarter" idx="10"/>
          </p:nvPr>
        </p:nvSpPr>
        <p:spPr/>
        <p:txBody>
          <a:bodyPr/>
          <a:lstStyle/>
          <a:p>
            <a:fld id="{E174EF2A-1488-4CC7-B969-875A2B18B5C5}" type="slidenum">
              <a:rPr lang="en-GB" smtClean="0"/>
              <a:t>4</a:t>
            </a:fld>
            <a:endParaRPr lang="en-GB"/>
          </a:p>
        </p:txBody>
      </p:sp>
    </p:spTree>
    <p:extLst>
      <p:ext uri="{BB962C8B-B14F-4D97-AF65-F5344CB8AC3E}">
        <p14:creationId xmlns:p14="http://schemas.microsoft.com/office/powerpoint/2010/main" val="1342628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So, moving on to construction, how does one make a seax? Well, you start with raw materials, those who know anything </a:t>
            </a:r>
            <a:r>
              <a:rPr lang="en-GB" baseline="0"/>
              <a:t>about blades will </a:t>
            </a:r>
            <a:r>
              <a:rPr lang="en-GB" baseline="0" dirty="0"/>
              <a:t>know that it’s generally a good idea to use steel rather than iron, as it keeps an edge for longer. And this is how most of the seaxes I’ve been looking at were made, but there is quite a lot of variation. I haven’t yet seen an example of a seax made entirely of iron, but especially when looking at the spine, it’s not rare for the microstructure to be entirely ferritic. </a:t>
            </a:r>
          </a:p>
          <a:p>
            <a:r>
              <a:rPr lang="en-GB" baseline="0" dirty="0"/>
              <a:t>In general, when approaching the edge of the sample, carbide phases increase, either because there is a gradual shift from iron to steel, or because two or more pieces of metal were used, which I have been referring to as “blocks”.</a:t>
            </a:r>
          </a:p>
          <a:p>
            <a:endParaRPr lang="en-GB" baseline="0" dirty="0"/>
          </a:p>
          <a:p>
            <a:r>
              <a:rPr lang="en-GB" baseline="0" dirty="0"/>
              <a:t>This two block structure, using steel in the edge and iron in the spine, corresponds to a little over half of the seaxes I’ve looked at so far, though it is likely that the actual proportion is slightly higher. The steel used in the edge is sometimes quite small, and as it is the thinnest part of the blade, it is also the first to be lost to corrosion, so it is entirely possible that some of the single block seaxes may have originally had a steel edge that has since corroded away.</a:t>
            </a:r>
          </a:p>
          <a:p>
            <a:endParaRPr lang="en-GB" baseline="0" dirty="0"/>
          </a:p>
          <a:p>
            <a:r>
              <a:rPr lang="en-GB" baseline="0" dirty="0"/>
              <a:t>Interestingly, alongside the one and two block constructions that I expected to find, I have also seen 6 three block seaxes, with a central block that, in most cases, seems to be made from a separate piece of iron or steel from the either the edge or spine. This wasn’t something that I expected to see at all because I would have thought that introducing an additional weld, even a well executed weld, would add a weak point to the blade without any clear practical advantage. The closest parallel that I’ve been able to find so far is a byzantine sword found in </a:t>
            </a:r>
            <a:r>
              <a:rPr lang="en-GB" baseline="0" dirty="0" err="1"/>
              <a:t>Kiskundorozsma</a:t>
            </a:r>
            <a:r>
              <a:rPr lang="en-GB" baseline="0" dirty="0"/>
              <a:t>, near Szeged in Hungary, but there too, there’s no clear explanation as to why, so if anyone here has any suggestions, I’ll gladly listen to them.</a:t>
            </a:r>
          </a:p>
        </p:txBody>
      </p:sp>
      <p:sp>
        <p:nvSpPr>
          <p:cNvPr id="4" name="Slide Number Placeholder 3"/>
          <p:cNvSpPr>
            <a:spLocks noGrp="1"/>
          </p:cNvSpPr>
          <p:nvPr>
            <p:ph type="sldNum" sz="quarter" idx="10"/>
          </p:nvPr>
        </p:nvSpPr>
        <p:spPr/>
        <p:txBody>
          <a:bodyPr/>
          <a:lstStyle/>
          <a:p>
            <a:fld id="{E174EF2A-1488-4CC7-B969-875A2B18B5C5}" type="slidenum">
              <a:rPr lang="en-GB" smtClean="0"/>
              <a:t>5</a:t>
            </a:fld>
            <a:endParaRPr lang="en-GB"/>
          </a:p>
        </p:txBody>
      </p:sp>
    </p:spTree>
    <p:extLst>
      <p:ext uri="{BB962C8B-B14F-4D97-AF65-F5344CB8AC3E}">
        <p14:creationId xmlns:p14="http://schemas.microsoft.com/office/powerpoint/2010/main" val="2897144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on, once</a:t>
            </a:r>
            <a:r>
              <a:rPr lang="en-GB" baseline="0" dirty="0"/>
              <a:t> the number of blocks is decided, there are several options to continue making the seax. Either, the raw materials can be assembled as is and worked to shape, which is 11 of the seaxes I’ve looked at, or the raw materials can under go some initial forging before being welded together. The most common process is folding. This is a fairly standard technique as it decreases the size of slag inclusions by spreading them more evenly throughout the blade. In cases of an assembly of iron and steel, intensive folding can also average out carbon content by distributing carbide phases throughout the piece, and the image to the right here is a pretty clear example of that.</a:t>
            </a:r>
          </a:p>
          <a:p>
            <a:endParaRPr lang="en-GB" baseline="0" dirty="0"/>
          </a:p>
          <a:p>
            <a:r>
              <a:rPr lang="en-GB" baseline="0" dirty="0"/>
              <a:t>18 out of the 32 seaxes show some evidence of folding, ranging from a few folds as can be seen on the left, to tens or even hundreds of folds as can be seen on the right. Folding is typically only seen in blocks used for the spine, though 8 out of the 10 seaxes with only one block show folding right up to the edge, though again, this could be biased by the loss of the edge to corrosion.</a:t>
            </a:r>
          </a:p>
        </p:txBody>
      </p:sp>
      <p:sp>
        <p:nvSpPr>
          <p:cNvPr id="4" name="Slide Number Placeholder 3"/>
          <p:cNvSpPr>
            <a:spLocks noGrp="1"/>
          </p:cNvSpPr>
          <p:nvPr>
            <p:ph type="sldNum" sz="quarter" idx="10"/>
          </p:nvPr>
        </p:nvSpPr>
        <p:spPr/>
        <p:txBody>
          <a:bodyPr/>
          <a:lstStyle/>
          <a:p>
            <a:fld id="{E174EF2A-1488-4CC7-B969-875A2B18B5C5}" type="slidenum">
              <a:rPr lang="en-GB" smtClean="0"/>
              <a:t>6</a:t>
            </a:fld>
            <a:endParaRPr lang="en-GB"/>
          </a:p>
        </p:txBody>
      </p:sp>
    </p:spTree>
    <p:extLst>
      <p:ext uri="{BB962C8B-B14F-4D97-AF65-F5344CB8AC3E}">
        <p14:creationId xmlns:p14="http://schemas.microsoft.com/office/powerpoint/2010/main" val="3567443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other kind of initial forging that I’ve seen so far is the assembly of multiple pieces of iron to create a single block. There is a lot of overlap between this process and folding, because a lot of the folded blocks contain quite clear evidence of having been made from multiple pieces of iron that were folded together. Furthermore, this gets quite complex quite quickly because I have seen some indication of individual sub blocks being folded and then assembled with other pieces of iron, some folded some not, and then they were all folded together, so the complexity increases quite quickly.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I’ve decided to highlight this piece because there’s a bit of a clearer indication of some as to how it was put together, you can see in the spine of this seax that it’s made from multiple pieces of iron, that I’ve coloured in shades of blue on the right here, I would imagine that these pieces are bars running the length of the spine.</a:t>
            </a:r>
          </a:p>
        </p:txBody>
      </p:sp>
      <p:sp>
        <p:nvSpPr>
          <p:cNvPr id="4" name="Slide Number Placeholder 3"/>
          <p:cNvSpPr>
            <a:spLocks noGrp="1"/>
          </p:cNvSpPr>
          <p:nvPr>
            <p:ph type="sldNum" sz="quarter" idx="10"/>
          </p:nvPr>
        </p:nvSpPr>
        <p:spPr/>
        <p:txBody>
          <a:bodyPr/>
          <a:lstStyle/>
          <a:p>
            <a:fld id="{E174EF2A-1488-4CC7-B969-875A2B18B5C5}" type="slidenum">
              <a:rPr lang="en-GB" smtClean="0"/>
              <a:t>7</a:t>
            </a:fld>
            <a:endParaRPr lang="en-GB"/>
          </a:p>
        </p:txBody>
      </p:sp>
    </p:spTree>
    <p:extLst>
      <p:ext uri="{BB962C8B-B14F-4D97-AF65-F5344CB8AC3E}">
        <p14:creationId xmlns:p14="http://schemas.microsoft.com/office/powerpoint/2010/main" val="2573369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What’s particularly interesting is this piece on the very spine which wraps around the back and reappears at the top there, it’s quite corroded but to me this looks like it was used as a container of sorts to hold the other pieces together as they were being welded.</a:t>
            </a:r>
          </a:p>
        </p:txBody>
      </p:sp>
      <p:sp>
        <p:nvSpPr>
          <p:cNvPr id="4" name="Slide Number Placeholder 3"/>
          <p:cNvSpPr>
            <a:spLocks noGrp="1"/>
          </p:cNvSpPr>
          <p:nvPr>
            <p:ph type="sldNum" sz="quarter" idx="10"/>
          </p:nvPr>
        </p:nvSpPr>
        <p:spPr/>
        <p:txBody>
          <a:bodyPr/>
          <a:lstStyle/>
          <a:p>
            <a:fld id="{E174EF2A-1488-4CC7-B969-875A2B18B5C5}" type="slidenum">
              <a:rPr lang="en-GB" smtClean="0"/>
              <a:t>8</a:t>
            </a:fld>
            <a:endParaRPr lang="en-GB"/>
          </a:p>
        </p:txBody>
      </p:sp>
    </p:spTree>
    <p:extLst>
      <p:ext uri="{BB962C8B-B14F-4D97-AF65-F5344CB8AC3E}">
        <p14:creationId xmlns:p14="http://schemas.microsoft.com/office/powerpoint/2010/main" val="1621204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the</a:t>
            </a:r>
            <a:r>
              <a:rPr lang="en-GB" baseline="0" dirty="0"/>
              <a:t> blocks are ready, they need to be assembled and two methods seem to have been employed for this, either welding two pieces at an angle, as can be seen above, or welding the pieces together in a V shape. In the latter case, the point of the V is usually oriented towards the spine, though not always.</a:t>
            </a:r>
          </a:p>
          <a:p>
            <a:endParaRPr lang="en-GB" baseline="0" dirty="0"/>
          </a:p>
          <a:p>
            <a:r>
              <a:rPr lang="en-GB" baseline="0" dirty="0"/>
              <a:t>One thing that is abundantly clear from all of the seaxes I’ve looked at is that these major welds between the different blocks are always extremely clean, no cracking, no oxidation very few slag inclusions, it’s very clear that a lot of care was taken in their execution.</a:t>
            </a:r>
            <a:endParaRPr lang="en-GB" dirty="0"/>
          </a:p>
        </p:txBody>
      </p:sp>
      <p:sp>
        <p:nvSpPr>
          <p:cNvPr id="4" name="Slide Number Placeholder 3"/>
          <p:cNvSpPr>
            <a:spLocks noGrp="1"/>
          </p:cNvSpPr>
          <p:nvPr>
            <p:ph type="sldNum" sz="quarter" idx="10"/>
          </p:nvPr>
        </p:nvSpPr>
        <p:spPr/>
        <p:txBody>
          <a:bodyPr/>
          <a:lstStyle/>
          <a:p>
            <a:fld id="{E174EF2A-1488-4CC7-B969-875A2B18B5C5}" type="slidenum">
              <a:rPr lang="en-GB" smtClean="0"/>
              <a:t>9</a:t>
            </a:fld>
            <a:endParaRPr lang="en-GB"/>
          </a:p>
        </p:txBody>
      </p:sp>
    </p:spTree>
    <p:extLst>
      <p:ext uri="{BB962C8B-B14F-4D97-AF65-F5344CB8AC3E}">
        <p14:creationId xmlns:p14="http://schemas.microsoft.com/office/powerpoint/2010/main" val="24371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A6DD9E3-3012-4914-AC60-E73AB7599025}" type="datetimeFigureOut">
              <a:rPr lang="en-GB" smtClean="0"/>
              <a:t>22/11/2024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D6B238-A4E5-4D5B-96F6-F0E84E9E8DEB}" type="slidenum">
              <a:rPr lang="en-GB" smtClean="0"/>
              <a:t>‹#›</a:t>
            </a:fld>
            <a:endParaRPr lang="en-GB"/>
          </a:p>
        </p:txBody>
      </p:sp>
    </p:spTree>
    <p:extLst>
      <p:ext uri="{BB962C8B-B14F-4D97-AF65-F5344CB8AC3E}">
        <p14:creationId xmlns:p14="http://schemas.microsoft.com/office/powerpoint/2010/main" val="525956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6DD9E3-3012-4914-AC60-E73AB7599025}" type="datetimeFigureOut">
              <a:rPr lang="en-GB" smtClean="0"/>
              <a:t>22/11/2024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D6B238-A4E5-4D5B-96F6-F0E84E9E8DEB}" type="slidenum">
              <a:rPr lang="en-GB" smtClean="0"/>
              <a:t>‹#›</a:t>
            </a:fld>
            <a:endParaRPr lang="en-GB"/>
          </a:p>
        </p:txBody>
      </p:sp>
    </p:spTree>
    <p:extLst>
      <p:ext uri="{BB962C8B-B14F-4D97-AF65-F5344CB8AC3E}">
        <p14:creationId xmlns:p14="http://schemas.microsoft.com/office/powerpoint/2010/main" val="1663209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6DD9E3-3012-4914-AC60-E73AB7599025}" type="datetimeFigureOut">
              <a:rPr lang="en-GB" smtClean="0"/>
              <a:t>22/11/2024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D6B238-A4E5-4D5B-96F6-F0E84E9E8DEB}" type="slidenum">
              <a:rPr lang="en-GB" smtClean="0"/>
              <a:t>‹#›</a:t>
            </a:fld>
            <a:endParaRPr lang="en-GB"/>
          </a:p>
        </p:txBody>
      </p:sp>
    </p:spTree>
    <p:extLst>
      <p:ext uri="{BB962C8B-B14F-4D97-AF65-F5344CB8AC3E}">
        <p14:creationId xmlns:p14="http://schemas.microsoft.com/office/powerpoint/2010/main" val="169800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6DD9E3-3012-4914-AC60-E73AB7599025}" type="datetimeFigureOut">
              <a:rPr lang="en-GB" smtClean="0"/>
              <a:t>22/11/2024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D6B238-A4E5-4D5B-96F6-F0E84E9E8DEB}" type="slidenum">
              <a:rPr lang="en-GB" smtClean="0"/>
              <a:t>‹#›</a:t>
            </a:fld>
            <a:endParaRPr lang="en-GB"/>
          </a:p>
        </p:txBody>
      </p:sp>
    </p:spTree>
    <p:extLst>
      <p:ext uri="{BB962C8B-B14F-4D97-AF65-F5344CB8AC3E}">
        <p14:creationId xmlns:p14="http://schemas.microsoft.com/office/powerpoint/2010/main" val="4241713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6DD9E3-3012-4914-AC60-E73AB7599025}" type="datetimeFigureOut">
              <a:rPr lang="en-GB" smtClean="0"/>
              <a:t>22/11/2024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D6B238-A4E5-4D5B-96F6-F0E84E9E8DEB}" type="slidenum">
              <a:rPr lang="en-GB" smtClean="0"/>
              <a:t>‹#›</a:t>
            </a:fld>
            <a:endParaRPr lang="en-GB"/>
          </a:p>
        </p:txBody>
      </p:sp>
    </p:spTree>
    <p:extLst>
      <p:ext uri="{BB962C8B-B14F-4D97-AF65-F5344CB8AC3E}">
        <p14:creationId xmlns:p14="http://schemas.microsoft.com/office/powerpoint/2010/main" val="2276194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A6DD9E3-3012-4914-AC60-E73AB7599025}" type="datetimeFigureOut">
              <a:rPr lang="en-GB" smtClean="0"/>
              <a:t>22/11/2024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D6B238-A4E5-4D5B-96F6-F0E84E9E8DEB}" type="slidenum">
              <a:rPr lang="en-GB" smtClean="0"/>
              <a:t>‹#›</a:t>
            </a:fld>
            <a:endParaRPr lang="en-GB"/>
          </a:p>
        </p:txBody>
      </p:sp>
    </p:spTree>
    <p:extLst>
      <p:ext uri="{BB962C8B-B14F-4D97-AF65-F5344CB8AC3E}">
        <p14:creationId xmlns:p14="http://schemas.microsoft.com/office/powerpoint/2010/main" val="100563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A6DD9E3-3012-4914-AC60-E73AB7599025}" type="datetimeFigureOut">
              <a:rPr lang="en-GB" smtClean="0"/>
              <a:t>22/11/2024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D6B238-A4E5-4D5B-96F6-F0E84E9E8DEB}" type="slidenum">
              <a:rPr lang="en-GB" smtClean="0"/>
              <a:t>‹#›</a:t>
            </a:fld>
            <a:endParaRPr lang="en-GB"/>
          </a:p>
        </p:txBody>
      </p:sp>
    </p:spTree>
    <p:extLst>
      <p:ext uri="{BB962C8B-B14F-4D97-AF65-F5344CB8AC3E}">
        <p14:creationId xmlns:p14="http://schemas.microsoft.com/office/powerpoint/2010/main" val="3687401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A6DD9E3-3012-4914-AC60-E73AB7599025}" type="datetimeFigureOut">
              <a:rPr lang="en-GB" smtClean="0"/>
              <a:t>22/11/2024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D6B238-A4E5-4D5B-96F6-F0E84E9E8DEB}" type="slidenum">
              <a:rPr lang="en-GB" smtClean="0"/>
              <a:t>‹#›</a:t>
            </a:fld>
            <a:endParaRPr lang="en-GB"/>
          </a:p>
        </p:txBody>
      </p:sp>
    </p:spTree>
    <p:extLst>
      <p:ext uri="{BB962C8B-B14F-4D97-AF65-F5344CB8AC3E}">
        <p14:creationId xmlns:p14="http://schemas.microsoft.com/office/powerpoint/2010/main" val="2799165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DD9E3-3012-4914-AC60-E73AB7599025}" type="datetimeFigureOut">
              <a:rPr lang="en-GB" smtClean="0"/>
              <a:t>22/11/2024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D6B238-A4E5-4D5B-96F6-F0E84E9E8DEB}" type="slidenum">
              <a:rPr lang="en-GB" smtClean="0"/>
              <a:t>‹#›</a:t>
            </a:fld>
            <a:endParaRPr lang="en-GB"/>
          </a:p>
        </p:txBody>
      </p:sp>
    </p:spTree>
    <p:extLst>
      <p:ext uri="{BB962C8B-B14F-4D97-AF65-F5344CB8AC3E}">
        <p14:creationId xmlns:p14="http://schemas.microsoft.com/office/powerpoint/2010/main" val="192874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DD9E3-3012-4914-AC60-E73AB7599025}" type="datetimeFigureOut">
              <a:rPr lang="en-GB" smtClean="0"/>
              <a:t>22/11/2024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D6B238-A4E5-4D5B-96F6-F0E84E9E8DEB}" type="slidenum">
              <a:rPr lang="en-GB" smtClean="0"/>
              <a:t>‹#›</a:t>
            </a:fld>
            <a:endParaRPr lang="en-GB"/>
          </a:p>
        </p:txBody>
      </p:sp>
    </p:spTree>
    <p:extLst>
      <p:ext uri="{BB962C8B-B14F-4D97-AF65-F5344CB8AC3E}">
        <p14:creationId xmlns:p14="http://schemas.microsoft.com/office/powerpoint/2010/main" val="2233296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DD9E3-3012-4914-AC60-E73AB7599025}" type="datetimeFigureOut">
              <a:rPr lang="en-GB" smtClean="0"/>
              <a:t>22/11/2024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D6B238-A4E5-4D5B-96F6-F0E84E9E8DEB}" type="slidenum">
              <a:rPr lang="en-GB" smtClean="0"/>
              <a:t>‹#›</a:t>
            </a:fld>
            <a:endParaRPr lang="en-GB"/>
          </a:p>
        </p:txBody>
      </p:sp>
    </p:spTree>
    <p:extLst>
      <p:ext uri="{BB962C8B-B14F-4D97-AF65-F5344CB8AC3E}">
        <p14:creationId xmlns:p14="http://schemas.microsoft.com/office/powerpoint/2010/main" val="2098672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83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DD9E3-3012-4914-AC60-E73AB7599025}" type="datetimeFigureOut">
              <a:rPr lang="en-GB" smtClean="0"/>
              <a:t>22/11/2024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6B238-A4E5-4D5B-96F6-F0E84E9E8DEB}" type="slidenum">
              <a:rPr lang="en-GB" smtClean="0"/>
              <a:t>‹#›</a:t>
            </a:fld>
            <a:endParaRPr lang="en-GB"/>
          </a:p>
        </p:txBody>
      </p:sp>
    </p:spTree>
    <p:extLst>
      <p:ext uri="{BB962C8B-B14F-4D97-AF65-F5344CB8AC3E}">
        <p14:creationId xmlns:p14="http://schemas.microsoft.com/office/powerpoint/2010/main" val="394488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tiff"/><Relationship Id="rId5" Type="http://schemas.openxmlformats.org/officeDocument/2006/relationships/image" Target="../media/image48.tiff"/><Relationship Id="rId4" Type="http://schemas.openxmlformats.org/officeDocument/2006/relationships/image" Target="../media/image47.tiff"/></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7.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7.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tif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tiff"/><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714874" y="428625"/>
            <a:ext cx="7477126" cy="1938992"/>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Acies Ferri</a:t>
            </a:r>
          </a:p>
          <a:p>
            <a:endParaRPr lang="en-GB" sz="2000" dirty="0">
              <a:solidFill>
                <a:srgbClr val="FFFCFA"/>
              </a:solidFill>
              <a:latin typeface="Tahoma" panose="020B0604030504040204" pitchFamily="34" charset="0"/>
              <a:ea typeface="Tahoma" panose="020B0604030504040204" pitchFamily="34" charset="0"/>
              <a:cs typeface="Tahoma" panose="020B0604030504040204" pitchFamily="34" charset="0"/>
            </a:endParaRPr>
          </a:p>
          <a:p>
            <a:r>
              <a:rPr lang="en-GB" sz="2500" dirty="0">
                <a:solidFill>
                  <a:srgbClr val="FFFCFA"/>
                </a:solidFill>
                <a:latin typeface="Tahoma" panose="020B0604030504040204" pitchFamily="34" charset="0"/>
                <a:ea typeface="Tahoma" panose="020B0604030504040204" pitchFamily="34" charset="0"/>
                <a:cs typeface="Tahoma" panose="020B0604030504040204" pitchFamily="34" charset="0"/>
              </a:rPr>
              <a:t>Construction of Merovingian Seaxes from 5</a:t>
            </a:r>
            <a:r>
              <a:rPr lang="en-GB" sz="2500" baseline="30000" dirty="0">
                <a:solidFill>
                  <a:srgbClr val="FFFCFA"/>
                </a:solidFill>
                <a:latin typeface="Tahoma" panose="020B0604030504040204" pitchFamily="34" charset="0"/>
                <a:ea typeface="Tahoma" panose="020B0604030504040204" pitchFamily="34" charset="0"/>
                <a:cs typeface="Tahoma" panose="020B0604030504040204" pitchFamily="34" charset="0"/>
              </a:rPr>
              <a:t>th</a:t>
            </a:r>
            <a:r>
              <a:rPr lang="en-GB" sz="2500" dirty="0">
                <a:solidFill>
                  <a:srgbClr val="FFFCFA"/>
                </a:solidFill>
                <a:latin typeface="Tahoma" panose="020B0604030504040204" pitchFamily="34" charset="0"/>
                <a:ea typeface="Tahoma" panose="020B0604030504040204" pitchFamily="34" charset="0"/>
                <a:cs typeface="Tahoma" panose="020B0604030504040204" pitchFamily="34" charset="0"/>
              </a:rPr>
              <a:t>-8</a:t>
            </a:r>
            <a:r>
              <a:rPr lang="en-GB" sz="2500" baseline="30000" dirty="0">
                <a:solidFill>
                  <a:srgbClr val="FFFCFA"/>
                </a:solidFill>
                <a:latin typeface="Tahoma" panose="020B0604030504040204" pitchFamily="34" charset="0"/>
                <a:ea typeface="Tahoma" panose="020B0604030504040204" pitchFamily="34" charset="0"/>
                <a:cs typeface="Tahoma" panose="020B0604030504040204" pitchFamily="34" charset="0"/>
              </a:rPr>
              <a:t>th</a:t>
            </a:r>
            <a:r>
              <a:rPr lang="en-GB" sz="2500" dirty="0">
                <a:solidFill>
                  <a:srgbClr val="FFFCFA"/>
                </a:solidFill>
                <a:latin typeface="Tahoma" panose="020B0604030504040204" pitchFamily="34" charset="0"/>
                <a:ea typeface="Tahoma" panose="020B0604030504040204" pitchFamily="34" charset="0"/>
                <a:cs typeface="Tahoma" panose="020B0604030504040204" pitchFamily="34" charset="0"/>
              </a:rPr>
              <a:t> century Alsace</a:t>
            </a:r>
          </a:p>
        </p:txBody>
      </p:sp>
      <p:grpSp>
        <p:nvGrpSpPr>
          <p:cNvPr id="6" name="Group 5"/>
          <p:cNvGrpSpPr/>
          <p:nvPr/>
        </p:nvGrpSpPr>
        <p:grpSpPr>
          <a:xfrm>
            <a:off x="4714874" y="2796242"/>
            <a:ext cx="7213948" cy="2266508"/>
            <a:chOff x="4714874" y="2796242"/>
            <a:chExt cx="7213948" cy="2266508"/>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4874" y="4000548"/>
              <a:ext cx="7213948" cy="106220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4874" y="2796242"/>
              <a:ext cx="4808363" cy="1204306"/>
            </a:xfrm>
            <a:prstGeom prst="rect">
              <a:avLst/>
            </a:prstGeom>
          </p:spPr>
        </p:pic>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797077" cy="6858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1602" y="6130891"/>
            <a:ext cx="1924151" cy="541167"/>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7537" y="6129366"/>
            <a:ext cx="668668" cy="54116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531" y="6129367"/>
            <a:ext cx="741287" cy="54116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37989" y="6130740"/>
            <a:ext cx="1233814" cy="539793"/>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0536" y="6129366"/>
            <a:ext cx="1846211" cy="541167"/>
          </a:xfrm>
          <a:prstGeom prst="rect">
            <a:avLst/>
          </a:prstGeom>
        </p:spPr>
      </p:pic>
    </p:spTree>
    <p:extLst>
      <p:ext uri="{BB962C8B-B14F-4D97-AF65-F5344CB8AC3E}">
        <p14:creationId xmlns:p14="http://schemas.microsoft.com/office/powerpoint/2010/main" val="1121037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674" y="428625"/>
            <a:ext cx="3905251" cy="1323439"/>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Seaxes</a:t>
            </a:r>
          </a:p>
          <a:p>
            <a:r>
              <a:rPr lang="en-GB" sz="3000" dirty="0">
                <a:solidFill>
                  <a:srgbClr val="FFFCFA"/>
                </a:solidFill>
                <a:latin typeface="Tahoma" panose="020B0604030504040204" pitchFamily="34" charset="0"/>
                <a:ea typeface="Tahoma" panose="020B0604030504040204" pitchFamily="34" charset="0"/>
                <a:cs typeface="Tahoma" panose="020B0604030504040204" pitchFamily="34" charset="0"/>
              </a:rPr>
              <a:t>	Assembly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743" y="1752064"/>
            <a:ext cx="4325112" cy="462991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2990253"/>
            <a:ext cx="6779400" cy="215353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5542" y="428625"/>
            <a:ext cx="7576457" cy="976257"/>
          </a:xfrm>
          <a:prstGeom prst="rect">
            <a:avLst/>
          </a:prstGeom>
        </p:spPr>
      </p:pic>
    </p:spTree>
    <p:extLst>
      <p:ext uri="{BB962C8B-B14F-4D97-AF65-F5344CB8AC3E}">
        <p14:creationId xmlns:p14="http://schemas.microsoft.com/office/powerpoint/2010/main" val="1539607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674" y="428625"/>
            <a:ext cx="3905251" cy="1323439"/>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Seaxes</a:t>
            </a:r>
          </a:p>
          <a:p>
            <a:r>
              <a:rPr lang="en-GB" sz="3000" dirty="0">
                <a:solidFill>
                  <a:srgbClr val="FFFCFA"/>
                </a:solidFill>
                <a:latin typeface="Tahoma" panose="020B0604030504040204" pitchFamily="34" charset="0"/>
                <a:ea typeface="Tahoma" panose="020B0604030504040204" pitchFamily="34" charset="0"/>
                <a:cs typeface="Tahoma" panose="020B0604030504040204" pitchFamily="34" charset="0"/>
              </a:rPr>
              <a:t>	Decoration</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074" y="2183584"/>
            <a:ext cx="6266902" cy="419181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1460" y="2183584"/>
            <a:ext cx="5023654" cy="419181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1166" y="559243"/>
            <a:ext cx="7213948" cy="1062202"/>
          </a:xfrm>
          <a:prstGeom prst="rect">
            <a:avLst/>
          </a:prstGeom>
        </p:spPr>
      </p:pic>
    </p:spTree>
    <p:extLst>
      <p:ext uri="{BB962C8B-B14F-4D97-AF65-F5344CB8AC3E}">
        <p14:creationId xmlns:p14="http://schemas.microsoft.com/office/powerpoint/2010/main" val="2292790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674" y="428625"/>
            <a:ext cx="4835526" cy="1323439"/>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Seaxes</a:t>
            </a:r>
          </a:p>
          <a:p>
            <a:r>
              <a:rPr lang="en-GB" sz="3000" dirty="0">
                <a:solidFill>
                  <a:srgbClr val="FFFCFA"/>
                </a:solidFill>
                <a:latin typeface="Tahoma" panose="020B0604030504040204" pitchFamily="34" charset="0"/>
                <a:ea typeface="Tahoma" panose="020B0604030504040204" pitchFamily="34" charset="0"/>
                <a:cs typeface="Tahoma" panose="020B0604030504040204" pitchFamily="34" charset="0"/>
              </a:rPr>
              <a:t>	Quenching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925" y="551294"/>
            <a:ext cx="7432676" cy="102220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674" y="1980988"/>
            <a:ext cx="5477575" cy="45705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025" y="1980988"/>
            <a:ext cx="5477575" cy="4570574"/>
          </a:xfrm>
          <a:prstGeom prst="rect">
            <a:avLst/>
          </a:prstGeom>
        </p:spPr>
      </p:pic>
    </p:spTree>
    <p:extLst>
      <p:ext uri="{BB962C8B-B14F-4D97-AF65-F5344CB8AC3E}">
        <p14:creationId xmlns:p14="http://schemas.microsoft.com/office/powerpoint/2010/main" val="3983939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674" y="428625"/>
            <a:ext cx="4835526" cy="1323439"/>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Seaxes</a:t>
            </a:r>
          </a:p>
          <a:p>
            <a:r>
              <a:rPr lang="en-GB" sz="3000" dirty="0">
                <a:solidFill>
                  <a:srgbClr val="FFFCFA"/>
                </a:solidFill>
                <a:latin typeface="Tahoma" panose="020B0604030504040204" pitchFamily="34" charset="0"/>
                <a:ea typeface="Tahoma" panose="020B0604030504040204" pitchFamily="34" charset="0"/>
                <a:cs typeface="Tahoma" panose="020B0604030504040204" pitchFamily="34" charset="0"/>
              </a:rPr>
              <a:t>	Heat treatment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925" y="551294"/>
            <a:ext cx="7432676" cy="102220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674" y="1980988"/>
            <a:ext cx="5477575" cy="457057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025" y="1980988"/>
            <a:ext cx="5477575" cy="4570574"/>
          </a:xfrm>
          <a:prstGeom prst="rect">
            <a:avLst/>
          </a:prstGeom>
        </p:spPr>
      </p:pic>
      <p:sp>
        <p:nvSpPr>
          <p:cNvPr id="2" name="Oval 1"/>
          <p:cNvSpPr/>
          <p:nvPr/>
        </p:nvSpPr>
        <p:spPr>
          <a:xfrm>
            <a:off x="579754" y="4388195"/>
            <a:ext cx="1016925" cy="101692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47674" y="3974605"/>
            <a:ext cx="1765933" cy="369332"/>
          </a:xfrm>
          <a:prstGeom prst="rect">
            <a:avLst/>
          </a:prstGeom>
          <a:noFill/>
        </p:spPr>
        <p:txBody>
          <a:bodyPr wrap="none" rtlCol="0">
            <a:spAutoFit/>
          </a:bodyPr>
          <a:lstStyle/>
          <a:p>
            <a:r>
              <a:rPr lang="en-GB" dirty="0">
                <a:effectLst>
                  <a:outerShdw blurRad="38100" dist="38100" dir="2700000" algn="tl">
                    <a:srgbClr val="000000">
                      <a:alpha val="43137"/>
                    </a:srgbClr>
                  </a:outerShdw>
                </a:effectLst>
              </a:rPr>
              <a:t>Lamellar pearlite</a:t>
            </a:r>
          </a:p>
        </p:txBody>
      </p:sp>
      <p:sp>
        <p:nvSpPr>
          <p:cNvPr id="10" name="Oval 9"/>
          <p:cNvSpPr/>
          <p:nvPr/>
        </p:nvSpPr>
        <p:spPr>
          <a:xfrm>
            <a:off x="3186461" y="4733635"/>
            <a:ext cx="1016925" cy="101692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6591772" y="4369118"/>
            <a:ext cx="1016925" cy="101692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3927394" y="3802811"/>
            <a:ext cx="1997855" cy="369332"/>
          </a:xfrm>
          <a:prstGeom prst="rect">
            <a:avLst/>
          </a:prstGeom>
          <a:noFill/>
        </p:spPr>
        <p:txBody>
          <a:bodyPr wrap="none" rtlCol="0">
            <a:spAutoFit/>
          </a:bodyPr>
          <a:lstStyle/>
          <a:p>
            <a:r>
              <a:rPr lang="en-GB" dirty="0">
                <a:effectLst>
                  <a:outerShdw blurRad="38100" dist="38100" dir="2700000" algn="tl">
                    <a:srgbClr val="000000">
                      <a:alpha val="43137"/>
                    </a:srgbClr>
                  </a:outerShdw>
                </a:effectLst>
              </a:rPr>
              <a:t>Globular cementite</a:t>
            </a:r>
          </a:p>
        </p:txBody>
      </p:sp>
      <p:cxnSp>
        <p:nvCxnSpPr>
          <p:cNvPr id="7" name="Straight Connector 6"/>
          <p:cNvCxnSpPr>
            <a:stCxn id="10" idx="7"/>
          </p:cNvCxnSpPr>
          <p:nvPr/>
        </p:nvCxnSpPr>
        <p:spPr>
          <a:xfrm flipV="1">
            <a:off x="4054461" y="4159271"/>
            <a:ext cx="498489" cy="723289"/>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a:stCxn id="11" idx="1"/>
          </p:cNvCxnSpPr>
          <p:nvPr/>
        </p:nvCxnSpPr>
        <p:spPr>
          <a:xfrm flipH="1" flipV="1">
            <a:off x="5432225" y="4140194"/>
            <a:ext cx="1308472" cy="377849"/>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7188186" y="5514975"/>
            <a:ext cx="1755789" cy="358186"/>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8383031" y="4687304"/>
            <a:ext cx="560944" cy="444835"/>
          </a:xfrm>
          <a:prstGeom prst="line">
            <a:avLst/>
          </a:prstGeom>
          <a:ln w="28575"/>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8943975" y="5000392"/>
            <a:ext cx="2670539" cy="646331"/>
          </a:xfrm>
          <a:prstGeom prst="rect">
            <a:avLst/>
          </a:prstGeom>
          <a:noFill/>
        </p:spPr>
        <p:txBody>
          <a:bodyPr wrap="none" rtlCol="0">
            <a:spAutoFit/>
          </a:bodyPr>
          <a:lstStyle/>
          <a:p>
            <a:r>
              <a:rPr lang="en-GB" dirty="0">
                <a:effectLst>
                  <a:outerShdw blurRad="38100" dist="38100" dir="2700000" algn="tl">
                    <a:srgbClr val="000000">
                      <a:alpha val="43137"/>
                    </a:srgbClr>
                  </a:outerShdw>
                </a:effectLst>
              </a:rPr>
              <a:t>Larger cementite (carbide)</a:t>
            </a:r>
            <a:br>
              <a:rPr lang="en-GB" dirty="0">
                <a:effectLst>
                  <a:outerShdw blurRad="38100" dist="38100" dir="2700000" algn="tl">
                    <a:srgbClr val="000000">
                      <a:alpha val="43137"/>
                    </a:srgbClr>
                  </a:outerShdw>
                </a:effectLst>
              </a:rPr>
            </a:br>
            <a:r>
              <a:rPr lang="en-GB" dirty="0">
                <a:effectLst>
                  <a:outerShdw blurRad="38100" dist="38100" dir="2700000" algn="tl">
                    <a:srgbClr val="000000">
                      <a:alpha val="43137"/>
                    </a:srgbClr>
                  </a:outerShdw>
                </a:effectLst>
              </a:rPr>
              <a:t>phases</a:t>
            </a:r>
          </a:p>
        </p:txBody>
      </p:sp>
    </p:spTree>
    <p:extLst>
      <p:ext uri="{BB962C8B-B14F-4D97-AF65-F5344CB8AC3E}">
        <p14:creationId xmlns:p14="http://schemas.microsoft.com/office/powerpoint/2010/main" val="1695610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676892" y="3789680"/>
            <a:ext cx="4587240" cy="3068320"/>
            <a:chOff x="4124325" y="3789680"/>
            <a:chExt cx="4587240" cy="3068320"/>
          </a:xfrm>
        </p:grpSpPr>
        <p:sp>
          <p:nvSpPr>
            <p:cNvPr id="10" name="Rectangle 9"/>
            <p:cNvSpPr/>
            <p:nvPr/>
          </p:nvSpPr>
          <p:spPr>
            <a:xfrm>
              <a:off x="4124325" y="3789680"/>
              <a:ext cx="4582795" cy="2936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4325" y="3799840"/>
              <a:ext cx="4587240" cy="3058160"/>
            </a:xfrm>
            <a:prstGeom prst="rect">
              <a:avLst/>
            </a:prstGeom>
          </p:spPr>
        </p:pic>
      </p:grpSp>
      <p:grpSp>
        <p:nvGrpSpPr>
          <p:cNvPr id="7" name="Group 6"/>
          <p:cNvGrpSpPr/>
          <p:nvPr/>
        </p:nvGrpSpPr>
        <p:grpSpPr>
          <a:xfrm>
            <a:off x="924560" y="1869440"/>
            <a:ext cx="10075152" cy="1729184"/>
            <a:chOff x="924560" y="1869440"/>
            <a:chExt cx="10075152" cy="1729184"/>
          </a:xfrm>
        </p:grpSpPr>
        <p:sp>
          <p:nvSpPr>
            <p:cNvPr id="6" name="Rectangle 5"/>
            <p:cNvSpPr/>
            <p:nvPr/>
          </p:nvSpPr>
          <p:spPr>
            <a:xfrm>
              <a:off x="924560" y="1869440"/>
              <a:ext cx="10075152" cy="1727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312" y="1888234"/>
              <a:ext cx="10058400" cy="1710390"/>
            </a:xfrm>
            <a:prstGeom prst="rect">
              <a:avLst/>
            </a:prstGeom>
          </p:spPr>
        </p:pic>
      </p:grpSp>
      <p:sp>
        <p:nvSpPr>
          <p:cNvPr id="4" name="TextBox 3"/>
          <p:cNvSpPr txBox="1"/>
          <p:nvPr/>
        </p:nvSpPr>
        <p:spPr>
          <a:xfrm>
            <a:off x="447674" y="428625"/>
            <a:ext cx="4835526" cy="1323439"/>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Seaxes</a:t>
            </a:r>
          </a:p>
          <a:p>
            <a:r>
              <a:rPr lang="en-GB" sz="3000" dirty="0">
                <a:solidFill>
                  <a:srgbClr val="FFFCFA"/>
                </a:solidFill>
                <a:latin typeface="Tahoma" panose="020B0604030504040204" pitchFamily="34" charset="0"/>
                <a:ea typeface="Tahoma" panose="020B0604030504040204" pitchFamily="34" charset="0"/>
                <a:cs typeface="Tahoma" panose="020B0604030504040204" pitchFamily="34" charset="0"/>
              </a:rPr>
              <a:t>	Final details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925" y="551294"/>
            <a:ext cx="7432676" cy="1022208"/>
          </a:xfrm>
          <a:prstGeom prst="rect">
            <a:avLst/>
          </a:prstGeom>
        </p:spPr>
      </p:pic>
    </p:spTree>
    <p:extLst>
      <p:ext uri="{BB962C8B-B14F-4D97-AF65-F5344CB8AC3E}">
        <p14:creationId xmlns:p14="http://schemas.microsoft.com/office/powerpoint/2010/main" val="452998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925" y="306990"/>
            <a:ext cx="7432676" cy="1266512"/>
          </a:xfrm>
          <a:prstGeom prst="rect">
            <a:avLst/>
          </a:prstGeom>
        </p:spPr>
      </p:pic>
      <p:sp>
        <p:nvSpPr>
          <p:cNvPr id="4" name="TextBox 3"/>
          <p:cNvSpPr txBox="1"/>
          <p:nvPr/>
        </p:nvSpPr>
        <p:spPr>
          <a:xfrm>
            <a:off x="447674" y="428625"/>
            <a:ext cx="4835526" cy="1323439"/>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Seaxes</a:t>
            </a:r>
          </a:p>
          <a:p>
            <a:r>
              <a:rPr lang="en-GB" sz="3000" dirty="0">
                <a:solidFill>
                  <a:srgbClr val="FFFCFA"/>
                </a:solidFill>
                <a:latin typeface="Tahoma" panose="020B0604030504040204" pitchFamily="34" charset="0"/>
                <a:ea typeface="Tahoma" panose="020B0604030504040204" pitchFamily="34" charset="0"/>
                <a:cs typeface="Tahoma" panose="020B0604030504040204" pitchFamily="34" charset="0"/>
              </a:rPr>
              <a:t>	Provenance</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12834" y="1801233"/>
            <a:ext cx="7900195" cy="4661007"/>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6200000">
            <a:off x="342880" y="3656626"/>
            <a:ext cx="4661010" cy="95021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082477" y="3616871"/>
            <a:ext cx="4661009" cy="1029729"/>
          </a:xfrm>
          <a:prstGeom prst="rect">
            <a:avLst/>
          </a:prstGeom>
        </p:spPr>
      </p:pic>
      <p:sp>
        <p:nvSpPr>
          <p:cNvPr id="2" name="Oval 1">
            <a:extLst>
              <a:ext uri="{FF2B5EF4-FFF2-40B4-BE49-F238E27FC236}">
                <a16:creationId xmlns:a16="http://schemas.microsoft.com/office/drawing/2014/main" id="{77DFBC60-A17A-0FA6-CB57-FA4069AD0A6A}"/>
              </a:ext>
            </a:extLst>
          </p:cNvPr>
          <p:cNvSpPr/>
          <p:nvPr/>
        </p:nvSpPr>
        <p:spPr>
          <a:xfrm>
            <a:off x="10787475" y="5786437"/>
            <a:ext cx="155575" cy="155575"/>
          </a:xfrm>
          <a:prstGeom prst="ellipse">
            <a:avLst/>
          </a:prstGeom>
          <a:solidFill>
            <a:srgbClr val="0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val 2">
            <a:extLst>
              <a:ext uri="{FF2B5EF4-FFF2-40B4-BE49-F238E27FC236}">
                <a16:creationId xmlns:a16="http://schemas.microsoft.com/office/drawing/2014/main" id="{43687269-9201-AAE6-F532-819509696377}"/>
              </a:ext>
            </a:extLst>
          </p:cNvPr>
          <p:cNvSpPr/>
          <p:nvPr/>
        </p:nvSpPr>
        <p:spPr>
          <a:xfrm>
            <a:off x="9912762" y="6111875"/>
            <a:ext cx="155575" cy="15557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34838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24133" y="2909366"/>
            <a:ext cx="8452486" cy="861774"/>
          </a:xfrm>
          <a:prstGeom prst="rect">
            <a:avLst/>
          </a:prstGeom>
          <a:noFill/>
        </p:spPr>
        <p:txBody>
          <a:bodyPr wrap="square" rtlCol="0">
            <a:spAutoFit/>
          </a:bodyPr>
          <a:lstStyle/>
          <a:p>
            <a:pPr algn="ctr"/>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Thanks for listening</a:t>
            </a:r>
            <a:endParaRPr lang="en-GB" sz="3000" dirty="0">
              <a:solidFill>
                <a:srgbClr val="FFFCFA"/>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2427" b="31880"/>
          <a:stretch/>
        </p:blipFill>
        <p:spPr>
          <a:xfrm rot="10620000">
            <a:off x="606893" y="1330886"/>
            <a:ext cx="10760789" cy="167963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30432"/>
          <a:stretch/>
        </p:blipFill>
        <p:spPr>
          <a:xfrm rot="10860000">
            <a:off x="-216407" y="4061367"/>
            <a:ext cx="12407383" cy="1187098"/>
          </a:xfrm>
          <a:prstGeom prst="rect">
            <a:avLst/>
          </a:prstGeom>
        </p:spPr>
      </p:pic>
    </p:spTree>
    <p:extLst>
      <p:ext uri="{BB962C8B-B14F-4D97-AF65-F5344CB8AC3E}">
        <p14:creationId xmlns:p14="http://schemas.microsoft.com/office/powerpoint/2010/main" val="767247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674" y="428625"/>
            <a:ext cx="7477126" cy="861774"/>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Acies Ferri</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3657"/>
          <a:stretch/>
        </p:blipFill>
        <p:spPr>
          <a:xfrm>
            <a:off x="1057921" y="2267061"/>
            <a:ext cx="10058400" cy="109249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921" y="4297898"/>
            <a:ext cx="10058400" cy="86922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6230" y="684873"/>
            <a:ext cx="7597140" cy="783336"/>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526220" y="1933776"/>
            <a:ext cx="1121804" cy="8099426"/>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9022" y="3610841"/>
            <a:ext cx="7696200" cy="226435"/>
          </a:xfrm>
          <a:prstGeom prst="rect">
            <a:avLst/>
          </a:prstGeom>
        </p:spPr>
      </p:pic>
    </p:spTree>
    <p:extLst>
      <p:ext uri="{BB962C8B-B14F-4D97-AF65-F5344CB8AC3E}">
        <p14:creationId xmlns:p14="http://schemas.microsoft.com/office/powerpoint/2010/main" val="671595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674" y="428625"/>
            <a:ext cx="7477126" cy="861774"/>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Acies Ferri</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3657"/>
          <a:stretch/>
        </p:blipFill>
        <p:spPr>
          <a:xfrm>
            <a:off x="1057921" y="2267061"/>
            <a:ext cx="10058400" cy="1092497"/>
          </a:xfrm>
          <a:prstGeom prst="rect">
            <a:avLst/>
          </a:prstGeom>
        </p:spPr>
      </p:pic>
      <p:sp>
        <p:nvSpPr>
          <p:cNvPr id="3" name="Oval 2"/>
          <p:cNvSpPr/>
          <p:nvPr/>
        </p:nvSpPr>
        <p:spPr>
          <a:xfrm>
            <a:off x="5240019" y="2894163"/>
            <a:ext cx="3850640" cy="46539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921" y="4297898"/>
            <a:ext cx="10058400" cy="869221"/>
          </a:xfrm>
          <a:prstGeom prst="rect">
            <a:avLst/>
          </a:prstGeom>
        </p:spPr>
      </p:pic>
      <p:sp>
        <p:nvSpPr>
          <p:cNvPr id="10" name="Oval 9"/>
          <p:cNvSpPr/>
          <p:nvPr/>
        </p:nvSpPr>
        <p:spPr>
          <a:xfrm>
            <a:off x="5731521" y="4838785"/>
            <a:ext cx="3850640" cy="46539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6230" y="684873"/>
            <a:ext cx="7597140" cy="783336"/>
          </a:xfrm>
          <a:prstGeom prst="rect">
            <a:avLst/>
          </a:prstGeom>
        </p:spPr>
      </p:pic>
      <p:sp>
        <p:nvSpPr>
          <p:cNvPr id="15" name="Oval 14"/>
          <p:cNvSpPr/>
          <p:nvPr/>
        </p:nvSpPr>
        <p:spPr>
          <a:xfrm>
            <a:off x="5744222" y="1134329"/>
            <a:ext cx="3850640" cy="46539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526220" y="1933776"/>
            <a:ext cx="1121804" cy="8099426"/>
          </a:xfrm>
          <a:prstGeom prst="rect">
            <a:avLst/>
          </a:prstGeom>
        </p:spPr>
      </p:pic>
      <p:sp>
        <p:nvSpPr>
          <p:cNvPr id="19" name="Oval 18"/>
          <p:cNvSpPr/>
          <p:nvPr/>
        </p:nvSpPr>
        <p:spPr>
          <a:xfrm>
            <a:off x="4437075" y="6030974"/>
            <a:ext cx="4380230" cy="52940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9022" y="3610841"/>
            <a:ext cx="7696200" cy="226435"/>
          </a:xfrm>
          <a:prstGeom prst="rect">
            <a:avLst/>
          </a:prstGeom>
        </p:spPr>
      </p:pic>
    </p:spTree>
    <p:extLst>
      <p:ext uri="{BB962C8B-B14F-4D97-AF65-F5344CB8AC3E}">
        <p14:creationId xmlns:p14="http://schemas.microsoft.com/office/powerpoint/2010/main" val="1373352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674" y="428625"/>
            <a:ext cx="7477126" cy="861774"/>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Acies Ferri</a:t>
            </a:r>
          </a:p>
        </p:txBody>
      </p:sp>
      <p:sp>
        <p:nvSpPr>
          <p:cNvPr id="5" name="Rectangle 4"/>
          <p:cNvSpPr/>
          <p:nvPr/>
        </p:nvSpPr>
        <p:spPr>
          <a:xfrm>
            <a:off x="883817" y="2077135"/>
            <a:ext cx="6096000" cy="3323987"/>
          </a:xfrm>
          <a:prstGeom prst="rect">
            <a:avLst/>
          </a:prstGeom>
        </p:spPr>
        <p:txBody>
          <a:bodyPr>
            <a:spAutoFit/>
          </a:bodyPr>
          <a:lstStyle/>
          <a:p>
            <a:pPr marL="457200" indent="-457200">
              <a:buFont typeface="Arial" panose="020B0604020202020204" pitchFamily="34" charset="0"/>
              <a:buChar char="•"/>
            </a:pPr>
            <a:r>
              <a:rPr lang="fr-FR" sz="3000" dirty="0" err="1">
                <a:solidFill>
                  <a:srgbClr val="FFFCFA"/>
                </a:solidFill>
                <a:latin typeface="Tahoma" panose="020B0604030504040204" pitchFamily="34" charset="0"/>
                <a:ea typeface="Tahoma" panose="020B0604030504040204" pitchFamily="34" charset="0"/>
                <a:cs typeface="Tahoma" panose="020B0604030504040204" pitchFamily="34" charset="0"/>
              </a:rPr>
              <a:t>Study</a:t>
            </a:r>
            <a:r>
              <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rPr>
              <a:t> of </a:t>
            </a:r>
            <a:r>
              <a:rPr lang="fr-FR" sz="3000" dirty="0" err="1">
                <a:solidFill>
                  <a:srgbClr val="FFFCFA"/>
                </a:solidFill>
                <a:latin typeface="Tahoma" panose="020B0604030504040204" pitchFamily="34" charset="0"/>
                <a:ea typeface="Tahoma" panose="020B0604030504040204" pitchFamily="34" charset="0"/>
                <a:cs typeface="Tahoma" panose="020B0604030504040204" pitchFamily="34" charset="0"/>
              </a:rPr>
              <a:t>Merovingian</a:t>
            </a:r>
            <a:r>
              <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rPr>
              <a:t> </a:t>
            </a:r>
            <a:r>
              <a:rPr lang="fr-FR" sz="3000" dirty="0" err="1">
                <a:solidFill>
                  <a:srgbClr val="FFFCFA"/>
                </a:solidFill>
                <a:latin typeface="Tahoma" panose="020B0604030504040204" pitchFamily="34" charset="0"/>
                <a:ea typeface="Tahoma" panose="020B0604030504040204" pitchFamily="34" charset="0"/>
                <a:cs typeface="Tahoma" panose="020B0604030504040204" pitchFamily="34" charset="0"/>
              </a:rPr>
              <a:t>weaponry</a:t>
            </a:r>
            <a:endPar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endParaRPr>
          </a:p>
          <a:p>
            <a:endPar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endParaRPr>
          </a:p>
          <a:p>
            <a:pPr marL="914400" lvl="1" indent="-457200">
              <a:buFont typeface="Arial" panose="020B0604020202020204" pitchFamily="34" charset="0"/>
              <a:buChar char="•"/>
            </a:pPr>
            <a:r>
              <a:rPr lang="fr-FR" sz="3000" dirty="0" err="1">
                <a:solidFill>
                  <a:srgbClr val="FFFCFA"/>
                </a:solidFill>
                <a:latin typeface="Tahoma" panose="020B0604030504040204" pitchFamily="34" charset="0"/>
                <a:ea typeface="Tahoma" panose="020B0604030504040204" pitchFamily="34" charset="0"/>
                <a:cs typeface="Tahoma" panose="020B0604030504040204" pitchFamily="34" charset="0"/>
              </a:rPr>
              <a:t>Typology</a:t>
            </a:r>
            <a:endPar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endParaRPr>
          </a:p>
          <a:p>
            <a:pPr lvl="1"/>
            <a:r>
              <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rPr>
              <a:t> </a:t>
            </a:r>
          </a:p>
          <a:p>
            <a:pPr marL="914400" lvl="1" indent="-457200">
              <a:buFont typeface="Arial" panose="020B0604020202020204" pitchFamily="34" charset="0"/>
              <a:buChar char="•"/>
            </a:pPr>
            <a:r>
              <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rPr>
              <a:t>Construction</a:t>
            </a:r>
          </a:p>
          <a:p>
            <a:pPr lvl="1"/>
            <a:endPar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endParaRPr>
          </a:p>
          <a:p>
            <a:pPr marL="914400" lvl="1" indent="-457200">
              <a:buFont typeface="Arial" panose="020B0604020202020204" pitchFamily="34" charset="0"/>
              <a:buChar char="•"/>
            </a:pPr>
            <a:r>
              <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rPr>
              <a:t>Provenance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631483" y="1293317"/>
            <a:ext cx="6853836" cy="4267200"/>
          </a:xfrm>
          <a:prstGeom prst="rect">
            <a:avLst/>
          </a:prstGeom>
        </p:spPr>
      </p:pic>
    </p:spTree>
    <p:extLst>
      <p:ext uri="{BB962C8B-B14F-4D97-AF65-F5344CB8AC3E}">
        <p14:creationId xmlns:p14="http://schemas.microsoft.com/office/powerpoint/2010/main" val="989455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1" y="-831637"/>
            <a:ext cx="4267200" cy="7689637"/>
          </a:xfrm>
          <a:prstGeom prst="rect">
            <a:avLst/>
          </a:prstGeom>
        </p:spPr>
      </p:pic>
      <p:sp>
        <p:nvSpPr>
          <p:cNvPr id="4" name="TextBox 3"/>
          <p:cNvSpPr txBox="1"/>
          <p:nvPr/>
        </p:nvSpPr>
        <p:spPr>
          <a:xfrm>
            <a:off x="447674" y="428625"/>
            <a:ext cx="7477126" cy="861774"/>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Acies Ferri</a:t>
            </a:r>
          </a:p>
        </p:txBody>
      </p:sp>
      <p:sp>
        <p:nvSpPr>
          <p:cNvPr id="19" name="Rectangle 18"/>
          <p:cNvSpPr/>
          <p:nvPr/>
        </p:nvSpPr>
        <p:spPr>
          <a:xfrm>
            <a:off x="883817" y="2077135"/>
            <a:ext cx="6096000" cy="4247317"/>
          </a:xfrm>
          <a:prstGeom prst="rect">
            <a:avLst/>
          </a:prstGeom>
        </p:spPr>
        <p:txBody>
          <a:bodyPr>
            <a:spAutoFit/>
          </a:bodyPr>
          <a:lstStyle/>
          <a:p>
            <a:pPr marL="457200" indent="-457200">
              <a:buFont typeface="Arial" panose="020B0604020202020204" pitchFamily="34" charset="0"/>
              <a:buChar char="•"/>
            </a:pPr>
            <a:r>
              <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rPr>
              <a:t>12 </a:t>
            </a:r>
            <a:r>
              <a:rPr lang="fr-FR" sz="3000" dirty="0" err="1">
                <a:solidFill>
                  <a:srgbClr val="FFFCFA"/>
                </a:solidFill>
                <a:latin typeface="Tahoma" panose="020B0604030504040204" pitchFamily="34" charset="0"/>
                <a:ea typeface="Tahoma" panose="020B0604030504040204" pitchFamily="34" charset="0"/>
                <a:cs typeface="Tahoma" panose="020B0604030504040204" pitchFamily="34" charset="0"/>
              </a:rPr>
              <a:t>swords</a:t>
            </a:r>
            <a:r>
              <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rPr>
              <a:t> and 32 seaxes</a:t>
            </a:r>
          </a:p>
          <a:p>
            <a:endPar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endParaRPr>
          </a:p>
          <a:p>
            <a:pPr marL="914400" lvl="1" indent="-457200">
              <a:buFont typeface="Arial" panose="020B0604020202020204" pitchFamily="34" charset="0"/>
              <a:buChar char="•"/>
            </a:pPr>
            <a:r>
              <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rPr>
              <a:t>Oberschaeffolsheim</a:t>
            </a:r>
          </a:p>
          <a:p>
            <a:pPr lvl="1"/>
            <a:r>
              <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rPr>
              <a:t> </a:t>
            </a:r>
          </a:p>
          <a:p>
            <a:pPr marL="914400" lvl="1" indent="-457200">
              <a:buFont typeface="Arial" panose="020B0604020202020204" pitchFamily="34" charset="0"/>
              <a:buChar char="•"/>
            </a:pPr>
            <a:r>
              <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rPr>
              <a:t>Kembs</a:t>
            </a:r>
          </a:p>
          <a:p>
            <a:pPr lvl="1"/>
            <a:endPar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endParaRPr>
          </a:p>
          <a:p>
            <a:pPr marL="914400" lvl="1" indent="-457200">
              <a:buFont typeface="Arial" panose="020B0604020202020204" pitchFamily="34" charset="0"/>
              <a:buChar char="•"/>
            </a:pPr>
            <a:r>
              <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rPr>
              <a:t>Illfurth</a:t>
            </a:r>
          </a:p>
          <a:p>
            <a:pPr marL="914400" lvl="1" indent="-457200">
              <a:buFont typeface="Arial" panose="020B0604020202020204" pitchFamily="34" charset="0"/>
              <a:buChar char="•"/>
            </a:pPr>
            <a:endPar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endParaRPr>
          </a:p>
          <a:p>
            <a:pPr marL="914400" lvl="1" indent="-457200">
              <a:buFont typeface="Arial" panose="020B0604020202020204" pitchFamily="34" charset="0"/>
              <a:buChar char="•"/>
            </a:pPr>
            <a:r>
              <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rPr>
              <a:t>Kolbsheim</a:t>
            </a:r>
          </a:p>
        </p:txBody>
      </p:sp>
    </p:spTree>
    <p:extLst>
      <p:ext uri="{BB962C8B-B14F-4D97-AF65-F5344CB8AC3E}">
        <p14:creationId xmlns:p14="http://schemas.microsoft.com/office/powerpoint/2010/main" val="2019922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2427" b="31880"/>
          <a:stretch/>
        </p:blipFill>
        <p:spPr>
          <a:xfrm rot="10588170">
            <a:off x="606891" y="3690527"/>
            <a:ext cx="10760789" cy="1679637"/>
          </a:xfrm>
          <a:prstGeom prst="rect">
            <a:avLst/>
          </a:prstGeom>
        </p:spPr>
      </p:pic>
      <p:sp>
        <p:nvSpPr>
          <p:cNvPr id="4" name="TextBox 3"/>
          <p:cNvSpPr txBox="1"/>
          <p:nvPr/>
        </p:nvSpPr>
        <p:spPr>
          <a:xfrm>
            <a:off x="447674" y="428625"/>
            <a:ext cx="4645026" cy="1323439"/>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Seax</a:t>
            </a:r>
          </a:p>
          <a:p>
            <a:r>
              <a:rPr lang="en-GB" sz="3000" dirty="0">
                <a:solidFill>
                  <a:srgbClr val="FFFCFA"/>
                </a:solidFill>
                <a:latin typeface="Tahoma" panose="020B0604030504040204" pitchFamily="34" charset="0"/>
                <a:ea typeface="Tahoma" panose="020B0604030504040204" pitchFamily="34" charset="0"/>
                <a:cs typeface="Tahoma" panose="020B0604030504040204" pitchFamily="34" charset="0"/>
              </a:rPr>
              <a:t>What is a seax?</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6944"/>
          <a:stretch/>
        </p:blipFill>
        <p:spPr>
          <a:xfrm>
            <a:off x="6150249" y="649498"/>
            <a:ext cx="4710667" cy="876904"/>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24215"/>
          <a:stretch/>
        </p:blipFill>
        <p:spPr>
          <a:xfrm rot="152877">
            <a:off x="4117863" y="2527516"/>
            <a:ext cx="7921845" cy="1189665"/>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b="30432"/>
          <a:stretch/>
        </p:blipFill>
        <p:spPr>
          <a:xfrm rot="10800000">
            <a:off x="-216408" y="5364479"/>
            <a:ext cx="12407383" cy="1187098"/>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b="28660"/>
          <a:stretch/>
        </p:blipFill>
        <p:spPr>
          <a:xfrm rot="10590451">
            <a:off x="592998" y="1956711"/>
            <a:ext cx="4073518" cy="1030746"/>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b="31604"/>
          <a:stretch/>
        </p:blipFill>
        <p:spPr>
          <a:xfrm>
            <a:off x="5601982" y="1626914"/>
            <a:ext cx="5807203" cy="714183"/>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9183" y="3610841"/>
            <a:ext cx="7696200" cy="226435"/>
          </a:xfrm>
          <a:prstGeom prst="rect">
            <a:avLst/>
          </a:prstGeom>
        </p:spPr>
      </p:pic>
    </p:spTree>
    <p:extLst>
      <p:ext uri="{BB962C8B-B14F-4D97-AF65-F5344CB8AC3E}">
        <p14:creationId xmlns:p14="http://schemas.microsoft.com/office/powerpoint/2010/main" val="78449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47674" y="2631133"/>
            <a:ext cx="6962775" cy="4074467"/>
          </a:xfrm>
          <a:prstGeom prst="round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447674" y="428625"/>
            <a:ext cx="4603297" cy="1323439"/>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Seax</a:t>
            </a:r>
          </a:p>
          <a:p>
            <a:r>
              <a:rPr lang="en-GB" sz="3000" dirty="0">
                <a:solidFill>
                  <a:srgbClr val="FFFCFA"/>
                </a:solidFill>
                <a:latin typeface="Tahoma" panose="020B0604030504040204" pitchFamily="34" charset="0"/>
                <a:ea typeface="Tahoma" panose="020B0604030504040204" pitchFamily="34" charset="0"/>
                <a:cs typeface="Tahoma" panose="020B0604030504040204" pitchFamily="34" charset="0"/>
              </a:rPr>
              <a:t>	Raw materials</a:t>
            </a:r>
          </a:p>
        </p:txBody>
      </p:sp>
      <p:sp>
        <p:nvSpPr>
          <p:cNvPr id="7" name="Rectangle 6"/>
          <p:cNvSpPr/>
          <p:nvPr/>
        </p:nvSpPr>
        <p:spPr>
          <a:xfrm>
            <a:off x="958819" y="2077135"/>
            <a:ext cx="6096000" cy="553998"/>
          </a:xfrm>
          <a:prstGeom prst="rect">
            <a:avLst/>
          </a:prstGeom>
        </p:spPr>
        <p:txBody>
          <a:bodyPr>
            <a:spAutoFit/>
          </a:bodyPr>
          <a:lstStyle/>
          <a:p>
            <a:pPr algn="ctr"/>
            <a:r>
              <a:rPr lang="fr-FR" sz="3000" dirty="0">
                <a:solidFill>
                  <a:srgbClr val="FFFCFA"/>
                </a:solidFill>
                <a:latin typeface="Tahoma" panose="020B0604030504040204" pitchFamily="34" charset="0"/>
                <a:ea typeface="Tahoma" panose="020B0604030504040204" pitchFamily="34" charset="0"/>
                <a:cs typeface="Tahoma" panose="020B0604030504040204" pitchFamily="34" charset="0"/>
              </a:rPr>
              <a:t>1, 2 or 3 blocks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189" y="2742162"/>
            <a:ext cx="6807260" cy="3794050"/>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t="60531"/>
          <a:stretch/>
        </p:blipFill>
        <p:spPr>
          <a:xfrm>
            <a:off x="7921593" y="2571899"/>
            <a:ext cx="3762290" cy="1239085"/>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t="59941"/>
          <a:stretch/>
        </p:blipFill>
        <p:spPr>
          <a:xfrm>
            <a:off x="7921594" y="5450409"/>
            <a:ext cx="3755136" cy="1255191"/>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t="59286"/>
          <a:stretch/>
        </p:blipFill>
        <p:spPr>
          <a:xfrm>
            <a:off x="7921593" y="3995844"/>
            <a:ext cx="3737459" cy="1269705"/>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5375" y="0"/>
            <a:ext cx="7286624" cy="2183585"/>
          </a:xfrm>
          <a:prstGeom prst="rect">
            <a:avLst/>
          </a:prstGeom>
        </p:spPr>
      </p:pic>
    </p:spTree>
    <p:extLst>
      <p:ext uri="{BB962C8B-B14F-4D97-AF65-F5344CB8AC3E}">
        <p14:creationId xmlns:p14="http://schemas.microsoft.com/office/powerpoint/2010/main" val="3134547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674" y="428625"/>
            <a:ext cx="5333366" cy="1323439"/>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Seaxes</a:t>
            </a:r>
          </a:p>
          <a:p>
            <a:pPr lvl="1"/>
            <a:r>
              <a:rPr lang="en-GB" sz="3000" dirty="0">
                <a:solidFill>
                  <a:srgbClr val="FFFCFA"/>
                </a:solidFill>
                <a:latin typeface="Tahoma" panose="020B0604030504040204" pitchFamily="34" charset="0"/>
                <a:ea typeface="Tahoma" panose="020B0604030504040204" pitchFamily="34" charset="0"/>
                <a:cs typeface="Tahoma" panose="020B0604030504040204" pitchFamily="34" charset="0"/>
              </a:rPr>
              <a:t>	Initial forging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60" y="2782044"/>
            <a:ext cx="5953760" cy="314133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152" y="2782044"/>
            <a:ext cx="5953760" cy="3141333"/>
          </a:xfrm>
          <a:prstGeom prst="rect">
            <a:avLst/>
          </a:prstGeom>
        </p:spPr>
      </p:pic>
      <p:sp>
        <p:nvSpPr>
          <p:cNvPr id="6" name="Rectangle 5"/>
          <p:cNvSpPr/>
          <p:nvPr/>
        </p:nvSpPr>
        <p:spPr>
          <a:xfrm>
            <a:off x="4247716" y="2209264"/>
            <a:ext cx="3617207" cy="477054"/>
          </a:xfrm>
          <a:prstGeom prst="rect">
            <a:avLst/>
          </a:prstGeom>
        </p:spPr>
        <p:txBody>
          <a:bodyPr wrap="square">
            <a:spAutoFit/>
          </a:bodyPr>
          <a:lstStyle/>
          <a:p>
            <a:pPr algn="ctr"/>
            <a:r>
              <a:rPr lang="fr-FR" sz="2500" dirty="0" err="1">
                <a:solidFill>
                  <a:srgbClr val="FFFCFA"/>
                </a:solidFill>
                <a:latin typeface="Tahoma" panose="020B0604030504040204" pitchFamily="34" charset="0"/>
                <a:ea typeface="Tahoma" panose="020B0604030504040204" pitchFamily="34" charset="0"/>
                <a:cs typeface="Tahoma" panose="020B0604030504040204" pitchFamily="34" charset="0"/>
              </a:rPr>
              <a:t>Folding</a:t>
            </a:r>
            <a:endParaRPr lang="fr-FR" sz="2500" dirty="0">
              <a:solidFill>
                <a:srgbClr val="FFFCFA"/>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375" y="0"/>
            <a:ext cx="7286624" cy="2183585"/>
          </a:xfrm>
          <a:prstGeom prst="rect">
            <a:avLst/>
          </a:prstGeom>
        </p:spPr>
      </p:pic>
    </p:spTree>
    <p:extLst>
      <p:ext uri="{BB962C8B-B14F-4D97-AF65-F5344CB8AC3E}">
        <p14:creationId xmlns:p14="http://schemas.microsoft.com/office/powerpoint/2010/main" val="1036247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674" y="428625"/>
            <a:ext cx="5333366" cy="1323439"/>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Seaxes</a:t>
            </a:r>
          </a:p>
          <a:p>
            <a:pPr lvl="1"/>
            <a:r>
              <a:rPr lang="en-GB" sz="3000" dirty="0">
                <a:solidFill>
                  <a:srgbClr val="FFFCFA"/>
                </a:solidFill>
                <a:latin typeface="Tahoma" panose="020B0604030504040204" pitchFamily="34" charset="0"/>
                <a:ea typeface="Tahoma" panose="020B0604030504040204" pitchFamily="34" charset="0"/>
                <a:cs typeface="Tahoma" panose="020B0604030504040204" pitchFamily="34" charset="0"/>
              </a:rPr>
              <a:t>	Initial forging</a:t>
            </a:r>
          </a:p>
        </p:txBody>
      </p:sp>
      <p:sp>
        <p:nvSpPr>
          <p:cNvPr id="6" name="Rectangle 5"/>
          <p:cNvSpPr/>
          <p:nvPr/>
        </p:nvSpPr>
        <p:spPr>
          <a:xfrm>
            <a:off x="4247716" y="2209264"/>
            <a:ext cx="3617207" cy="861774"/>
          </a:xfrm>
          <a:prstGeom prst="rect">
            <a:avLst/>
          </a:prstGeom>
        </p:spPr>
        <p:txBody>
          <a:bodyPr wrap="square">
            <a:spAutoFit/>
          </a:bodyPr>
          <a:lstStyle/>
          <a:p>
            <a:pPr algn="ctr"/>
            <a:r>
              <a:rPr lang="fr-FR" sz="2500" dirty="0" err="1">
                <a:solidFill>
                  <a:srgbClr val="FFFCFA"/>
                </a:solidFill>
                <a:latin typeface="Tahoma" panose="020B0604030504040204" pitchFamily="34" charset="0"/>
                <a:ea typeface="Tahoma" panose="020B0604030504040204" pitchFamily="34" charset="0"/>
                <a:cs typeface="Tahoma" panose="020B0604030504040204" pitchFamily="34" charset="0"/>
              </a:rPr>
              <a:t>Recycling</a:t>
            </a:r>
            <a:endParaRPr lang="fr-FR" sz="2500" dirty="0">
              <a:solidFill>
                <a:srgbClr val="FFFCFA"/>
              </a:solidFill>
              <a:latin typeface="Tahoma" panose="020B0604030504040204" pitchFamily="34" charset="0"/>
              <a:ea typeface="Tahoma" panose="020B0604030504040204" pitchFamily="34" charset="0"/>
              <a:cs typeface="Tahoma" panose="020B0604030504040204" pitchFamily="34" charset="0"/>
            </a:endParaRPr>
          </a:p>
          <a:p>
            <a:pPr algn="ctr"/>
            <a:endParaRPr lang="fr-FR" sz="2500" dirty="0">
              <a:solidFill>
                <a:srgbClr val="FFFCFA"/>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845" y="2805893"/>
            <a:ext cx="5891155" cy="363046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79" y="2805893"/>
            <a:ext cx="5891155" cy="363033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5543" y="428625"/>
            <a:ext cx="7576457" cy="946269"/>
          </a:xfrm>
          <a:prstGeom prst="rect">
            <a:avLst/>
          </a:prstGeom>
        </p:spPr>
      </p:pic>
    </p:spTree>
    <p:extLst>
      <p:ext uri="{BB962C8B-B14F-4D97-AF65-F5344CB8AC3E}">
        <p14:creationId xmlns:p14="http://schemas.microsoft.com/office/powerpoint/2010/main" val="4177547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674" y="428625"/>
            <a:ext cx="5333366" cy="1323439"/>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Seaxes</a:t>
            </a:r>
          </a:p>
          <a:p>
            <a:pPr lvl="1"/>
            <a:r>
              <a:rPr lang="en-GB" sz="3000" dirty="0">
                <a:solidFill>
                  <a:srgbClr val="FFFCFA"/>
                </a:solidFill>
                <a:latin typeface="Tahoma" panose="020B0604030504040204" pitchFamily="34" charset="0"/>
                <a:ea typeface="Tahoma" panose="020B0604030504040204" pitchFamily="34" charset="0"/>
                <a:cs typeface="Tahoma" panose="020B0604030504040204" pitchFamily="34" charset="0"/>
              </a:rPr>
              <a:t>	Initial forging</a:t>
            </a:r>
          </a:p>
        </p:txBody>
      </p:sp>
      <p:sp>
        <p:nvSpPr>
          <p:cNvPr id="6" name="Rectangle 5"/>
          <p:cNvSpPr/>
          <p:nvPr/>
        </p:nvSpPr>
        <p:spPr>
          <a:xfrm>
            <a:off x="4247716" y="2209264"/>
            <a:ext cx="3617207" cy="861774"/>
          </a:xfrm>
          <a:prstGeom prst="rect">
            <a:avLst/>
          </a:prstGeom>
        </p:spPr>
        <p:txBody>
          <a:bodyPr wrap="square">
            <a:spAutoFit/>
          </a:bodyPr>
          <a:lstStyle/>
          <a:p>
            <a:pPr algn="ctr"/>
            <a:r>
              <a:rPr lang="fr-FR" sz="2500" dirty="0" err="1">
                <a:solidFill>
                  <a:srgbClr val="FFFCFA"/>
                </a:solidFill>
                <a:latin typeface="Tahoma" panose="020B0604030504040204" pitchFamily="34" charset="0"/>
                <a:ea typeface="Tahoma" panose="020B0604030504040204" pitchFamily="34" charset="0"/>
                <a:cs typeface="Tahoma" panose="020B0604030504040204" pitchFamily="34" charset="0"/>
              </a:rPr>
              <a:t>Recycling</a:t>
            </a:r>
            <a:endParaRPr lang="fr-FR" sz="2500" dirty="0">
              <a:solidFill>
                <a:srgbClr val="FFFCFA"/>
              </a:solidFill>
              <a:latin typeface="Tahoma" panose="020B0604030504040204" pitchFamily="34" charset="0"/>
              <a:ea typeface="Tahoma" panose="020B0604030504040204" pitchFamily="34" charset="0"/>
              <a:cs typeface="Tahoma" panose="020B0604030504040204" pitchFamily="34" charset="0"/>
            </a:endParaRPr>
          </a:p>
          <a:p>
            <a:pPr algn="ctr"/>
            <a:endParaRPr lang="fr-FR" sz="2500" dirty="0">
              <a:solidFill>
                <a:srgbClr val="FFFCFA"/>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845" y="2805893"/>
            <a:ext cx="5891155" cy="363046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79" y="2805893"/>
            <a:ext cx="5891155" cy="363033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5543" y="428625"/>
            <a:ext cx="7576457" cy="946269"/>
          </a:xfrm>
          <a:prstGeom prst="rect">
            <a:avLst/>
          </a:prstGeom>
        </p:spPr>
      </p:pic>
      <p:sp>
        <p:nvSpPr>
          <p:cNvPr id="2" name="Oval 1"/>
          <p:cNvSpPr/>
          <p:nvPr/>
        </p:nvSpPr>
        <p:spPr>
          <a:xfrm>
            <a:off x="10170160" y="3667760"/>
            <a:ext cx="1473200" cy="26059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rot="16200000">
            <a:off x="8507406" y="2650995"/>
            <a:ext cx="484962" cy="13250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16288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674" y="428625"/>
            <a:ext cx="3905251" cy="1323439"/>
          </a:xfrm>
          <a:prstGeom prst="rect">
            <a:avLst/>
          </a:prstGeom>
          <a:noFill/>
        </p:spPr>
        <p:txBody>
          <a:bodyPr wrap="square" rtlCol="0">
            <a:spAutoFit/>
          </a:bodyPr>
          <a:lstStyle/>
          <a:p>
            <a:r>
              <a:rPr lang="en-GB" sz="5000" dirty="0">
                <a:solidFill>
                  <a:srgbClr val="FFFCFA"/>
                </a:solidFill>
                <a:latin typeface="Tahoma" panose="020B0604030504040204" pitchFamily="34" charset="0"/>
                <a:ea typeface="Tahoma" panose="020B0604030504040204" pitchFamily="34" charset="0"/>
                <a:cs typeface="Tahoma" panose="020B0604030504040204" pitchFamily="34" charset="0"/>
              </a:rPr>
              <a:t>Seaxes</a:t>
            </a:r>
          </a:p>
          <a:p>
            <a:r>
              <a:rPr lang="en-GB" sz="3000" dirty="0">
                <a:solidFill>
                  <a:srgbClr val="FFFCFA"/>
                </a:solidFill>
                <a:latin typeface="Tahoma" panose="020B0604030504040204" pitchFamily="34" charset="0"/>
                <a:ea typeface="Tahoma" panose="020B0604030504040204" pitchFamily="34" charset="0"/>
                <a:cs typeface="Tahoma" panose="020B0604030504040204" pitchFamily="34" charset="0"/>
              </a:rPr>
              <a:t>	Assembly</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52525"/>
          <a:stretch/>
        </p:blipFill>
        <p:spPr>
          <a:xfrm>
            <a:off x="6229604" y="1752064"/>
            <a:ext cx="5371205" cy="21061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9" y="1752064"/>
            <a:ext cx="4831711" cy="2106131"/>
          </a:xfrm>
          <a:prstGeom prst="rect">
            <a:avLst/>
          </a:prstGeom>
        </p:spPr>
      </p:pic>
      <p:pic>
        <p:nvPicPr>
          <p:cNvPr id="5" name="Picture 4"/>
          <p:cNvPicPr>
            <a:picLocks noChangeAspect="1"/>
          </p:cNvPicPr>
          <p:nvPr/>
        </p:nvPicPr>
        <p:blipFill>
          <a:blip r:embed="rId5"/>
          <a:stretch>
            <a:fillRect/>
          </a:stretch>
        </p:blipFill>
        <p:spPr>
          <a:xfrm>
            <a:off x="914400" y="4432588"/>
            <a:ext cx="3438526" cy="213844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4908594" y="4127500"/>
            <a:ext cx="3069628" cy="255908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3891" y="4127500"/>
            <a:ext cx="3066918" cy="2559084"/>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6160" y="380506"/>
            <a:ext cx="5603286" cy="994388"/>
          </a:xfrm>
          <a:prstGeom prst="rect">
            <a:avLst/>
          </a:prstGeom>
        </p:spPr>
      </p:pic>
    </p:spTree>
    <p:extLst>
      <p:ext uri="{BB962C8B-B14F-4D97-AF65-F5344CB8AC3E}">
        <p14:creationId xmlns:p14="http://schemas.microsoft.com/office/powerpoint/2010/main" val="2754202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1667</TotalTime>
  <Words>3133</Words>
  <Application>Microsoft Office PowerPoint</Application>
  <PresentationFormat>Widescreen</PresentationFormat>
  <Paragraphs>120</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CEA Saclay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HEAL Tobias</dc:creator>
  <cp:lastModifiedBy>Heal Tobias</cp:lastModifiedBy>
  <cp:revision>253</cp:revision>
  <dcterms:created xsi:type="dcterms:W3CDTF">2024-10-23T09:00:25Z</dcterms:created>
  <dcterms:modified xsi:type="dcterms:W3CDTF">2024-11-22T13:25:06Z</dcterms:modified>
</cp:coreProperties>
</file>