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3"/>
  </p:notesMasterIdLst>
  <p:sldIdLst>
    <p:sldId id="256" r:id="rId2"/>
    <p:sldId id="267" r:id="rId3"/>
    <p:sldId id="282" r:id="rId4"/>
    <p:sldId id="283" r:id="rId5"/>
    <p:sldId id="284" r:id="rId6"/>
    <p:sldId id="285" r:id="rId7"/>
    <p:sldId id="286" r:id="rId8"/>
    <p:sldId id="287" r:id="rId9"/>
    <p:sldId id="288" r:id="rId10"/>
    <p:sldId id="289" r:id="rId11"/>
    <p:sldId id="28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E8331-95F5-45A1-AD8B-1CCC5B3D3D53}" type="datetimeFigureOut">
              <a:rPr lang="fr-BE" smtClean="0"/>
              <a:t>08-11-24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4427E-DB5A-41E6-8F47-A8602AD7C41C}" type="slidenum">
              <a:rPr lang="fr-BE" smtClean="0"/>
              <a:t>‹N°›</a:t>
            </a:fld>
            <a:endParaRPr lang="fr-BE"/>
          </a:p>
        </p:txBody>
      </p:sp>
    </p:spTree>
    <p:extLst>
      <p:ext uri="{BB962C8B-B14F-4D97-AF65-F5344CB8AC3E}">
        <p14:creationId xmlns:p14="http://schemas.microsoft.com/office/powerpoint/2010/main" val="415920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B7AE1BC-7700-4CDC-AF65-9379D7AB5BDF}" type="datetime1">
              <a:rPr lang="fr-BE" smtClean="0"/>
              <a:t>08-11-24</a:t>
            </a:fld>
            <a:endParaRPr lang="fr-BE"/>
          </a:p>
        </p:txBody>
      </p:sp>
      <p:sp>
        <p:nvSpPr>
          <p:cNvPr id="5" name="Footer Placeholder 4"/>
          <p:cNvSpPr>
            <a:spLocks noGrp="1"/>
          </p:cNvSpPr>
          <p:nvPr>
            <p:ph type="ftr" sz="quarter" idx="11"/>
          </p:nvPr>
        </p:nvSpPr>
        <p:spPr>
          <a:xfrm>
            <a:off x="1127124" y="329307"/>
            <a:ext cx="5943668" cy="309201"/>
          </a:xfrm>
        </p:spPr>
        <p:txBody>
          <a:bodyPr/>
          <a:lstStyle/>
          <a:p>
            <a:endParaRPr lang="fr-BE"/>
          </a:p>
        </p:txBody>
      </p:sp>
      <p:sp>
        <p:nvSpPr>
          <p:cNvPr id="6" name="Slide Number Placeholder 5"/>
          <p:cNvSpPr>
            <a:spLocks noGrp="1"/>
          </p:cNvSpPr>
          <p:nvPr>
            <p:ph type="sldNum" sz="quarter" idx="12"/>
          </p:nvPr>
        </p:nvSpPr>
        <p:spPr>
          <a:xfrm>
            <a:off x="9924392" y="134930"/>
            <a:ext cx="811019" cy="503578"/>
          </a:xfrm>
        </p:spPr>
        <p:txBody>
          <a:bodyPr/>
          <a:lstStyle/>
          <a:p>
            <a:fld id="{9FA30DC2-E5CF-4A0A-AD8A-1829D6B7765C}" type="slidenum">
              <a:rPr lang="fr-BE" smtClean="0"/>
              <a:t>‹N°›</a:t>
            </a:fld>
            <a:endParaRPr lang="fr-B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16347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4AF6C4-7F59-40C4-A4A5-A71FFE413A75}" type="datetime1">
              <a:rPr lang="fr-BE" smtClean="0"/>
              <a:t>08-11-24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FA30DC2-E5CF-4A0A-AD8A-1829D6B7765C}" type="slidenum">
              <a:rPr lang="fr-BE" smtClean="0"/>
              <a:t>‹N°›</a:t>
            </a:fld>
            <a:endParaRPr lang="fr-BE"/>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357908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435C66A-94F4-4AB3-B804-DF33A7768999}" type="datetime1">
              <a:rPr lang="fr-BE" smtClean="0"/>
              <a:t>08-11-24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FA30DC2-E5CF-4A0A-AD8A-1829D6B7765C}" type="slidenum">
              <a:rPr lang="fr-BE" smtClean="0"/>
              <a:t>‹N°›</a:t>
            </a:fld>
            <a:endParaRPr lang="fr-BE"/>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3944368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sz="1200"/>
            </a:lvl1pPr>
          </a:lstStyle>
          <a:p>
            <a:fld id="{C449F64D-92A4-4401-931E-566584EB1CBC}" type="datetime1">
              <a:rPr lang="fr-BE" smtClean="0"/>
              <a:t>08-11-24</a:t>
            </a:fld>
            <a:endParaRPr lang="fr-BE"/>
          </a:p>
        </p:txBody>
      </p:sp>
      <p:sp>
        <p:nvSpPr>
          <p:cNvPr id="5" name="Footer Placeholder 4"/>
          <p:cNvSpPr>
            <a:spLocks noGrp="1"/>
          </p:cNvSpPr>
          <p:nvPr>
            <p:ph type="ftr" sz="quarter" idx="11"/>
          </p:nvPr>
        </p:nvSpPr>
        <p:spPr/>
        <p:txBody>
          <a:bodyPr/>
          <a:lstStyle>
            <a:lvl1pPr>
              <a:defRPr sz="1200"/>
            </a:lvl1pPr>
          </a:lstStyle>
          <a:p>
            <a:endParaRPr lang="fr-BE"/>
          </a:p>
        </p:txBody>
      </p:sp>
      <p:sp>
        <p:nvSpPr>
          <p:cNvPr id="6" name="Slide Number Placeholder 5"/>
          <p:cNvSpPr>
            <a:spLocks noGrp="1"/>
          </p:cNvSpPr>
          <p:nvPr>
            <p:ph type="sldNum" sz="quarter" idx="12"/>
          </p:nvPr>
        </p:nvSpPr>
        <p:spPr/>
        <p:txBody>
          <a:bodyPr/>
          <a:lstStyle/>
          <a:p>
            <a:fld id="{9FA30DC2-E5CF-4A0A-AD8A-1829D6B7765C}" type="slidenum">
              <a:rPr lang="fr-BE" smtClean="0"/>
              <a:t>‹N°›</a:t>
            </a:fld>
            <a:endParaRPr lang="fr-BE"/>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477306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A332387-F71B-4A2E-B2B9-D9CABAD17E66}" type="datetime1">
              <a:rPr lang="fr-BE" smtClean="0"/>
              <a:t>08-11-24</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FA30DC2-E5CF-4A0A-AD8A-1829D6B7765C}" type="slidenum">
              <a:rPr lang="fr-BE" smtClean="0"/>
              <a:t>‹N°›</a:t>
            </a:fld>
            <a:endParaRPr lang="fr-B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405706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CB0AB25-F61D-4682-AFFC-4E8CB38323FE}" type="datetime1">
              <a:rPr lang="fr-BE" smtClean="0"/>
              <a:t>08-11-24</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FA30DC2-E5CF-4A0A-AD8A-1829D6B7765C}" type="slidenum">
              <a:rPr lang="fr-BE" smtClean="0"/>
              <a:t>‹N°›</a:t>
            </a:fld>
            <a:endParaRPr lang="fr-B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242937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29166" y="2974448"/>
            <a:ext cx="4645152" cy="24938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094337" y="2971669"/>
            <a:ext cx="4645152" cy="248719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2D4F3E-16D7-4B6D-B347-BC7D19005A40}" type="datetime1">
              <a:rPr lang="fr-BE" smtClean="0"/>
              <a:t>08-11-24</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9FA30DC2-E5CF-4A0A-AD8A-1829D6B7765C}" type="slidenum">
              <a:rPr lang="fr-BE" smtClean="0"/>
              <a:t>‹N°›</a:t>
            </a:fld>
            <a:endParaRPr lang="fr-BE"/>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117042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5024874-1AE4-4A2E-953B-B37C20F365BB}" type="datetime1">
              <a:rPr lang="fr-BE" smtClean="0"/>
              <a:t>08-11-24</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9FA30DC2-E5CF-4A0A-AD8A-1829D6B7765C}" type="slidenum">
              <a:rPr lang="fr-BE" smtClean="0"/>
              <a:t>‹N°›</a:t>
            </a:fld>
            <a:endParaRPr lang="fr-BE"/>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3653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FCD86-20F9-44E1-9633-55123697AA8B}" type="datetime1">
              <a:rPr lang="fr-BE" smtClean="0"/>
              <a:t>08-11-24</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9FA30DC2-E5CF-4A0A-AD8A-1829D6B7765C}" type="slidenum">
              <a:rPr lang="fr-BE" smtClean="0"/>
              <a:t>‹N°›</a:t>
            </a:fld>
            <a:endParaRPr lang="fr-BE"/>
          </a:p>
        </p:txBody>
      </p:sp>
    </p:spTree>
    <p:extLst>
      <p:ext uri="{BB962C8B-B14F-4D97-AF65-F5344CB8AC3E}">
        <p14:creationId xmlns:p14="http://schemas.microsoft.com/office/powerpoint/2010/main" val="3140296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AED86F0-CAAF-48B5-B5D0-A6697FD9BBC8}" type="datetime1">
              <a:rPr lang="fr-BE" smtClean="0"/>
              <a:t>08-11-24</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FA30DC2-E5CF-4A0A-AD8A-1829D6B7765C}" type="slidenum">
              <a:rPr lang="fr-BE" smtClean="0"/>
              <a:t>‹N°›</a:t>
            </a:fld>
            <a:endParaRPr lang="fr-B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079989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66F5E67F-CA42-4B5A-9807-618258137CF1}" type="datetime1">
              <a:rPr lang="fr-BE" smtClean="0"/>
              <a:t>08-11-24</a:t>
            </a:fld>
            <a:endParaRPr lang="fr-BE"/>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9FA30DC2-E5CF-4A0A-AD8A-1829D6B7765C}" type="slidenum">
              <a:rPr lang="fr-BE" smtClean="0"/>
              <a:t>‹N°›</a:t>
            </a:fld>
            <a:endParaRPr lang="fr-BE"/>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460237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77F6C73-CACB-49E3-A213-BAFA6D7C90CA}" type="datetime1">
              <a:rPr lang="fr-BE" smtClean="0"/>
              <a:t>08-11-24</a:t>
            </a:fld>
            <a:endParaRPr lang="fr-BE"/>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9FA30DC2-E5CF-4A0A-AD8A-1829D6B7765C}" type="slidenum">
              <a:rPr lang="fr-BE" smtClean="0"/>
              <a:t>‹N°›</a:t>
            </a:fld>
            <a:endParaRPr lang="fr-BE"/>
          </a:p>
        </p:txBody>
      </p:sp>
    </p:spTree>
    <p:extLst>
      <p:ext uri="{BB962C8B-B14F-4D97-AF65-F5344CB8AC3E}">
        <p14:creationId xmlns:p14="http://schemas.microsoft.com/office/powerpoint/2010/main" val="274458686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hyperlink" Target="mailto:antoine.leclere@vub.be" TargetMode="External"/><Relationship Id="rId4" Type="http://schemas.openxmlformats.org/officeDocument/2006/relationships/hyperlink" Target="mailto:antoine.leclere@Uliege.be" TargetMode="Externa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hyperlink" Target="mailto:antoine.leclere@vub.be" TargetMode="External"/><Relationship Id="rId4" Type="http://schemas.openxmlformats.org/officeDocument/2006/relationships/hyperlink" Target="mailto:antoine.leclere@Uliege.be"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88747D-564B-6CE7-51FB-4F60F556F93C}"/>
              </a:ext>
            </a:extLst>
          </p:cNvPr>
          <p:cNvSpPr>
            <a:spLocks noGrp="1"/>
          </p:cNvSpPr>
          <p:nvPr>
            <p:ph type="ctrTitle"/>
            <p:custDataLst>
              <p:tags r:id="rId1"/>
            </p:custDataLst>
          </p:nvPr>
        </p:nvSpPr>
        <p:spPr>
          <a:xfrm>
            <a:off x="869001" y="313832"/>
            <a:ext cx="10453997" cy="2618554"/>
          </a:xfrm>
        </p:spPr>
        <p:txBody>
          <a:bodyPr>
            <a:noAutofit/>
          </a:bodyPr>
          <a:lstStyle/>
          <a:p>
            <a:r>
              <a:rPr lang="en-US" sz="3600" dirty="0"/>
              <a:t>Between economic imperatives, diplomatic negotiations and institutional difficulties: the case of cross-border territorial management in the Principality of Liège (1772-1779)</a:t>
            </a:r>
            <a:endParaRPr lang="fr-BE" sz="3600" dirty="0"/>
          </a:p>
        </p:txBody>
      </p:sp>
      <p:sp>
        <p:nvSpPr>
          <p:cNvPr id="3" name="Sous-titre 2">
            <a:extLst>
              <a:ext uri="{FF2B5EF4-FFF2-40B4-BE49-F238E27FC236}">
                <a16:creationId xmlns:a16="http://schemas.microsoft.com/office/drawing/2014/main" id="{E7C7EB7C-9B80-2AD0-BF70-1CE831FD4B5F}"/>
              </a:ext>
            </a:extLst>
          </p:cNvPr>
          <p:cNvSpPr>
            <a:spLocks noGrp="1"/>
          </p:cNvSpPr>
          <p:nvPr>
            <p:ph type="subTitle" idx="1"/>
            <p:custDataLst>
              <p:tags r:id="rId2"/>
            </p:custDataLst>
          </p:nvPr>
        </p:nvSpPr>
        <p:spPr>
          <a:xfrm>
            <a:off x="278654" y="3429000"/>
            <a:ext cx="9865471" cy="1276350"/>
          </a:xfrm>
        </p:spPr>
        <p:txBody>
          <a:bodyPr>
            <a:normAutofit fontScale="92500" lnSpcReduction="10000"/>
          </a:bodyPr>
          <a:lstStyle/>
          <a:p>
            <a:r>
              <a:rPr lang="en-US" dirty="0"/>
              <a:t>Presentation given at Rome</a:t>
            </a:r>
            <a:r>
              <a:rPr lang="fr-BE" dirty="0"/>
              <a:t>, 12/12/2024</a:t>
            </a:r>
          </a:p>
          <a:p>
            <a:r>
              <a:rPr lang="fr-BE" dirty="0"/>
              <a:t>Contact : </a:t>
            </a:r>
            <a:r>
              <a:rPr lang="fr-BE" dirty="0">
                <a:hlinkClick r:id="rId4"/>
              </a:rPr>
              <a:t>antoine.leclere@Uliege.be</a:t>
            </a:r>
            <a:r>
              <a:rPr lang="fr-BE" dirty="0"/>
              <a:t> / </a:t>
            </a:r>
            <a:r>
              <a:rPr lang="fr-BE" dirty="0">
                <a:hlinkClick r:id="rId5"/>
              </a:rPr>
              <a:t>antoine.leclere@vub.be</a:t>
            </a:r>
            <a:endParaRPr lang="fr-BE" dirty="0"/>
          </a:p>
          <a:p>
            <a:r>
              <a:rPr lang="fr-BE" dirty="0"/>
              <a:t>Antoine Leclère : </a:t>
            </a:r>
            <a:r>
              <a:rPr lang="fr-BE" dirty="0" err="1"/>
              <a:t>Research</a:t>
            </a:r>
            <a:r>
              <a:rPr lang="fr-BE" dirty="0"/>
              <a:t> </a:t>
            </a:r>
            <a:r>
              <a:rPr lang="fr-BE" dirty="0" err="1"/>
              <a:t>fellow</a:t>
            </a:r>
            <a:r>
              <a:rPr lang="fr-BE" dirty="0"/>
              <a:t> of the F.R.S – F.N.R.S – </a:t>
            </a:r>
            <a:r>
              <a:rPr lang="fr-BE" dirty="0" err="1"/>
              <a:t>ULiege</a:t>
            </a:r>
            <a:r>
              <a:rPr lang="fr-BE" dirty="0"/>
              <a:t> - VUB</a:t>
            </a:r>
          </a:p>
        </p:txBody>
      </p:sp>
      <p:pic>
        <p:nvPicPr>
          <p:cNvPr id="7" name="Image 6">
            <a:extLst>
              <a:ext uri="{FF2B5EF4-FFF2-40B4-BE49-F238E27FC236}">
                <a16:creationId xmlns:a16="http://schemas.microsoft.com/office/drawing/2014/main" id="{AD0114E1-85C6-F046-9087-7C13375D6B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654" y="4705349"/>
            <a:ext cx="2544596" cy="1235496"/>
          </a:xfrm>
          <a:prstGeom prst="rect">
            <a:avLst/>
          </a:prstGeom>
        </p:spPr>
      </p:pic>
      <p:pic>
        <p:nvPicPr>
          <p:cNvPr id="9" name="Image 8">
            <a:extLst>
              <a:ext uri="{FF2B5EF4-FFF2-40B4-BE49-F238E27FC236}">
                <a16:creationId xmlns:a16="http://schemas.microsoft.com/office/drawing/2014/main" id="{3380C618-EC3C-1890-FECC-75437552B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9204" y="4873863"/>
            <a:ext cx="1606207" cy="1012443"/>
          </a:xfrm>
          <a:prstGeom prst="rect">
            <a:avLst/>
          </a:prstGeom>
        </p:spPr>
      </p:pic>
      <p:sp>
        <p:nvSpPr>
          <p:cNvPr id="10" name="Espace réservé du numéro de diapositive 9">
            <a:extLst>
              <a:ext uri="{FF2B5EF4-FFF2-40B4-BE49-F238E27FC236}">
                <a16:creationId xmlns:a16="http://schemas.microsoft.com/office/drawing/2014/main" id="{6A02EE03-56EA-966D-3004-013AC903E72B}"/>
              </a:ext>
            </a:extLst>
          </p:cNvPr>
          <p:cNvSpPr>
            <a:spLocks noGrp="1"/>
          </p:cNvSpPr>
          <p:nvPr>
            <p:ph type="sldNum" sz="quarter" idx="12"/>
          </p:nvPr>
        </p:nvSpPr>
        <p:spPr/>
        <p:txBody>
          <a:bodyPr/>
          <a:lstStyle/>
          <a:p>
            <a:fld id="{9FA30DC2-E5CF-4A0A-AD8A-1829D6B7765C}" type="slidenum">
              <a:rPr lang="fr-BE" smtClean="0"/>
              <a:t>1</a:t>
            </a:fld>
            <a:endParaRPr lang="fr-BE"/>
          </a:p>
        </p:txBody>
      </p:sp>
      <p:pic>
        <p:nvPicPr>
          <p:cNvPr id="5" name="Image 4">
            <a:extLst>
              <a:ext uri="{FF2B5EF4-FFF2-40B4-BE49-F238E27FC236}">
                <a16:creationId xmlns:a16="http://schemas.microsoft.com/office/drawing/2014/main" id="{B9CC9740-264E-BBC5-3F7C-1B60794B29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8144" y="4759889"/>
            <a:ext cx="2583340" cy="1126417"/>
          </a:xfrm>
          <a:prstGeom prst="rect">
            <a:avLst/>
          </a:prstGeom>
        </p:spPr>
      </p:pic>
    </p:spTree>
    <p:extLst>
      <p:ext uri="{BB962C8B-B14F-4D97-AF65-F5344CB8AC3E}">
        <p14:creationId xmlns:p14="http://schemas.microsoft.com/office/powerpoint/2010/main" val="411807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F0F5-6D4B-C850-770F-CAE60850A1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934E9AA-58DA-8323-5AE6-BFF890F95A1E}"/>
              </a:ext>
            </a:extLst>
          </p:cNvPr>
          <p:cNvSpPr>
            <a:spLocks noGrp="1"/>
          </p:cNvSpPr>
          <p:nvPr>
            <p:ph type="title"/>
            <p:custDataLst>
              <p:tags r:id="rId1"/>
            </p:custDataLst>
          </p:nvPr>
        </p:nvSpPr>
        <p:spPr>
          <a:xfrm>
            <a:off x="133216" y="837585"/>
            <a:ext cx="2574815" cy="419297"/>
          </a:xfrm>
        </p:spPr>
        <p:txBody>
          <a:bodyPr>
            <a:noAutofit/>
          </a:bodyPr>
          <a:lstStyle/>
          <a:p>
            <a:r>
              <a:rPr lang="en-US" sz="18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Conclusions</a:t>
            </a:r>
            <a:endParaRPr lang="fr-BE" sz="1800" dirty="0">
              <a:solidFill>
                <a:srgbClr val="FF0000"/>
              </a:solidFill>
            </a:endParaRPr>
          </a:p>
        </p:txBody>
      </p:sp>
      <p:sp>
        <p:nvSpPr>
          <p:cNvPr id="7" name="Espace réservé du numéro de diapositive 6">
            <a:extLst>
              <a:ext uri="{FF2B5EF4-FFF2-40B4-BE49-F238E27FC236}">
                <a16:creationId xmlns:a16="http://schemas.microsoft.com/office/drawing/2014/main" id="{42BD969A-49A9-3E5D-DF19-E664534099F5}"/>
              </a:ext>
            </a:extLst>
          </p:cNvPr>
          <p:cNvSpPr>
            <a:spLocks noGrp="1"/>
          </p:cNvSpPr>
          <p:nvPr>
            <p:ph type="sldNum" sz="quarter" idx="12"/>
          </p:nvPr>
        </p:nvSpPr>
        <p:spPr/>
        <p:txBody>
          <a:bodyPr/>
          <a:lstStyle/>
          <a:p>
            <a:fld id="{9FA30DC2-E5CF-4A0A-AD8A-1829D6B7765C}" type="slidenum">
              <a:rPr lang="fr-BE" smtClean="0"/>
              <a:t>10</a:t>
            </a:fld>
            <a:endParaRPr lang="fr-BE"/>
          </a:p>
        </p:txBody>
      </p:sp>
      <p:sp>
        <p:nvSpPr>
          <p:cNvPr id="9" name="ZoneTexte 8">
            <a:extLst>
              <a:ext uri="{FF2B5EF4-FFF2-40B4-BE49-F238E27FC236}">
                <a16:creationId xmlns:a16="http://schemas.microsoft.com/office/drawing/2014/main" id="{776A9CCF-95CB-0022-35AA-958328102D7B}"/>
              </a:ext>
            </a:extLst>
          </p:cNvPr>
          <p:cNvSpPr txBox="1"/>
          <p:nvPr/>
        </p:nvSpPr>
        <p:spPr>
          <a:xfrm>
            <a:off x="103976" y="1256882"/>
            <a:ext cx="11871148" cy="4231928"/>
          </a:xfrm>
          <a:prstGeom prst="rect">
            <a:avLst/>
          </a:prstGeom>
          <a:noFill/>
        </p:spPr>
        <p:txBody>
          <a:bodyPr wrap="square" rtlCol="0">
            <a:spAutoFit/>
          </a:bodyPr>
          <a:lstStyle/>
          <a:p>
            <a:pPr marL="285750" indent="-285750">
              <a:buFont typeface="Arial" panose="020B0604020202020204" pitchFamily="34" charset="0"/>
              <a:buChar char="•"/>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This brief examination highlights the economic, diplomatic, and legal stakes involved in managing cross-border natural spaces, particularly rivers, in the late 18th century</a:t>
            </a:r>
            <a:r>
              <a:rPr lang="en-US" kern="0" dirty="0">
                <a:latin typeface="Garamond" panose="02020404030301010803" pitchFamily="18"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n-US" sz="1700" kern="0" dirty="0">
              <a:latin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From a legal standpoint, ownership of the </a:t>
            </a:r>
            <a:r>
              <a:rPr lang="en-US" sz="1800" kern="0" dirty="0" err="1">
                <a:effectLst/>
                <a:latin typeface="Garamond" panose="02020404030301010803" pitchFamily="18" charset="0"/>
                <a:ea typeface="Calibri" panose="020F0502020204030204" pitchFamily="34" charset="0"/>
                <a:cs typeface="Times New Roman" panose="02020603050405020304" pitchFamily="18" charset="0"/>
              </a:rPr>
              <a:t>Agimont</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 ferry and, more broadly, the banks of the Meuse in the border region between Liège and France</a:t>
            </a:r>
            <a:r>
              <a:rPr lang="en-US" sz="1700" kern="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raises an important question: who truly holds sovereignty over border regions, especially in the Holy Roman Empire? </a:t>
            </a:r>
          </a:p>
          <a:p>
            <a:pPr marL="285750" indent="-285750">
              <a:buFont typeface="Arial" panose="020B0604020202020204" pitchFamily="34" charset="0"/>
              <a:buChar char="•"/>
            </a:pPr>
            <a:endParaRPr lang="en-US" kern="0" dirty="0">
              <a:latin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In terms of diplomacy and economics, our case study proves the major stakes of the region of present-day Belgium and the Meuse for European diplomacy.</a:t>
            </a:r>
          </a:p>
          <a:p>
            <a:pPr marL="285750" indent="-285750">
              <a:buFont typeface="Arial" panose="020B0604020202020204" pitchFamily="34" charset="0"/>
              <a:buChar char="•"/>
            </a:pPr>
            <a:endParaRPr lang="en-US" kern="0" dirty="0">
              <a:latin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kern="0" dirty="0">
                <a:latin typeface="Garamond" panose="02020404030301010803" pitchFamily="18" charset="0"/>
                <a:ea typeface="Calibri" panose="020F0502020204030204" pitchFamily="34" charset="0"/>
                <a:cs typeface="Times New Roman" panose="02020603050405020304" pitchFamily="18" charset="0"/>
              </a:rPr>
              <a:t>T</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he Low Countries and the former Principality of Liège were divided between the suzerainty exercised by Austria and the power of France, which also had a right of intervention in imperial affairs since 1648,</a:t>
            </a:r>
          </a:p>
          <a:p>
            <a:pPr marL="285750" indent="-285750">
              <a:buFont typeface="Arial" panose="020B0604020202020204" pitchFamily="34" charset="0"/>
              <a:buChar char="•"/>
            </a:pPr>
            <a:endParaRPr lang="en-US" kern="0" dirty="0">
              <a:latin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kern="0" dirty="0">
                <a:latin typeface="Garamond" panose="02020404030301010803" pitchFamily="18" charset="0"/>
                <a:ea typeface="Calibri" panose="020F0502020204030204" pitchFamily="34" charset="0"/>
                <a:cs typeface="Times New Roman" panose="02020603050405020304" pitchFamily="18" charset="0"/>
              </a:rPr>
              <a:t>T</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he Meuse and its natural banks were both a priority for maintaining free transit between France, Liège, the Dutch Republic, and the rest of the Holy Roman Empire, and an opportunity to challenge the absolutist tendencies of the Prince-Bishops.</a:t>
            </a:r>
            <a:endParaRPr lang="fr-FR" sz="1700" dirty="0">
              <a:latin typeface="Garamond" panose="02020404030301010803" pitchFamily="18" charset="0"/>
            </a:endParaRPr>
          </a:p>
        </p:txBody>
      </p:sp>
    </p:spTree>
    <p:extLst>
      <p:ext uri="{BB962C8B-B14F-4D97-AF65-F5344CB8AC3E}">
        <p14:creationId xmlns:p14="http://schemas.microsoft.com/office/powerpoint/2010/main" val="2086290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88747D-564B-6CE7-51FB-4F60F556F93C}"/>
              </a:ext>
            </a:extLst>
          </p:cNvPr>
          <p:cNvSpPr>
            <a:spLocks noGrp="1"/>
          </p:cNvSpPr>
          <p:nvPr>
            <p:ph type="ctrTitle"/>
            <p:custDataLst>
              <p:tags r:id="rId1"/>
            </p:custDataLst>
          </p:nvPr>
        </p:nvSpPr>
        <p:spPr>
          <a:xfrm>
            <a:off x="869001" y="313832"/>
            <a:ext cx="10453997" cy="2618554"/>
          </a:xfrm>
        </p:spPr>
        <p:txBody>
          <a:bodyPr>
            <a:noAutofit/>
          </a:bodyPr>
          <a:lstStyle/>
          <a:p>
            <a:r>
              <a:rPr lang="en-US" sz="3600" dirty="0"/>
              <a:t>Between economic imperatives, diplomatic negotiations and institutional difficulties: the case of cross-border territorial management in the Principality of Liège (1772-1779)</a:t>
            </a:r>
            <a:endParaRPr lang="fr-BE" sz="3600" dirty="0"/>
          </a:p>
        </p:txBody>
      </p:sp>
      <p:sp>
        <p:nvSpPr>
          <p:cNvPr id="3" name="Sous-titre 2">
            <a:extLst>
              <a:ext uri="{FF2B5EF4-FFF2-40B4-BE49-F238E27FC236}">
                <a16:creationId xmlns:a16="http://schemas.microsoft.com/office/drawing/2014/main" id="{E7C7EB7C-9B80-2AD0-BF70-1CE831FD4B5F}"/>
              </a:ext>
            </a:extLst>
          </p:cNvPr>
          <p:cNvSpPr>
            <a:spLocks noGrp="1"/>
          </p:cNvSpPr>
          <p:nvPr>
            <p:ph type="subTitle" idx="1"/>
            <p:custDataLst>
              <p:tags r:id="rId2"/>
            </p:custDataLst>
          </p:nvPr>
        </p:nvSpPr>
        <p:spPr>
          <a:xfrm>
            <a:off x="278654" y="3429000"/>
            <a:ext cx="9865471" cy="1276350"/>
          </a:xfrm>
        </p:spPr>
        <p:txBody>
          <a:bodyPr>
            <a:normAutofit fontScale="92500" lnSpcReduction="10000"/>
          </a:bodyPr>
          <a:lstStyle/>
          <a:p>
            <a:r>
              <a:rPr lang="en-US" dirty="0"/>
              <a:t>Presentation given at </a:t>
            </a:r>
            <a:r>
              <a:rPr lang="fr-FR" dirty="0"/>
              <a:t>Rome</a:t>
            </a:r>
            <a:r>
              <a:rPr lang="fr-BE"/>
              <a:t>, 12/12/2024</a:t>
            </a:r>
            <a:endParaRPr lang="fr-BE" dirty="0"/>
          </a:p>
          <a:p>
            <a:r>
              <a:rPr lang="fr-BE" dirty="0"/>
              <a:t>Contact : </a:t>
            </a:r>
            <a:r>
              <a:rPr lang="fr-BE" dirty="0">
                <a:hlinkClick r:id="rId4"/>
              </a:rPr>
              <a:t>antoine.leclere@Uliege.be</a:t>
            </a:r>
            <a:r>
              <a:rPr lang="fr-BE" dirty="0"/>
              <a:t> / </a:t>
            </a:r>
            <a:r>
              <a:rPr lang="fr-BE" dirty="0">
                <a:hlinkClick r:id="rId5"/>
              </a:rPr>
              <a:t>antoine.leclere@vub.be</a:t>
            </a:r>
            <a:endParaRPr lang="fr-BE" dirty="0"/>
          </a:p>
          <a:p>
            <a:r>
              <a:rPr lang="fr-BE" dirty="0"/>
              <a:t>Antoine Leclère : </a:t>
            </a:r>
            <a:r>
              <a:rPr lang="fr-BE" dirty="0" err="1"/>
              <a:t>Research</a:t>
            </a:r>
            <a:r>
              <a:rPr lang="fr-BE" dirty="0"/>
              <a:t> </a:t>
            </a:r>
            <a:r>
              <a:rPr lang="fr-BE" dirty="0" err="1"/>
              <a:t>fellow</a:t>
            </a:r>
            <a:r>
              <a:rPr lang="fr-BE" dirty="0"/>
              <a:t> of the F.R.S – F.N.R.S – </a:t>
            </a:r>
            <a:r>
              <a:rPr lang="fr-BE" dirty="0" err="1"/>
              <a:t>ULiege</a:t>
            </a:r>
            <a:r>
              <a:rPr lang="fr-BE" dirty="0"/>
              <a:t> - VUB</a:t>
            </a:r>
          </a:p>
        </p:txBody>
      </p:sp>
      <p:pic>
        <p:nvPicPr>
          <p:cNvPr id="7" name="Image 6">
            <a:extLst>
              <a:ext uri="{FF2B5EF4-FFF2-40B4-BE49-F238E27FC236}">
                <a16:creationId xmlns:a16="http://schemas.microsoft.com/office/drawing/2014/main" id="{AD0114E1-85C6-F046-9087-7C13375D6B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654" y="4705349"/>
            <a:ext cx="2544596" cy="1235496"/>
          </a:xfrm>
          <a:prstGeom prst="rect">
            <a:avLst/>
          </a:prstGeom>
        </p:spPr>
      </p:pic>
      <p:pic>
        <p:nvPicPr>
          <p:cNvPr id="9" name="Image 8">
            <a:extLst>
              <a:ext uri="{FF2B5EF4-FFF2-40B4-BE49-F238E27FC236}">
                <a16:creationId xmlns:a16="http://schemas.microsoft.com/office/drawing/2014/main" id="{3380C618-EC3C-1890-FECC-75437552B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9204" y="4873863"/>
            <a:ext cx="1606207" cy="1012443"/>
          </a:xfrm>
          <a:prstGeom prst="rect">
            <a:avLst/>
          </a:prstGeom>
        </p:spPr>
      </p:pic>
      <p:sp>
        <p:nvSpPr>
          <p:cNvPr id="10" name="Espace réservé du numéro de diapositive 9">
            <a:extLst>
              <a:ext uri="{FF2B5EF4-FFF2-40B4-BE49-F238E27FC236}">
                <a16:creationId xmlns:a16="http://schemas.microsoft.com/office/drawing/2014/main" id="{6A02EE03-56EA-966D-3004-013AC903E72B}"/>
              </a:ext>
            </a:extLst>
          </p:cNvPr>
          <p:cNvSpPr>
            <a:spLocks noGrp="1"/>
          </p:cNvSpPr>
          <p:nvPr>
            <p:ph type="sldNum" sz="quarter" idx="12"/>
          </p:nvPr>
        </p:nvSpPr>
        <p:spPr/>
        <p:txBody>
          <a:bodyPr/>
          <a:lstStyle/>
          <a:p>
            <a:fld id="{9FA30DC2-E5CF-4A0A-AD8A-1829D6B7765C}" type="slidenum">
              <a:rPr lang="fr-BE" smtClean="0"/>
              <a:t>11</a:t>
            </a:fld>
            <a:endParaRPr lang="fr-BE"/>
          </a:p>
        </p:txBody>
      </p:sp>
      <p:pic>
        <p:nvPicPr>
          <p:cNvPr id="5" name="Image 4">
            <a:extLst>
              <a:ext uri="{FF2B5EF4-FFF2-40B4-BE49-F238E27FC236}">
                <a16:creationId xmlns:a16="http://schemas.microsoft.com/office/drawing/2014/main" id="{B9CC9740-264E-BBC5-3F7C-1B60794B29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8144" y="4759889"/>
            <a:ext cx="2583340" cy="1126417"/>
          </a:xfrm>
          <a:prstGeom prst="rect">
            <a:avLst/>
          </a:prstGeom>
        </p:spPr>
      </p:pic>
    </p:spTree>
    <p:extLst>
      <p:ext uri="{BB962C8B-B14F-4D97-AF65-F5344CB8AC3E}">
        <p14:creationId xmlns:p14="http://schemas.microsoft.com/office/powerpoint/2010/main" val="1809233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3A306-D267-E755-1901-9B6430342C25}"/>
              </a:ext>
            </a:extLst>
          </p:cNvPr>
          <p:cNvSpPr>
            <a:spLocks noGrp="1"/>
          </p:cNvSpPr>
          <p:nvPr>
            <p:ph type="title"/>
            <p:custDataLst>
              <p:tags r:id="rId1"/>
            </p:custDataLst>
          </p:nvPr>
        </p:nvSpPr>
        <p:spPr>
          <a:xfrm>
            <a:off x="196093" y="859584"/>
            <a:ext cx="4491005" cy="419297"/>
          </a:xfrm>
        </p:spPr>
        <p:txBody>
          <a:bodyPr>
            <a:noAutofit/>
          </a:bodyPr>
          <a:lstStyle/>
          <a:p>
            <a:r>
              <a:rPr lang="fr-BE" sz="20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A </a:t>
            </a:r>
            <a:r>
              <a:rPr lang="fr-BE" sz="2000" dirty="0" err="1">
                <a:solidFill>
                  <a:srgbClr val="FF0000"/>
                </a:solidFill>
                <a:latin typeface="Garamond" panose="02020404030301010803" pitchFamily="18" charset="0"/>
                <a:ea typeface="Calibri" panose="020F0502020204030204" pitchFamily="34" charset="0"/>
                <a:cs typeface="Times New Roman" panose="02020603050405020304" pitchFamily="18" charset="0"/>
              </a:rPr>
              <a:t>Polity</a:t>
            </a:r>
            <a:r>
              <a:rPr lang="fr-BE" sz="20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 at the </a:t>
            </a:r>
            <a:r>
              <a:rPr lang="fr-BE" sz="2000" dirty="0" err="1">
                <a:solidFill>
                  <a:srgbClr val="FF0000"/>
                </a:solidFill>
                <a:latin typeface="Garamond" panose="02020404030301010803" pitchFamily="18" charset="0"/>
                <a:ea typeface="Calibri" panose="020F0502020204030204" pitchFamily="34" charset="0"/>
                <a:cs typeface="Times New Roman" panose="02020603050405020304" pitchFamily="18" charset="0"/>
              </a:rPr>
              <a:t>Crossroads</a:t>
            </a:r>
            <a:r>
              <a:rPr lang="fr-BE" sz="20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 of influences (1)</a:t>
            </a:r>
            <a:endParaRPr lang="fr-BE" sz="2000" dirty="0">
              <a:solidFill>
                <a:srgbClr val="FF0000"/>
              </a:solidFill>
            </a:endParaRPr>
          </a:p>
        </p:txBody>
      </p:sp>
      <p:sp>
        <p:nvSpPr>
          <p:cNvPr id="3" name="Espace réservé du contenu 2">
            <a:extLst>
              <a:ext uri="{FF2B5EF4-FFF2-40B4-BE49-F238E27FC236}">
                <a16:creationId xmlns:a16="http://schemas.microsoft.com/office/drawing/2014/main" id="{2E3A3CAF-7AF3-7594-BABA-96E381B75699}"/>
              </a:ext>
            </a:extLst>
          </p:cNvPr>
          <p:cNvSpPr>
            <a:spLocks noGrp="1"/>
          </p:cNvSpPr>
          <p:nvPr>
            <p:ph idx="1"/>
            <p:custDataLst>
              <p:tags r:id="rId2"/>
            </p:custDataLst>
          </p:nvPr>
        </p:nvSpPr>
        <p:spPr>
          <a:xfrm>
            <a:off x="8804" y="1221331"/>
            <a:ext cx="4599946" cy="4861261"/>
          </a:xfrm>
        </p:spPr>
        <p:txBody>
          <a:bodyPr>
            <a:noAutofit/>
          </a:bodyPr>
          <a:lstStyle/>
          <a:p>
            <a:pPr algn="just">
              <a:lnSpc>
                <a:spcPct val="100000"/>
              </a:lnSpc>
            </a:pPr>
            <a:r>
              <a:rPr lang="en-US" sz="1700" dirty="0">
                <a:latin typeface="Garamond" panose="02020404030301010803" pitchFamily="18" charset="0"/>
              </a:rPr>
              <a:t>The Principality of Liège is a polity at the crossroads of European interests with a complex political system.</a:t>
            </a:r>
          </a:p>
          <a:p>
            <a:pPr algn="just">
              <a:lnSpc>
                <a:spcPct val="100000"/>
              </a:lnSpc>
            </a:pPr>
            <a:r>
              <a:rPr lang="en-US" sz="1700" dirty="0">
                <a:latin typeface="Garamond" panose="02020404030301010803" pitchFamily="18" charset="0"/>
              </a:rPr>
              <a:t>The population was divided into three estates: the clergy, the nobility, and the third estate.</a:t>
            </a:r>
          </a:p>
          <a:p>
            <a:pPr algn="just">
              <a:lnSpc>
                <a:spcPct val="100000"/>
              </a:lnSpc>
            </a:pPr>
            <a:r>
              <a:rPr lang="en-US" sz="1700" dirty="0">
                <a:latin typeface="Garamond" panose="02020404030301010803" pitchFamily="18" charset="0"/>
              </a:rPr>
              <a:t>These formed an eponymous institution where the deputies convened upon the prince-bishop's summons.</a:t>
            </a:r>
          </a:p>
          <a:p>
            <a:pPr algn="just">
              <a:lnSpc>
                <a:spcPct val="100000"/>
              </a:lnSpc>
            </a:pPr>
            <a:r>
              <a:rPr lang="en-US" sz="1700" dirty="0">
                <a:latin typeface="Garamond" panose="02020404030301010803" pitchFamily="18" charset="0"/>
              </a:rPr>
              <a:t>The clergy was further divided into the primary clergy, consisting solely of the canons of the cathedral, and the secondary clergy, encompassing all other clerics.</a:t>
            </a:r>
          </a:p>
          <a:p>
            <a:pPr algn="just">
              <a:lnSpc>
                <a:spcPct val="100000"/>
              </a:lnSpc>
            </a:pPr>
            <a:r>
              <a:rPr lang="en-US" sz="1700" dirty="0">
                <a:latin typeface="Garamond" panose="02020404030301010803" pitchFamily="18" charset="0"/>
              </a:rPr>
              <a:t>The nobility was limited to seventeen members from old established families.</a:t>
            </a:r>
          </a:p>
          <a:p>
            <a:pPr algn="just">
              <a:lnSpc>
                <a:spcPct val="100000"/>
              </a:lnSpc>
            </a:pPr>
            <a:r>
              <a:rPr lang="en-US" sz="1700" dirty="0">
                <a:latin typeface="Garamond" panose="02020404030301010803" pitchFamily="18" charset="0"/>
              </a:rPr>
              <a:t>The third estate were represented solely by twenty-three privileged towns.</a:t>
            </a:r>
            <a:endParaRPr lang="fr-BE" sz="1700" dirty="0">
              <a:latin typeface="Garamond" panose="02020404030301010803" pitchFamily="18" charset="0"/>
            </a:endParaRPr>
          </a:p>
        </p:txBody>
      </p:sp>
      <p:pic>
        <p:nvPicPr>
          <p:cNvPr id="6" name="Image 5">
            <a:extLst>
              <a:ext uri="{FF2B5EF4-FFF2-40B4-BE49-F238E27FC236}">
                <a16:creationId xmlns:a16="http://schemas.microsoft.com/office/drawing/2014/main" id="{98CFF00E-77A8-EF9D-1190-9599443B4650}"/>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4608750" y="859584"/>
            <a:ext cx="7387156" cy="5223008"/>
          </a:xfrm>
          <a:prstGeom prst="rect">
            <a:avLst/>
          </a:prstGeom>
        </p:spPr>
      </p:pic>
      <p:sp>
        <p:nvSpPr>
          <p:cNvPr id="7" name="Espace réservé du numéro de diapositive 6">
            <a:extLst>
              <a:ext uri="{FF2B5EF4-FFF2-40B4-BE49-F238E27FC236}">
                <a16:creationId xmlns:a16="http://schemas.microsoft.com/office/drawing/2014/main" id="{A2E1EB4A-694C-B752-B763-D2EC18B5FBBF}"/>
              </a:ext>
            </a:extLst>
          </p:cNvPr>
          <p:cNvSpPr>
            <a:spLocks noGrp="1"/>
          </p:cNvSpPr>
          <p:nvPr>
            <p:ph type="sldNum" sz="quarter" idx="12"/>
          </p:nvPr>
        </p:nvSpPr>
        <p:spPr/>
        <p:txBody>
          <a:bodyPr/>
          <a:lstStyle/>
          <a:p>
            <a:fld id="{9FA30DC2-E5CF-4A0A-AD8A-1829D6B7765C}" type="slidenum">
              <a:rPr lang="fr-BE" smtClean="0"/>
              <a:t>2</a:t>
            </a:fld>
            <a:endParaRPr lang="fr-BE"/>
          </a:p>
        </p:txBody>
      </p:sp>
    </p:spTree>
    <p:extLst>
      <p:ext uri="{BB962C8B-B14F-4D97-AF65-F5344CB8AC3E}">
        <p14:creationId xmlns:p14="http://schemas.microsoft.com/office/powerpoint/2010/main" val="3436749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9B0E-51C3-0C9F-751E-A2F1D0D1A6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22E697-3045-32B2-4AF4-B1DCAEA079A1}"/>
              </a:ext>
            </a:extLst>
          </p:cNvPr>
          <p:cNvSpPr>
            <a:spLocks noGrp="1"/>
          </p:cNvSpPr>
          <p:nvPr>
            <p:ph type="title"/>
            <p:custDataLst>
              <p:tags r:id="rId1"/>
            </p:custDataLst>
          </p:nvPr>
        </p:nvSpPr>
        <p:spPr>
          <a:xfrm>
            <a:off x="196093" y="859584"/>
            <a:ext cx="4491005" cy="419297"/>
          </a:xfrm>
        </p:spPr>
        <p:txBody>
          <a:bodyPr>
            <a:noAutofit/>
          </a:bodyPr>
          <a:lstStyle/>
          <a:p>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Treaty of Limits: Stakes and Negotiations (1)</a:t>
            </a:r>
            <a:endParaRPr lang="fr-BE" sz="1600" dirty="0">
              <a:solidFill>
                <a:srgbClr val="FF0000"/>
              </a:solidFill>
            </a:endParaRPr>
          </a:p>
        </p:txBody>
      </p:sp>
      <p:sp>
        <p:nvSpPr>
          <p:cNvPr id="3" name="Espace réservé du contenu 2">
            <a:extLst>
              <a:ext uri="{FF2B5EF4-FFF2-40B4-BE49-F238E27FC236}">
                <a16:creationId xmlns:a16="http://schemas.microsoft.com/office/drawing/2014/main" id="{7AA1FEA2-2F86-2E2D-CEBF-B36CC2A16E60}"/>
              </a:ext>
            </a:extLst>
          </p:cNvPr>
          <p:cNvSpPr>
            <a:spLocks noGrp="1"/>
          </p:cNvSpPr>
          <p:nvPr>
            <p:ph idx="1"/>
            <p:custDataLst>
              <p:tags r:id="rId2"/>
            </p:custDataLst>
          </p:nvPr>
        </p:nvSpPr>
        <p:spPr>
          <a:xfrm>
            <a:off x="8804" y="1221331"/>
            <a:ext cx="4599946" cy="4861261"/>
          </a:xfrm>
        </p:spPr>
        <p:txBody>
          <a:bodyPr>
            <a:noAutofit/>
          </a:bodyPr>
          <a:lstStyle/>
          <a:p>
            <a:pPr algn="just">
              <a:lnSpc>
                <a:spcPct val="100000"/>
              </a:lnSpc>
            </a:pPr>
            <a:r>
              <a:rPr lang="en-US" sz="1700" dirty="0">
                <a:latin typeface="Garamond" panose="02020404030301010803" pitchFamily="18" charset="0"/>
              </a:rPr>
              <a:t>The Principality of Liège is not a unified entity.</a:t>
            </a:r>
          </a:p>
          <a:p>
            <a:pPr algn="just">
              <a:lnSpc>
                <a:spcPct val="100000"/>
              </a:lnSpc>
            </a:pPr>
            <a:endParaRPr lang="en-US" sz="1700" dirty="0">
              <a:latin typeface="Garamond" panose="02020404030301010803" pitchFamily="18" charset="0"/>
            </a:endParaRPr>
          </a:p>
          <a:p>
            <a:pPr algn="just">
              <a:lnSpc>
                <a:spcPct val="100000"/>
              </a:lnSpc>
            </a:pPr>
            <a:r>
              <a:rPr lang="en-US" sz="1700" dirty="0">
                <a:latin typeface="Garamond" panose="02020404030301010803" pitchFamily="18" charset="0"/>
              </a:rPr>
              <a:t>In 1769, the prince-</a:t>
            </a:r>
            <a:r>
              <a:rPr lang="en-US" sz="1700" dirty="0" err="1">
                <a:latin typeface="Garamond" panose="02020404030301010803" pitchFamily="18" charset="0"/>
              </a:rPr>
              <a:t>bispho</a:t>
            </a:r>
            <a:r>
              <a:rPr lang="en-US" sz="1700" dirty="0">
                <a:latin typeface="Garamond" panose="02020404030301010803" pitchFamily="18" charset="0"/>
              </a:rPr>
              <a:t> started extensive negotiations with France to redraw borders between the two countries.</a:t>
            </a:r>
          </a:p>
          <a:p>
            <a:pPr algn="just">
              <a:lnSpc>
                <a:spcPct val="100000"/>
              </a:lnSpc>
            </a:pPr>
            <a:endParaRPr lang="en-US" sz="1700" dirty="0">
              <a:latin typeface="Garamond" panose="02020404030301010803" pitchFamily="18" charset="0"/>
            </a:endParaRPr>
          </a:p>
          <a:p>
            <a:pPr algn="just">
              <a:lnSpc>
                <a:spcPct val="100000"/>
              </a:lnSpc>
            </a:pPr>
            <a:r>
              <a:rPr lang="en-US" sz="1700" dirty="0" err="1">
                <a:latin typeface="Garamond" panose="02020404030301010803" pitchFamily="18" charset="0"/>
              </a:rPr>
              <a:t>Negotations</a:t>
            </a:r>
            <a:r>
              <a:rPr lang="en-US" sz="1700" dirty="0">
                <a:latin typeface="Garamond" panose="02020404030301010803" pitchFamily="18" charset="0"/>
              </a:rPr>
              <a:t> were also about trading policies against the Austrian Low Countries.</a:t>
            </a:r>
          </a:p>
          <a:p>
            <a:pPr algn="just">
              <a:lnSpc>
                <a:spcPct val="100000"/>
              </a:lnSpc>
            </a:pPr>
            <a:endParaRPr lang="en-US" sz="1700" dirty="0">
              <a:latin typeface="Garamond" panose="02020404030301010803" pitchFamily="18" charset="0"/>
            </a:endParaRPr>
          </a:p>
          <a:p>
            <a:pPr algn="just">
              <a:lnSpc>
                <a:spcPct val="100000"/>
              </a:lnSpc>
            </a:pPr>
            <a:r>
              <a:rPr lang="en-US" sz="1700" dirty="0">
                <a:latin typeface="Garamond" panose="02020404030301010803" pitchFamily="18" charset="0"/>
              </a:rPr>
              <a:t>Discussions were held between 1769 and 1772 with success for each one.</a:t>
            </a:r>
          </a:p>
          <a:p>
            <a:pPr lvl="1" algn="just">
              <a:lnSpc>
                <a:spcPct val="100000"/>
              </a:lnSpc>
            </a:pPr>
            <a:endParaRPr lang="en-US" sz="1500" dirty="0">
              <a:latin typeface="Garamond" panose="02020404030301010803" pitchFamily="18" charset="0"/>
            </a:endParaRPr>
          </a:p>
          <a:p>
            <a:pPr marL="457200" lvl="1" indent="0" algn="just">
              <a:lnSpc>
                <a:spcPct val="100000"/>
              </a:lnSpc>
              <a:buNone/>
            </a:pPr>
            <a:r>
              <a:rPr lang="en-US" sz="1500" dirty="0">
                <a:latin typeface="Garamond" panose="02020404030301010803" pitchFamily="18" charset="0"/>
              </a:rPr>
              <a:t>      = territory under negotiation</a:t>
            </a:r>
          </a:p>
        </p:txBody>
      </p:sp>
      <p:pic>
        <p:nvPicPr>
          <p:cNvPr id="6" name="Image 5">
            <a:extLst>
              <a:ext uri="{FF2B5EF4-FFF2-40B4-BE49-F238E27FC236}">
                <a16:creationId xmlns:a16="http://schemas.microsoft.com/office/drawing/2014/main" id="{2EF104BF-8586-62E1-9F50-732229A4C654}"/>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4608751" y="817496"/>
            <a:ext cx="7387156" cy="5223008"/>
          </a:xfrm>
          <a:prstGeom prst="rect">
            <a:avLst/>
          </a:prstGeom>
        </p:spPr>
      </p:pic>
      <p:sp>
        <p:nvSpPr>
          <p:cNvPr id="7" name="Espace réservé du numéro de diapositive 6">
            <a:extLst>
              <a:ext uri="{FF2B5EF4-FFF2-40B4-BE49-F238E27FC236}">
                <a16:creationId xmlns:a16="http://schemas.microsoft.com/office/drawing/2014/main" id="{04FE3978-F44A-C17A-5E61-856FEB3DD998}"/>
              </a:ext>
            </a:extLst>
          </p:cNvPr>
          <p:cNvSpPr>
            <a:spLocks noGrp="1"/>
          </p:cNvSpPr>
          <p:nvPr>
            <p:ph type="sldNum" sz="quarter" idx="12"/>
          </p:nvPr>
        </p:nvSpPr>
        <p:spPr/>
        <p:txBody>
          <a:bodyPr/>
          <a:lstStyle/>
          <a:p>
            <a:fld id="{9FA30DC2-E5CF-4A0A-AD8A-1829D6B7765C}" type="slidenum">
              <a:rPr lang="fr-BE" smtClean="0"/>
              <a:t>3</a:t>
            </a:fld>
            <a:endParaRPr lang="fr-BE"/>
          </a:p>
        </p:txBody>
      </p:sp>
      <p:sp>
        <p:nvSpPr>
          <p:cNvPr id="4" name="Ellipse 3">
            <a:extLst>
              <a:ext uri="{FF2B5EF4-FFF2-40B4-BE49-F238E27FC236}">
                <a16:creationId xmlns:a16="http://schemas.microsoft.com/office/drawing/2014/main" id="{137B4792-640E-AEF3-42C5-8354E617ECDA}"/>
              </a:ext>
            </a:extLst>
          </p:cNvPr>
          <p:cNvSpPr/>
          <p:nvPr/>
        </p:nvSpPr>
        <p:spPr>
          <a:xfrm>
            <a:off x="8549319" y="4284251"/>
            <a:ext cx="397255" cy="358087"/>
          </a:xfrm>
          <a:prstGeom prst="ellipse">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D3708FDE-9FE8-03B4-21C1-238F7A4977A9}"/>
              </a:ext>
            </a:extLst>
          </p:cNvPr>
          <p:cNvSpPr/>
          <p:nvPr/>
        </p:nvSpPr>
        <p:spPr>
          <a:xfrm>
            <a:off x="196093" y="5082754"/>
            <a:ext cx="568338" cy="553915"/>
          </a:xfrm>
          <a:prstGeom prst="ellipse">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92427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B4249-D904-02B3-01CE-6A7ABBE8B10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7472F1-CB87-1DBF-B643-4484C23ABBFA}"/>
              </a:ext>
            </a:extLst>
          </p:cNvPr>
          <p:cNvSpPr>
            <a:spLocks noGrp="1"/>
          </p:cNvSpPr>
          <p:nvPr>
            <p:ph type="title"/>
            <p:custDataLst>
              <p:tags r:id="rId1"/>
            </p:custDataLst>
          </p:nvPr>
        </p:nvSpPr>
        <p:spPr>
          <a:xfrm>
            <a:off x="196093" y="859584"/>
            <a:ext cx="4491005" cy="419297"/>
          </a:xfrm>
        </p:spPr>
        <p:txBody>
          <a:bodyPr>
            <a:noAutofit/>
          </a:bodyPr>
          <a:lstStyle/>
          <a:p>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Treaty of Limits: Stakes and Negotiations (2)</a:t>
            </a:r>
            <a:endParaRPr lang="fr-BE" sz="1600" dirty="0">
              <a:solidFill>
                <a:srgbClr val="FF0000"/>
              </a:solidFill>
            </a:endParaRPr>
          </a:p>
        </p:txBody>
      </p:sp>
      <p:sp>
        <p:nvSpPr>
          <p:cNvPr id="3" name="Espace réservé du contenu 2">
            <a:extLst>
              <a:ext uri="{FF2B5EF4-FFF2-40B4-BE49-F238E27FC236}">
                <a16:creationId xmlns:a16="http://schemas.microsoft.com/office/drawing/2014/main" id="{923EEA1F-BD8C-BB20-8F8A-62305D0947E9}"/>
              </a:ext>
            </a:extLst>
          </p:cNvPr>
          <p:cNvSpPr>
            <a:spLocks noGrp="1"/>
          </p:cNvSpPr>
          <p:nvPr>
            <p:ph idx="1"/>
            <p:custDataLst>
              <p:tags r:id="rId2"/>
            </p:custDataLst>
          </p:nvPr>
        </p:nvSpPr>
        <p:spPr>
          <a:xfrm>
            <a:off x="8804" y="1221331"/>
            <a:ext cx="5934796" cy="4861261"/>
          </a:xfrm>
        </p:spPr>
        <p:txBody>
          <a:bodyPr>
            <a:noAutofit/>
          </a:bodyPr>
          <a:lstStyle/>
          <a:p>
            <a:pPr algn="just">
              <a:lnSpc>
                <a:spcPct val="100000"/>
              </a:lnSpc>
            </a:pPr>
            <a:r>
              <a:rPr lang="en-US" sz="1700" dirty="0">
                <a:latin typeface="Garamond" panose="02020404030301010803" pitchFamily="18" charset="0"/>
              </a:rPr>
              <a:t>The prince-bishop send a former controller of the third estate budget : Jacques de </a:t>
            </a:r>
            <a:r>
              <a:rPr lang="en-US" sz="1700" dirty="0" err="1">
                <a:latin typeface="Garamond" panose="02020404030301010803" pitchFamily="18" charset="0"/>
              </a:rPr>
              <a:t>Heusy</a:t>
            </a:r>
            <a:r>
              <a:rPr lang="en-US" sz="1700" dirty="0">
                <a:latin typeface="Garamond" panose="02020404030301010803" pitchFamily="18" charset="0"/>
              </a:rPr>
              <a:t>.</a:t>
            </a:r>
          </a:p>
          <a:p>
            <a:pPr algn="just">
              <a:lnSpc>
                <a:spcPct val="100000"/>
              </a:lnSpc>
            </a:pPr>
            <a:r>
              <a:rPr lang="en-US" sz="1700" dirty="0">
                <a:latin typeface="Garamond" panose="02020404030301010803" pitchFamily="18" charset="0"/>
              </a:rPr>
              <a:t>He negotiated the cession of several villages, including </a:t>
            </a:r>
            <a:r>
              <a:rPr lang="en-US" sz="1700" dirty="0" err="1">
                <a:latin typeface="Garamond" panose="02020404030301010803" pitchFamily="18" charset="0"/>
              </a:rPr>
              <a:t>Agimont</a:t>
            </a:r>
            <a:r>
              <a:rPr lang="en-US" sz="1700" dirty="0">
                <a:latin typeface="Garamond" panose="02020404030301010803" pitchFamily="18" charset="0"/>
              </a:rPr>
              <a:t>, and the preservation of feudal rights for the local nobility despite the border modification.</a:t>
            </a:r>
          </a:p>
          <a:p>
            <a:pPr algn="just">
              <a:lnSpc>
                <a:spcPct val="100000"/>
              </a:lnSpc>
            </a:pPr>
            <a:r>
              <a:rPr lang="en-US" sz="1700" dirty="0" err="1">
                <a:latin typeface="Garamond" panose="02020404030301010803" pitchFamily="18" charset="0"/>
              </a:rPr>
              <a:t>Heusy</a:t>
            </a:r>
            <a:r>
              <a:rPr lang="en-US" sz="1700" dirty="0">
                <a:latin typeface="Garamond" panose="02020404030301010803" pitchFamily="18" charset="0"/>
              </a:rPr>
              <a:t> was a double agent working for France and Liège. He developed strong ties with the French Secretary for Foreign affairs Choiseul.</a:t>
            </a:r>
          </a:p>
          <a:p>
            <a:pPr algn="just">
              <a:lnSpc>
                <a:spcPct val="100000"/>
              </a:lnSpc>
            </a:pPr>
            <a:r>
              <a:rPr lang="en-US" sz="1700" dirty="0">
                <a:latin typeface="Garamond" panose="02020404030301010803" pitchFamily="18" charset="0"/>
              </a:rPr>
              <a:t>Around 1771, Louis XV granted </a:t>
            </a:r>
            <a:r>
              <a:rPr lang="en-US" sz="1700" dirty="0" err="1">
                <a:latin typeface="Garamond" panose="02020404030301010803" pitchFamily="18" charset="0"/>
              </a:rPr>
              <a:t>Heusy</a:t>
            </a:r>
            <a:r>
              <a:rPr lang="en-US" sz="1700" dirty="0">
                <a:latin typeface="Garamond" panose="02020404030301010803" pitchFamily="18" charset="0"/>
              </a:rPr>
              <a:t> with the title of lord of </a:t>
            </a:r>
            <a:r>
              <a:rPr lang="en-US" sz="1700" dirty="0" err="1">
                <a:latin typeface="Garamond" panose="02020404030301010803" pitchFamily="18" charset="0"/>
              </a:rPr>
              <a:t>Agimont</a:t>
            </a:r>
            <a:r>
              <a:rPr lang="en-US" sz="1700" dirty="0">
                <a:latin typeface="Garamond" panose="02020404030301010803" pitchFamily="18" charset="0"/>
              </a:rPr>
              <a:t> in exchange of 8.000 </a:t>
            </a:r>
            <a:r>
              <a:rPr lang="en-US" sz="1700" dirty="0" err="1">
                <a:latin typeface="Garamond" panose="02020404030301010803" pitchFamily="18" charset="0"/>
              </a:rPr>
              <a:t>écus</a:t>
            </a:r>
            <a:r>
              <a:rPr lang="en-US" sz="1700" dirty="0">
                <a:latin typeface="Garamond" panose="02020404030301010803" pitchFamily="18" charset="0"/>
              </a:rPr>
              <a:t>. </a:t>
            </a:r>
            <a:r>
              <a:rPr lang="en-US" sz="1700" dirty="0" err="1">
                <a:latin typeface="Garamond" panose="02020404030301010803" pitchFamily="18" charset="0"/>
              </a:rPr>
              <a:t>Heusy</a:t>
            </a:r>
            <a:r>
              <a:rPr lang="en-US" sz="1700" dirty="0">
                <a:latin typeface="Garamond" panose="02020404030301010803" pitchFamily="18" charset="0"/>
              </a:rPr>
              <a:t> received the title and all the rights attached to it.</a:t>
            </a:r>
          </a:p>
          <a:p>
            <a:pPr algn="just">
              <a:lnSpc>
                <a:spcPct val="100000"/>
              </a:lnSpc>
            </a:pPr>
            <a:r>
              <a:rPr lang="en-US" sz="1700" dirty="0">
                <a:latin typeface="Garamond" panose="02020404030301010803" pitchFamily="18" charset="0"/>
              </a:rPr>
              <a:t>In 1771, </a:t>
            </a:r>
            <a:r>
              <a:rPr lang="en-US" sz="1700" dirty="0" err="1">
                <a:latin typeface="Garamond" panose="02020404030301010803" pitchFamily="18" charset="0"/>
              </a:rPr>
              <a:t>Heusy</a:t>
            </a:r>
            <a:r>
              <a:rPr lang="en-US" sz="1700" dirty="0">
                <a:latin typeface="Garamond" panose="02020404030301010803" pitchFamily="18" charset="0"/>
              </a:rPr>
              <a:t> and the new prince-bishop, François-Charles de Velbrück, disliked each other. Velbrück replaced the old controller who was now part of the French nobility.</a:t>
            </a:r>
          </a:p>
          <a:p>
            <a:pPr algn="just">
              <a:lnSpc>
                <a:spcPct val="100000"/>
              </a:lnSpc>
            </a:pPr>
            <a:endParaRPr lang="en-US" sz="1700" dirty="0">
              <a:latin typeface="Garamond" panose="02020404030301010803" pitchFamily="18" charset="0"/>
            </a:endParaRPr>
          </a:p>
        </p:txBody>
      </p:sp>
      <p:sp>
        <p:nvSpPr>
          <p:cNvPr id="7" name="Espace réservé du numéro de diapositive 6">
            <a:extLst>
              <a:ext uri="{FF2B5EF4-FFF2-40B4-BE49-F238E27FC236}">
                <a16:creationId xmlns:a16="http://schemas.microsoft.com/office/drawing/2014/main" id="{F05AB472-886B-3C85-C258-675D03A97531}"/>
              </a:ext>
            </a:extLst>
          </p:cNvPr>
          <p:cNvSpPr>
            <a:spLocks noGrp="1"/>
          </p:cNvSpPr>
          <p:nvPr>
            <p:ph type="sldNum" sz="quarter" idx="12"/>
          </p:nvPr>
        </p:nvSpPr>
        <p:spPr/>
        <p:txBody>
          <a:bodyPr/>
          <a:lstStyle/>
          <a:p>
            <a:fld id="{9FA30DC2-E5CF-4A0A-AD8A-1829D6B7765C}" type="slidenum">
              <a:rPr lang="fr-BE" smtClean="0"/>
              <a:t>4</a:t>
            </a:fld>
            <a:endParaRPr lang="fr-BE"/>
          </a:p>
        </p:txBody>
      </p:sp>
      <p:pic>
        <p:nvPicPr>
          <p:cNvPr id="1026" name="Picture 2">
            <a:extLst>
              <a:ext uri="{FF2B5EF4-FFF2-40B4-BE49-F238E27FC236}">
                <a16:creationId xmlns:a16="http://schemas.microsoft.com/office/drawing/2014/main" id="{2144982F-6D56-A66A-42ED-BCAC64380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2" y="859584"/>
            <a:ext cx="3693207" cy="486126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6F57D99-B365-86A3-18B8-7C0BB4DECC8E}"/>
              </a:ext>
            </a:extLst>
          </p:cNvPr>
          <p:cNvSpPr txBox="1"/>
          <p:nvPr/>
        </p:nvSpPr>
        <p:spPr>
          <a:xfrm>
            <a:off x="9941609" y="4540783"/>
            <a:ext cx="1916723" cy="1379865"/>
          </a:xfrm>
          <a:prstGeom prst="rect">
            <a:avLst/>
          </a:prstGeom>
          <a:noFill/>
        </p:spPr>
        <p:txBody>
          <a:bodyPr wrap="square" rtlCol="0">
            <a:spAutoFit/>
          </a:bodyPr>
          <a:lstStyle/>
          <a:p>
            <a:pPr algn="l" fontAlgn="base">
              <a:spcAft>
                <a:spcPts val="750"/>
              </a:spcAft>
            </a:pPr>
            <a:r>
              <a:rPr lang="fr-FR" sz="1100" b="0" dirty="0">
                <a:effectLst/>
                <a:latin typeface="Garamond" panose="02020404030301010803" pitchFamily="18" charset="0"/>
              </a:rPr>
              <a:t>Portrait of Jacques de </a:t>
            </a:r>
            <a:r>
              <a:rPr lang="fr-FR" sz="1100" b="0" dirty="0" err="1">
                <a:effectLst/>
                <a:latin typeface="Garamond" panose="02020404030301010803" pitchFamily="18" charset="0"/>
              </a:rPr>
              <a:t>Heusy</a:t>
            </a:r>
            <a:r>
              <a:rPr lang="fr-FR" sz="1100" b="0" dirty="0">
                <a:effectLst/>
                <a:latin typeface="Garamond" panose="02020404030301010803" pitchFamily="18" charset="0"/>
              </a:rPr>
              <a:t> at </a:t>
            </a:r>
            <a:r>
              <a:rPr lang="fr-FR" sz="1100" b="0" dirty="0" err="1">
                <a:effectLst/>
                <a:latin typeface="Garamond" panose="02020404030301010803" pitchFamily="18" charset="0"/>
              </a:rPr>
              <a:t>his</a:t>
            </a:r>
            <a:r>
              <a:rPr lang="fr-FR" sz="1100" b="0" dirty="0">
                <a:effectLst/>
                <a:latin typeface="Garamond" panose="02020404030301010803" pitchFamily="18" charset="0"/>
              </a:rPr>
              <a:t> </a:t>
            </a:r>
            <a:r>
              <a:rPr lang="fr-FR" sz="1100" b="0" dirty="0" err="1">
                <a:effectLst/>
                <a:latin typeface="Garamond" panose="02020404030301010803" pitchFamily="18" charset="0"/>
              </a:rPr>
              <a:t>work</a:t>
            </a:r>
            <a:r>
              <a:rPr lang="fr-FR" sz="1100" b="0" dirty="0">
                <a:effectLst/>
                <a:latin typeface="Garamond" panose="02020404030301010803" pitchFamily="18" charset="0"/>
              </a:rPr>
              <a:t> table, </a:t>
            </a:r>
            <a:r>
              <a:rPr lang="fr-FR" sz="1100" b="0" dirty="0" err="1">
                <a:effectLst/>
                <a:latin typeface="Garamond" panose="02020404030301010803" pitchFamily="18" charset="0"/>
              </a:rPr>
              <a:t>painted</a:t>
            </a:r>
            <a:r>
              <a:rPr lang="fr-FR" sz="1100" b="0" dirty="0">
                <a:effectLst/>
                <a:latin typeface="Garamond" panose="02020404030301010803" pitchFamily="18" charset="0"/>
              </a:rPr>
              <a:t> </a:t>
            </a:r>
            <a:r>
              <a:rPr lang="fr-FR" sz="1100" b="0" dirty="0" err="1">
                <a:effectLst/>
                <a:latin typeface="Garamond" panose="02020404030301010803" pitchFamily="18" charset="0"/>
              </a:rPr>
              <a:t>around</a:t>
            </a:r>
            <a:r>
              <a:rPr lang="fr-FR" sz="1100" b="0" dirty="0">
                <a:effectLst/>
                <a:latin typeface="Garamond" panose="02020404030301010803" pitchFamily="18" charset="0"/>
              </a:rPr>
              <a:t> 1769 by Louis-Michel van Loo.</a:t>
            </a:r>
          </a:p>
          <a:p>
            <a:pPr algn="l" fontAlgn="base">
              <a:spcAft>
                <a:spcPts val="750"/>
              </a:spcAft>
            </a:pPr>
            <a:r>
              <a:rPr lang="fr-FR" sz="1100" b="0" dirty="0" err="1">
                <a:effectLst/>
                <a:latin typeface="Garamond" panose="02020404030301010803" pitchFamily="18" charset="0"/>
              </a:rPr>
              <a:t>Oil</a:t>
            </a:r>
            <a:r>
              <a:rPr lang="fr-FR" sz="1100" b="0" dirty="0">
                <a:effectLst/>
                <a:latin typeface="Garamond" panose="02020404030301010803" pitchFamily="18" charset="0"/>
              </a:rPr>
              <a:t> on </a:t>
            </a:r>
            <a:r>
              <a:rPr lang="fr-FR" sz="1100" b="0" dirty="0" err="1">
                <a:effectLst/>
                <a:latin typeface="Garamond" panose="02020404030301010803" pitchFamily="18" charset="0"/>
              </a:rPr>
              <a:t>canvas</a:t>
            </a:r>
            <a:r>
              <a:rPr lang="fr-FR" sz="1100" b="0" dirty="0">
                <a:effectLst/>
                <a:latin typeface="Garamond" panose="02020404030301010803" pitchFamily="18" charset="0"/>
              </a:rPr>
              <a:t>, 136 x 104 cm, </a:t>
            </a:r>
            <a:r>
              <a:rPr lang="fr-FR" sz="1100" b="0" dirty="0" err="1">
                <a:effectLst/>
                <a:latin typeface="Garamond" panose="02020404030301010803" pitchFamily="18" charset="0"/>
              </a:rPr>
              <a:t>acquired</a:t>
            </a:r>
            <a:r>
              <a:rPr lang="fr-FR" sz="1100" b="0" dirty="0">
                <a:effectLst/>
                <a:latin typeface="Garamond" panose="02020404030301010803" pitchFamily="18" charset="0"/>
              </a:rPr>
              <a:t> by the Fonds du Patrimoine, 2003, Musée d'</a:t>
            </a:r>
            <a:r>
              <a:rPr lang="fr-FR" sz="1100" b="0" dirty="0" err="1">
                <a:effectLst/>
                <a:latin typeface="Garamond" panose="02020404030301010803" pitchFamily="18" charset="0"/>
              </a:rPr>
              <a:t>Ansembourg</a:t>
            </a:r>
            <a:r>
              <a:rPr lang="fr-FR" sz="1100" b="0" dirty="0">
                <a:effectLst/>
                <a:latin typeface="Garamond" panose="02020404030301010803" pitchFamily="18" charset="0"/>
              </a:rPr>
              <a:t>, Liège.</a:t>
            </a:r>
          </a:p>
        </p:txBody>
      </p:sp>
    </p:spTree>
    <p:extLst>
      <p:ext uri="{BB962C8B-B14F-4D97-AF65-F5344CB8AC3E}">
        <p14:creationId xmlns:p14="http://schemas.microsoft.com/office/powerpoint/2010/main" val="4243622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6FB6F-29F2-7B36-A25A-50F29085138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4DFE01E-D46D-7BA0-C43B-4F24E81163F6}"/>
              </a:ext>
            </a:extLst>
          </p:cNvPr>
          <p:cNvSpPr>
            <a:spLocks noGrp="1"/>
          </p:cNvSpPr>
          <p:nvPr>
            <p:ph type="title"/>
            <p:custDataLst>
              <p:tags r:id="rId1"/>
            </p:custDataLst>
          </p:nvPr>
        </p:nvSpPr>
        <p:spPr>
          <a:xfrm>
            <a:off x="196093" y="859584"/>
            <a:ext cx="5263929" cy="419297"/>
          </a:xfrm>
        </p:spPr>
        <p:txBody>
          <a:bodyPr>
            <a:noAutofit/>
          </a:bodyPr>
          <a:lstStyle/>
          <a:p>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Conflict over Water Passage in the Fief of </a:t>
            </a:r>
            <a:r>
              <a:rPr lang="en-US" sz="1600" dirty="0" err="1">
                <a:solidFill>
                  <a:srgbClr val="FF0000"/>
                </a:solidFill>
                <a:latin typeface="Garamond" panose="02020404030301010803" pitchFamily="18" charset="0"/>
                <a:ea typeface="Calibri" panose="020F0502020204030204" pitchFamily="34" charset="0"/>
                <a:cs typeface="Times New Roman" panose="02020603050405020304" pitchFamily="18" charset="0"/>
              </a:rPr>
              <a:t>Agimont</a:t>
            </a:r>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 The River as a Stake (1)</a:t>
            </a:r>
            <a:endParaRPr lang="fr-BE" sz="1600" dirty="0">
              <a:solidFill>
                <a:srgbClr val="FF0000"/>
              </a:solidFill>
            </a:endParaRPr>
          </a:p>
        </p:txBody>
      </p:sp>
      <p:sp>
        <p:nvSpPr>
          <p:cNvPr id="3" name="Espace réservé du contenu 2">
            <a:extLst>
              <a:ext uri="{FF2B5EF4-FFF2-40B4-BE49-F238E27FC236}">
                <a16:creationId xmlns:a16="http://schemas.microsoft.com/office/drawing/2014/main" id="{F703630A-F49C-0BA0-8AD7-7A6A5DEDEC34}"/>
              </a:ext>
            </a:extLst>
          </p:cNvPr>
          <p:cNvSpPr>
            <a:spLocks noGrp="1"/>
          </p:cNvSpPr>
          <p:nvPr>
            <p:ph idx="1"/>
            <p:custDataLst>
              <p:tags r:id="rId2"/>
            </p:custDataLst>
          </p:nvPr>
        </p:nvSpPr>
        <p:spPr>
          <a:xfrm>
            <a:off x="0" y="1458724"/>
            <a:ext cx="5934796" cy="4861261"/>
          </a:xfrm>
        </p:spPr>
        <p:txBody>
          <a:bodyPr>
            <a:noAutofit/>
          </a:bodyPr>
          <a:lstStyle/>
          <a:p>
            <a:pPr algn="just">
              <a:lnSpc>
                <a:spcPct val="100000"/>
              </a:lnSpc>
            </a:pPr>
            <a:r>
              <a:rPr lang="en-US" sz="1700" dirty="0" err="1">
                <a:latin typeface="Garamond" panose="02020404030301010803" pitchFamily="18" charset="0"/>
              </a:rPr>
              <a:t>Agimont</a:t>
            </a:r>
            <a:r>
              <a:rPr lang="en-US" sz="1700" dirty="0">
                <a:latin typeface="Garamond" panose="02020404030301010803" pitchFamily="18" charset="0"/>
              </a:rPr>
              <a:t> was a small fief but was </a:t>
            </a:r>
            <a:r>
              <a:rPr lang="en-US" sz="1700" dirty="0" err="1">
                <a:latin typeface="Garamond" panose="02020404030301010803" pitchFamily="18" charset="0"/>
              </a:rPr>
              <a:t>renowed</a:t>
            </a:r>
            <a:r>
              <a:rPr lang="en-US" sz="1700" dirty="0">
                <a:latin typeface="Garamond" panose="02020404030301010803" pitchFamily="18" charset="0"/>
              </a:rPr>
              <a:t> because of the water passage on the Meuse between France and Liège.</a:t>
            </a:r>
          </a:p>
          <a:p>
            <a:pPr algn="just">
              <a:lnSpc>
                <a:spcPct val="100000"/>
              </a:lnSpc>
            </a:pPr>
            <a:r>
              <a:rPr lang="en-US" sz="1700" dirty="0">
                <a:latin typeface="Garamond" panose="02020404030301010803" pitchFamily="18" charset="0"/>
              </a:rPr>
              <a:t>The fief was situated near Heer, a mandatory customs post for every merchant wishing to pass through Liège from France to the Holy Roman Empire or the Dutch Republic.</a:t>
            </a:r>
          </a:p>
          <a:p>
            <a:pPr algn="just">
              <a:lnSpc>
                <a:spcPct val="100000"/>
              </a:lnSpc>
            </a:pPr>
            <a:r>
              <a:rPr lang="en-US" sz="1700" dirty="0">
                <a:latin typeface="Garamond" panose="02020404030301010803" pitchFamily="18" charset="0"/>
              </a:rPr>
              <a:t>The local nobility main income derived from the water passage that was a possession of the lord of </a:t>
            </a:r>
            <a:r>
              <a:rPr lang="en-US" sz="1700" dirty="0" err="1">
                <a:latin typeface="Garamond" panose="02020404030301010803" pitchFamily="18" charset="0"/>
              </a:rPr>
              <a:t>Agimont</a:t>
            </a:r>
            <a:r>
              <a:rPr lang="en-US" sz="1700" dirty="0">
                <a:latin typeface="Garamond" panose="02020404030301010803" pitchFamily="18" charset="0"/>
              </a:rPr>
              <a:t> alone before 1772.</a:t>
            </a:r>
          </a:p>
          <a:p>
            <a:pPr algn="just">
              <a:lnSpc>
                <a:spcPct val="100000"/>
              </a:lnSpc>
            </a:pPr>
            <a:r>
              <a:rPr lang="en-US" sz="1700" dirty="0">
                <a:latin typeface="Garamond" panose="02020404030301010803" pitchFamily="18" charset="0"/>
              </a:rPr>
              <a:t>The Treaty of Limits (1772) had provided the cession of </a:t>
            </a:r>
            <a:r>
              <a:rPr lang="en-US" sz="1700" dirty="0" err="1">
                <a:latin typeface="Garamond" panose="02020404030301010803" pitchFamily="18" charset="0"/>
              </a:rPr>
              <a:t>Agimont</a:t>
            </a:r>
            <a:r>
              <a:rPr lang="en-US" sz="1700" dirty="0">
                <a:latin typeface="Garamond" panose="02020404030301010803" pitchFamily="18" charset="0"/>
              </a:rPr>
              <a:t> to the Liege government (prince-bishop, estates and cathedral chapter) in exchange of a customs exemption from </a:t>
            </a:r>
            <a:r>
              <a:rPr lang="en-US" sz="1700" dirty="0" err="1">
                <a:latin typeface="Garamond" panose="02020404030301010803" pitchFamily="18" charset="0"/>
              </a:rPr>
              <a:t>Givet</a:t>
            </a:r>
            <a:r>
              <a:rPr lang="en-US" sz="1700" dirty="0">
                <a:latin typeface="Garamond" panose="02020404030301010803" pitchFamily="18" charset="0"/>
              </a:rPr>
              <a:t> to Heer.</a:t>
            </a:r>
          </a:p>
          <a:p>
            <a:pPr algn="just">
              <a:lnSpc>
                <a:spcPct val="100000"/>
              </a:lnSpc>
            </a:pPr>
            <a:r>
              <a:rPr lang="en-US" sz="1700" dirty="0">
                <a:latin typeface="Garamond" panose="02020404030301010803" pitchFamily="18" charset="0"/>
              </a:rPr>
              <a:t>The right of passage on the Meuse was maintained because not discussed during the negotiation of the treaty.</a:t>
            </a:r>
          </a:p>
          <a:p>
            <a:pPr marL="914400" lvl="2" indent="0" algn="just">
              <a:lnSpc>
                <a:spcPct val="100000"/>
              </a:lnSpc>
              <a:buNone/>
            </a:pPr>
            <a:endParaRPr lang="en-US" sz="1300" dirty="0">
              <a:latin typeface="Garamond" panose="02020404030301010803" pitchFamily="18" charset="0"/>
            </a:endParaRPr>
          </a:p>
          <a:p>
            <a:pPr marL="914400" lvl="2" indent="0" algn="just">
              <a:lnSpc>
                <a:spcPct val="100000"/>
              </a:lnSpc>
              <a:buNone/>
            </a:pPr>
            <a:r>
              <a:rPr lang="en-US" sz="1400" dirty="0">
                <a:latin typeface="Garamond" panose="02020404030301010803" pitchFamily="18" charset="0"/>
              </a:rPr>
              <a:t>= Approximate location of the seigneury of </a:t>
            </a:r>
            <a:r>
              <a:rPr lang="en-US" sz="1400" dirty="0" err="1">
                <a:latin typeface="Garamond" panose="02020404030301010803" pitchFamily="18" charset="0"/>
              </a:rPr>
              <a:t>Agimont</a:t>
            </a:r>
            <a:endParaRPr lang="en-US" sz="1400" dirty="0">
              <a:latin typeface="Garamond" panose="02020404030301010803" pitchFamily="18" charset="0"/>
            </a:endParaRPr>
          </a:p>
        </p:txBody>
      </p:sp>
      <p:sp>
        <p:nvSpPr>
          <p:cNvPr id="7" name="Espace réservé du numéro de diapositive 6">
            <a:extLst>
              <a:ext uri="{FF2B5EF4-FFF2-40B4-BE49-F238E27FC236}">
                <a16:creationId xmlns:a16="http://schemas.microsoft.com/office/drawing/2014/main" id="{A717D8E4-E436-6CB0-34C8-E1D2DB3EA8EC}"/>
              </a:ext>
            </a:extLst>
          </p:cNvPr>
          <p:cNvSpPr>
            <a:spLocks noGrp="1"/>
          </p:cNvSpPr>
          <p:nvPr>
            <p:ph type="sldNum" sz="quarter" idx="12"/>
          </p:nvPr>
        </p:nvSpPr>
        <p:spPr/>
        <p:txBody>
          <a:bodyPr/>
          <a:lstStyle/>
          <a:p>
            <a:fld id="{9FA30DC2-E5CF-4A0A-AD8A-1829D6B7765C}" type="slidenum">
              <a:rPr lang="fr-BE" smtClean="0"/>
              <a:t>5</a:t>
            </a:fld>
            <a:endParaRPr lang="fr-BE"/>
          </a:p>
        </p:txBody>
      </p:sp>
      <p:pic>
        <p:nvPicPr>
          <p:cNvPr id="6" name="Image 5">
            <a:extLst>
              <a:ext uri="{FF2B5EF4-FFF2-40B4-BE49-F238E27FC236}">
                <a16:creationId xmlns:a16="http://schemas.microsoft.com/office/drawing/2014/main" id="{0F62EFCB-FD02-F385-0D50-4303D6684843}"/>
              </a:ext>
            </a:extLst>
          </p:cNvPr>
          <p:cNvPicPr>
            <a:picLocks noChangeAspect="1"/>
          </p:cNvPicPr>
          <p:nvPr/>
        </p:nvPicPr>
        <p:blipFill>
          <a:blip r:embed="rId4">
            <a:extLst>
              <a:ext uri="{28A0092B-C50C-407E-A947-70E740481C1C}">
                <a14:useLocalDpi xmlns:a14="http://schemas.microsoft.com/office/drawing/2010/main" val="0"/>
              </a:ext>
            </a:extLst>
          </a:blip>
          <a:srcRect l="3319" t="5679" r="6400" b="7006"/>
          <a:stretch/>
        </p:blipFill>
        <p:spPr>
          <a:xfrm>
            <a:off x="6096000" y="56630"/>
            <a:ext cx="4938346" cy="6051546"/>
          </a:xfrm>
          <a:prstGeom prst="rect">
            <a:avLst/>
          </a:prstGeom>
        </p:spPr>
      </p:pic>
      <p:sp>
        <p:nvSpPr>
          <p:cNvPr id="10" name="Étoile : 5 branches 9">
            <a:extLst>
              <a:ext uri="{FF2B5EF4-FFF2-40B4-BE49-F238E27FC236}">
                <a16:creationId xmlns:a16="http://schemas.microsoft.com/office/drawing/2014/main" id="{48929B8F-3C0B-302B-997E-FCF7BD805A43}"/>
              </a:ext>
            </a:extLst>
          </p:cNvPr>
          <p:cNvSpPr/>
          <p:nvPr/>
        </p:nvSpPr>
        <p:spPr>
          <a:xfrm>
            <a:off x="669687" y="5612856"/>
            <a:ext cx="306259" cy="304367"/>
          </a:xfrm>
          <a:prstGeom prst="star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0D603405-1FEE-FE99-E74F-E773DB7011DB}"/>
              </a:ext>
            </a:extLst>
          </p:cNvPr>
          <p:cNvSpPr txBox="1"/>
          <p:nvPr/>
        </p:nvSpPr>
        <p:spPr>
          <a:xfrm>
            <a:off x="11034346" y="4209063"/>
            <a:ext cx="1118095" cy="1708160"/>
          </a:xfrm>
          <a:prstGeom prst="rect">
            <a:avLst/>
          </a:prstGeom>
          <a:noFill/>
        </p:spPr>
        <p:txBody>
          <a:bodyPr wrap="square" rtlCol="0">
            <a:spAutoFit/>
          </a:bodyPr>
          <a:lstStyle/>
          <a:p>
            <a:r>
              <a:rPr lang="fr-FR" sz="1050" dirty="0" err="1"/>
              <a:t>Ruwet</a:t>
            </a:r>
            <a:r>
              <a:rPr lang="fr-FR" sz="1050" dirty="0"/>
              <a:t> J., </a:t>
            </a:r>
            <a:r>
              <a:rPr lang="fr-FR" sz="1050" i="1" dirty="0"/>
              <a:t>Carte de la principauté de Liège vers 1789</a:t>
            </a:r>
            <a:r>
              <a:rPr lang="fr-FR" sz="1050" dirty="0"/>
              <a:t>, Bruxelles, Commission royale d’histoire, 1958.</a:t>
            </a:r>
          </a:p>
        </p:txBody>
      </p:sp>
    </p:spTree>
    <p:extLst>
      <p:ext uri="{BB962C8B-B14F-4D97-AF65-F5344CB8AC3E}">
        <p14:creationId xmlns:p14="http://schemas.microsoft.com/office/powerpoint/2010/main" val="3370364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99F9C-3144-FA6D-A978-8DD6196D01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0ADF96-3F5C-83D2-C708-5853829BC96D}"/>
              </a:ext>
            </a:extLst>
          </p:cNvPr>
          <p:cNvSpPr>
            <a:spLocks noGrp="1"/>
          </p:cNvSpPr>
          <p:nvPr>
            <p:ph type="title"/>
            <p:custDataLst>
              <p:tags r:id="rId1"/>
            </p:custDataLst>
          </p:nvPr>
        </p:nvSpPr>
        <p:spPr>
          <a:xfrm>
            <a:off x="98047" y="739857"/>
            <a:ext cx="4459251" cy="419297"/>
          </a:xfrm>
        </p:spPr>
        <p:txBody>
          <a:bodyPr>
            <a:noAutofit/>
          </a:bodyPr>
          <a:lstStyle/>
          <a:p>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Conflict over Water Passage in the Fief of </a:t>
            </a:r>
            <a:r>
              <a:rPr lang="en-US" sz="1600" dirty="0" err="1">
                <a:solidFill>
                  <a:srgbClr val="FF0000"/>
                </a:solidFill>
                <a:latin typeface="Garamond" panose="02020404030301010803" pitchFamily="18" charset="0"/>
                <a:ea typeface="Calibri" panose="020F0502020204030204" pitchFamily="34" charset="0"/>
                <a:cs typeface="Times New Roman" panose="02020603050405020304" pitchFamily="18" charset="0"/>
              </a:rPr>
              <a:t>Agimont</a:t>
            </a:r>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 The River as a Stake (2)</a:t>
            </a:r>
            <a:endParaRPr lang="fr-BE" sz="1600" dirty="0">
              <a:solidFill>
                <a:srgbClr val="FF0000"/>
              </a:solidFill>
            </a:endParaRPr>
          </a:p>
        </p:txBody>
      </p:sp>
      <p:sp>
        <p:nvSpPr>
          <p:cNvPr id="3" name="Espace réservé du contenu 2">
            <a:extLst>
              <a:ext uri="{FF2B5EF4-FFF2-40B4-BE49-F238E27FC236}">
                <a16:creationId xmlns:a16="http://schemas.microsoft.com/office/drawing/2014/main" id="{86CCC0FD-FE4A-103F-4D7B-571E5A97743D}"/>
              </a:ext>
            </a:extLst>
          </p:cNvPr>
          <p:cNvSpPr>
            <a:spLocks noGrp="1"/>
          </p:cNvSpPr>
          <p:nvPr>
            <p:ph idx="1"/>
            <p:custDataLst>
              <p:tags r:id="rId2"/>
            </p:custDataLst>
          </p:nvPr>
        </p:nvSpPr>
        <p:spPr>
          <a:xfrm>
            <a:off x="0" y="1256882"/>
            <a:ext cx="4655344" cy="4861261"/>
          </a:xfrm>
        </p:spPr>
        <p:txBody>
          <a:bodyPr>
            <a:noAutofit/>
          </a:bodyPr>
          <a:lstStyle/>
          <a:p>
            <a:pPr algn="just">
              <a:lnSpc>
                <a:spcPct val="100000"/>
              </a:lnSpc>
            </a:pPr>
            <a:r>
              <a:rPr lang="en-US" sz="1700" dirty="0">
                <a:latin typeface="Garamond" panose="02020404030301010803" pitchFamily="18" charset="0"/>
              </a:rPr>
              <a:t>In 1776, Velbrück and the Estates decided to </a:t>
            </a:r>
            <a:r>
              <a:rPr lang="en-US" sz="1700" dirty="0" err="1">
                <a:latin typeface="Garamond" panose="02020404030301010803" pitchFamily="18" charset="0"/>
              </a:rPr>
              <a:t>buil</a:t>
            </a:r>
            <a:r>
              <a:rPr lang="en-US" sz="1700" dirty="0">
                <a:latin typeface="Garamond" panose="02020404030301010803" pitchFamily="18" charset="0"/>
              </a:rPr>
              <a:t> a ferry on the Meuse between Heer and </a:t>
            </a:r>
            <a:r>
              <a:rPr lang="en-US" sz="1700" dirty="0" err="1">
                <a:latin typeface="Garamond" panose="02020404030301010803" pitchFamily="18" charset="0"/>
              </a:rPr>
              <a:t>Hermeton</a:t>
            </a:r>
            <a:r>
              <a:rPr lang="en-US" sz="1700" dirty="0">
                <a:latin typeface="Garamond" panose="02020404030301010803" pitchFamily="18" charset="0"/>
              </a:rPr>
              <a:t> </a:t>
            </a:r>
            <a:r>
              <a:rPr lang="en-US" sz="1700" dirty="0" err="1">
                <a:latin typeface="Garamond" panose="02020404030301010803" pitchFamily="18" charset="0"/>
              </a:rPr>
              <a:t>wich</a:t>
            </a:r>
            <a:r>
              <a:rPr lang="en-US" sz="1700" dirty="0">
                <a:latin typeface="Garamond" panose="02020404030301010803" pitchFamily="18" charset="0"/>
              </a:rPr>
              <a:t> was under the jurisdiction of </a:t>
            </a:r>
            <a:r>
              <a:rPr lang="en-US" sz="1700" dirty="0" err="1">
                <a:latin typeface="Garamond" panose="02020404030301010803" pitchFamily="18" charset="0"/>
              </a:rPr>
              <a:t>Agimont</a:t>
            </a:r>
            <a:r>
              <a:rPr lang="en-US" sz="1700" dirty="0">
                <a:latin typeface="Garamond" panose="02020404030301010803" pitchFamily="18" charset="0"/>
              </a:rPr>
              <a:t>.</a:t>
            </a:r>
          </a:p>
          <a:p>
            <a:pPr algn="just">
              <a:lnSpc>
                <a:spcPct val="100000"/>
              </a:lnSpc>
            </a:pPr>
            <a:r>
              <a:rPr lang="en-US" sz="1700" dirty="0">
                <a:latin typeface="Garamond" panose="02020404030301010803" pitchFamily="18" charset="0"/>
              </a:rPr>
              <a:t>Considering that the money used for the construction was from the State Budget and the Treaty of Limits cessions, the prince-bishop considered that the income from </a:t>
            </a:r>
            <a:r>
              <a:rPr lang="en-US" sz="1700" dirty="0" err="1">
                <a:latin typeface="Garamond" panose="02020404030301010803" pitchFamily="18" charset="0"/>
              </a:rPr>
              <a:t>Agimont</a:t>
            </a:r>
            <a:r>
              <a:rPr lang="en-US" sz="1700" dirty="0">
                <a:latin typeface="Garamond" panose="02020404030301010803" pitchFamily="18" charset="0"/>
              </a:rPr>
              <a:t> ferry would be his property.</a:t>
            </a:r>
          </a:p>
          <a:p>
            <a:pPr algn="just">
              <a:lnSpc>
                <a:spcPct val="100000"/>
              </a:lnSpc>
            </a:pPr>
            <a:r>
              <a:rPr lang="en-US" sz="1700" dirty="0">
                <a:latin typeface="Garamond" panose="02020404030301010803" pitchFamily="18" charset="0"/>
              </a:rPr>
              <a:t>But, Jacques de </a:t>
            </a:r>
            <a:r>
              <a:rPr lang="en-US" sz="1700" dirty="0" err="1">
                <a:latin typeface="Garamond" panose="02020404030301010803" pitchFamily="18" charset="0"/>
              </a:rPr>
              <a:t>Heusy</a:t>
            </a:r>
            <a:r>
              <a:rPr lang="en-US" sz="1700" dirty="0">
                <a:latin typeface="Garamond" panose="02020404030301010803" pitchFamily="18" charset="0"/>
              </a:rPr>
              <a:t> obtained the title of </a:t>
            </a:r>
            <a:r>
              <a:rPr lang="en-US" sz="1700" dirty="0" err="1">
                <a:latin typeface="Garamond" panose="02020404030301010803" pitchFamily="18" charset="0"/>
              </a:rPr>
              <a:t>Agimont</a:t>
            </a:r>
            <a:r>
              <a:rPr lang="en-US" sz="1700" dirty="0">
                <a:latin typeface="Garamond" panose="02020404030301010803" pitchFamily="18" charset="0"/>
              </a:rPr>
              <a:t> before the ratification of the Treaty by Louis XV and Velbrück </a:t>
            </a:r>
            <a:r>
              <a:rPr lang="en-US" sz="1700" dirty="0" err="1">
                <a:latin typeface="Garamond" panose="02020404030301010803" pitchFamily="18" charset="0"/>
              </a:rPr>
              <a:t>wich</a:t>
            </a:r>
            <a:r>
              <a:rPr lang="en-US" sz="1700" dirty="0">
                <a:latin typeface="Garamond" panose="02020404030301010803" pitchFamily="18" charset="0"/>
              </a:rPr>
              <a:t> occurred on May 24, 1772, Moreover, Louis XV confirmed his ennoblement before the validation of the Holy Roman Empire Diet in 1774.</a:t>
            </a:r>
          </a:p>
          <a:p>
            <a:pPr algn="just">
              <a:lnSpc>
                <a:spcPct val="100000"/>
              </a:lnSpc>
            </a:pPr>
            <a:r>
              <a:rPr lang="en-US" sz="1700" dirty="0">
                <a:latin typeface="Garamond" panose="02020404030301010803" pitchFamily="18" charset="0"/>
              </a:rPr>
              <a:t>Relying on the clauses preserving the rights of the local nobility, </a:t>
            </a:r>
            <a:r>
              <a:rPr lang="en-US" sz="1700" dirty="0" err="1">
                <a:latin typeface="Garamond" panose="02020404030301010803" pitchFamily="18" charset="0"/>
              </a:rPr>
              <a:t>Heusy</a:t>
            </a:r>
            <a:r>
              <a:rPr lang="en-US" sz="1700" dirty="0">
                <a:latin typeface="Garamond" panose="02020404030301010803" pitchFamily="18" charset="0"/>
              </a:rPr>
              <a:t> judged that the income from the new ferry belonged to him.</a:t>
            </a:r>
          </a:p>
        </p:txBody>
      </p:sp>
      <p:sp>
        <p:nvSpPr>
          <p:cNvPr id="7" name="Espace réservé du numéro de diapositive 6">
            <a:extLst>
              <a:ext uri="{FF2B5EF4-FFF2-40B4-BE49-F238E27FC236}">
                <a16:creationId xmlns:a16="http://schemas.microsoft.com/office/drawing/2014/main" id="{238E577D-0820-2F35-9D5D-4489DC880719}"/>
              </a:ext>
            </a:extLst>
          </p:cNvPr>
          <p:cNvSpPr>
            <a:spLocks noGrp="1"/>
          </p:cNvSpPr>
          <p:nvPr>
            <p:ph type="sldNum" sz="quarter" idx="12"/>
          </p:nvPr>
        </p:nvSpPr>
        <p:spPr/>
        <p:txBody>
          <a:bodyPr/>
          <a:lstStyle/>
          <a:p>
            <a:fld id="{9FA30DC2-E5CF-4A0A-AD8A-1829D6B7765C}" type="slidenum">
              <a:rPr lang="fr-BE" smtClean="0"/>
              <a:t>6</a:t>
            </a:fld>
            <a:endParaRPr lang="fr-BE"/>
          </a:p>
        </p:txBody>
      </p:sp>
      <p:pic>
        <p:nvPicPr>
          <p:cNvPr id="5" name="Image 4">
            <a:extLst>
              <a:ext uri="{FF2B5EF4-FFF2-40B4-BE49-F238E27FC236}">
                <a16:creationId xmlns:a16="http://schemas.microsoft.com/office/drawing/2014/main" id="{064C14F8-2100-DB6B-69B0-DEAEF0174333}"/>
              </a:ext>
            </a:extLst>
          </p:cNvPr>
          <p:cNvPicPr>
            <a:picLocks noChangeAspect="1"/>
          </p:cNvPicPr>
          <p:nvPr/>
        </p:nvPicPr>
        <p:blipFill>
          <a:blip r:embed="rId4">
            <a:extLst>
              <a:ext uri="{28A0092B-C50C-407E-A947-70E740481C1C}">
                <a14:useLocalDpi xmlns:a14="http://schemas.microsoft.com/office/drawing/2010/main" val="0"/>
              </a:ext>
            </a:extLst>
          </a:blip>
          <a:srcRect t="18648" b="24231"/>
          <a:stretch/>
        </p:blipFill>
        <p:spPr>
          <a:xfrm>
            <a:off x="4655344" y="859584"/>
            <a:ext cx="7536656" cy="4584222"/>
          </a:xfrm>
          <a:prstGeom prst="rect">
            <a:avLst/>
          </a:prstGeom>
        </p:spPr>
      </p:pic>
      <p:cxnSp>
        <p:nvCxnSpPr>
          <p:cNvPr id="9" name="Connecteur droit avec flèche 8">
            <a:extLst>
              <a:ext uri="{FF2B5EF4-FFF2-40B4-BE49-F238E27FC236}">
                <a16:creationId xmlns:a16="http://schemas.microsoft.com/office/drawing/2014/main" id="{6D8A5504-5550-6F52-6435-21F6CDE693E1}"/>
              </a:ext>
            </a:extLst>
          </p:cNvPr>
          <p:cNvCxnSpPr/>
          <p:nvPr/>
        </p:nvCxnSpPr>
        <p:spPr>
          <a:xfrm flipH="1" flipV="1">
            <a:off x="4753390" y="2821495"/>
            <a:ext cx="977900" cy="3302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DCE1D619-3CEF-610B-001E-FAEE1CB95421}"/>
              </a:ext>
            </a:extLst>
          </p:cNvPr>
          <p:cNvSpPr txBox="1"/>
          <p:nvPr/>
        </p:nvSpPr>
        <p:spPr>
          <a:xfrm rot="18597046">
            <a:off x="4647882" y="2141759"/>
            <a:ext cx="832844" cy="338554"/>
          </a:xfrm>
          <a:prstGeom prst="rect">
            <a:avLst/>
          </a:prstGeom>
          <a:noFill/>
        </p:spPr>
        <p:txBody>
          <a:bodyPr wrap="square" rtlCol="0">
            <a:spAutoFit/>
          </a:bodyPr>
          <a:lstStyle/>
          <a:p>
            <a:r>
              <a:rPr lang="fr-FR" sz="1600" dirty="0">
                <a:solidFill>
                  <a:srgbClr val="FF0000"/>
                </a:solidFill>
                <a:latin typeface="Garamond" panose="02020404030301010803" pitchFamily="18" charset="0"/>
              </a:rPr>
              <a:t>Liège</a:t>
            </a:r>
          </a:p>
        </p:txBody>
      </p:sp>
      <p:sp>
        <p:nvSpPr>
          <p:cNvPr id="16" name="ZoneTexte 15">
            <a:extLst>
              <a:ext uri="{FF2B5EF4-FFF2-40B4-BE49-F238E27FC236}">
                <a16:creationId xmlns:a16="http://schemas.microsoft.com/office/drawing/2014/main" id="{B1C0E001-1F03-4DE9-EA24-C369DF5672F2}"/>
              </a:ext>
            </a:extLst>
          </p:cNvPr>
          <p:cNvSpPr txBox="1"/>
          <p:nvPr/>
        </p:nvSpPr>
        <p:spPr>
          <a:xfrm rot="16892072">
            <a:off x="5424960" y="2126370"/>
            <a:ext cx="1101973" cy="369332"/>
          </a:xfrm>
          <a:prstGeom prst="rect">
            <a:avLst/>
          </a:prstGeom>
          <a:noFill/>
        </p:spPr>
        <p:txBody>
          <a:bodyPr wrap="square" rtlCol="0">
            <a:spAutoFit/>
          </a:bodyPr>
          <a:lstStyle/>
          <a:p>
            <a:r>
              <a:rPr lang="fr-FR" dirty="0">
                <a:solidFill>
                  <a:srgbClr val="FF0000"/>
                </a:solidFill>
              </a:rPr>
              <a:t>France</a:t>
            </a:r>
          </a:p>
        </p:txBody>
      </p:sp>
      <p:cxnSp>
        <p:nvCxnSpPr>
          <p:cNvPr id="17" name="Connecteur droit avec flèche 16">
            <a:extLst>
              <a:ext uri="{FF2B5EF4-FFF2-40B4-BE49-F238E27FC236}">
                <a16:creationId xmlns:a16="http://schemas.microsoft.com/office/drawing/2014/main" id="{993590BF-4197-3453-0A50-8D420E6BF4D0}"/>
              </a:ext>
            </a:extLst>
          </p:cNvPr>
          <p:cNvCxnSpPr>
            <a:cxnSpLocks/>
          </p:cNvCxnSpPr>
          <p:nvPr/>
        </p:nvCxnSpPr>
        <p:spPr>
          <a:xfrm flipH="1" flipV="1">
            <a:off x="5361939" y="5812654"/>
            <a:ext cx="436722" cy="1800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1E01407D-6C8B-25E7-B3F5-787BEC0EF3C0}"/>
              </a:ext>
            </a:extLst>
          </p:cNvPr>
          <p:cNvSpPr txBox="1"/>
          <p:nvPr/>
        </p:nvSpPr>
        <p:spPr>
          <a:xfrm>
            <a:off x="5731290" y="5748811"/>
            <a:ext cx="1726408" cy="307777"/>
          </a:xfrm>
          <a:prstGeom prst="rect">
            <a:avLst/>
          </a:prstGeom>
          <a:noFill/>
        </p:spPr>
        <p:txBody>
          <a:bodyPr wrap="square" rtlCol="0">
            <a:spAutoFit/>
          </a:bodyPr>
          <a:lstStyle/>
          <a:p>
            <a:r>
              <a:rPr lang="fr-FR" sz="1400" dirty="0">
                <a:latin typeface="Garamond" panose="02020404030301010803" pitchFamily="18" charset="0"/>
              </a:rPr>
              <a:t>= New ferry</a:t>
            </a:r>
          </a:p>
        </p:txBody>
      </p:sp>
      <p:sp>
        <p:nvSpPr>
          <p:cNvPr id="19" name="ZoneTexte 18">
            <a:extLst>
              <a:ext uri="{FF2B5EF4-FFF2-40B4-BE49-F238E27FC236}">
                <a16:creationId xmlns:a16="http://schemas.microsoft.com/office/drawing/2014/main" id="{C67A651D-1BB5-C1D1-FFBB-7E60DA854B09}"/>
              </a:ext>
            </a:extLst>
          </p:cNvPr>
          <p:cNvSpPr txBox="1"/>
          <p:nvPr/>
        </p:nvSpPr>
        <p:spPr>
          <a:xfrm>
            <a:off x="7378700" y="5517979"/>
            <a:ext cx="4559300" cy="600164"/>
          </a:xfrm>
          <a:prstGeom prst="rect">
            <a:avLst/>
          </a:prstGeom>
          <a:noFill/>
        </p:spPr>
        <p:txBody>
          <a:bodyPr wrap="square" rtlCol="0">
            <a:spAutoFit/>
          </a:bodyPr>
          <a:lstStyle/>
          <a:p>
            <a:r>
              <a:rPr lang="fr-FR" sz="1100" i="1" dirty="0">
                <a:latin typeface="Garamond" panose="02020404030301010803" pitchFamily="18" charset="0"/>
              </a:rPr>
              <a:t>Carte d’une partie de la terre de </a:t>
            </a:r>
            <a:r>
              <a:rPr lang="fr-FR" sz="1100" i="1" dirty="0" err="1">
                <a:latin typeface="Garamond" panose="02020404030301010803" pitchFamily="18" charset="0"/>
              </a:rPr>
              <a:t>Blaimont</a:t>
            </a:r>
            <a:r>
              <a:rPr lang="fr-FR" sz="1100" i="1" dirty="0">
                <a:latin typeface="Garamond" panose="02020404030301010803" pitchFamily="18" charset="0"/>
              </a:rPr>
              <a:t> relative à la nouvelle route de Givet à Dinant, dressée par le Ministère français des Affaires étrangères en 1769</a:t>
            </a:r>
            <a:r>
              <a:rPr lang="fr-FR" sz="1100" dirty="0">
                <a:latin typeface="Garamond" panose="02020404030301010803" pitchFamily="18" charset="0"/>
              </a:rPr>
              <a:t>, Paris, AMAE, correspondance politique, vol. 63. </a:t>
            </a:r>
          </a:p>
        </p:txBody>
      </p:sp>
    </p:spTree>
    <p:extLst>
      <p:ext uri="{BB962C8B-B14F-4D97-AF65-F5344CB8AC3E}">
        <p14:creationId xmlns:p14="http://schemas.microsoft.com/office/powerpoint/2010/main" val="1911028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F1E62-7AFB-C0FF-3447-56737CC9774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D92466A-F9BB-A944-AF95-15D6ABD6B0AC}"/>
              </a:ext>
            </a:extLst>
          </p:cNvPr>
          <p:cNvSpPr>
            <a:spLocks noGrp="1"/>
          </p:cNvSpPr>
          <p:nvPr>
            <p:ph type="title"/>
            <p:custDataLst>
              <p:tags r:id="rId1"/>
            </p:custDataLst>
          </p:nvPr>
        </p:nvSpPr>
        <p:spPr>
          <a:xfrm>
            <a:off x="133216" y="837585"/>
            <a:ext cx="8254646" cy="419297"/>
          </a:xfrm>
        </p:spPr>
        <p:txBody>
          <a:bodyPr>
            <a:noAutofit/>
          </a:bodyPr>
          <a:lstStyle/>
          <a:p>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Conflict over Water Passage in the Fief of </a:t>
            </a:r>
            <a:r>
              <a:rPr lang="en-US" sz="1600" dirty="0" err="1">
                <a:solidFill>
                  <a:srgbClr val="FF0000"/>
                </a:solidFill>
                <a:latin typeface="Garamond" panose="02020404030301010803" pitchFamily="18" charset="0"/>
                <a:ea typeface="Calibri" panose="020F0502020204030204" pitchFamily="34" charset="0"/>
                <a:cs typeface="Times New Roman" panose="02020603050405020304" pitchFamily="18" charset="0"/>
              </a:rPr>
              <a:t>Agimont</a:t>
            </a:r>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 The River as a Stake (3)</a:t>
            </a:r>
            <a:endParaRPr lang="fr-BE" sz="1600" dirty="0">
              <a:solidFill>
                <a:srgbClr val="FF0000"/>
              </a:solidFill>
            </a:endParaRPr>
          </a:p>
        </p:txBody>
      </p:sp>
      <p:sp>
        <p:nvSpPr>
          <p:cNvPr id="3" name="Espace réservé du contenu 2">
            <a:extLst>
              <a:ext uri="{FF2B5EF4-FFF2-40B4-BE49-F238E27FC236}">
                <a16:creationId xmlns:a16="http://schemas.microsoft.com/office/drawing/2014/main" id="{C35408C1-7E1F-7F18-F38A-A3B5962C2AE2}"/>
              </a:ext>
            </a:extLst>
          </p:cNvPr>
          <p:cNvSpPr>
            <a:spLocks noGrp="1"/>
          </p:cNvSpPr>
          <p:nvPr>
            <p:ph idx="1"/>
            <p:custDataLst>
              <p:tags r:id="rId2"/>
            </p:custDataLst>
          </p:nvPr>
        </p:nvSpPr>
        <p:spPr>
          <a:xfrm>
            <a:off x="133216" y="1377658"/>
            <a:ext cx="11419876" cy="4598377"/>
          </a:xfrm>
        </p:spPr>
        <p:txBody>
          <a:bodyPr>
            <a:noAutofit/>
          </a:bodyPr>
          <a:lstStyle/>
          <a:p>
            <a:pPr algn="just">
              <a:lnSpc>
                <a:spcPct val="100000"/>
              </a:lnSpc>
            </a:pPr>
            <a:r>
              <a:rPr lang="en-US" sz="1700" dirty="0">
                <a:latin typeface="Garamond" panose="02020404030301010803" pitchFamily="18" charset="0"/>
              </a:rPr>
              <a:t>The case was immediately presented to the French Secretary of State of Foreign Affairs, Charles-Gravier de Vergennes.</a:t>
            </a:r>
          </a:p>
          <a:p>
            <a:pPr algn="just">
              <a:lnSpc>
                <a:spcPct val="100000"/>
              </a:lnSpc>
            </a:pPr>
            <a:endParaRPr lang="en-US" sz="1700" dirty="0">
              <a:latin typeface="Garamond" panose="02020404030301010803" pitchFamily="18" charset="0"/>
            </a:endParaRPr>
          </a:p>
          <a:p>
            <a:pPr algn="just">
              <a:lnSpc>
                <a:spcPct val="100000"/>
              </a:lnSpc>
            </a:pPr>
            <a:r>
              <a:rPr lang="en-US" sz="1700" dirty="0">
                <a:latin typeface="Garamond" panose="02020404030301010803" pitchFamily="18" charset="0"/>
              </a:rPr>
              <a:t>The affair turned into an international legal conflict against the backdrop of a latent conflict with the Austrian Netherlands </a:t>
            </a:r>
            <a:r>
              <a:rPr lang="en-US" sz="1700" dirty="0" err="1">
                <a:latin typeface="Garamond" panose="02020404030301010803" pitchFamily="18" charset="0"/>
              </a:rPr>
              <a:t>wich</a:t>
            </a:r>
            <a:r>
              <a:rPr lang="en-US" sz="1700" dirty="0">
                <a:latin typeface="Garamond" panose="02020404030301010803" pitchFamily="18" charset="0"/>
              </a:rPr>
              <a:t> had taken retaliatory measures since the Treaty of Limits.</a:t>
            </a:r>
          </a:p>
          <a:p>
            <a:pPr algn="just">
              <a:lnSpc>
                <a:spcPct val="100000"/>
              </a:lnSpc>
            </a:pPr>
            <a:endParaRPr lang="en-US" sz="1700" dirty="0">
              <a:latin typeface="Garamond" panose="02020404030301010803" pitchFamily="18" charset="0"/>
            </a:endParaRPr>
          </a:p>
          <a:p>
            <a:pPr algn="just">
              <a:lnSpc>
                <a:spcPct val="100000"/>
              </a:lnSpc>
            </a:pPr>
            <a:r>
              <a:rPr lang="en-US" sz="1700" dirty="0">
                <a:latin typeface="Garamond" panose="02020404030301010803" pitchFamily="18" charset="0"/>
              </a:rPr>
              <a:t>Velbrück contested the validity of the French title of </a:t>
            </a:r>
            <a:r>
              <a:rPr lang="en-US" sz="1700" dirty="0" err="1">
                <a:latin typeface="Garamond" panose="02020404030301010803" pitchFamily="18" charset="0"/>
              </a:rPr>
              <a:t>Heusy</a:t>
            </a:r>
            <a:r>
              <a:rPr lang="en-US" sz="1700" dirty="0">
                <a:latin typeface="Garamond" panose="02020404030301010803" pitchFamily="18" charset="0"/>
              </a:rPr>
              <a:t> before the Aulic Council in Vienna, one of the two supreme courts of the Holy Roman Empire.</a:t>
            </a:r>
          </a:p>
          <a:p>
            <a:pPr algn="just">
              <a:lnSpc>
                <a:spcPct val="100000"/>
              </a:lnSpc>
            </a:pPr>
            <a:endParaRPr lang="en-US" sz="1700" dirty="0">
              <a:latin typeface="Garamond" panose="02020404030301010803" pitchFamily="18" charset="0"/>
            </a:endParaRPr>
          </a:p>
          <a:p>
            <a:pPr algn="just">
              <a:lnSpc>
                <a:spcPct val="100000"/>
              </a:lnSpc>
            </a:pPr>
            <a:r>
              <a:rPr lang="en-US" sz="1700" dirty="0">
                <a:latin typeface="Garamond" panose="02020404030301010803" pitchFamily="18" charset="0"/>
              </a:rPr>
              <a:t>The French minister’s position was precarious. By following the prince-bishop, he would contribute to strengthening the sovereignty of the Liege government against the French local nobility. Moreover, Vienna was negotiating the full control over the Meuse including the former French fiefs ceded in 1772</a:t>
            </a:r>
          </a:p>
          <a:p>
            <a:pPr algn="just">
              <a:lnSpc>
                <a:spcPct val="100000"/>
              </a:lnSpc>
            </a:pPr>
            <a:endParaRPr lang="en-US" sz="1700" dirty="0">
              <a:latin typeface="Garamond" panose="02020404030301010803" pitchFamily="18" charset="0"/>
            </a:endParaRPr>
          </a:p>
          <a:p>
            <a:pPr algn="just">
              <a:lnSpc>
                <a:spcPct val="100000"/>
              </a:lnSpc>
            </a:pPr>
            <a:r>
              <a:rPr lang="en-US" sz="1700" dirty="0">
                <a:latin typeface="Garamond" panose="02020404030301010803" pitchFamily="18" charset="0"/>
              </a:rPr>
              <a:t>By supporting </a:t>
            </a:r>
            <a:r>
              <a:rPr lang="en-US" sz="1700" dirty="0" err="1">
                <a:latin typeface="Garamond" panose="02020404030301010803" pitchFamily="18" charset="0"/>
              </a:rPr>
              <a:t>Heusy</a:t>
            </a:r>
            <a:r>
              <a:rPr lang="en-US" sz="1700" dirty="0">
                <a:latin typeface="Garamond" panose="02020404030301010803" pitchFamily="18" charset="0"/>
              </a:rPr>
              <a:t>, Vergennes would be too openly against a prince of the Holy Roman Empire who was supported by Austria. It would results in a weakened position for France in the Low Countries region.</a:t>
            </a:r>
          </a:p>
        </p:txBody>
      </p:sp>
      <p:sp>
        <p:nvSpPr>
          <p:cNvPr id="7" name="Espace réservé du numéro de diapositive 6">
            <a:extLst>
              <a:ext uri="{FF2B5EF4-FFF2-40B4-BE49-F238E27FC236}">
                <a16:creationId xmlns:a16="http://schemas.microsoft.com/office/drawing/2014/main" id="{60B47F9D-9417-FCC2-036A-593EF8E3B5B2}"/>
              </a:ext>
            </a:extLst>
          </p:cNvPr>
          <p:cNvSpPr>
            <a:spLocks noGrp="1"/>
          </p:cNvSpPr>
          <p:nvPr>
            <p:ph type="sldNum" sz="quarter" idx="12"/>
          </p:nvPr>
        </p:nvSpPr>
        <p:spPr/>
        <p:txBody>
          <a:bodyPr/>
          <a:lstStyle/>
          <a:p>
            <a:fld id="{9FA30DC2-E5CF-4A0A-AD8A-1829D6B7765C}" type="slidenum">
              <a:rPr lang="fr-BE" smtClean="0"/>
              <a:t>7</a:t>
            </a:fld>
            <a:endParaRPr lang="fr-BE"/>
          </a:p>
        </p:txBody>
      </p:sp>
    </p:spTree>
    <p:extLst>
      <p:ext uri="{BB962C8B-B14F-4D97-AF65-F5344CB8AC3E}">
        <p14:creationId xmlns:p14="http://schemas.microsoft.com/office/powerpoint/2010/main" val="333169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A8AD0-16C3-72EC-BF79-F99D94FDF8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70D0F2-CB92-B57E-7FAB-F3E68DC9F2DD}"/>
              </a:ext>
            </a:extLst>
          </p:cNvPr>
          <p:cNvSpPr>
            <a:spLocks noGrp="1"/>
          </p:cNvSpPr>
          <p:nvPr>
            <p:ph type="title"/>
            <p:custDataLst>
              <p:tags r:id="rId1"/>
            </p:custDataLst>
          </p:nvPr>
        </p:nvSpPr>
        <p:spPr>
          <a:xfrm>
            <a:off x="133216" y="837585"/>
            <a:ext cx="5871930" cy="419297"/>
          </a:xfrm>
        </p:spPr>
        <p:txBody>
          <a:bodyPr>
            <a:noAutofit/>
          </a:bodyPr>
          <a:lstStyle/>
          <a:p>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Conflict over Water Passage in the Fief of </a:t>
            </a:r>
            <a:r>
              <a:rPr lang="en-US" sz="1600" dirty="0" err="1">
                <a:solidFill>
                  <a:srgbClr val="FF0000"/>
                </a:solidFill>
                <a:latin typeface="Garamond" panose="02020404030301010803" pitchFamily="18" charset="0"/>
                <a:ea typeface="Calibri" panose="020F0502020204030204" pitchFamily="34" charset="0"/>
                <a:cs typeface="Times New Roman" panose="02020603050405020304" pitchFamily="18" charset="0"/>
              </a:rPr>
              <a:t>Agimont</a:t>
            </a:r>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 The River as a Stake (4)</a:t>
            </a:r>
            <a:endParaRPr lang="fr-BE" sz="1600" dirty="0">
              <a:solidFill>
                <a:srgbClr val="FF0000"/>
              </a:solidFill>
            </a:endParaRPr>
          </a:p>
        </p:txBody>
      </p:sp>
      <p:sp>
        <p:nvSpPr>
          <p:cNvPr id="3" name="Espace réservé du contenu 2">
            <a:extLst>
              <a:ext uri="{FF2B5EF4-FFF2-40B4-BE49-F238E27FC236}">
                <a16:creationId xmlns:a16="http://schemas.microsoft.com/office/drawing/2014/main" id="{56F00E9E-5A0B-5E33-6B5F-2078A3696381}"/>
              </a:ext>
            </a:extLst>
          </p:cNvPr>
          <p:cNvSpPr>
            <a:spLocks noGrp="1"/>
          </p:cNvSpPr>
          <p:nvPr>
            <p:ph idx="1"/>
            <p:custDataLst>
              <p:tags r:id="rId2"/>
            </p:custDataLst>
          </p:nvPr>
        </p:nvSpPr>
        <p:spPr>
          <a:xfrm>
            <a:off x="133216" y="1377658"/>
            <a:ext cx="6487392" cy="4598377"/>
          </a:xfrm>
        </p:spPr>
        <p:txBody>
          <a:bodyPr>
            <a:noAutofit/>
          </a:bodyPr>
          <a:lstStyle/>
          <a:p>
            <a:pPr algn="just">
              <a:lnSpc>
                <a:spcPct val="100000"/>
              </a:lnSpc>
            </a:pPr>
            <a:r>
              <a:rPr lang="en-US" sz="1700" dirty="0">
                <a:latin typeface="Garamond" panose="02020404030301010803" pitchFamily="18" charset="0"/>
              </a:rPr>
              <a:t>Based on </a:t>
            </a:r>
            <a:r>
              <a:rPr lang="en-US" sz="1700" dirty="0" err="1">
                <a:latin typeface="Garamond" panose="02020404030301010803" pitchFamily="18" charset="0"/>
              </a:rPr>
              <a:t>Freminville’s</a:t>
            </a:r>
            <a:r>
              <a:rPr lang="en-US" sz="1700" dirty="0">
                <a:latin typeface="Garamond" panose="02020404030301010803" pitchFamily="18" charset="0"/>
              </a:rPr>
              <a:t> work, Vergennes argued that ferries and river crossings, unlike tolls and customs posts, belonged to the local nobility.</a:t>
            </a:r>
          </a:p>
          <a:p>
            <a:pPr algn="just">
              <a:lnSpc>
                <a:spcPct val="100000"/>
              </a:lnSpc>
            </a:pPr>
            <a:r>
              <a:rPr lang="en-US" sz="1700" dirty="0">
                <a:latin typeface="Garamond" panose="02020404030301010803" pitchFamily="18" charset="0"/>
              </a:rPr>
              <a:t>The government of Liege did only have a police power to maintain public safety by, for </a:t>
            </a:r>
            <a:r>
              <a:rPr lang="en-US" sz="1700" dirty="0" err="1">
                <a:latin typeface="Garamond" panose="02020404030301010803" pitchFamily="18" charset="0"/>
              </a:rPr>
              <a:t>exemple</a:t>
            </a:r>
            <a:r>
              <a:rPr lang="en-US" sz="1700" dirty="0">
                <a:latin typeface="Garamond" panose="02020404030301010803" pitchFamily="18" charset="0"/>
              </a:rPr>
              <a:t>, constructing new infrastructures.</a:t>
            </a:r>
          </a:p>
          <a:p>
            <a:pPr algn="just">
              <a:lnSpc>
                <a:spcPct val="100000"/>
              </a:lnSpc>
            </a:pPr>
            <a:r>
              <a:rPr lang="en-US" sz="1800" kern="0" dirty="0">
                <a:latin typeface="Garamond" panose="02020404030301010803" pitchFamily="18" charset="0"/>
                <a:ea typeface="Calibri" panose="020F0502020204030204" pitchFamily="34" charset="0"/>
                <a:cs typeface="Times New Roman" panose="02020603050405020304" pitchFamily="18" charset="0"/>
              </a:rPr>
              <a:t>T</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he single payment required to cross the Meuse was to be considered a "privilege granted simply to the one who holds it, rather than a tax," if it remained within the limits of the fief.</a:t>
            </a:r>
          </a:p>
          <a:p>
            <a:pPr algn="just">
              <a:lnSpc>
                <a:spcPct val="100000"/>
              </a:lnSpc>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Vergennes thus suggested that the prince-Bishop should retrocede the ferry rights to Louis XVI in exchange for financial compensation</a:t>
            </a:r>
            <a:r>
              <a:rPr lang="en-US" sz="1800" kern="0" dirty="0">
                <a:latin typeface="Garamond" panose="02020404030301010803" pitchFamily="18" charset="0"/>
                <a:ea typeface="Calibri" panose="020F0502020204030204" pitchFamily="34" charset="0"/>
                <a:cs typeface="Times New Roman" panose="02020603050405020304" pitchFamily="18" charset="0"/>
              </a:rPr>
              <a:t>.</a:t>
            </a:r>
          </a:p>
          <a:p>
            <a:pPr algn="just">
              <a:lnSpc>
                <a:spcPct val="100000"/>
              </a:lnSpc>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In 1778, </a:t>
            </a:r>
            <a:r>
              <a:rPr lang="en-US" sz="1800" kern="0" dirty="0" err="1">
                <a:effectLst/>
                <a:latin typeface="Garamond" panose="02020404030301010803" pitchFamily="18" charset="0"/>
                <a:ea typeface="Calibri" panose="020F0502020204030204" pitchFamily="34" charset="0"/>
                <a:cs typeface="Times New Roman" panose="02020603050405020304" pitchFamily="18" charset="0"/>
              </a:rPr>
              <a:t>Heusy</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 informed France that he had lost his cases before the Holy Roman Empire courts. Pressed by the imminent conclusion of negotiations between Austria and Liège, Vergennes directed a final arbitration.</a:t>
            </a:r>
            <a:endParaRPr lang="en-US" sz="1700" dirty="0">
              <a:latin typeface="Garamond" panose="02020404030301010803" pitchFamily="18" charset="0"/>
            </a:endParaRPr>
          </a:p>
        </p:txBody>
      </p:sp>
      <p:sp>
        <p:nvSpPr>
          <p:cNvPr id="7" name="Espace réservé du numéro de diapositive 6">
            <a:extLst>
              <a:ext uri="{FF2B5EF4-FFF2-40B4-BE49-F238E27FC236}">
                <a16:creationId xmlns:a16="http://schemas.microsoft.com/office/drawing/2014/main" id="{985AB577-9578-D542-D2D2-F98A0A27C0C8}"/>
              </a:ext>
            </a:extLst>
          </p:cNvPr>
          <p:cNvSpPr>
            <a:spLocks noGrp="1"/>
          </p:cNvSpPr>
          <p:nvPr>
            <p:ph type="sldNum" sz="quarter" idx="12"/>
          </p:nvPr>
        </p:nvSpPr>
        <p:spPr/>
        <p:txBody>
          <a:bodyPr/>
          <a:lstStyle/>
          <a:p>
            <a:fld id="{9FA30DC2-E5CF-4A0A-AD8A-1829D6B7765C}" type="slidenum">
              <a:rPr lang="fr-BE" smtClean="0"/>
              <a:t>8</a:t>
            </a:fld>
            <a:endParaRPr lang="fr-BE"/>
          </a:p>
        </p:txBody>
      </p:sp>
      <p:pic>
        <p:nvPicPr>
          <p:cNvPr id="8" name="Image 7">
            <a:extLst>
              <a:ext uri="{FF2B5EF4-FFF2-40B4-BE49-F238E27FC236}">
                <a16:creationId xmlns:a16="http://schemas.microsoft.com/office/drawing/2014/main" id="{FE2C8340-4EA3-8985-EF62-CAD912DDC718}"/>
              </a:ext>
            </a:extLst>
          </p:cNvPr>
          <p:cNvPicPr>
            <a:picLocks noChangeAspect="1"/>
          </p:cNvPicPr>
          <p:nvPr/>
        </p:nvPicPr>
        <p:blipFill>
          <a:blip r:embed="rId4">
            <a:extLst>
              <a:ext uri="{28A0092B-C50C-407E-A947-70E740481C1C}">
                <a14:useLocalDpi xmlns:a14="http://schemas.microsoft.com/office/drawing/2010/main" val="0"/>
              </a:ext>
            </a:extLst>
          </a:blip>
          <a:srcRect l="32294" t="5722" r="36827" b="8509"/>
          <a:stretch/>
        </p:blipFill>
        <p:spPr>
          <a:xfrm>
            <a:off x="7197971" y="899331"/>
            <a:ext cx="3238144" cy="5059337"/>
          </a:xfrm>
          <a:prstGeom prst="rect">
            <a:avLst/>
          </a:prstGeom>
        </p:spPr>
      </p:pic>
    </p:spTree>
    <p:extLst>
      <p:ext uri="{BB962C8B-B14F-4D97-AF65-F5344CB8AC3E}">
        <p14:creationId xmlns:p14="http://schemas.microsoft.com/office/powerpoint/2010/main" val="157647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E5875-3748-44FB-9C2B-A3DBB89C63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0AEAD4C-9109-1DBC-07EC-767893BA9DE0}"/>
              </a:ext>
            </a:extLst>
          </p:cNvPr>
          <p:cNvSpPr>
            <a:spLocks noGrp="1"/>
          </p:cNvSpPr>
          <p:nvPr>
            <p:ph type="title"/>
            <p:custDataLst>
              <p:tags r:id="rId1"/>
            </p:custDataLst>
          </p:nvPr>
        </p:nvSpPr>
        <p:spPr>
          <a:xfrm>
            <a:off x="133216" y="837585"/>
            <a:ext cx="5871930" cy="419297"/>
          </a:xfrm>
        </p:spPr>
        <p:txBody>
          <a:bodyPr>
            <a:noAutofit/>
          </a:bodyPr>
          <a:lstStyle/>
          <a:p>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Conflict over Water Passage in the Fief of </a:t>
            </a:r>
            <a:r>
              <a:rPr lang="en-US" sz="1600" dirty="0" err="1">
                <a:solidFill>
                  <a:srgbClr val="FF0000"/>
                </a:solidFill>
                <a:latin typeface="Garamond" panose="02020404030301010803" pitchFamily="18" charset="0"/>
                <a:ea typeface="Calibri" panose="020F0502020204030204" pitchFamily="34" charset="0"/>
                <a:cs typeface="Times New Roman" panose="02020603050405020304" pitchFamily="18" charset="0"/>
              </a:rPr>
              <a:t>Agimont</a:t>
            </a:r>
            <a:r>
              <a:rPr lang="en-US" sz="1600" dirty="0">
                <a:solidFill>
                  <a:srgbClr val="FF0000"/>
                </a:solidFill>
                <a:latin typeface="Garamond" panose="02020404030301010803" pitchFamily="18" charset="0"/>
                <a:ea typeface="Calibri" panose="020F0502020204030204" pitchFamily="34" charset="0"/>
                <a:cs typeface="Times New Roman" panose="02020603050405020304" pitchFamily="18" charset="0"/>
              </a:rPr>
              <a:t>: The River as a Stake (5)</a:t>
            </a:r>
            <a:endParaRPr lang="fr-BE" sz="1600" dirty="0">
              <a:solidFill>
                <a:srgbClr val="FF0000"/>
              </a:solidFill>
            </a:endParaRPr>
          </a:p>
        </p:txBody>
      </p:sp>
      <p:pic>
        <p:nvPicPr>
          <p:cNvPr id="5" name="Espace réservé du contenu 4">
            <a:extLst>
              <a:ext uri="{FF2B5EF4-FFF2-40B4-BE49-F238E27FC236}">
                <a16:creationId xmlns:a16="http://schemas.microsoft.com/office/drawing/2014/main" id="{897B189D-A805-076A-436F-AD1DAAC0857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060" r="28878"/>
          <a:stretch/>
        </p:blipFill>
        <p:spPr>
          <a:xfrm rot="5400000">
            <a:off x="5883158" y="1141283"/>
            <a:ext cx="5149634" cy="4542239"/>
          </a:xfrm>
        </p:spPr>
      </p:pic>
      <p:sp>
        <p:nvSpPr>
          <p:cNvPr id="7" name="Espace réservé du numéro de diapositive 6">
            <a:extLst>
              <a:ext uri="{FF2B5EF4-FFF2-40B4-BE49-F238E27FC236}">
                <a16:creationId xmlns:a16="http://schemas.microsoft.com/office/drawing/2014/main" id="{A0804DEB-F3EE-1810-9F6F-1C11B0D14EB9}"/>
              </a:ext>
            </a:extLst>
          </p:cNvPr>
          <p:cNvSpPr>
            <a:spLocks noGrp="1"/>
          </p:cNvSpPr>
          <p:nvPr>
            <p:ph type="sldNum" sz="quarter" idx="12"/>
          </p:nvPr>
        </p:nvSpPr>
        <p:spPr/>
        <p:txBody>
          <a:bodyPr/>
          <a:lstStyle/>
          <a:p>
            <a:fld id="{9FA30DC2-E5CF-4A0A-AD8A-1829D6B7765C}" type="slidenum">
              <a:rPr lang="fr-BE" smtClean="0"/>
              <a:t>9</a:t>
            </a:fld>
            <a:endParaRPr lang="fr-BE"/>
          </a:p>
        </p:txBody>
      </p:sp>
      <p:sp>
        <p:nvSpPr>
          <p:cNvPr id="6" name="ZoneTexte 5">
            <a:extLst>
              <a:ext uri="{FF2B5EF4-FFF2-40B4-BE49-F238E27FC236}">
                <a16:creationId xmlns:a16="http://schemas.microsoft.com/office/drawing/2014/main" id="{69F45B7A-754F-E0DD-11EA-1038D331E569}"/>
              </a:ext>
            </a:extLst>
          </p:cNvPr>
          <p:cNvSpPr txBox="1"/>
          <p:nvPr/>
        </p:nvSpPr>
        <p:spPr>
          <a:xfrm>
            <a:off x="10805746" y="4536831"/>
            <a:ext cx="1386254" cy="1384995"/>
          </a:xfrm>
          <a:prstGeom prst="rect">
            <a:avLst/>
          </a:prstGeom>
          <a:noFill/>
        </p:spPr>
        <p:txBody>
          <a:bodyPr wrap="square" rtlCol="0">
            <a:spAutoFit/>
          </a:bodyPr>
          <a:lstStyle/>
          <a:p>
            <a:r>
              <a:rPr lang="fr-FR" sz="1200" i="1" dirty="0">
                <a:latin typeface="Garamond" panose="02020404030301010803" pitchFamily="18" charset="0"/>
              </a:rPr>
              <a:t>Recès de l’état de la noblesse du pays de Liège, daté de Liège du 4 mars 1779</a:t>
            </a:r>
            <a:r>
              <a:rPr lang="fr-FR" sz="1200" dirty="0">
                <a:latin typeface="Garamond" panose="02020404030301010803" pitchFamily="18" charset="0"/>
              </a:rPr>
              <a:t>, Paris, AMAE, correspondance politique, vol. 68.</a:t>
            </a:r>
            <a:endParaRPr lang="fr-FR" sz="1200" i="1" dirty="0">
              <a:latin typeface="Garamond" panose="02020404030301010803" pitchFamily="18" charset="0"/>
            </a:endParaRPr>
          </a:p>
        </p:txBody>
      </p:sp>
      <p:sp>
        <p:nvSpPr>
          <p:cNvPr id="9" name="ZoneTexte 8">
            <a:extLst>
              <a:ext uri="{FF2B5EF4-FFF2-40B4-BE49-F238E27FC236}">
                <a16:creationId xmlns:a16="http://schemas.microsoft.com/office/drawing/2014/main" id="{AF5166B1-5C84-577F-75D4-99D065A8D8DA}"/>
              </a:ext>
            </a:extLst>
          </p:cNvPr>
          <p:cNvSpPr txBox="1"/>
          <p:nvPr/>
        </p:nvSpPr>
        <p:spPr>
          <a:xfrm>
            <a:off x="87789" y="1380392"/>
            <a:ext cx="5962784" cy="4770537"/>
          </a:xfrm>
          <a:prstGeom prst="rect">
            <a:avLst/>
          </a:prstGeom>
          <a:noFill/>
        </p:spPr>
        <p:txBody>
          <a:bodyPr wrap="square" rtlCol="0">
            <a:spAutoFit/>
          </a:bodyPr>
          <a:lstStyle/>
          <a:p>
            <a:pPr marL="285750" indent="-285750">
              <a:buFont typeface="Arial" panose="020B0604020202020204" pitchFamily="34" charset="0"/>
              <a:buChar char="•"/>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In exchange for the rights to the </a:t>
            </a:r>
            <a:r>
              <a:rPr lang="en-US" sz="1800" kern="0" dirty="0" err="1">
                <a:effectLst/>
                <a:latin typeface="Garamond" panose="02020404030301010803" pitchFamily="18" charset="0"/>
                <a:ea typeface="Calibri" panose="020F0502020204030204" pitchFamily="34" charset="0"/>
                <a:cs typeface="Times New Roman" panose="02020603050405020304" pitchFamily="18" charset="0"/>
              </a:rPr>
              <a:t>Agimont</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 ferry, the estates and the Prince-Bishop were to pay 12,000 florins to Jacques de </a:t>
            </a:r>
            <a:r>
              <a:rPr lang="en-US" sz="1800" kern="0" dirty="0" err="1">
                <a:effectLst/>
                <a:latin typeface="Garamond" panose="02020404030301010803" pitchFamily="18" charset="0"/>
                <a:ea typeface="Calibri" panose="020F0502020204030204" pitchFamily="34" charset="0"/>
                <a:cs typeface="Times New Roman" panose="02020603050405020304" pitchFamily="18" charset="0"/>
              </a:rPr>
              <a:t>Heusy</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 and confirm the customs exemptions for French goods passing through </a:t>
            </a:r>
            <a:r>
              <a:rPr lang="en-US" sz="1800" kern="0" dirty="0" err="1">
                <a:effectLst/>
                <a:latin typeface="Garamond" panose="02020404030301010803" pitchFamily="18" charset="0"/>
                <a:ea typeface="Calibri" panose="020F0502020204030204" pitchFamily="34" charset="0"/>
                <a:cs typeface="Times New Roman" panose="02020603050405020304" pitchFamily="18" charset="0"/>
              </a:rPr>
              <a:t>Givet</a:t>
            </a:r>
            <a:r>
              <a:rPr lang="fr-FR" sz="1700" kern="0" dirty="0">
                <a:effectLst/>
                <a:latin typeface="Garamond" panose="02020404030301010803" pitchFamily="18"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fr-FR" sz="1700" kern="0" dirty="0">
              <a:latin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The French arbitration ultimately concluded on March 4, 1779</a:t>
            </a:r>
            <a:r>
              <a:rPr lang="fr-FR" sz="1700" kern="0" dirty="0">
                <a:effectLst/>
                <a:latin typeface="Garamond" panose="02020404030301010803" pitchFamily="18"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fr-FR" sz="1700" kern="0" dirty="0">
              <a:latin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Nevertheless, the issue of sovereignty over the Meuse was far from resolved.</a:t>
            </a:r>
          </a:p>
          <a:p>
            <a:pPr marL="285750" indent="-285750">
              <a:buFont typeface="Arial" panose="020B0604020202020204" pitchFamily="34" charset="0"/>
              <a:buChar char="•"/>
            </a:pPr>
            <a:endParaRPr lang="en-US" kern="0" dirty="0">
              <a:latin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sz="1800" kern="0" dirty="0">
                <a:effectLst/>
                <a:latin typeface="Garamond" panose="02020404030301010803" pitchFamily="18" charset="0"/>
                <a:ea typeface="Calibri" panose="020F0502020204030204" pitchFamily="34" charset="0"/>
                <a:cs typeface="Times New Roman" panose="02020603050405020304" pitchFamily="18" charset="0"/>
              </a:rPr>
              <a:t>Maria Theresa and Velbrück reached a commercial and border agreement, which they officially ratified on August 26, 1780.</a:t>
            </a:r>
          </a:p>
          <a:p>
            <a:pPr marL="285750" indent="-285750">
              <a:buFont typeface="Arial" panose="020B0604020202020204" pitchFamily="34" charset="0"/>
              <a:buChar char="•"/>
            </a:pPr>
            <a:endParaRPr lang="en-US" sz="1800" kern="0" dirty="0">
              <a:effectLst/>
              <a:latin typeface="Garamond" panose="02020404030301010803"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kern="0" dirty="0">
                <a:latin typeface="Garamond" panose="02020404030301010803" pitchFamily="18" charset="0"/>
                <a:ea typeface="Calibri" panose="020F0502020204030204" pitchFamily="34" charset="0"/>
                <a:cs typeface="Times New Roman" panose="02020603050405020304" pitchFamily="18" charset="0"/>
              </a:rPr>
              <a:t>T</a:t>
            </a:r>
            <a:r>
              <a:rPr lang="en-US" sz="1800" kern="0" dirty="0">
                <a:effectLst/>
                <a:latin typeface="Garamond" panose="02020404030301010803" pitchFamily="18" charset="0"/>
                <a:ea typeface="Calibri" panose="020F0502020204030204" pitchFamily="34" charset="0"/>
                <a:cs typeface="Times New Roman" panose="02020603050405020304" pitchFamily="18" charset="0"/>
              </a:rPr>
              <a:t>he Prince-Bishop had realized Vergennes' fears about a ful</a:t>
            </a:r>
            <a:r>
              <a:rPr lang="en-US" kern="0" dirty="0">
                <a:latin typeface="Garamond" panose="02020404030301010803" pitchFamily="18" charset="0"/>
                <a:ea typeface="Calibri" panose="020F0502020204030204" pitchFamily="34" charset="0"/>
                <a:cs typeface="Times New Roman" panose="02020603050405020304" pitchFamily="18" charset="0"/>
              </a:rPr>
              <a:t>l sovereignty of Austria over the Meuse.</a:t>
            </a:r>
            <a:endParaRPr lang="fr-FR" sz="1700" dirty="0">
              <a:latin typeface="Garamond" panose="02020404030301010803" pitchFamily="18" charset="0"/>
            </a:endParaRPr>
          </a:p>
        </p:txBody>
      </p:sp>
    </p:spTree>
    <p:extLst>
      <p:ext uri="{BB962C8B-B14F-4D97-AF65-F5344CB8AC3E}">
        <p14:creationId xmlns:p14="http://schemas.microsoft.com/office/powerpoint/2010/main" val="3642502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erie">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TM10001114[[fn=Galerie]]</Template>
  <TotalTime>1545</TotalTime>
  <Words>1570</Words>
  <Application>Microsoft Office PowerPoint</Application>
  <PresentationFormat>Grand écran</PresentationFormat>
  <Paragraphs>99</Paragraphs>
  <Slides>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Calibri</vt:lpstr>
      <vt:lpstr>Century Gothic</vt:lpstr>
      <vt:lpstr>Garamond</vt:lpstr>
      <vt:lpstr>Galerie</vt:lpstr>
      <vt:lpstr>Between economic imperatives, diplomatic negotiations and institutional difficulties: the case of cross-border territorial management in the Principality of Liège (1772-1779)</vt:lpstr>
      <vt:lpstr>A Polity at the Crossroads of influences (1)</vt:lpstr>
      <vt:lpstr>The Treaty of Limits: Stakes and Negotiations (1)</vt:lpstr>
      <vt:lpstr>The Treaty of Limits: Stakes and Negotiations (2)</vt:lpstr>
      <vt:lpstr>The Conflict over Water Passage in the Fief of Agimont: The River as a Stake (1)</vt:lpstr>
      <vt:lpstr>The Conflict over Water Passage in the Fief of Agimont: The River as a Stake (2)</vt:lpstr>
      <vt:lpstr>The Conflict over Water Passage in the Fief of Agimont: The River as a Stake (3)</vt:lpstr>
      <vt:lpstr>The Conflict over Water Passage in the Fief of Agimont: The River as a Stake (4)</vt:lpstr>
      <vt:lpstr>The Conflict over Water Passage in the Fief of Agimont: The River as a Stake (5)</vt:lpstr>
      <vt:lpstr>Conclusions</vt:lpstr>
      <vt:lpstr>Between economic imperatives, diplomatic negotiations and institutional difficulties: the case of cross-border territorial management in the Principality of Liège (1772-1779)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Velbrück : ses origines, ses projets et ses limites.</dc:title>
  <dc:creator>Antoine Leclère</dc:creator>
  <cp:lastModifiedBy>Antoine Leclère</cp:lastModifiedBy>
  <cp:revision>58</cp:revision>
  <dcterms:created xsi:type="dcterms:W3CDTF">2023-02-08T16:32:22Z</dcterms:created>
  <dcterms:modified xsi:type="dcterms:W3CDTF">2024-11-08T11:49:56Z</dcterms:modified>
</cp:coreProperties>
</file>