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63" r:id="rId5"/>
    <p:sldId id="264" r:id="rId6"/>
    <p:sldId id="259" r:id="rId7"/>
    <p:sldId id="266" r:id="rId8"/>
    <p:sldId id="265" r:id="rId9"/>
    <p:sldId id="267" r:id="rId10"/>
    <p:sldId id="268" r:id="rId11"/>
    <p:sldId id="273" r:id="rId12"/>
    <p:sldId id="262" r:id="rId13"/>
    <p:sldId id="269" r:id="rId14"/>
    <p:sldId id="270" r:id="rId15"/>
    <p:sldId id="260" r:id="rId16"/>
    <p:sldId id="271" r:id="rId17"/>
    <p:sldId id="261" r:id="rId18"/>
    <p:sldId id="272" r:id="rId19"/>
    <p:sldId id="274" r:id="rId20"/>
    <p:sldId id="27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641"/>
    <a:srgbClr val="000000"/>
    <a:srgbClr val="001831"/>
    <a:srgbClr val="FFFCFA"/>
    <a:srgbClr val="FCFC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61" autoAdjust="0"/>
    <p:restoredTop sz="81395" autoAdjust="0"/>
  </p:normalViewPr>
  <p:slideViewPr>
    <p:cSldViewPr snapToGrid="0">
      <p:cViewPr>
        <p:scale>
          <a:sx n="150" d="100"/>
          <a:sy n="150" d="100"/>
        </p:scale>
        <p:origin x="-984" y="-1188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74A8FD-446A-49BA-8150-4248123DDC33}" type="datetimeFigureOut">
              <a:rPr lang="en-GB" smtClean="0"/>
              <a:t>25/10/2024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74EF2A-1488-4CC7-B969-875A2B18B5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7719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Merci</a:t>
            </a:r>
            <a:r>
              <a:rPr lang="en-GB" dirty="0" smtClean="0"/>
              <a:t> beaucoup, </a:t>
            </a:r>
            <a:r>
              <a:rPr lang="en-GB" dirty="0" err="1" smtClean="0"/>
              <a:t>donc</a:t>
            </a:r>
            <a:r>
              <a:rPr lang="en-GB" baseline="0" dirty="0" smtClean="0"/>
              <a:t> bonjour, pour </a:t>
            </a:r>
            <a:r>
              <a:rPr lang="en-GB" baseline="0" dirty="0" err="1" smtClean="0"/>
              <a:t>ceux</a:t>
            </a:r>
            <a:r>
              <a:rPr lang="en-GB" baseline="0" dirty="0" smtClean="0"/>
              <a:t> qui me </a:t>
            </a:r>
            <a:r>
              <a:rPr lang="en-GB" baseline="0" dirty="0" err="1" smtClean="0"/>
              <a:t>connaissent</a:t>
            </a:r>
            <a:r>
              <a:rPr lang="en-GB" baseline="0" dirty="0" smtClean="0"/>
              <a:t> pas, je </a:t>
            </a:r>
            <a:r>
              <a:rPr lang="en-GB" baseline="0" dirty="0" err="1" smtClean="0"/>
              <a:t>m’appelle</a:t>
            </a:r>
            <a:r>
              <a:rPr lang="en-GB" baseline="0" dirty="0" smtClean="0"/>
              <a:t> Tobias Heal, je </a:t>
            </a:r>
            <a:r>
              <a:rPr lang="en-GB" baseline="0" dirty="0" err="1" smtClean="0"/>
              <a:t>suis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doctorant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archéométallurgie</a:t>
            </a:r>
            <a:r>
              <a:rPr lang="en-GB" baseline="0" dirty="0" smtClean="0"/>
              <a:t> entre le Centre </a:t>
            </a:r>
            <a:r>
              <a:rPr lang="en-GB" baseline="0" dirty="0" err="1" smtClean="0"/>
              <a:t>Européen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d’Archéométrie</a:t>
            </a:r>
            <a:r>
              <a:rPr lang="en-GB" baseline="0" dirty="0" smtClean="0"/>
              <a:t> à </a:t>
            </a:r>
            <a:r>
              <a:rPr lang="en-GB" baseline="0" dirty="0" err="1" smtClean="0"/>
              <a:t>l’Université</a:t>
            </a:r>
            <a:r>
              <a:rPr lang="en-GB" baseline="0" dirty="0" smtClean="0"/>
              <a:t> de Liège et le LAPA </a:t>
            </a:r>
            <a:r>
              <a:rPr lang="en-GB" baseline="0" dirty="0" err="1" smtClean="0"/>
              <a:t>ici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en</a:t>
            </a:r>
            <a:r>
              <a:rPr lang="en-GB" baseline="0" dirty="0" smtClean="0"/>
              <a:t> France, ma </a:t>
            </a:r>
            <a:r>
              <a:rPr lang="en-GB" baseline="0" dirty="0" err="1" smtClean="0"/>
              <a:t>thèse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s’appelle</a:t>
            </a:r>
            <a:r>
              <a:rPr lang="en-GB" baseline="0" dirty="0" smtClean="0"/>
              <a:t> Acies Ferri, </a:t>
            </a:r>
            <a:r>
              <a:rPr lang="en-GB" baseline="0" dirty="0" err="1" smtClean="0"/>
              <a:t>étude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archéologique</a:t>
            </a:r>
            <a:r>
              <a:rPr lang="en-GB" baseline="0" dirty="0" smtClean="0"/>
              <a:t> et </a:t>
            </a:r>
            <a:r>
              <a:rPr lang="en-GB" baseline="0" dirty="0" err="1" smtClean="0"/>
              <a:t>archéométrique</a:t>
            </a:r>
            <a:r>
              <a:rPr lang="en-GB" baseline="0" dirty="0" smtClean="0"/>
              <a:t> de </a:t>
            </a:r>
            <a:r>
              <a:rPr lang="en-GB" baseline="0" dirty="0" err="1" smtClean="0"/>
              <a:t>l’armement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Mérovingien</a:t>
            </a:r>
            <a:r>
              <a:rPr lang="en-GB" baseline="0" dirty="0" smtClean="0"/>
              <a:t> entre Seine et </a:t>
            </a:r>
            <a:r>
              <a:rPr lang="en-GB" baseline="0" dirty="0" err="1" smtClean="0"/>
              <a:t>Rhin</a:t>
            </a:r>
            <a:r>
              <a:rPr lang="en-GB" baseline="0" dirty="0" smtClean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4EF2A-1488-4CC7-B969-875A2B18B5C5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8287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 smtClean="0"/>
              <a:t>Après, on </a:t>
            </a:r>
            <a:r>
              <a:rPr lang="en-GB" baseline="0" dirty="0" err="1" smtClean="0"/>
              <a:t>peut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aussi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noter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ces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deux</a:t>
            </a:r>
            <a:r>
              <a:rPr lang="en-GB" baseline="0" dirty="0" smtClean="0"/>
              <a:t> sections </a:t>
            </a:r>
            <a:r>
              <a:rPr lang="en-GB" baseline="0" dirty="0" err="1" smtClean="0"/>
              <a:t>ici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dans</a:t>
            </a:r>
            <a:r>
              <a:rPr lang="en-GB" baseline="0" dirty="0" smtClean="0"/>
              <a:t> le </a:t>
            </a:r>
            <a:r>
              <a:rPr lang="en-GB" baseline="0" dirty="0" err="1" smtClean="0"/>
              <a:t>recyclage</a:t>
            </a:r>
            <a:r>
              <a:rPr lang="en-GB" baseline="0" dirty="0" smtClean="0"/>
              <a:t>, on le </a:t>
            </a:r>
            <a:r>
              <a:rPr lang="en-GB" baseline="0" dirty="0" err="1" smtClean="0"/>
              <a:t>voit</a:t>
            </a:r>
            <a:r>
              <a:rPr lang="en-GB" baseline="0" dirty="0" smtClean="0"/>
              <a:t> pas </a:t>
            </a:r>
            <a:r>
              <a:rPr lang="en-GB" baseline="0" dirty="0" err="1" smtClean="0"/>
              <a:t>forcément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très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bien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ici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mais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sont</a:t>
            </a:r>
            <a:r>
              <a:rPr lang="en-GB" baseline="0" dirty="0" smtClean="0"/>
              <a:t> des bars </a:t>
            </a:r>
            <a:r>
              <a:rPr lang="en-GB" baseline="0" dirty="0" err="1" smtClean="0"/>
              <a:t>damassés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donc</a:t>
            </a:r>
            <a:r>
              <a:rPr lang="en-GB" baseline="0" dirty="0" smtClean="0"/>
              <a:t> on </a:t>
            </a:r>
            <a:r>
              <a:rPr lang="en-GB" baseline="0" dirty="0" err="1" smtClean="0"/>
              <a:t>dirait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vraiment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qu’ils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avaient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juste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pris</a:t>
            </a:r>
            <a:r>
              <a:rPr lang="en-GB" baseline="0" dirty="0" smtClean="0"/>
              <a:t> le </a:t>
            </a:r>
            <a:r>
              <a:rPr lang="en-GB" baseline="0" dirty="0" err="1" smtClean="0"/>
              <a:t>métal</a:t>
            </a:r>
            <a:r>
              <a:rPr lang="en-GB" baseline="0" dirty="0" smtClean="0"/>
              <a:t> </a:t>
            </a:r>
            <a:r>
              <a:rPr lang="en-GB" baseline="0" dirty="0" err="1" smtClean="0"/>
              <a:t>qu’ils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avaient</a:t>
            </a:r>
            <a:r>
              <a:rPr lang="en-GB" baseline="0" dirty="0" smtClean="0"/>
              <a:t> sous la main pour faire le </a:t>
            </a:r>
            <a:r>
              <a:rPr lang="en-GB" baseline="0" dirty="0" err="1" smtClean="0"/>
              <a:t>recyclage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dans</a:t>
            </a:r>
            <a:r>
              <a:rPr lang="en-GB" baseline="0" dirty="0" smtClean="0"/>
              <a:t> le dos de </a:t>
            </a:r>
            <a:r>
              <a:rPr lang="en-GB" baseline="0" dirty="0" err="1" smtClean="0"/>
              <a:t>ce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scramasaxe</a:t>
            </a:r>
            <a:r>
              <a:rPr lang="en-GB" baseline="0" dirty="0" smtClean="0"/>
              <a:t>. </a:t>
            </a:r>
            <a:r>
              <a:rPr lang="en-GB" baseline="0" dirty="0" err="1" smtClean="0"/>
              <a:t>ça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dit</a:t>
            </a:r>
            <a:r>
              <a:rPr lang="en-GB" baseline="0" dirty="0" smtClean="0"/>
              <a:t> long sur les </a:t>
            </a:r>
            <a:r>
              <a:rPr lang="en-GB" baseline="0" dirty="0" err="1" smtClean="0"/>
              <a:t>méthodes</a:t>
            </a:r>
            <a:r>
              <a:rPr lang="en-GB" baseline="0" dirty="0" smtClean="0"/>
              <a:t> de production de barres </a:t>
            </a:r>
            <a:r>
              <a:rPr lang="en-GB" baseline="0" dirty="0" err="1" smtClean="0"/>
              <a:t>damassés</a:t>
            </a:r>
            <a:r>
              <a:rPr lang="en-GB" baseline="0" dirty="0" smtClean="0"/>
              <a:t> à </a:t>
            </a:r>
            <a:r>
              <a:rPr lang="en-GB" baseline="0" dirty="0" err="1" smtClean="0"/>
              <a:t>l’époque</a:t>
            </a:r>
            <a:r>
              <a:rPr lang="en-GB" baseline="0" dirty="0" smtClean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4EF2A-1488-4CC7-B969-875A2B18B5C5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09761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err="1" smtClean="0"/>
              <a:t>C’est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d’autant</a:t>
            </a:r>
            <a:r>
              <a:rPr lang="en-GB" baseline="0" dirty="0" smtClean="0"/>
              <a:t> plus </a:t>
            </a:r>
            <a:r>
              <a:rPr lang="en-GB" baseline="0" dirty="0" err="1" smtClean="0"/>
              <a:t>curieux</a:t>
            </a:r>
            <a:r>
              <a:rPr lang="en-GB" baseline="0" dirty="0" smtClean="0"/>
              <a:t> pour </a:t>
            </a:r>
            <a:r>
              <a:rPr lang="en-GB" baseline="0" dirty="0" err="1" smtClean="0"/>
              <a:t>ce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scramasaxe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puisque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c’est</a:t>
            </a:r>
            <a:r>
              <a:rPr lang="en-GB" baseline="0" dirty="0" smtClean="0"/>
              <a:t> un rare </a:t>
            </a:r>
            <a:r>
              <a:rPr lang="en-GB" baseline="0" dirty="0" err="1" smtClean="0"/>
              <a:t>exemple</a:t>
            </a:r>
            <a:r>
              <a:rPr lang="en-GB" baseline="0" dirty="0" smtClean="0"/>
              <a:t> d’un </a:t>
            </a:r>
            <a:r>
              <a:rPr lang="en-GB" baseline="0" dirty="0" err="1" smtClean="0"/>
              <a:t>scramasaxe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damassé</a:t>
            </a:r>
            <a:r>
              <a:rPr lang="en-GB" baseline="0" dirty="0" smtClean="0"/>
              <a:t>,, </a:t>
            </a:r>
            <a:r>
              <a:rPr lang="en-GB" baseline="0" dirty="0" err="1" smtClean="0"/>
              <a:t>mais</a:t>
            </a:r>
            <a:r>
              <a:rPr lang="en-GB" baseline="0" dirty="0" smtClean="0"/>
              <a:t> les sous blocs </a:t>
            </a:r>
            <a:r>
              <a:rPr lang="en-GB" baseline="0" dirty="0" err="1" smtClean="0"/>
              <a:t>damassés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en</a:t>
            </a:r>
            <a:r>
              <a:rPr lang="en-GB" baseline="0" dirty="0" smtClean="0"/>
              <a:t> bas ne </a:t>
            </a:r>
            <a:r>
              <a:rPr lang="en-GB" baseline="0" dirty="0" err="1" smtClean="0"/>
              <a:t>suivent</a:t>
            </a:r>
            <a:r>
              <a:rPr lang="en-GB" baseline="0" dirty="0" smtClean="0"/>
              <a:t> pas la </a:t>
            </a:r>
            <a:r>
              <a:rPr lang="en-GB" baseline="0" dirty="0" err="1" smtClean="0"/>
              <a:t>mise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forme</a:t>
            </a:r>
            <a:r>
              <a:rPr lang="en-GB" baseline="0" dirty="0" smtClean="0"/>
              <a:t> du </a:t>
            </a:r>
            <a:r>
              <a:rPr lang="en-GB" baseline="0" dirty="0" err="1" smtClean="0"/>
              <a:t>reste</a:t>
            </a:r>
            <a:r>
              <a:rPr lang="en-GB" baseline="0" dirty="0" smtClean="0"/>
              <a:t> du damassage et </a:t>
            </a:r>
            <a:r>
              <a:rPr lang="en-GB" baseline="0" dirty="0" err="1" smtClean="0"/>
              <a:t>sont</a:t>
            </a:r>
            <a:r>
              <a:rPr lang="en-GB" baseline="0" dirty="0" smtClean="0"/>
              <a:t> concentres que d’un </a:t>
            </a:r>
            <a:r>
              <a:rPr lang="en-GB" baseline="0" dirty="0" err="1" smtClean="0"/>
              <a:t>seul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côté</a:t>
            </a:r>
            <a:r>
              <a:rPr lang="en-GB" baseline="0" dirty="0" smtClean="0"/>
              <a:t>. </a:t>
            </a:r>
            <a:r>
              <a:rPr lang="en-GB" baseline="0" dirty="0" err="1" smtClean="0"/>
              <a:t>Donc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vraiment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très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curieux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j’ai</a:t>
            </a:r>
            <a:r>
              <a:rPr lang="en-GB" baseline="0" dirty="0" smtClean="0"/>
              <a:t> beaucoup de choses à dire sur </a:t>
            </a:r>
            <a:r>
              <a:rPr lang="en-GB" baseline="0" dirty="0" err="1" smtClean="0"/>
              <a:t>ce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scramasaxe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spécifiquement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mais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j’ai</a:t>
            </a:r>
            <a:r>
              <a:rPr lang="en-GB" baseline="0" dirty="0" smtClean="0"/>
              <a:t> pas </a:t>
            </a:r>
            <a:r>
              <a:rPr lang="en-GB" baseline="0" dirty="0" err="1" smtClean="0"/>
              <a:t>vraiment</a:t>
            </a:r>
            <a:r>
              <a:rPr lang="en-GB" baseline="0" dirty="0" smtClean="0"/>
              <a:t> le temps </a:t>
            </a:r>
            <a:r>
              <a:rPr lang="en-GB" baseline="0" dirty="0" err="1" smtClean="0"/>
              <a:t>d’en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parler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donc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jamais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ça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vous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intéresse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n’hésitez</a:t>
            </a:r>
            <a:r>
              <a:rPr lang="en-GB" baseline="0" dirty="0" smtClean="0"/>
              <a:t> pas à me poser des questions </a:t>
            </a:r>
            <a:r>
              <a:rPr lang="en-GB" baseline="0" dirty="0" err="1" smtClean="0"/>
              <a:t>dessus</a:t>
            </a:r>
            <a:r>
              <a:rPr lang="en-GB" baseline="0" dirty="0" smtClean="0"/>
              <a:t> après.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4EF2A-1488-4CC7-B969-875A2B18B5C5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84452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Une</a:t>
            </a:r>
            <a:r>
              <a:rPr lang="en-GB" dirty="0" smtClean="0"/>
              <a:t> </a:t>
            </a:r>
            <a:r>
              <a:rPr lang="en-GB" dirty="0" err="1" smtClean="0"/>
              <a:t>fois</a:t>
            </a:r>
            <a:r>
              <a:rPr lang="en-GB" dirty="0" smtClean="0"/>
              <a:t> les blocs </a:t>
            </a:r>
            <a:r>
              <a:rPr lang="en-GB" dirty="0" err="1" smtClean="0"/>
              <a:t>mises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forme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il</a:t>
            </a:r>
            <a:r>
              <a:rPr lang="en-GB" baseline="0" dirty="0" smtClean="0"/>
              <a:t> </a:t>
            </a:r>
            <a:r>
              <a:rPr lang="en-GB" baseline="0" dirty="0" err="1" smtClean="0"/>
              <a:t>faut</a:t>
            </a:r>
            <a:r>
              <a:rPr lang="en-GB" baseline="0" dirty="0" smtClean="0"/>
              <a:t> les </a:t>
            </a:r>
            <a:r>
              <a:rPr lang="en-GB" baseline="0" dirty="0" smtClean="0"/>
              <a:t>assembler. </a:t>
            </a:r>
            <a:r>
              <a:rPr lang="en-GB" baseline="0" dirty="0" err="1" smtClean="0"/>
              <a:t>Deux</a:t>
            </a:r>
            <a:r>
              <a:rPr lang="en-GB" baseline="0" dirty="0" smtClean="0"/>
              <a:t> </a:t>
            </a:r>
            <a:r>
              <a:rPr lang="en-GB" baseline="0" dirty="0" err="1" smtClean="0"/>
              <a:t>méthodes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ont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été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employés</a:t>
            </a:r>
            <a:r>
              <a:rPr lang="en-GB" baseline="0" dirty="0" smtClean="0"/>
              <a:t> pour </a:t>
            </a:r>
            <a:r>
              <a:rPr lang="en-GB" baseline="0" dirty="0" err="1" smtClean="0"/>
              <a:t>ça</a:t>
            </a:r>
            <a:r>
              <a:rPr lang="en-GB" baseline="0" dirty="0" smtClean="0"/>
              <a:t>, les </a:t>
            </a:r>
            <a:r>
              <a:rPr lang="en-GB" baseline="0" dirty="0" err="1" smtClean="0"/>
              <a:t>soudures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amorce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où</a:t>
            </a:r>
            <a:r>
              <a:rPr lang="en-GB" baseline="0" dirty="0" smtClean="0"/>
              <a:t> le </a:t>
            </a:r>
            <a:r>
              <a:rPr lang="en-GB" baseline="0" dirty="0" err="1" smtClean="0"/>
              <a:t>métal</a:t>
            </a:r>
            <a:r>
              <a:rPr lang="en-GB" baseline="0" dirty="0" smtClean="0"/>
              <a:t> se rencontre à un angle, et </a:t>
            </a:r>
            <a:r>
              <a:rPr lang="en-GB" baseline="0" dirty="0" smtClean="0"/>
              <a:t>les </a:t>
            </a:r>
            <a:r>
              <a:rPr lang="en-GB" baseline="0" dirty="0" err="1" smtClean="0"/>
              <a:t>soudures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gueule</a:t>
            </a:r>
            <a:r>
              <a:rPr lang="en-GB" baseline="0" dirty="0" smtClean="0"/>
              <a:t> de </a:t>
            </a:r>
            <a:r>
              <a:rPr lang="en-GB" baseline="0" dirty="0" err="1" smtClean="0"/>
              <a:t>loup</a:t>
            </a:r>
            <a:r>
              <a:rPr lang="en-GB" baseline="0" dirty="0" smtClean="0"/>
              <a:t> </a:t>
            </a:r>
            <a:r>
              <a:rPr lang="en-GB" baseline="0" dirty="0" err="1" smtClean="0"/>
              <a:t>où</a:t>
            </a:r>
            <a:r>
              <a:rPr lang="en-GB" baseline="0" dirty="0" smtClean="0"/>
              <a:t> la </a:t>
            </a:r>
            <a:r>
              <a:rPr lang="en-GB" baseline="0" dirty="0" err="1" smtClean="0"/>
              <a:t>soudure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est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en</a:t>
            </a:r>
            <a:r>
              <a:rPr lang="en-GB" baseline="0" dirty="0" smtClean="0"/>
              <a:t> V. </a:t>
            </a:r>
            <a:r>
              <a:rPr lang="en-GB" baseline="0" dirty="0" smtClean="0"/>
              <a:t>Pour </a:t>
            </a:r>
            <a:r>
              <a:rPr lang="en-GB" baseline="0" dirty="0" err="1" smtClean="0"/>
              <a:t>ces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derniers</a:t>
            </a:r>
            <a:r>
              <a:rPr lang="en-GB" baseline="0" dirty="0" smtClean="0"/>
              <a:t>, la pointe de la </a:t>
            </a:r>
            <a:r>
              <a:rPr lang="en-GB" baseline="0" dirty="0" err="1" smtClean="0"/>
              <a:t>soudure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peut</a:t>
            </a:r>
            <a:r>
              <a:rPr lang="en-GB" baseline="0" dirty="0" smtClean="0"/>
              <a:t> pointer </a:t>
            </a:r>
            <a:r>
              <a:rPr lang="en-GB" baseline="0" dirty="0" err="1" smtClean="0"/>
              <a:t>vers</a:t>
            </a:r>
            <a:r>
              <a:rPr lang="en-GB" baseline="0" dirty="0" smtClean="0"/>
              <a:t> le dos </a:t>
            </a:r>
            <a:r>
              <a:rPr lang="en-GB" baseline="0" dirty="0" err="1" smtClean="0"/>
              <a:t>ou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vers</a:t>
            </a:r>
            <a:r>
              <a:rPr lang="en-GB" baseline="0" dirty="0" smtClean="0"/>
              <a:t> la pointe, </a:t>
            </a:r>
            <a:r>
              <a:rPr lang="en-GB" baseline="0" dirty="0" err="1" smtClean="0"/>
              <a:t>mais</a:t>
            </a:r>
            <a:r>
              <a:rPr lang="en-GB" baseline="0" dirty="0" smtClean="0"/>
              <a:t> les </a:t>
            </a:r>
            <a:r>
              <a:rPr lang="en-GB" baseline="0" dirty="0" err="1" smtClean="0"/>
              <a:t>soudures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vers</a:t>
            </a:r>
            <a:r>
              <a:rPr lang="en-GB" baseline="0" dirty="0" smtClean="0"/>
              <a:t> le dos </a:t>
            </a:r>
            <a:r>
              <a:rPr lang="en-GB" baseline="0" dirty="0" err="1" smtClean="0"/>
              <a:t>sont</a:t>
            </a:r>
            <a:r>
              <a:rPr lang="en-GB" baseline="0" dirty="0" smtClean="0"/>
              <a:t> un </a:t>
            </a:r>
            <a:r>
              <a:rPr lang="en-GB" baseline="0" dirty="0" err="1" smtClean="0"/>
              <a:t>peu</a:t>
            </a:r>
            <a:r>
              <a:rPr lang="en-GB" baseline="0" dirty="0" smtClean="0"/>
              <a:t> plus </a:t>
            </a:r>
            <a:r>
              <a:rPr lang="en-GB" baseline="0" dirty="0" err="1" smtClean="0"/>
              <a:t>représentés</a:t>
            </a:r>
            <a:r>
              <a:rPr lang="en-GB" baseline="0" dirty="0" smtClean="0"/>
              <a:t>. </a:t>
            </a:r>
            <a:r>
              <a:rPr lang="en-GB" baseline="0" dirty="0" err="1" smtClean="0"/>
              <a:t>Cependant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comme</a:t>
            </a:r>
            <a:r>
              <a:rPr lang="en-GB" baseline="0" dirty="0" smtClean="0"/>
              <a:t> on </a:t>
            </a:r>
            <a:r>
              <a:rPr lang="en-GB" baseline="0" dirty="0" err="1" smtClean="0"/>
              <a:t>peut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voir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dans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l’image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en</a:t>
            </a:r>
            <a:r>
              <a:rPr lang="en-GB" baseline="0" dirty="0" smtClean="0"/>
              <a:t> bas au centre </a:t>
            </a:r>
            <a:r>
              <a:rPr lang="en-GB" baseline="0" dirty="0" err="1" smtClean="0"/>
              <a:t>ici</a:t>
            </a:r>
            <a:r>
              <a:rPr lang="en-GB" baseline="0" dirty="0" smtClean="0"/>
              <a:t>, la </a:t>
            </a:r>
            <a:r>
              <a:rPr lang="en-GB" baseline="0" dirty="0" err="1" smtClean="0"/>
              <a:t>soudure</a:t>
            </a:r>
            <a:r>
              <a:rPr lang="en-GB" baseline="0" dirty="0" smtClean="0"/>
              <a:t> a </a:t>
            </a:r>
            <a:r>
              <a:rPr lang="en-GB" baseline="0" dirty="0" err="1" smtClean="0"/>
              <a:t>tendance</a:t>
            </a:r>
            <a:r>
              <a:rPr lang="en-GB" baseline="0" dirty="0" smtClean="0"/>
              <a:t> à se </a:t>
            </a:r>
            <a:r>
              <a:rPr lang="en-GB" baseline="0" dirty="0" err="1" smtClean="0"/>
              <a:t>déformer</a:t>
            </a:r>
            <a:r>
              <a:rPr lang="en-GB" baseline="0" dirty="0" smtClean="0"/>
              <a:t> un </a:t>
            </a:r>
            <a:r>
              <a:rPr lang="en-GB" baseline="0" dirty="0" err="1" smtClean="0"/>
              <a:t>peu</a:t>
            </a:r>
            <a:r>
              <a:rPr lang="en-GB" baseline="0" dirty="0" smtClean="0"/>
              <a:t> </a:t>
            </a:r>
            <a:r>
              <a:rPr lang="en-GB" baseline="0" dirty="0" err="1" smtClean="0"/>
              <a:t>lors</a:t>
            </a:r>
            <a:r>
              <a:rPr lang="en-GB" baseline="0" dirty="0" smtClean="0"/>
              <a:t> de la </a:t>
            </a:r>
            <a:r>
              <a:rPr lang="en-GB" baseline="0" dirty="0" err="1" smtClean="0"/>
              <a:t>mise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forme</a:t>
            </a:r>
            <a:r>
              <a:rPr lang="en-GB" baseline="0" dirty="0" smtClean="0"/>
              <a:t> finale, pour </a:t>
            </a:r>
            <a:r>
              <a:rPr lang="en-GB" baseline="0" dirty="0" err="1" smtClean="0"/>
              <a:t>avoir</a:t>
            </a:r>
            <a:r>
              <a:rPr lang="en-GB" baseline="0" dirty="0" smtClean="0"/>
              <a:t> plus </a:t>
            </a:r>
            <a:r>
              <a:rPr lang="en-GB" baseline="0" dirty="0" err="1" smtClean="0"/>
              <a:t>une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forme</a:t>
            </a:r>
            <a:r>
              <a:rPr lang="en-GB" baseline="0" dirty="0" smtClean="0"/>
              <a:t> de M </a:t>
            </a:r>
            <a:r>
              <a:rPr lang="en-GB" baseline="0" dirty="0" err="1" smtClean="0"/>
              <a:t>plutôt</a:t>
            </a:r>
            <a:r>
              <a:rPr lang="en-GB" baseline="0" dirty="0" smtClean="0"/>
              <a:t> que de V.</a:t>
            </a:r>
          </a:p>
          <a:p>
            <a:endParaRPr lang="en-GB" baseline="0" dirty="0" smtClean="0"/>
          </a:p>
          <a:p>
            <a:r>
              <a:rPr lang="en-GB" baseline="0" dirty="0" smtClean="0"/>
              <a:t>À </a:t>
            </a:r>
            <a:r>
              <a:rPr lang="en-GB" baseline="0" dirty="0" err="1" smtClean="0"/>
              <a:t>noter</a:t>
            </a:r>
            <a:r>
              <a:rPr lang="en-GB" baseline="0" dirty="0" smtClean="0"/>
              <a:t> à </a:t>
            </a:r>
            <a:r>
              <a:rPr lang="en-GB" baseline="0" dirty="0" err="1" smtClean="0"/>
              <a:t>ce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stade</a:t>
            </a:r>
            <a:r>
              <a:rPr lang="en-GB" baseline="0" dirty="0" smtClean="0"/>
              <a:t>, les </a:t>
            </a:r>
            <a:r>
              <a:rPr lang="en-GB" baseline="0" dirty="0" err="1" smtClean="0"/>
              <a:t>soudures</a:t>
            </a:r>
            <a:r>
              <a:rPr lang="en-GB" baseline="0" dirty="0" smtClean="0"/>
              <a:t> entre les blocs </a:t>
            </a:r>
            <a:r>
              <a:rPr lang="en-GB" baseline="0" dirty="0" err="1" smtClean="0"/>
              <a:t>sont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tous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extremment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propres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très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peu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d’inclusions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peu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voire</a:t>
            </a:r>
            <a:r>
              <a:rPr lang="en-GB" baseline="0" dirty="0" smtClean="0"/>
              <a:t> pas de corrosion </a:t>
            </a:r>
            <a:r>
              <a:rPr lang="en-GB" baseline="0" dirty="0" err="1" smtClean="0"/>
              <a:t>ou</a:t>
            </a:r>
            <a:r>
              <a:rPr lang="en-GB" baseline="0" dirty="0" smtClean="0"/>
              <a:t> de fissures, </a:t>
            </a:r>
            <a:r>
              <a:rPr lang="en-GB" baseline="0" dirty="0" err="1" smtClean="0"/>
              <a:t>ce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sont</a:t>
            </a:r>
            <a:r>
              <a:rPr lang="en-GB" baseline="0" dirty="0" smtClean="0"/>
              <a:t> des </a:t>
            </a:r>
            <a:r>
              <a:rPr lang="en-GB" baseline="0" dirty="0" err="1" smtClean="0"/>
              <a:t>soudures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réalisés</a:t>
            </a:r>
            <a:r>
              <a:rPr lang="en-GB" baseline="0" dirty="0" smtClean="0"/>
              <a:t> avec beaucoup de </a:t>
            </a:r>
            <a:r>
              <a:rPr lang="en-GB" baseline="0" dirty="0" err="1" smtClean="0"/>
              <a:t>soin</a:t>
            </a:r>
            <a:r>
              <a:rPr lang="en-GB" baseline="0" dirty="0" smtClean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4EF2A-1488-4CC7-B969-875A2B18B5C5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7194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 err="1" smtClean="0"/>
              <a:t>C’est</a:t>
            </a:r>
            <a:r>
              <a:rPr lang="en-GB" baseline="0" dirty="0" smtClean="0"/>
              <a:t> pour </a:t>
            </a:r>
            <a:r>
              <a:rPr lang="en-GB" baseline="0" dirty="0" err="1" smtClean="0"/>
              <a:t>ça</a:t>
            </a:r>
            <a:r>
              <a:rPr lang="en-GB" baseline="0" dirty="0" smtClean="0"/>
              <a:t> que </a:t>
            </a:r>
            <a:r>
              <a:rPr lang="en-GB" baseline="0" dirty="0" err="1" smtClean="0"/>
              <a:t>c’est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d’autant</a:t>
            </a:r>
            <a:r>
              <a:rPr lang="en-GB" baseline="0" dirty="0" smtClean="0"/>
              <a:t> plus </a:t>
            </a:r>
            <a:r>
              <a:rPr lang="en-GB" baseline="0" dirty="0" err="1" smtClean="0"/>
              <a:t>remarquable</a:t>
            </a:r>
            <a:r>
              <a:rPr lang="en-GB" baseline="0" dirty="0" smtClean="0"/>
              <a:t> de </a:t>
            </a:r>
            <a:r>
              <a:rPr lang="en-GB" baseline="0" dirty="0" err="1" smtClean="0"/>
              <a:t>retrouver</a:t>
            </a:r>
            <a:r>
              <a:rPr lang="en-GB" baseline="0" dirty="0" smtClean="0"/>
              <a:t> des </a:t>
            </a:r>
            <a:r>
              <a:rPr lang="en-GB" baseline="0" dirty="0" err="1" smtClean="0"/>
              <a:t>soudures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très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peu</a:t>
            </a:r>
            <a:r>
              <a:rPr lang="en-GB" baseline="0" dirty="0" smtClean="0"/>
              <a:t> </a:t>
            </a:r>
            <a:r>
              <a:rPr lang="en-GB" baseline="0" dirty="0" err="1" smtClean="0"/>
              <a:t>propres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dans</a:t>
            </a:r>
            <a:r>
              <a:rPr lang="en-GB" baseline="0" dirty="0" smtClean="0"/>
              <a:t> le dos. </a:t>
            </a:r>
            <a:r>
              <a:rPr lang="en-GB" baseline="0" dirty="0" err="1" smtClean="0"/>
              <a:t>Donc</a:t>
            </a:r>
            <a:r>
              <a:rPr lang="en-GB" baseline="0" dirty="0" smtClean="0"/>
              <a:t> je </a:t>
            </a:r>
            <a:r>
              <a:rPr lang="en-GB" baseline="0" dirty="0" err="1" smtClean="0"/>
              <a:t>vous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donne</a:t>
            </a:r>
            <a:r>
              <a:rPr lang="en-GB" baseline="0" dirty="0" smtClean="0"/>
              <a:t> un </a:t>
            </a:r>
            <a:r>
              <a:rPr lang="en-GB" baseline="0" dirty="0" err="1" smtClean="0"/>
              <a:t>contraste</a:t>
            </a:r>
            <a:r>
              <a:rPr lang="en-GB" baseline="0" dirty="0" smtClean="0"/>
              <a:t> direct, </a:t>
            </a:r>
            <a:r>
              <a:rPr lang="en-GB" baseline="0" dirty="0" err="1" smtClean="0"/>
              <a:t>ces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deux</a:t>
            </a:r>
            <a:r>
              <a:rPr lang="en-GB" baseline="0" dirty="0" smtClean="0"/>
              <a:t> photos </a:t>
            </a:r>
            <a:r>
              <a:rPr lang="en-GB" baseline="0" dirty="0" err="1" smtClean="0"/>
              <a:t>proviennent</a:t>
            </a:r>
            <a:r>
              <a:rPr lang="en-GB" baseline="0" dirty="0" smtClean="0"/>
              <a:t> du </a:t>
            </a:r>
            <a:r>
              <a:rPr lang="en-GB" baseline="0" dirty="0" err="1" smtClean="0"/>
              <a:t>même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scramasaxe</a:t>
            </a:r>
            <a:r>
              <a:rPr lang="en-GB" baseline="0" dirty="0" smtClean="0"/>
              <a:t>. Celle à gauche </a:t>
            </a:r>
            <a:r>
              <a:rPr lang="en-GB" baseline="0" dirty="0" err="1" smtClean="0"/>
              <a:t>est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si</a:t>
            </a:r>
            <a:r>
              <a:rPr lang="en-GB" baseline="0" dirty="0" smtClean="0"/>
              <a:t> proper </a:t>
            </a:r>
            <a:r>
              <a:rPr lang="en-GB" baseline="0" dirty="0" err="1" smtClean="0"/>
              <a:t>qu’ell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est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pratiquement</a:t>
            </a:r>
            <a:r>
              <a:rPr lang="en-GB" baseline="0" dirty="0" smtClean="0"/>
              <a:t> invisible, </a:t>
            </a:r>
            <a:r>
              <a:rPr lang="en-GB" baseline="0" dirty="0" err="1" smtClean="0"/>
              <a:t>mais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celle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dans</a:t>
            </a:r>
            <a:r>
              <a:rPr lang="en-GB" baseline="0" dirty="0" smtClean="0"/>
              <a:t> le dos </a:t>
            </a:r>
            <a:r>
              <a:rPr lang="en-GB" baseline="0" dirty="0" err="1" smtClean="0"/>
              <a:t>est</a:t>
            </a:r>
            <a:r>
              <a:rPr lang="en-GB" baseline="0" dirty="0" smtClean="0"/>
              <a:t> immense, </a:t>
            </a:r>
            <a:r>
              <a:rPr lang="en-GB" baseline="0" dirty="0" err="1" smtClean="0"/>
              <a:t>coontient</a:t>
            </a:r>
            <a:r>
              <a:rPr lang="en-GB" baseline="0" dirty="0" smtClean="0"/>
              <a:t> des </a:t>
            </a:r>
            <a:r>
              <a:rPr lang="en-GB" baseline="0" dirty="0" err="1" smtClean="0"/>
              <a:t>énormes</a:t>
            </a:r>
            <a:r>
              <a:rPr lang="en-GB" baseline="0" dirty="0" smtClean="0"/>
              <a:t> inclusions et </a:t>
            </a:r>
            <a:r>
              <a:rPr lang="en-GB" baseline="0" dirty="0" err="1" smtClean="0"/>
              <a:t>présentes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est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est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associé</a:t>
            </a:r>
            <a:r>
              <a:rPr lang="en-GB" baseline="0" dirty="0" smtClean="0"/>
              <a:t> à </a:t>
            </a:r>
            <a:r>
              <a:rPr lang="en-GB" baseline="0" dirty="0" err="1" smtClean="0"/>
              <a:t>plusieurs</a:t>
            </a:r>
            <a:r>
              <a:rPr lang="en-GB" baseline="0" dirty="0" smtClean="0"/>
              <a:t> fissures </a:t>
            </a:r>
            <a:r>
              <a:rPr lang="en-GB" baseline="0" dirty="0" err="1" smtClean="0"/>
              <a:t>dans</a:t>
            </a:r>
            <a:r>
              <a:rPr lang="en-GB" baseline="0" dirty="0" smtClean="0"/>
              <a:t> la lame. Et </a:t>
            </a:r>
            <a:r>
              <a:rPr lang="en-GB" baseline="0" dirty="0" err="1" smtClean="0"/>
              <a:t>c’est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une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tendance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qu’on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retrouve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dans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une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dizaine</a:t>
            </a:r>
            <a:r>
              <a:rPr lang="en-GB" baseline="0" dirty="0" smtClean="0"/>
              <a:t> des </a:t>
            </a:r>
            <a:r>
              <a:rPr lang="en-GB" baseline="0" dirty="0" err="1" smtClean="0"/>
              <a:t>scramasaxes</a:t>
            </a:r>
            <a:r>
              <a:rPr lang="en-GB" baseline="0" dirty="0" smtClean="0"/>
              <a:t> à 2 </a:t>
            </a:r>
            <a:r>
              <a:rPr lang="en-GB" baseline="0" dirty="0" err="1" smtClean="0"/>
              <a:t>ou</a:t>
            </a:r>
            <a:r>
              <a:rPr lang="en-GB" baseline="0" dirty="0" smtClean="0"/>
              <a:t> 3 blocs, les </a:t>
            </a:r>
            <a:r>
              <a:rPr lang="en-GB" baseline="0" dirty="0" err="1" smtClean="0"/>
              <a:t>soudures</a:t>
            </a:r>
            <a:r>
              <a:rPr lang="en-GB" baseline="0" dirty="0" smtClean="0"/>
              <a:t> entre le </a:t>
            </a:r>
            <a:r>
              <a:rPr lang="en-GB" baseline="0" dirty="0" err="1" smtClean="0"/>
              <a:t>tranchant</a:t>
            </a:r>
            <a:r>
              <a:rPr lang="en-GB" baseline="0" dirty="0" smtClean="0"/>
              <a:t> et le dos </a:t>
            </a:r>
            <a:r>
              <a:rPr lang="en-GB" baseline="0" dirty="0" err="1" smtClean="0"/>
              <a:t>sont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propres</a:t>
            </a:r>
            <a:r>
              <a:rPr lang="en-GB" baseline="0" dirty="0" smtClean="0"/>
              <a:t>, le </a:t>
            </a:r>
            <a:r>
              <a:rPr lang="en-GB" baseline="0" dirty="0" err="1" smtClean="0"/>
              <a:t>tranchant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est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propre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mais</a:t>
            </a:r>
            <a:r>
              <a:rPr lang="en-GB" baseline="0" dirty="0" smtClean="0"/>
              <a:t> le dos non.</a:t>
            </a:r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4EF2A-1488-4CC7-B969-875A2B18B5C5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51874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 err="1" smtClean="0"/>
              <a:t>Ça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peut-être</a:t>
            </a:r>
            <a:r>
              <a:rPr lang="en-GB" baseline="0" dirty="0" smtClean="0"/>
              <a:t> à cause de </a:t>
            </a:r>
            <a:r>
              <a:rPr lang="en-GB" baseline="0" dirty="0" err="1" smtClean="0"/>
              <a:t>soudures</a:t>
            </a:r>
            <a:r>
              <a:rPr lang="en-GB" baseline="0" dirty="0" smtClean="0"/>
              <a:t> mal </a:t>
            </a:r>
            <a:r>
              <a:rPr lang="en-GB" baseline="0" dirty="0" err="1" smtClean="0"/>
              <a:t>réalisés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mais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aussi</a:t>
            </a:r>
            <a:r>
              <a:rPr lang="en-GB" baseline="0" dirty="0" smtClean="0"/>
              <a:t> à cause </a:t>
            </a:r>
            <a:r>
              <a:rPr lang="en-GB" baseline="0" dirty="0" err="1" smtClean="0"/>
              <a:t>d’une</a:t>
            </a:r>
            <a:r>
              <a:rPr lang="en-GB" baseline="0" dirty="0" smtClean="0"/>
              <a:t> plus </a:t>
            </a:r>
            <a:r>
              <a:rPr lang="en-GB" baseline="0" dirty="0" err="1" smtClean="0"/>
              <a:t>grande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quantité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d’inclusions</a:t>
            </a:r>
            <a:r>
              <a:rPr lang="en-GB" baseline="0" dirty="0" smtClean="0"/>
              <a:t> de reduction </a:t>
            </a:r>
            <a:r>
              <a:rPr lang="en-GB" baseline="0" dirty="0" err="1" smtClean="0"/>
              <a:t>dans</a:t>
            </a:r>
            <a:r>
              <a:rPr lang="en-GB" baseline="0" dirty="0" smtClean="0"/>
              <a:t> le </a:t>
            </a:r>
            <a:r>
              <a:rPr lang="en-GB" baseline="0" dirty="0" err="1" smtClean="0"/>
              <a:t>métal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comme</a:t>
            </a:r>
            <a:r>
              <a:rPr lang="en-GB" baseline="0" dirty="0" smtClean="0"/>
              <a:t> on </a:t>
            </a:r>
            <a:r>
              <a:rPr lang="en-GB" baseline="0" dirty="0" err="1" smtClean="0"/>
              <a:t>peut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voir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en</a:t>
            </a:r>
            <a:r>
              <a:rPr lang="en-GB" baseline="0" dirty="0" smtClean="0"/>
              <a:t> bas. </a:t>
            </a:r>
            <a:r>
              <a:rPr lang="en-GB" baseline="0" dirty="0" err="1" smtClean="0"/>
              <a:t>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calculant</a:t>
            </a:r>
            <a:r>
              <a:rPr lang="en-GB" baseline="0" dirty="0" smtClean="0"/>
              <a:t> les proportions de la surface de </a:t>
            </a:r>
            <a:r>
              <a:rPr lang="en-GB" baseline="0" dirty="0" err="1" smtClean="0"/>
              <a:t>chaque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échantillon</a:t>
            </a:r>
            <a:r>
              <a:rPr lang="en-GB" baseline="0" dirty="0" smtClean="0"/>
              <a:t> prise par des inclusions de </a:t>
            </a:r>
            <a:r>
              <a:rPr lang="en-GB" baseline="0" dirty="0" err="1" smtClean="0"/>
              <a:t>réduction</a:t>
            </a:r>
            <a:r>
              <a:rPr lang="en-GB" baseline="0" dirty="0" smtClean="0"/>
              <a:t>, on </a:t>
            </a:r>
            <a:r>
              <a:rPr lang="en-GB" baseline="0" dirty="0" err="1" smtClean="0"/>
              <a:t>trouve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qu’en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moyenne</a:t>
            </a:r>
            <a:r>
              <a:rPr lang="en-GB" baseline="0" dirty="0" smtClean="0"/>
              <a:t> les dos </a:t>
            </a:r>
            <a:r>
              <a:rPr lang="en-GB" baseline="0" dirty="0" err="1" smtClean="0"/>
              <a:t>contiennent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une</a:t>
            </a:r>
            <a:r>
              <a:rPr lang="en-GB" baseline="0" dirty="0" smtClean="0"/>
              <a:t> et demi </a:t>
            </a:r>
            <a:r>
              <a:rPr lang="en-GB" baseline="0" dirty="0" err="1" smtClean="0"/>
              <a:t>fois</a:t>
            </a:r>
            <a:r>
              <a:rPr lang="en-GB" baseline="0" dirty="0" smtClean="0"/>
              <a:t> plus </a:t>
            </a:r>
            <a:r>
              <a:rPr lang="en-GB" baseline="0" dirty="0" err="1" smtClean="0"/>
              <a:t>d’inclusions</a:t>
            </a:r>
            <a:r>
              <a:rPr lang="en-GB" baseline="0" dirty="0" smtClean="0"/>
              <a:t> que le </a:t>
            </a:r>
            <a:r>
              <a:rPr lang="en-GB" baseline="0" dirty="0" err="1" smtClean="0"/>
              <a:t>tranchant</a:t>
            </a:r>
            <a:r>
              <a:rPr lang="en-GB" baseline="0" dirty="0" smtClean="0"/>
              <a:t>.</a:t>
            </a:r>
            <a:endParaRPr lang="en-GB" baseline="0" dirty="0" smtClean="0"/>
          </a:p>
          <a:p>
            <a:endParaRPr lang="en-GB" baseline="0" dirty="0" smtClean="0"/>
          </a:p>
          <a:p>
            <a:r>
              <a:rPr lang="en-GB" baseline="0" dirty="0" smtClean="0"/>
              <a:t>Pour </a:t>
            </a:r>
            <a:r>
              <a:rPr lang="en-GB" baseline="0" dirty="0" err="1" smtClean="0"/>
              <a:t>moi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ce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contrastes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illustre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l’hierarchie</a:t>
            </a:r>
            <a:r>
              <a:rPr lang="en-GB" baseline="0" dirty="0" smtClean="0"/>
              <a:t> des </a:t>
            </a:r>
            <a:r>
              <a:rPr lang="en-GB" baseline="0" dirty="0" err="1" smtClean="0"/>
              <a:t>priorités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dans</a:t>
            </a:r>
            <a:r>
              <a:rPr lang="en-GB" baseline="0" dirty="0" smtClean="0"/>
              <a:t> la fabrication d’un </a:t>
            </a:r>
            <a:r>
              <a:rPr lang="en-GB" baseline="0" dirty="0" err="1" smtClean="0"/>
              <a:t>scramasaxe</a:t>
            </a:r>
            <a:r>
              <a:rPr lang="en-GB" baseline="0" dirty="0" smtClean="0"/>
              <a:t>, pour le dire </a:t>
            </a:r>
            <a:r>
              <a:rPr lang="en-GB" baseline="0" dirty="0" err="1" smtClean="0"/>
              <a:t>simplement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tant</a:t>
            </a:r>
            <a:r>
              <a:rPr lang="en-GB" baseline="0" dirty="0" smtClean="0"/>
              <a:t> que le </a:t>
            </a:r>
            <a:r>
              <a:rPr lang="en-GB" baseline="0" dirty="0" err="1" smtClean="0"/>
              <a:t>tranchant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est</a:t>
            </a:r>
            <a:r>
              <a:rPr lang="en-GB" baseline="0" dirty="0" smtClean="0"/>
              <a:t> bon et ne </a:t>
            </a:r>
            <a:r>
              <a:rPr lang="en-GB" baseline="0" dirty="0" err="1" smtClean="0"/>
              <a:t>risque</a:t>
            </a:r>
            <a:r>
              <a:rPr lang="en-GB" baseline="0" dirty="0" smtClean="0"/>
              <a:t> pas de </a:t>
            </a:r>
            <a:r>
              <a:rPr lang="en-GB" baseline="0" dirty="0" err="1" smtClean="0"/>
              <a:t>casser</a:t>
            </a:r>
            <a:r>
              <a:rPr lang="en-GB" baseline="0" dirty="0" smtClean="0"/>
              <a:t>, la </a:t>
            </a:r>
            <a:r>
              <a:rPr lang="en-GB" baseline="0" dirty="0" err="1" smtClean="0"/>
              <a:t>qualité</a:t>
            </a:r>
            <a:r>
              <a:rPr lang="en-GB" baseline="0" dirty="0" smtClean="0"/>
              <a:t> du dos, </a:t>
            </a:r>
            <a:r>
              <a:rPr lang="en-GB" baseline="0" dirty="0" err="1" smtClean="0"/>
              <a:t>si</a:t>
            </a:r>
            <a:r>
              <a:rPr lang="en-GB" baseline="0" dirty="0" smtClean="0"/>
              <a:t> je </a:t>
            </a:r>
            <a:r>
              <a:rPr lang="en-GB" baseline="0" dirty="0" err="1" smtClean="0"/>
              <a:t>peux</a:t>
            </a:r>
            <a:r>
              <a:rPr lang="en-GB" baseline="0" dirty="0" smtClean="0"/>
              <a:t> le dire </a:t>
            </a:r>
            <a:r>
              <a:rPr lang="en-GB" baseline="0" dirty="0" err="1" smtClean="0"/>
              <a:t>ainsi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est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secondaire</a:t>
            </a:r>
            <a:r>
              <a:rPr lang="en-GB" baseline="0" dirty="0" smtClean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4EF2A-1488-4CC7-B969-875A2B18B5C5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38389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Après </a:t>
            </a:r>
            <a:r>
              <a:rPr lang="en-GB" dirty="0" err="1" smtClean="0"/>
              <a:t>l’assemblage</a:t>
            </a:r>
            <a:r>
              <a:rPr lang="en-GB" baseline="0" dirty="0" smtClean="0"/>
              <a:t> des blocs, </a:t>
            </a:r>
            <a:r>
              <a:rPr lang="en-GB" baseline="0" dirty="0" err="1" smtClean="0"/>
              <a:t>il</a:t>
            </a:r>
            <a:r>
              <a:rPr lang="en-GB" baseline="0" dirty="0" smtClean="0"/>
              <a:t> ne </a:t>
            </a:r>
            <a:r>
              <a:rPr lang="en-GB" baseline="0" dirty="0" err="1" smtClean="0"/>
              <a:t>reste</a:t>
            </a:r>
            <a:r>
              <a:rPr lang="en-GB" baseline="0" dirty="0" smtClean="0"/>
              <a:t> plus que la </a:t>
            </a:r>
            <a:r>
              <a:rPr lang="en-GB" baseline="0" dirty="0" err="1" smtClean="0"/>
              <a:t>mise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forme</a:t>
            </a:r>
            <a:r>
              <a:rPr lang="en-GB" baseline="0" dirty="0" smtClean="0"/>
              <a:t> </a:t>
            </a:r>
            <a:r>
              <a:rPr lang="en-GB" baseline="0" dirty="0" smtClean="0"/>
              <a:t>et </a:t>
            </a:r>
            <a:r>
              <a:rPr lang="en-GB" baseline="0" dirty="0" err="1" smtClean="0"/>
              <a:t>en</a:t>
            </a:r>
            <a:r>
              <a:rPr lang="en-GB" baseline="0" dirty="0" smtClean="0"/>
              <a:t> fait, </a:t>
            </a:r>
            <a:r>
              <a:rPr lang="en-GB" baseline="0" dirty="0" err="1" smtClean="0"/>
              <a:t>il</a:t>
            </a:r>
            <a:r>
              <a:rPr lang="en-GB" baseline="0" dirty="0" smtClean="0"/>
              <a:t> y a </a:t>
            </a:r>
            <a:r>
              <a:rPr lang="en-GB" baseline="0" dirty="0" err="1" smtClean="0"/>
              <a:t>très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peu</a:t>
            </a:r>
            <a:r>
              <a:rPr lang="en-GB" baseline="0" dirty="0" smtClean="0"/>
              <a:t> à dire sur </a:t>
            </a:r>
            <a:r>
              <a:rPr lang="en-GB" baseline="0" dirty="0" err="1" smtClean="0"/>
              <a:t>ce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sujet</a:t>
            </a:r>
            <a:r>
              <a:rPr lang="en-GB" baseline="0" dirty="0" smtClean="0"/>
              <a:t>. La </a:t>
            </a:r>
            <a:r>
              <a:rPr lang="en-GB" baseline="0" dirty="0" err="1" smtClean="0"/>
              <a:t>seule</a:t>
            </a:r>
            <a:r>
              <a:rPr lang="en-GB" baseline="0" dirty="0" smtClean="0"/>
              <a:t> chose que je </a:t>
            </a:r>
            <a:r>
              <a:rPr lang="en-GB" baseline="0" dirty="0" err="1" smtClean="0"/>
              <a:t>peux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vraiment</a:t>
            </a:r>
            <a:r>
              <a:rPr lang="en-GB" baseline="0" dirty="0" smtClean="0"/>
              <a:t> commenter </a:t>
            </a:r>
            <a:r>
              <a:rPr lang="en-GB" baseline="0" dirty="0" err="1" smtClean="0"/>
              <a:t>c’est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qu’il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semblerait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dans</a:t>
            </a:r>
            <a:r>
              <a:rPr lang="en-GB" baseline="0" dirty="0" smtClean="0"/>
              <a:t> le </a:t>
            </a:r>
            <a:r>
              <a:rPr lang="en-GB" baseline="0" dirty="0" err="1" smtClean="0"/>
              <a:t>cas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d’une</a:t>
            </a:r>
            <a:r>
              <a:rPr lang="en-GB" baseline="0" dirty="0" smtClean="0"/>
              <a:t> construction </a:t>
            </a:r>
            <a:r>
              <a:rPr lang="en-GB" baseline="0" dirty="0" err="1" smtClean="0"/>
              <a:t>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plusieurs</a:t>
            </a:r>
            <a:r>
              <a:rPr lang="en-GB" baseline="0" dirty="0" smtClean="0"/>
              <a:t> blocs, que la </a:t>
            </a:r>
            <a:r>
              <a:rPr lang="en-GB" baseline="0" dirty="0" err="1" smtClean="0"/>
              <a:t>soie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comporte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tous</a:t>
            </a:r>
            <a:r>
              <a:rPr lang="en-GB" baseline="0" dirty="0" smtClean="0"/>
              <a:t> les blocs. Par ca je </a:t>
            </a:r>
            <a:r>
              <a:rPr lang="en-GB" baseline="0" dirty="0" err="1" smtClean="0"/>
              <a:t>veux</a:t>
            </a:r>
            <a:r>
              <a:rPr lang="en-GB" baseline="0" dirty="0" smtClean="0"/>
              <a:t> dire </a:t>
            </a:r>
            <a:r>
              <a:rPr lang="en-GB" baseline="0" dirty="0" err="1" smtClean="0"/>
              <a:t>qu’ils</a:t>
            </a:r>
            <a:r>
              <a:rPr lang="en-GB" baseline="0" dirty="0" smtClean="0"/>
              <a:t> ne </a:t>
            </a:r>
            <a:r>
              <a:rPr lang="en-GB" baseline="0" dirty="0" err="1" smtClean="0"/>
              <a:t>laissent</a:t>
            </a:r>
            <a:r>
              <a:rPr lang="en-GB" baseline="0" dirty="0" smtClean="0"/>
              <a:t> pas un bloc plus long pour les </a:t>
            </a:r>
            <a:r>
              <a:rPr lang="en-GB" baseline="0" dirty="0" err="1" smtClean="0"/>
              <a:t>autres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spécifiquement</a:t>
            </a:r>
            <a:r>
              <a:rPr lang="en-GB" baseline="0" dirty="0" smtClean="0"/>
              <a:t> pour former la </a:t>
            </a:r>
            <a:r>
              <a:rPr lang="en-GB" baseline="0" dirty="0" err="1" smtClean="0"/>
              <a:t>soie</a:t>
            </a:r>
            <a:r>
              <a:rPr lang="en-GB" baseline="0" dirty="0" smtClean="0"/>
              <a:t>. </a:t>
            </a:r>
            <a:r>
              <a:rPr lang="en-GB" baseline="0" dirty="0" err="1" smtClean="0"/>
              <a:t>Plutôt</a:t>
            </a:r>
            <a:r>
              <a:rPr lang="en-GB" baseline="0" dirty="0" smtClean="0"/>
              <a:t>, la lame </a:t>
            </a:r>
            <a:r>
              <a:rPr lang="en-GB" baseline="0" dirty="0" err="1" smtClean="0"/>
              <a:t>est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mise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forme</a:t>
            </a:r>
            <a:r>
              <a:rPr lang="en-GB" baseline="0" dirty="0" smtClean="0"/>
              <a:t> et la </a:t>
            </a:r>
            <a:r>
              <a:rPr lang="en-GB" baseline="0" dirty="0" err="1" smtClean="0"/>
              <a:t>soie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est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étirée</a:t>
            </a:r>
            <a:r>
              <a:rPr lang="en-GB" baseline="0" dirty="0" smtClean="0"/>
              <a:t> après, de </a:t>
            </a:r>
            <a:r>
              <a:rPr lang="en-GB" baseline="0" dirty="0" err="1" smtClean="0"/>
              <a:t>l’assemblage</a:t>
            </a:r>
            <a:r>
              <a:rPr lang="en-GB" baseline="0" dirty="0" smtClean="0"/>
              <a:t> des blocs.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4EF2A-1488-4CC7-B969-875A2B18B5C5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54440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 smtClean="0"/>
              <a:t>La </a:t>
            </a:r>
            <a:r>
              <a:rPr lang="en-GB" baseline="0" dirty="0" err="1" smtClean="0"/>
              <a:t>dernière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étape</a:t>
            </a:r>
            <a:r>
              <a:rPr lang="en-GB" baseline="0" dirty="0" smtClean="0"/>
              <a:t> de </a:t>
            </a:r>
            <a:r>
              <a:rPr lang="en-GB" baseline="0" dirty="0" err="1" smtClean="0"/>
              <a:t>mise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forme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c’est</a:t>
            </a:r>
            <a:r>
              <a:rPr lang="en-GB" baseline="0" dirty="0" smtClean="0"/>
              <a:t> la </a:t>
            </a:r>
            <a:r>
              <a:rPr lang="en-GB" baseline="0" dirty="0" err="1" smtClean="0"/>
              <a:t>décoration</a:t>
            </a:r>
            <a:r>
              <a:rPr lang="en-GB" baseline="0" dirty="0" smtClean="0"/>
              <a:t>. La </a:t>
            </a:r>
            <a:r>
              <a:rPr lang="en-GB" baseline="0" dirty="0" err="1" smtClean="0"/>
              <a:t>plupart</a:t>
            </a:r>
            <a:r>
              <a:rPr lang="en-GB" baseline="0" dirty="0" smtClean="0"/>
              <a:t> des </a:t>
            </a:r>
            <a:r>
              <a:rPr lang="en-GB" baseline="0" dirty="0" err="1" smtClean="0"/>
              <a:t>scramasaxes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ont</a:t>
            </a:r>
            <a:r>
              <a:rPr lang="en-GB" baseline="0" dirty="0" smtClean="0"/>
              <a:t> un décor simple, un pair de striations des </a:t>
            </a:r>
            <a:r>
              <a:rPr lang="en-GB" baseline="0" dirty="0" err="1" smtClean="0"/>
              <a:t>deux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côtés</a:t>
            </a:r>
            <a:r>
              <a:rPr lang="en-GB" baseline="0" dirty="0" smtClean="0"/>
              <a:t>. Microscopiquement, </a:t>
            </a:r>
            <a:r>
              <a:rPr lang="en-GB" baseline="0" dirty="0" err="1" smtClean="0"/>
              <a:t>ces</a:t>
            </a:r>
            <a:r>
              <a:rPr lang="en-GB" baseline="0" dirty="0" smtClean="0"/>
              <a:t> striations </a:t>
            </a:r>
            <a:r>
              <a:rPr lang="en-GB" baseline="0" dirty="0" err="1" smtClean="0"/>
              <a:t>sont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typiquement</a:t>
            </a:r>
            <a:r>
              <a:rPr lang="en-GB" baseline="0" dirty="0" smtClean="0"/>
              <a:t> perdus </a:t>
            </a:r>
            <a:r>
              <a:rPr lang="en-GB" baseline="0" dirty="0" err="1" smtClean="0"/>
              <a:t>dans</a:t>
            </a:r>
            <a:r>
              <a:rPr lang="en-GB" baseline="0" dirty="0" smtClean="0"/>
              <a:t> la corrosion </a:t>
            </a:r>
            <a:r>
              <a:rPr lang="en-GB" baseline="0" dirty="0" err="1" smtClean="0"/>
              <a:t>mais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dans</a:t>
            </a:r>
            <a:r>
              <a:rPr lang="en-GB" baseline="0" dirty="0" smtClean="0"/>
              <a:t> les </a:t>
            </a:r>
            <a:r>
              <a:rPr lang="en-GB" baseline="0" dirty="0" err="1" smtClean="0"/>
              <a:t>rares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cas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où</a:t>
            </a:r>
            <a:r>
              <a:rPr lang="en-GB" baseline="0" dirty="0" smtClean="0"/>
              <a:t> </a:t>
            </a:r>
            <a:r>
              <a:rPr lang="en-GB" baseline="0" dirty="0" err="1" smtClean="0"/>
              <a:t>ils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sont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préservés</a:t>
            </a:r>
            <a:r>
              <a:rPr lang="en-GB" baseline="0" dirty="0" smtClean="0"/>
              <a:t> on </a:t>
            </a:r>
            <a:r>
              <a:rPr lang="en-GB" baseline="0" dirty="0" err="1" smtClean="0"/>
              <a:t>peut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voir</a:t>
            </a:r>
            <a:r>
              <a:rPr lang="en-GB" baseline="0" dirty="0" smtClean="0"/>
              <a:t> </a:t>
            </a:r>
            <a:r>
              <a:rPr lang="en-GB" baseline="0" dirty="0" err="1" smtClean="0"/>
              <a:t>une</a:t>
            </a:r>
            <a:r>
              <a:rPr lang="en-GB" baseline="0" dirty="0" smtClean="0"/>
              <a:t> deformation, </a:t>
            </a:r>
            <a:r>
              <a:rPr lang="en-GB" baseline="0" dirty="0" err="1" smtClean="0"/>
              <a:t>dans</a:t>
            </a:r>
            <a:r>
              <a:rPr lang="en-GB" baseline="0" dirty="0" smtClean="0"/>
              <a:t> le </a:t>
            </a:r>
            <a:r>
              <a:rPr lang="en-GB" baseline="0" dirty="0" err="1" smtClean="0"/>
              <a:t>cas</a:t>
            </a:r>
            <a:r>
              <a:rPr lang="en-GB" baseline="0" dirty="0" smtClean="0"/>
              <a:t> à gauche </a:t>
            </a:r>
            <a:r>
              <a:rPr lang="en-GB" baseline="0" dirty="0" err="1" smtClean="0"/>
              <a:t>c’est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une</a:t>
            </a:r>
            <a:r>
              <a:rPr lang="en-GB" baseline="0" dirty="0" smtClean="0"/>
              <a:t> deformation direct du grain, </a:t>
            </a:r>
            <a:r>
              <a:rPr lang="en-GB" baseline="0" dirty="0" err="1" smtClean="0"/>
              <a:t>mais</a:t>
            </a:r>
            <a:r>
              <a:rPr lang="en-GB" baseline="0" dirty="0" smtClean="0"/>
              <a:t> à </a:t>
            </a:r>
            <a:r>
              <a:rPr lang="en-GB" baseline="0" dirty="0" err="1" smtClean="0"/>
              <a:t>droite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c’est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une</a:t>
            </a:r>
            <a:r>
              <a:rPr lang="en-GB" baseline="0" dirty="0" smtClean="0"/>
              <a:t> deformation des structures </a:t>
            </a:r>
            <a:r>
              <a:rPr lang="en-GB" baseline="0" dirty="0" err="1" smtClean="0"/>
              <a:t>fantômes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liés</a:t>
            </a:r>
            <a:r>
              <a:rPr lang="en-GB" baseline="0" dirty="0" smtClean="0"/>
              <a:t> au </a:t>
            </a:r>
            <a:r>
              <a:rPr lang="en-GB" baseline="0" dirty="0" err="1" smtClean="0"/>
              <a:t>phosphore</a:t>
            </a:r>
            <a:r>
              <a:rPr lang="en-GB" baseline="0" dirty="0" smtClean="0"/>
              <a:t>. </a:t>
            </a:r>
            <a:r>
              <a:rPr lang="en-GB" baseline="0" dirty="0" err="1" smtClean="0"/>
              <a:t>Dans</a:t>
            </a:r>
            <a:r>
              <a:rPr lang="en-GB" baseline="0" dirty="0" smtClean="0"/>
              <a:t> les </a:t>
            </a:r>
            <a:r>
              <a:rPr lang="en-GB" baseline="0" dirty="0" err="1" smtClean="0"/>
              <a:t>deux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cas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ça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suggère</a:t>
            </a:r>
            <a:r>
              <a:rPr lang="en-GB" baseline="0" dirty="0" smtClean="0"/>
              <a:t> que </a:t>
            </a:r>
            <a:r>
              <a:rPr lang="en-GB" baseline="0" dirty="0" err="1" smtClean="0"/>
              <a:t>cette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étape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était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réalisé</a:t>
            </a:r>
            <a:r>
              <a:rPr lang="en-GB" baseline="0" dirty="0" smtClean="0"/>
              <a:t> a temperature </a:t>
            </a:r>
            <a:r>
              <a:rPr lang="en-GB" baseline="0" dirty="0" err="1" smtClean="0"/>
              <a:t>relativement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basse</a:t>
            </a:r>
            <a:r>
              <a:rPr lang="en-GB" baseline="0" dirty="0" smtClean="0"/>
              <a:t> et que le </a:t>
            </a:r>
            <a:r>
              <a:rPr lang="en-GB" baseline="0" dirty="0" err="1" smtClean="0"/>
              <a:t>scramasaxe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n’est</a:t>
            </a:r>
            <a:r>
              <a:rPr lang="en-GB" baseline="0" dirty="0" smtClean="0"/>
              <a:t> pas </a:t>
            </a:r>
            <a:r>
              <a:rPr lang="en-GB" baseline="0" dirty="0" err="1" smtClean="0"/>
              <a:t>réchauffé</a:t>
            </a:r>
            <a:r>
              <a:rPr lang="en-GB" baseline="0" dirty="0" smtClean="0"/>
              <a:t> au </a:t>
            </a:r>
            <a:r>
              <a:rPr lang="en-GB" baseline="0" dirty="0" err="1" smtClean="0"/>
              <a:t>délà</a:t>
            </a:r>
            <a:r>
              <a:rPr lang="en-GB" baseline="0" dirty="0" smtClean="0"/>
              <a:t> de la temperature </a:t>
            </a:r>
            <a:r>
              <a:rPr lang="en-GB" baseline="0" dirty="0" err="1" smtClean="0"/>
              <a:t>d’austénisation</a:t>
            </a:r>
            <a:r>
              <a:rPr lang="en-GB" baseline="0" dirty="0" smtClean="0"/>
              <a:t> après, </a:t>
            </a:r>
            <a:r>
              <a:rPr lang="en-GB" baseline="0" dirty="0" err="1" smtClean="0"/>
              <a:t>parce</a:t>
            </a:r>
            <a:r>
              <a:rPr lang="en-GB" baseline="0" dirty="0" smtClean="0"/>
              <a:t> que </a:t>
            </a:r>
            <a:r>
              <a:rPr lang="en-GB" baseline="0" dirty="0" err="1" smtClean="0"/>
              <a:t>sinon</a:t>
            </a:r>
            <a:r>
              <a:rPr lang="en-GB" baseline="0" dirty="0" smtClean="0"/>
              <a:t> le grain se </a:t>
            </a:r>
            <a:r>
              <a:rPr lang="en-GB" baseline="0" dirty="0" err="1" smtClean="0"/>
              <a:t>serait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reformé</a:t>
            </a:r>
            <a:r>
              <a:rPr lang="en-GB" baseline="0" dirty="0" smtClean="0"/>
              <a:t>.</a:t>
            </a:r>
          </a:p>
          <a:p>
            <a:endParaRPr lang="en-GB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Et </a:t>
            </a:r>
            <a:r>
              <a:rPr lang="en-GB" dirty="0" err="1" smtClean="0"/>
              <a:t>ça</a:t>
            </a:r>
            <a:r>
              <a:rPr lang="en-GB" dirty="0" smtClean="0"/>
              <a:t> </a:t>
            </a:r>
            <a:r>
              <a:rPr lang="en-GB" dirty="0" err="1" smtClean="0"/>
              <a:t>suggère</a:t>
            </a:r>
            <a:r>
              <a:rPr lang="en-GB" dirty="0" smtClean="0"/>
              <a:t> </a:t>
            </a:r>
            <a:r>
              <a:rPr lang="en-GB" dirty="0" err="1" smtClean="0"/>
              <a:t>aussi</a:t>
            </a:r>
            <a:r>
              <a:rPr lang="en-GB" dirty="0" smtClean="0"/>
              <a:t> des choses </a:t>
            </a:r>
            <a:r>
              <a:rPr lang="en-GB" dirty="0" err="1" smtClean="0"/>
              <a:t>assez</a:t>
            </a:r>
            <a:r>
              <a:rPr lang="en-GB" dirty="0" smtClean="0"/>
              <a:t> </a:t>
            </a:r>
            <a:r>
              <a:rPr lang="en-GB" dirty="0" err="1" smtClean="0"/>
              <a:t>intéressante</a:t>
            </a:r>
            <a:r>
              <a:rPr lang="en-GB" dirty="0" smtClean="0"/>
              <a:t> pour les </a:t>
            </a:r>
            <a:r>
              <a:rPr lang="en-GB" dirty="0" err="1" smtClean="0"/>
              <a:t>étapes</a:t>
            </a:r>
            <a:r>
              <a:rPr lang="en-GB" dirty="0" smtClean="0"/>
              <a:t> post</a:t>
            </a:r>
            <a:r>
              <a:rPr lang="en-GB" baseline="0" dirty="0" smtClean="0"/>
              <a:t>-</a:t>
            </a:r>
            <a:r>
              <a:rPr lang="en-GB" baseline="0" dirty="0" err="1" smtClean="0"/>
              <a:t>mise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forme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notamment</a:t>
            </a:r>
            <a:r>
              <a:rPr lang="en-GB" baseline="0" dirty="0" smtClean="0"/>
              <a:t>, que </a:t>
            </a:r>
            <a:r>
              <a:rPr lang="en-GB" baseline="0" dirty="0" err="1" smtClean="0"/>
              <a:t>celles</a:t>
            </a:r>
            <a:r>
              <a:rPr lang="en-GB" baseline="0" dirty="0" smtClean="0"/>
              <a:t>-ci </a:t>
            </a:r>
            <a:r>
              <a:rPr lang="en-GB" baseline="0" dirty="0" err="1" smtClean="0"/>
              <a:t>ont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dû</a:t>
            </a:r>
            <a:r>
              <a:rPr lang="en-GB" baseline="0" dirty="0" smtClean="0"/>
              <a:t> </a:t>
            </a:r>
            <a:r>
              <a:rPr lang="en-GB" baseline="0" dirty="0" err="1" smtClean="0"/>
              <a:t>être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réalisé</a:t>
            </a:r>
            <a:r>
              <a:rPr lang="en-GB" baseline="0" dirty="0" smtClean="0"/>
              <a:t> à des temperatures </a:t>
            </a:r>
            <a:r>
              <a:rPr lang="en-GB" baseline="0" dirty="0" err="1" smtClean="0"/>
              <a:t>relativement</a:t>
            </a:r>
            <a:r>
              <a:rPr lang="en-GB" baseline="0" dirty="0" smtClean="0"/>
              <a:t> basses.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4EF2A-1488-4CC7-B969-875A2B18B5C5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24134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 err="1" smtClean="0"/>
              <a:t>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parlant</a:t>
            </a:r>
            <a:r>
              <a:rPr lang="en-GB" baseline="0" dirty="0" smtClean="0"/>
              <a:t> de </a:t>
            </a:r>
            <a:r>
              <a:rPr lang="en-GB" baseline="0" dirty="0" err="1" smtClean="0"/>
              <a:t>ça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l’evidence</a:t>
            </a:r>
            <a:r>
              <a:rPr lang="en-GB" baseline="0" dirty="0" smtClean="0"/>
              <a:t> de </a:t>
            </a:r>
            <a:r>
              <a:rPr lang="en-GB" baseline="0" dirty="0" err="1" smtClean="0"/>
              <a:t>traitement</a:t>
            </a:r>
            <a:r>
              <a:rPr lang="en-GB" baseline="0" dirty="0" smtClean="0"/>
              <a:t> post </a:t>
            </a:r>
            <a:r>
              <a:rPr lang="en-GB" baseline="0" dirty="0" err="1" smtClean="0"/>
              <a:t>mise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forme</a:t>
            </a:r>
            <a:r>
              <a:rPr lang="en-GB" baseline="0" dirty="0" smtClean="0"/>
              <a:t> la plus courante </a:t>
            </a:r>
            <a:r>
              <a:rPr lang="en-GB" baseline="0" dirty="0" err="1" smtClean="0"/>
              <a:t>est</a:t>
            </a:r>
            <a:r>
              <a:rPr lang="en-GB" baseline="0" dirty="0" smtClean="0"/>
              <a:t> la </a:t>
            </a:r>
            <a:r>
              <a:rPr lang="en-GB" baseline="0" dirty="0" err="1" smtClean="0"/>
              <a:t>trempe</a:t>
            </a:r>
            <a:r>
              <a:rPr lang="en-GB" baseline="0" dirty="0" smtClean="0"/>
              <a:t>. </a:t>
            </a:r>
            <a:r>
              <a:rPr lang="en-GB" baseline="0" dirty="0" err="1" smtClean="0"/>
              <a:t>J’ai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pu</a:t>
            </a:r>
            <a:r>
              <a:rPr lang="en-GB" baseline="0" dirty="0" smtClean="0"/>
              <a:t> observer des structures </a:t>
            </a:r>
            <a:r>
              <a:rPr lang="en-GB" baseline="0" dirty="0" err="1" smtClean="0"/>
              <a:t>martensitiques</a:t>
            </a:r>
            <a:r>
              <a:rPr lang="en-GB" baseline="0" dirty="0" smtClean="0"/>
              <a:t> et/</a:t>
            </a:r>
            <a:r>
              <a:rPr lang="en-GB" baseline="0" dirty="0" err="1" smtClean="0"/>
              <a:t>ou</a:t>
            </a:r>
            <a:r>
              <a:rPr lang="en-GB" baseline="0" dirty="0" smtClean="0"/>
              <a:t> </a:t>
            </a:r>
            <a:r>
              <a:rPr lang="en-GB" baseline="0" dirty="0" err="1" smtClean="0"/>
              <a:t>bainitiques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dans</a:t>
            </a:r>
            <a:r>
              <a:rPr lang="en-GB" baseline="0" dirty="0" smtClean="0"/>
              <a:t> 23 des 32 </a:t>
            </a:r>
            <a:r>
              <a:rPr lang="en-GB" baseline="0" dirty="0" err="1" smtClean="0"/>
              <a:t>scramasaxes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typiquement</a:t>
            </a:r>
            <a:r>
              <a:rPr lang="en-GB" baseline="0" dirty="0" smtClean="0"/>
              <a:t> que au </a:t>
            </a:r>
            <a:r>
              <a:rPr lang="en-GB" baseline="0" dirty="0" err="1" smtClean="0"/>
              <a:t>niveau</a:t>
            </a:r>
            <a:r>
              <a:rPr lang="en-GB" baseline="0" dirty="0" smtClean="0"/>
              <a:t> du </a:t>
            </a:r>
            <a:r>
              <a:rPr lang="en-GB" baseline="0" dirty="0" err="1" smtClean="0"/>
              <a:t>tranchant</a:t>
            </a:r>
            <a:r>
              <a:rPr lang="en-GB" baseline="0" dirty="0" smtClean="0"/>
              <a:t>.</a:t>
            </a:r>
          </a:p>
          <a:p>
            <a:r>
              <a:rPr lang="en-GB" baseline="0" dirty="0" err="1" smtClean="0"/>
              <a:t>Curieusement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cette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trempe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n’est</a:t>
            </a:r>
            <a:r>
              <a:rPr lang="en-GB" baseline="0" dirty="0" smtClean="0"/>
              <a:t> pas </a:t>
            </a:r>
            <a:r>
              <a:rPr lang="en-GB" baseline="0" dirty="0" err="1" smtClean="0"/>
              <a:t>égale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partout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typiquement</a:t>
            </a:r>
            <a:r>
              <a:rPr lang="en-GB" baseline="0" dirty="0" smtClean="0"/>
              <a:t> on </a:t>
            </a:r>
            <a:r>
              <a:rPr lang="en-GB" baseline="0" dirty="0" err="1" smtClean="0"/>
              <a:t>retrouve</a:t>
            </a:r>
            <a:r>
              <a:rPr lang="en-GB" baseline="0" dirty="0" smtClean="0"/>
              <a:t> des structures de </a:t>
            </a:r>
            <a:r>
              <a:rPr lang="en-GB" baseline="0" dirty="0" err="1" smtClean="0"/>
              <a:t>trempe</a:t>
            </a:r>
            <a:r>
              <a:rPr lang="en-GB" baseline="0" dirty="0" smtClean="0"/>
              <a:t> au </a:t>
            </a:r>
            <a:r>
              <a:rPr lang="en-GB" baseline="0" dirty="0" err="1" smtClean="0"/>
              <a:t>niveau</a:t>
            </a:r>
            <a:r>
              <a:rPr lang="en-GB" baseline="0" dirty="0" smtClean="0"/>
              <a:t> du </a:t>
            </a:r>
            <a:r>
              <a:rPr lang="en-GB" baseline="0" dirty="0" err="1" smtClean="0"/>
              <a:t>tranchant</a:t>
            </a:r>
            <a:r>
              <a:rPr lang="en-GB" baseline="0" dirty="0" smtClean="0"/>
              <a:t>, sans surprise, </a:t>
            </a:r>
            <a:r>
              <a:rPr lang="en-GB" baseline="0" dirty="0" err="1" smtClean="0"/>
              <a:t>mais</a:t>
            </a:r>
            <a:r>
              <a:rPr lang="en-GB" baseline="0" dirty="0" smtClean="0"/>
              <a:t> que </a:t>
            </a:r>
            <a:r>
              <a:rPr lang="en-GB" baseline="0" dirty="0" err="1" smtClean="0"/>
              <a:t>rarement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dans</a:t>
            </a:r>
            <a:r>
              <a:rPr lang="en-GB" baseline="0" dirty="0" smtClean="0"/>
              <a:t> le dos, que </a:t>
            </a:r>
            <a:r>
              <a:rPr lang="en-GB" baseline="0" dirty="0" err="1" smtClean="0"/>
              <a:t>ce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soit</a:t>
            </a:r>
            <a:r>
              <a:rPr lang="en-GB" baseline="0" dirty="0" smtClean="0"/>
              <a:t> à la surface </a:t>
            </a:r>
            <a:r>
              <a:rPr lang="en-GB" baseline="0" dirty="0" err="1" smtClean="0"/>
              <a:t>ou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profondeure</a:t>
            </a:r>
            <a:r>
              <a:rPr lang="en-GB" baseline="0" dirty="0" smtClean="0"/>
              <a:t> de la lame. Et </a:t>
            </a:r>
            <a:r>
              <a:rPr lang="en-GB" baseline="0" dirty="0" err="1" smtClean="0"/>
              <a:t>ça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c’est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malgré</a:t>
            </a:r>
            <a:r>
              <a:rPr lang="en-GB" baseline="0" dirty="0" smtClean="0"/>
              <a:t> la presence de structures </a:t>
            </a:r>
            <a:r>
              <a:rPr lang="en-GB" baseline="0" dirty="0" err="1" smtClean="0"/>
              <a:t>carburées</a:t>
            </a:r>
            <a:r>
              <a:rPr lang="en-GB" baseline="0" dirty="0" smtClean="0"/>
              <a:t>. </a:t>
            </a:r>
            <a:r>
              <a:rPr lang="en-GB" baseline="0" dirty="0" err="1" smtClean="0"/>
              <a:t>ça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pourrait-être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une</a:t>
            </a:r>
            <a:r>
              <a:rPr lang="en-GB" baseline="0" dirty="0" smtClean="0"/>
              <a:t> indication de </a:t>
            </a:r>
            <a:r>
              <a:rPr lang="en-GB" baseline="0" dirty="0" err="1" smtClean="0"/>
              <a:t>trempe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différentiel</a:t>
            </a:r>
            <a:r>
              <a:rPr lang="en-GB" baseline="0" dirty="0" smtClean="0"/>
              <a:t>.</a:t>
            </a:r>
          </a:p>
          <a:p>
            <a:r>
              <a:rPr lang="en-GB" baseline="0" dirty="0" smtClean="0"/>
              <a:t>Tout </a:t>
            </a:r>
            <a:r>
              <a:rPr lang="en-GB" baseline="0" dirty="0" err="1" smtClean="0"/>
              <a:t>ça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c’est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rien</a:t>
            </a:r>
            <a:r>
              <a:rPr lang="en-GB" baseline="0" dirty="0" smtClean="0"/>
              <a:t> </a:t>
            </a:r>
            <a:r>
              <a:rPr lang="en-GB" baseline="0" dirty="0" smtClean="0"/>
              <a:t>de </a:t>
            </a:r>
            <a:r>
              <a:rPr lang="en-GB" baseline="0" dirty="0" err="1" smtClean="0"/>
              <a:t>très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surprennant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une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trempe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n’est</a:t>
            </a:r>
            <a:r>
              <a:rPr lang="en-GB" baseline="0" dirty="0" smtClean="0"/>
              <a:t> pas rare pour les lames, </a:t>
            </a:r>
            <a:r>
              <a:rPr lang="en-GB" baseline="0" dirty="0" err="1" smtClean="0"/>
              <a:t>c’est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presque</a:t>
            </a:r>
            <a:r>
              <a:rPr lang="en-GB" baseline="0" dirty="0" smtClean="0"/>
              <a:t> plus </a:t>
            </a:r>
            <a:r>
              <a:rPr lang="en-GB" baseline="0" dirty="0" err="1" smtClean="0"/>
              <a:t>intéressant</a:t>
            </a:r>
            <a:r>
              <a:rPr lang="en-GB" baseline="0" dirty="0" smtClean="0"/>
              <a:t> de </a:t>
            </a:r>
            <a:r>
              <a:rPr lang="en-GB" baseline="0" dirty="0" err="1" smtClean="0"/>
              <a:t>noter</a:t>
            </a:r>
            <a:r>
              <a:rPr lang="en-GB" baseline="0" dirty="0" smtClean="0"/>
              <a:t> que 9 </a:t>
            </a:r>
            <a:r>
              <a:rPr lang="en-GB" baseline="0" dirty="0" err="1" smtClean="0"/>
              <a:t>scramasaxes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n’ont</a:t>
            </a:r>
            <a:r>
              <a:rPr lang="en-GB" baseline="0" dirty="0" smtClean="0"/>
              <a:t> pas </a:t>
            </a:r>
            <a:r>
              <a:rPr lang="en-GB" baseline="0" dirty="0" err="1" smtClean="0"/>
              <a:t>l’air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d’avoir</a:t>
            </a:r>
            <a:r>
              <a:rPr lang="en-GB" baseline="0" dirty="0" smtClean="0"/>
              <a:t> </a:t>
            </a:r>
            <a:r>
              <a:rPr lang="en-GB" baseline="0" dirty="0" err="1" smtClean="0"/>
              <a:t>étés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trempés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mais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là</a:t>
            </a:r>
            <a:r>
              <a:rPr lang="en-GB" baseline="0" dirty="0" smtClean="0"/>
              <a:t> encore, les </a:t>
            </a:r>
            <a:r>
              <a:rPr lang="en-GB" baseline="0" dirty="0" err="1" smtClean="0"/>
              <a:t>résultats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pourraient-être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biaisés</a:t>
            </a:r>
            <a:r>
              <a:rPr lang="en-GB" baseline="0" dirty="0" smtClean="0"/>
              <a:t> par </a:t>
            </a:r>
            <a:r>
              <a:rPr lang="en-GB" baseline="0" dirty="0" err="1" smtClean="0"/>
              <a:t>une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perte</a:t>
            </a:r>
            <a:r>
              <a:rPr lang="en-GB" baseline="0" dirty="0" smtClean="0"/>
              <a:t> de structures de </a:t>
            </a:r>
            <a:r>
              <a:rPr lang="en-GB" baseline="0" dirty="0" err="1" smtClean="0"/>
              <a:t>trempe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dans</a:t>
            </a:r>
            <a:r>
              <a:rPr lang="en-GB" baseline="0" dirty="0" smtClean="0"/>
              <a:t> la corrosion.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4EF2A-1488-4CC7-B969-875A2B18B5C5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61015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Finalement</a:t>
            </a:r>
            <a:r>
              <a:rPr lang="en-GB" dirty="0" smtClean="0"/>
              <a:t>, </a:t>
            </a:r>
            <a:r>
              <a:rPr lang="en-GB" dirty="0" err="1" smtClean="0"/>
              <a:t>une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trempe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soulève</a:t>
            </a:r>
            <a:r>
              <a:rPr lang="en-GB" baseline="0" dirty="0" smtClean="0"/>
              <a:t> la question de </a:t>
            </a:r>
            <a:r>
              <a:rPr lang="en-GB" baseline="0" dirty="0" smtClean="0"/>
              <a:t>revenue. </a:t>
            </a:r>
            <a:r>
              <a:rPr lang="en-GB" baseline="0" dirty="0" err="1" smtClean="0"/>
              <a:t>J’en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ai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certainement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exemples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mais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ça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n’a</a:t>
            </a:r>
            <a:r>
              <a:rPr lang="en-GB" baseline="0" dirty="0" smtClean="0"/>
              <a:t> pas </a:t>
            </a:r>
            <a:r>
              <a:rPr lang="en-GB" baseline="0" dirty="0" err="1" smtClean="0"/>
              <a:t>l’air</a:t>
            </a:r>
            <a:r>
              <a:rPr lang="en-GB" baseline="0" dirty="0" smtClean="0"/>
              <a:t> d’être </a:t>
            </a:r>
            <a:r>
              <a:rPr lang="en-GB" baseline="0" dirty="0" err="1" smtClean="0"/>
              <a:t>systématique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ou</a:t>
            </a:r>
            <a:r>
              <a:rPr lang="en-GB" baseline="0" dirty="0" smtClean="0"/>
              <a:t> du </a:t>
            </a:r>
            <a:r>
              <a:rPr lang="en-GB" baseline="0" dirty="0" err="1" smtClean="0"/>
              <a:t>moins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ça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l’est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ça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n’a</a:t>
            </a:r>
            <a:r>
              <a:rPr lang="en-GB" baseline="0" dirty="0" smtClean="0"/>
              <a:t> pas </a:t>
            </a:r>
            <a:r>
              <a:rPr lang="en-GB" baseline="0" dirty="0" err="1" smtClean="0"/>
              <a:t>toujours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laissé</a:t>
            </a:r>
            <a:r>
              <a:rPr lang="en-GB" baseline="0" dirty="0" smtClean="0"/>
              <a:t> beaucoup de traces </a:t>
            </a:r>
            <a:r>
              <a:rPr lang="en-GB" baseline="0" dirty="0" err="1" smtClean="0"/>
              <a:t>dans</a:t>
            </a:r>
            <a:r>
              <a:rPr lang="en-GB" baseline="0" dirty="0" smtClean="0"/>
              <a:t> la microstructure. </a:t>
            </a:r>
            <a:r>
              <a:rPr lang="en-GB" baseline="0" dirty="0" err="1" smtClean="0"/>
              <a:t>L’evidence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principale</a:t>
            </a:r>
            <a:r>
              <a:rPr lang="en-GB" baseline="0" dirty="0" smtClean="0"/>
              <a:t> pour un </a:t>
            </a:r>
            <a:r>
              <a:rPr lang="en-GB" baseline="0" dirty="0" err="1" smtClean="0"/>
              <a:t>traitement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thermique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quelconque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est</a:t>
            </a:r>
            <a:r>
              <a:rPr lang="en-GB" baseline="0" dirty="0" smtClean="0"/>
              <a:t> la presence de cementite </a:t>
            </a:r>
            <a:r>
              <a:rPr lang="en-GB" baseline="0" dirty="0" err="1" smtClean="0"/>
              <a:t>globulaire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dans</a:t>
            </a:r>
            <a:r>
              <a:rPr lang="en-GB" baseline="0" dirty="0" smtClean="0"/>
              <a:t> la microstructure et je </a:t>
            </a:r>
            <a:r>
              <a:rPr lang="en-GB" baseline="0" dirty="0" err="1" smtClean="0"/>
              <a:t>retrouve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ça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dans</a:t>
            </a:r>
            <a:r>
              <a:rPr lang="en-GB" baseline="0" dirty="0" smtClean="0"/>
              <a:t> 12 </a:t>
            </a:r>
            <a:r>
              <a:rPr lang="en-GB" baseline="0" dirty="0" err="1" smtClean="0"/>
              <a:t>scramasaxes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notamment</a:t>
            </a:r>
            <a:r>
              <a:rPr lang="en-GB" baseline="0" dirty="0" smtClean="0"/>
              <a:t> 5 qui ne </a:t>
            </a:r>
            <a:r>
              <a:rPr lang="en-GB" baseline="0" dirty="0" err="1" smtClean="0"/>
              <a:t>contenaient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aucune</a:t>
            </a:r>
            <a:r>
              <a:rPr lang="en-GB" baseline="0" dirty="0" smtClean="0"/>
              <a:t> evidence de </a:t>
            </a:r>
            <a:r>
              <a:rPr lang="en-GB" baseline="0" dirty="0" err="1" smtClean="0"/>
              <a:t>trempe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ce</a:t>
            </a:r>
            <a:r>
              <a:rPr lang="en-GB" baseline="0" dirty="0" smtClean="0"/>
              <a:t> qui </a:t>
            </a:r>
            <a:r>
              <a:rPr lang="en-GB" baseline="0" dirty="0" err="1" smtClean="0"/>
              <a:t>veut</a:t>
            </a:r>
            <a:r>
              <a:rPr lang="en-GB" baseline="0" dirty="0" smtClean="0"/>
              <a:t> dire que 16 des </a:t>
            </a:r>
            <a:r>
              <a:rPr lang="en-GB" baseline="0" dirty="0" err="1" smtClean="0"/>
              <a:t>scramasaxes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trempés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n’ont</a:t>
            </a:r>
            <a:r>
              <a:rPr lang="en-GB" baseline="0" dirty="0" smtClean="0"/>
              <a:t> pas </a:t>
            </a:r>
            <a:r>
              <a:rPr lang="en-GB" baseline="0" dirty="0" err="1" smtClean="0"/>
              <a:t>d’evidence</a:t>
            </a:r>
            <a:r>
              <a:rPr lang="en-GB" baseline="0" dirty="0" smtClean="0"/>
              <a:t> pour </a:t>
            </a:r>
            <a:r>
              <a:rPr lang="en-GB" baseline="0" dirty="0" smtClean="0"/>
              <a:t>un </a:t>
            </a:r>
            <a:r>
              <a:rPr lang="en-GB" baseline="0" dirty="0" err="1" smtClean="0"/>
              <a:t>revenu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ou</a:t>
            </a:r>
            <a:r>
              <a:rPr lang="en-GB" baseline="0" dirty="0" smtClean="0"/>
              <a:t> du </a:t>
            </a:r>
            <a:r>
              <a:rPr lang="en-GB" baseline="0" dirty="0" err="1" smtClean="0"/>
              <a:t>moins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rien</a:t>
            </a:r>
            <a:r>
              <a:rPr lang="en-GB" baseline="0" dirty="0" smtClean="0"/>
              <a:t> de flagrant, </a:t>
            </a:r>
            <a:r>
              <a:rPr lang="en-GB" baseline="0" dirty="0" err="1" smtClean="0"/>
              <a:t>ça</a:t>
            </a:r>
            <a:r>
              <a:rPr lang="en-GB" baseline="0" dirty="0" smtClean="0"/>
              <a:t> se </a:t>
            </a:r>
            <a:r>
              <a:rPr lang="en-GB" baseline="0" dirty="0" err="1" smtClean="0"/>
              <a:t>peut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qu’il</a:t>
            </a:r>
            <a:r>
              <a:rPr lang="en-GB" baseline="0" dirty="0" smtClean="0"/>
              <a:t> y ait des choses que </a:t>
            </a:r>
            <a:r>
              <a:rPr lang="en-GB" baseline="0" dirty="0" err="1" smtClean="0"/>
              <a:t>j’ai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raté</a:t>
            </a:r>
            <a:r>
              <a:rPr lang="en-GB" baseline="0" dirty="0" smtClean="0"/>
              <a:t>.</a:t>
            </a:r>
          </a:p>
          <a:p>
            <a:endParaRPr lang="en-GB" baseline="0" dirty="0" smtClean="0"/>
          </a:p>
          <a:p>
            <a:r>
              <a:rPr lang="en-GB" baseline="0" dirty="0" err="1" smtClean="0"/>
              <a:t>Parmi</a:t>
            </a:r>
            <a:r>
              <a:rPr lang="en-GB" baseline="0" dirty="0" smtClean="0"/>
              <a:t> les </a:t>
            </a:r>
            <a:r>
              <a:rPr lang="en-GB" baseline="0" dirty="0" err="1" smtClean="0"/>
              <a:t>traitements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thermiques</a:t>
            </a:r>
            <a:r>
              <a:rPr lang="en-GB" baseline="0" dirty="0" smtClean="0"/>
              <a:t> </a:t>
            </a:r>
            <a:r>
              <a:rPr lang="en-GB" baseline="0" dirty="0" smtClean="0"/>
              <a:t>que </a:t>
            </a:r>
            <a:r>
              <a:rPr lang="en-GB" baseline="0" dirty="0" err="1" smtClean="0"/>
              <a:t>j’ai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pu</a:t>
            </a:r>
            <a:r>
              <a:rPr lang="en-GB" baseline="0" dirty="0" smtClean="0"/>
              <a:t> observer, la microstructure </a:t>
            </a:r>
            <a:r>
              <a:rPr lang="en-GB" baseline="0" dirty="0" err="1" smtClean="0"/>
              <a:t>varie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considérablement</a:t>
            </a:r>
            <a:r>
              <a:rPr lang="en-GB" baseline="0" dirty="0" smtClean="0"/>
              <a:t>, de </a:t>
            </a:r>
            <a:r>
              <a:rPr lang="en-GB" baseline="0" dirty="0" err="1" smtClean="0"/>
              <a:t>certains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cas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comme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celle</a:t>
            </a:r>
            <a:r>
              <a:rPr lang="en-GB" baseline="0" dirty="0" smtClean="0"/>
              <a:t> à gauche. </a:t>
            </a:r>
            <a:r>
              <a:rPr lang="en-GB" baseline="0" dirty="0" err="1" smtClean="0"/>
              <a:t>où</a:t>
            </a:r>
            <a:r>
              <a:rPr lang="en-GB" baseline="0" dirty="0" smtClean="0"/>
              <a:t> la </a:t>
            </a:r>
            <a:r>
              <a:rPr lang="en-GB" baseline="0" dirty="0" err="1" smtClean="0"/>
              <a:t>trempe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n’est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visiblement</a:t>
            </a:r>
            <a:r>
              <a:rPr lang="en-GB" baseline="0" dirty="0" smtClean="0"/>
              <a:t> pas </a:t>
            </a:r>
            <a:r>
              <a:rPr lang="en-GB" baseline="0" dirty="0" err="1" smtClean="0"/>
              <a:t>très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poussée</a:t>
            </a:r>
            <a:r>
              <a:rPr lang="en-GB" baseline="0" dirty="0" smtClean="0"/>
              <a:t>,, </a:t>
            </a:r>
            <a:r>
              <a:rPr lang="en-GB" baseline="0" dirty="0" smtClean="0"/>
              <a:t>on </a:t>
            </a:r>
            <a:r>
              <a:rPr lang="en-GB" baseline="0" dirty="0" err="1" smtClean="0"/>
              <a:t>voit</a:t>
            </a:r>
            <a:r>
              <a:rPr lang="en-GB" baseline="0" dirty="0" smtClean="0"/>
              <a:t> la formation de cementite </a:t>
            </a:r>
            <a:r>
              <a:rPr lang="en-GB" baseline="0" dirty="0" err="1" smtClean="0"/>
              <a:t>en</a:t>
            </a:r>
            <a:r>
              <a:rPr lang="en-GB" baseline="0" dirty="0" smtClean="0"/>
              <a:t> globules </a:t>
            </a:r>
            <a:r>
              <a:rPr lang="en-GB" baseline="0" dirty="0" err="1" smtClean="0"/>
              <a:t>plutôt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qu’en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lamelles</a:t>
            </a:r>
            <a:r>
              <a:rPr lang="en-GB" baseline="0" dirty="0" smtClean="0"/>
              <a:t>, et </a:t>
            </a:r>
            <a:r>
              <a:rPr lang="en-GB" baseline="0" dirty="0" err="1" smtClean="0"/>
              <a:t>aussi</a:t>
            </a:r>
            <a:r>
              <a:rPr lang="en-GB" baseline="0" dirty="0" smtClean="0"/>
              <a:t> des phases de cementite plus large, </a:t>
            </a:r>
            <a:r>
              <a:rPr lang="en-GB" baseline="0" dirty="0" err="1" smtClean="0"/>
              <a:t>mais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il</a:t>
            </a:r>
            <a:r>
              <a:rPr lang="en-GB" baseline="0" dirty="0" smtClean="0"/>
              <a:t> </a:t>
            </a:r>
            <a:r>
              <a:rPr lang="en-GB" baseline="0" dirty="0" err="1" smtClean="0"/>
              <a:t>reste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aussi</a:t>
            </a:r>
            <a:r>
              <a:rPr lang="en-GB" baseline="0" dirty="0" smtClean="0"/>
              <a:t> de la cementite </a:t>
            </a:r>
            <a:r>
              <a:rPr lang="en-GB" baseline="0" dirty="0" err="1" smtClean="0"/>
              <a:t>lamellaire</a:t>
            </a:r>
            <a:r>
              <a:rPr lang="en-GB" baseline="0" dirty="0" smtClean="0"/>
              <a:t>.</a:t>
            </a:r>
          </a:p>
          <a:p>
            <a:r>
              <a:rPr lang="en-GB" baseline="0" dirty="0" smtClean="0"/>
              <a:t>Après, on </a:t>
            </a:r>
            <a:r>
              <a:rPr lang="en-GB" baseline="0" dirty="0" err="1" smtClean="0"/>
              <a:t>retrouve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aussi</a:t>
            </a:r>
            <a:r>
              <a:rPr lang="en-GB" baseline="0" dirty="0" smtClean="0"/>
              <a:t> des </a:t>
            </a:r>
            <a:r>
              <a:rPr lang="en-GB" baseline="0" dirty="0" err="1" smtClean="0"/>
              <a:t>exemples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ou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c’est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vraiment</a:t>
            </a:r>
            <a:r>
              <a:rPr lang="en-GB" baseline="0" dirty="0" smtClean="0"/>
              <a:t> flagrant, </a:t>
            </a:r>
            <a:r>
              <a:rPr lang="en-GB" baseline="0" dirty="0" err="1" smtClean="0"/>
              <a:t>où</a:t>
            </a:r>
            <a:r>
              <a:rPr lang="en-GB" baseline="0" dirty="0" smtClean="0"/>
              <a:t> on </a:t>
            </a:r>
            <a:r>
              <a:rPr lang="en-GB" baseline="0" dirty="0" err="1" smtClean="0"/>
              <a:t>peut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voire</a:t>
            </a:r>
            <a:r>
              <a:rPr lang="en-GB" baseline="0" dirty="0" smtClean="0"/>
              <a:t> des </a:t>
            </a:r>
            <a:r>
              <a:rPr lang="en-GB" baseline="0" dirty="0" smtClean="0"/>
              <a:t>structures, </a:t>
            </a:r>
            <a:r>
              <a:rPr lang="en-GB" baseline="0" dirty="0" err="1" smtClean="0"/>
              <a:t>comme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ici</a:t>
            </a:r>
            <a:r>
              <a:rPr lang="en-GB" baseline="0" dirty="0" smtClean="0"/>
              <a:t> à </a:t>
            </a:r>
            <a:r>
              <a:rPr lang="en-GB" baseline="0" dirty="0" err="1" smtClean="0"/>
              <a:t>droite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où</a:t>
            </a:r>
            <a:r>
              <a:rPr lang="en-GB" baseline="0" dirty="0" smtClean="0"/>
              <a:t> </a:t>
            </a:r>
            <a:r>
              <a:rPr lang="en-GB" baseline="0" dirty="0" err="1" smtClean="0"/>
              <a:t>il</a:t>
            </a:r>
            <a:r>
              <a:rPr lang="en-GB" baseline="0" dirty="0" smtClean="0"/>
              <a:t> </a:t>
            </a:r>
            <a:r>
              <a:rPr lang="en-GB" baseline="0" dirty="0" err="1" smtClean="0"/>
              <a:t>n’y</a:t>
            </a:r>
            <a:r>
              <a:rPr lang="en-GB" baseline="0" dirty="0" smtClean="0"/>
              <a:t> a </a:t>
            </a:r>
            <a:r>
              <a:rPr lang="en-GB" baseline="0" dirty="0" err="1" smtClean="0"/>
              <a:t>aucun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doute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qu’il</a:t>
            </a:r>
            <a:r>
              <a:rPr lang="en-GB" baseline="0" dirty="0" smtClean="0"/>
              <a:t> y a </a:t>
            </a:r>
            <a:r>
              <a:rPr lang="en-GB" baseline="0" dirty="0" err="1" smtClean="0"/>
              <a:t>eu</a:t>
            </a:r>
            <a:r>
              <a:rPr lang="en-GB" baseline="0" dirty="0" smtClean="0"/>
              <a:t> un </a:t>
            </a:r>
            <a:r>
              <a:rPr lang="en-GB" baseline="0" dirty="0" err="1" smtClean="0"/>
              <a:t>traitement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thermique</a:t>
            </a:r>
            <a:r>
              <a:rPr lang="en-GB" baseline="0" dirty="0" smtClean="0"/>
              <a:t>.</a:t>
            </a:r>
          </a:p>
          <a:p>
            <a:endParaRPr lang="en-GB" baseline="0" dirty="0" smtClean="0"/>
          </a:p>
          <a:p>
            <a:r>
              <a:rPr lang="en-GB" baseline="0" dirty="0" err="1" smtClean="0"/>
              <a:t>Cependant</a:t>
            </a:r>
            <a:r>
              <a:rPr lang="en-GB" baseline="0" dirty="0" smtClean="0"/>
              <a:t>, </a:t>
            </a:r>
            <a:r>
              <a:rPr lang="en-GB" baseline="0" dirty="0" smtClean="0"/>
              <a:t>pour </a:t>
            </a:r>
            <a:r>
              <a:rPr lang="en-GB" baseline="0" dirty="0" err="1" smtClean="0"/>
              <a:t>revenir</a:t>
            </a:r>
            <a:r>
              <a:rPr lang="en-GB" baseline="0" dirty="0" smtClean="0"/>
              <a:t> sur la deformation du grain au </a:t>
            </a:r>
            <a:r>
              <a:rPr lang="en-GB" baseline="0" dirty="0" err="1" smtClean="0"/>
              <a:t>niveau</a:t>
            </a:r>
            <a:r>
              <a:rPr lang="en-GB" baseline="0" dirty="0" smtClean="0"/>
              <a:t> de la </a:t>
            </a:r>
            <a:r>
              <a:rPr lang="en-GB" baseline="0" dirty="0" err="1" smtClean="0"/>
              <a:t>décoration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si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j’ai</a:t>
            </a:r>
            <a:r>
              <a:rPr lang="en-GB" baseline="0" dirty="0" smtClean="0"/>
              <a:t> raison de faire </a:t>
            </a:r>
            <a:r>
              <a:rPr lang="en-GB" baseline="0" dirty="0" err="1" smtClean="0"/>
              <a:t>l’assumption</a:t>
            </a:r>
            <a:r>
              <a:rPr lang="en-GB" baseline="0" dirty="0" smtClean="0"/>
              <a:t> que les </a:t>
            </a:r>
            <a:r>
              <a:rPr lang="en-GB" baseline="0" dirty="0" err="1" smtClean="0"/>
              <a:t>traitements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thermiques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ont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été</a:t>
            </a:r>
            <a:r>
              <a:rPr lang="en-GB" baseline="0" dirty="0" smtClean="0"/>
              <a:t> </a:t>
            </a:r>
            <a:r>
              <a:rPr lang="en-GB" baseline="0" dirty="0" err="1" smtClean="0"/>
              <a:t>réalisés</a:t>
            </a:r>
            <a:r>
              <a:rPr lang="en-GB" baseline="0" dirty="0" smtClean="0"/>
              <a:t> après la </a:t>
            </a:r>
            <a:r>
              <a:rPr lang="en-GB" baseline="0" dirty="0" err="1" smtClean="0"/>
              <a:t>décoration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ces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traitements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thermiques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auraient</a:t>
            </a:r>
            <a:r>
              <a:rPr lang="en-GB" baseline="0" dirty="0" smtClean="0"/>
              <a:t> du se faire à des temperatures </a:t>
            </a:r>
            <a:r>
              <a:rPr lang="en-GB" baseline="0" dirty="0" err="1" smtClean="0"/>
              <a:t>relativement</a:t>
            </a:r>
            <a:r>
              <a:rPr lang="en-GB" baseline="0" dirty="0" smtClean="0"/>
              <a:t> basses, </a:t>
            </a:r>
            <a:r>
              <a:rPr lang="en-GB" baseline="0" dirty="0" err="1" smtClean="0"/>
              <a:t>peut-être</a:t>
            </a:r>
            <a:r>
              <a:rPr lang="en-GB" baseline="0" dirty="0" smtClean="0"/>
              <a:t> 200, 300°C, pour des </a:t>
            </a:r>
            <a:r>
              <a:rPr lang="en-GB" baseline="0" dirty="0" err="1" smtClean="0"/>
              <a:t>durées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longues</a:t>
            </a:r>
            <a:r>
              <a:rPr lang="en-GB" baseline="0" dirty="0" smtClean="0"/>
              <a:t>. </a:t>
            </a:r>
            <a:r>
              <a:rPr lang="en-GB" baseline="0" dirty="0" err="1" smtClean="0"/>
              <a:t>Mais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là</a:t>
            </a:r>
            <a:r>
              <a:rPr lang="en-GB" baseline="0" dirty="0" smtClean="0"/>
              <a:t> encore, vu que la </a:t>
            </a:r>
            <a:r>
              <a:rPr lang="en-GB" baseline="0" dirty="0" err="1" smtClean="0"/>
              <a:t>décoration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n’est</a:t>
            </a:r>
            <a:r>
              <a:rPr lang="en-GB" baseline="0" dirty="0" smtClean="0"/>
              <a:t> que </a:t>
            </a:r>
            <a:r>
              <a:rPr lang="en-GB" baseline="0" dirty="0" err="1" smtClean="0"/>
              <a:t>rarement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préservée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ça</a:t>
            </a:r>
            <a:r>
              <a:rPr lang="en-GB" baseline="0" dirty="0" smtClean="0"/>
              <a:t> se </a:t>
            </a:r>
            <a:r>
              <a:rPr lang="en-GB" baseline="0" dirty="0" err="1" smtClean="0"/>
              <a:t>peut</a:t>
            </a:r>
            <a:r>
              <a:rPr lang="en-GB" baseline="0" dirty="0" smtClean="0"/>
              <a:t> que </a:t>
            </a:r>
            <a:r>
              <a:rPr lang="en-GB" baseline="0" dirty="0" err="1" smtClean="0"/>
              <a:t>ça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soit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juste</a:t>
            </a:r>
            <a:r>
              <a:rPr lang="en-GB" baseline="0" dirty="0" smtClean="0"/>
              <a:t> un </a:t>
            </a:r>
            <a:r>
              <a:rPr lang="en-GB" baseline="0" dirty="0" err="1" smtClean="0"/>
              <a:t>coïncidence</a:t>
            </a:r>
            <a:r>
              <a:rPr lang="en-GB" baseline="0" dirty="0" smtClean="0"/>
              <a:t> que les </a:t>
            </a:r>
            <a:r>
              <a:rPr lang="en-GB" baseline="0" dirty="0" err="1" smtClean="0"/>
              <a:t>seuls</a:t>
            </a:r>
            <a:r>
              <a:rPr lang="en-GB" baseline="0" dirty="0" smtClean="0"/>
              <a:t> decorations </a:t>
            </a:r>
            <a:r>
              <a:rPr lang="en-GB" baseline="0" dirty="0" err="1" smtClean="0"/>
              <a:t>préservées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montrent</a:t>
            </a:r>
            <a:r>
              <a:rPr lang="en-GB" baseline="0" dirty="0" smtClean="0"/>
              <a:t> un grain </a:t>
            </a:r>
            <a:r>
              <a:rPr lang="en-GB" baseline="0" dirty="0" err="1" smtClean="0"/>
              <a:t>applati</a:t>
            </a:r>
            <a:r>
              <a:rPr lang="en-GB" baseline="0" dirty="0" smtClean="0"/>
              <a:t>.</a:t>
            </a:r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4EF2A-1488-4CC7-B969-875A2B18B5C5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84364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Donc</a:t>
            </a:r>
            <a:r>
              <a:rPr lang="en-GB" dirty="0" smtClean="0"/>
              <a:t>, </a:t>
            </a:r>
            <a:r>
              <a:rPr lang="en-GB" baseline="0" dirty="0" err="1" smtClean="0"/>
              <a:t>une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fois</a:t>
            </a:r>
            <a:r>
              <a:rPr lang="en-GB" baseline="0" dirty="0" smtClean="0"/>
              <a:t> le </a:t>
            </a:r>
            <a:r>
              <a:rPr lang="en-GB" baseline="0" dirty="0" err="1" smtClean="0"/>
              <a:t>traitement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thermique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réalisée</a:t>
            </a:r>
            <a:r>
              <a:rPr lang="en-GB" baseline="0" dirty="0" smtClean="0"/>
              <a:t>, la lame </a:t>
            </a:r>
            <a:r>
              <a:rPr lang="en-GB" baseline="0" dirty="0" err="1" smtClean="0"/>
              <a:t>est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finie</a:t>
            </a:r>
            <a:r>
              <a:rPr lang="en-GB" baseline="0" dirty="0" smtClean="0"/>
              <a:t>. Le </a:t>
            </a:r>
            <a:r>
              <a:rPr lang="en-GB" baseline="0" dirty="0" err="1" smtClean="0"/>
              <a:t>scramasaxe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lui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même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nécéssite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quelques</a:t>
            </a:r>
            <a:r>
              <a:rPr lang="en-GB" baseline="0" dirty="0" smtClean="0"/>
              <a:t> </a:t>
            </a:r>
            <a:r>
              <a:rPr lang="en-GB" baseline="0" dirty="0" smtClean="0"/>
              <a:t>retouches pour </a:t>
            </a:r>
            <a:r>
              <a:rPr lang="en-GB" baseline="0" dirty="0" err="1" smtClean="0"/>
              <a:t>être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une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arme</a:t>
            </a:r>
            <a:r>
              <a:rPr lang="en-GB" baseline="0" dirty="0" smtClean="0"/>
              <a:t> utilisable, </a:t>
            </a:r>
            <a:r>
              <a:rPr lang="en-GB" baseline="0" dirty="0" err="1" smtClean="0"/>
              <a:t>certaines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ont</a:t>
            </a:r>
            <a:r>
              <a:rPr lang="en-GB" baseline="0" dirty="0" smtClean="0"/>
              <a:t> un </a:t>
            </a:r>
            <a:r>
              <a:rPr lang="en-GB" baseline="0" dirty="0" err="1" smtClean="0"/>
              <a:t>pommeau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d’autres</a:t>
            </a:r>
            <a:r>
              <a:rPr lang="en-GB" baseline="0" dirty="0" smtClean="0"/>
              <a:t> non, </a:t>
            </a:r>
            <a:r>
              <a:rPr lang="en-GB" baseline="0" dirty="0" err="1" smtClean="0"/>
              <a:t>certains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ont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une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garde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d’autres</a:t>
            </a:r>
            <a:r>
              <a:rPr lang="en-GB" baseline="0" dirty="0" smtClean="0"/>
              <a:t> non, </a:t>
            </a:r>
            <a:r>
              <a:rPr lang="en-GB" baseline="0" dirty="0" err="1" smtClean="0"/>
              <a:t>tous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ont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besoin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d’une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fusée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en</a:t>
            </a:r>
            <a:r>
              <a:rPr lang="en-GB" baseline="0" dirty="0" smtClean="0"/>
              <a:t> </a:t>
            </a:r>
            <a:r>
              <a:rPr lang="en-GB" baseline="0" dirty="0" smtClean="0"/>
              <a:t>bois pour former le </a:t>
            </a:r>
            <a:r>
              <a:rPr lang="en-GB" baseline="0" dirty="0" err="1" smtClean="0"/>
              <a:t>poignet</a:t>
            </a:r>
            <a:r>
              <a:rPr lang="en-GB" baseline="0" dirty="0" smtClean="0"/>
              <a:t>, et </a:t>
            </a:r>
            <a:r>
              <a:rPr lang="en-GB" baseline="0" dirty="0" err="1" smtClean="0"/>
              <a:t>là</a:t>
            </a:r>
            <a:r>
              <a:rPr lang="en-GB" baseline="0" dirty="0" smtClean="0"/>
              <a:t> je me </a:t>
            </a:r>
            <a:r>
              <a:rPr lang="en-GB" baseline="0" dirty="0" err="1" smtClean="0"/>
              <a:t>permets</a:t>
            </a:r>
            <a:r>
              <a:rPr lang="en-GB" baseline="0" dirty="0" smtClean="0"/>
              <a:t> de faire un </a:t>
            </a:r>
            <a:r>
              <a:rPr lang="en-GB" baseline="0" dirty="0" err="1" smtClean="0"/>
              <a:t>dernier</a:t>
            </a:r>
            <a:r>
              <a:rPr lang="en-GB" baseline="0" dirty="0" smtClean="0"/>
              <a:t> point </a:t>
            </a:r>
            <a:r>
              <a:rPr lang="en-GB" baseline="0" dirty="0" err="1" smtClean="0"/>
              <a:t>là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dessus</a:t>
            </a:r>
            <a:r>
              <a:rPr lang="en-GB" baseline="0" dirty="0" smtClean="0"/>
              <a:t>, pour les </a:t>
            </a:r>
            <a:r>
              <a:rPr lang="en-GB" baseline="0" dirty="0" err="1" smtClean="0"/>
              <a:t>scramasaxes</a:t>
            </a:r>
            <a:r>
              <a:rPr lang="en-GB" baseline="0" dirty="0" smtClean="0"/>
              <a:t> avec un </a:t>
            </a:r>
            <a:r>
              <a:rPr lang="en-GB" baseline="0" dirty="0" err="1" smtClean="0"/>
              <a:t>pommeau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c’est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celle</a:t>
            </a:r>
            <a:r>
              <a:rPr lang="en-GB" baseline="0" dirty="0" smtClean="0"/>
              <a:t>-ci qui </a:t>
            </a:r>
            <a:r>
              <a:rPr lang="en-GB" baseline="0" dirty="0" err="1" smtClean="0"/>
              <a:t>va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tenir</a:t>
            </a:r>
            <a:r>
              <a:rPr lang="en-GB" baseline="0" dirty="0" smtClean="0"/>
              <a:t> le bois </a:t>
            </a:r>
            <a:r>
              <a:rPr lang="en-GB" baseline="0" dirty="0" err="1" smtClean="0"/>
              <a:t>mais</a:t>
            </a:r>
            <a:r>
              <a:rPr lang="en-GB" baseline="0" dirty="0" smtClean="0"/>
              <a:t> pour </a:t>
            </a:r>
            <a:r>
              <a:rPr lang="en-GB" baseline="0" dirty="0" err="1" smtClean="0"/>
              <a:t>d’autres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notamment</a:t>
            </a:r>
            <a:r>
              <a:rPr lang="en-GB" baseline="0" dirty="0" smtClean="0"/>
              <a:t> pour des </a:t>
            </a:r>
            <a:r>
              <a:rPr lang="en-GB" baseline="0" dirty="0" err="1" smtClean="0"/>
              <a:t>scramasaxes</a:t>
            </a:r>
            <a:r>
              <a:rPr lang="en-GB" baseline="0" dirty="0" smtClean="0"/>
              <a:t> avec </a:t>
            </a:r>
            <a:r>
              <a:rPr lang="en-GB" baseline="0" dirty="0" err="1" smtClean="0"/>
              <a:t>une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très</a:t>
            </a:r>
            <a:r>
              <a:rPr lang="en-GB" baseline="0" dirty="0" smtClean="0"/>
              <a:t> longue </a:t>
            </a:r>
            <a:r>
              <a:rPr lang="en-GB" baseline="0" dirty="0" err="1" smtClean="0"/>
              <a:t>soie</a:t>
            </a:r>
            <a:r>
              <a:rPr lang="en-GB" baseline="0" dirty="0" smtClean="0"/>
              <a:t> qui </a:t>
            </a:r>
            <a:r>
              <a:rPr lang="en-GB" baseline="0" dirty="0" err="1" smtClean="0"/>
              <a:t>n’ont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jamais</a:t>
            </a:r>
            <a:r>
              <a:rPr lang="en-GB" baseline="0" dirty="0" smtClean="0"/>
              <a:t> de </a:t>
            </a:r>
            <a:r>
              <a:rPr lang="en-GB" baseline="0" dirty="0" err="1" smtClean="0"/>
              <a:t>pommeau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une</a:t>
            </a:r>
            <a:r>
              <a:rPr lang="en-GB" baseline="0" dirty="0" smtClean="0"/>
              <a:t> construction que </a:t>
            </a:r>
            <a:r>
              <a:rPr lang="en-GB" baseline="0" dirty="0" err="1" smtClean="0"/>
              <a:t>j’ai</a:t>
            </a:r>
            <a:r>
              <a:rPr lang="en-GB" baseline="0" dirty="0" smtClean="0"/>
              <a:t> que observe </a:t>
            </a:r>
            <a:r>
              <a:rPr lang="en-GB" baseline="0" dirty="0" err="1" smtClean="0"/>
              <a:t>dans</a:t>
            </a:r>
            <a:r>
              <a:rPr lang="en-GB" baseline="0" dirty="0" smtClean="0"/>
              <a:t> les </a:t>
            </a:r>
            <a:r>
              <a:rPr lang="en-GB" baseline="0" dirty="0" err="1" smtClean="0"/>
              <a:t>scramasaxes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Alsaciennes</a:t>
            </a:r>
            <a:r>
              <a:rPr lang="en-GB" baseline="0" dirty="0" smtClean="0"/>
              <a:t> pour </a:t>
            </a:r>
            <a:r>
              <a:rPr lang="en-GB" baseline="0" dirty="0" err="1" smtClean="0"/>
              <a:t>l’instant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est</a:t>
            </a:r>
            <a:r>
              <a:rPr lang="en-GB" baseline="0" dirty="0" smtClean="0"/>
              <a:t> un petit </a:t>
            </a:r>
            <a:r>
              <a:rPr lang="en-GB" baseline="0" dirty="0" err="1" smtClean="0"/>
              <a:t>repli</a:t>
            </a:r>
            <a:r>
              <a:rPr lang="en-GB" baseline="0" dirty="0" smtClean="0"/>
              <a:t> de la </a:t>
            </a:r>
            <a:r>
              <a:rPr lang="en-GB" baseline="0" dirty="0" err="1" smtClean="0"/>
              <a:t>soie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réalisée</a:t>
            </a:r>
            <a:r>
              <a:rPr lang="en-GB" baseline="0" dirty="0" smtClean="0"/>
              <a:t> pour </a:t>
            </a:r>
            <a:r>
              <a:rPr lang="en-GB" baseline="0" dirty="0" err="1" smtClean="0"/>
              <a:t>garder</a:t>
            </a:r>
            <a:r>
              <a:rPr lang="en-GB" baseline="0" dirty="0" smtClean="0"/>
              <a:t> la </a:t>
            </a:r>
            <a:r>
              <a:rPr lang="en-GB" baseline="0" dirty="0" err="1" smtClean="0"/>
              <a:t>fusée</a:t>
            </a:r>
            <a:r>
              <a:rPr lang="en-GB" baseline="0" dirty="0" smtClean="0"/>
              <a:t> de bois </a:t>
            </a:r>
            <a:r>
              <a:rPr lang="en-GB" baseline="0" dirty="0" err="1" smtClean="0"/>
              <a:t>en</a:t>
            </a:r>
            <a:r>
              <a:rPr lang="en-GB" baseline="0" dirty="0" smtClean="0"/>
              <a:t> place, </a:t>
            </a:r>
          </a:p>
          <a:p>
            <a:r>
              <a:rPr lang="en-GB" baseline="0" dirty="0" smtClean="0"/>
              <a:t>Et </a:t>
            </a:r>
            <a:r>
              <a:rPr lang="en-GB" baseline="0" dirty="0" err="1" smtClean="0"/>
              <a:t>ça</a:t>
            </a:r>
            <a:r>
              <a:rPr lang="en-GB" baseline="0" dirty="0" smtClean="0"/>
              <a:t> on le </a:t>
            </a:r>
            <a:r>
              <a:rPr lang="en-GB" baseline="0" dirty="0" err="1" smtClean="0"/>
              <a:t>voit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très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bien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dans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l’exemple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assez</a:t>
            </a:r>
            <a:r>
              <a:rPr lang="en-GB" baseline="0" dirty="0" smtClean="0"/>
              <a:t> </a:t>
            </a:r>
            <a:r>
              <a:rPr lang="en-GB" baseline="0" dirty="0" err="1" smtClean="0"/>
              <a:t>impréssionnante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en</a:t>
            </a:r>
            <a:r>
              <a:rPr lang="en-GB" baseline="0" dirty="0" smtClean="0"/>
              <a:t> bas, </a:t>
            </a:r>
            <a:r>
              <a:rPr lang="en-GB" baseline="0" dirty="0" err="1" smtClean="0"/>
              <a:t>où</a:t>
            </a:r>
            <a:r>
              <a:rPr lang="en-GB" baseline="0" dirty="0" smtClean="0"/>
              <a:t> </a:t>
            </a:r>
            <a:r>
              <a:rPr lang="en-GB" baseline="0" dirty="0" err="1" smtClean="0"/>
              <a:t>l’embout</a:t>
            </a:r>
            <a:r>
              <a:rPr lang="en-GB" baseline="0" dirty="0" smtClean="0"/>
              <a:t> original de la </a:t>
            </a:r>
            <a:r>
              <a:rPr lang="en-GB" baseline="0" dirty="0" err="1" smtClean="0"/>
              <a:t>fusée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en</a:t>
            </a:r>
            <a:r>
              <a:rPr lang="en-GB" baseline="0" dirty="0" smtClean="0"/>
              <a:t> bois a </a:t>
            </a:r>
            <a:r>
              <a:rPr lang="en-GB" baseline="0" dirty="0" err="1" smtClean="0"/>
              <a:t>été</a:t>
            </a:r>
            <a:r>
              <a:rPr lang="en-GB" baseline="0" dirty="0" smtClean="0"/>
              <a:t> </a:t>
            </a:r>
            <a:r>
              <a:rPr lang="en-GB" baseline="0" dirty="0" err="1" smtClean="0"/>
              <a:t>préservée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donc</a:t>
            </a:r>
            <a:r>
              <a:rPr lang="en-GB" baseline="0" dirty="0" smtClean="0"/>
              <a:t> on </a:t>
            </a:r>
            <a:r>
              <a:rPr lang="en-GB" baseline="0" dirty="0" err="1" smtClean="0"/>
              <a:t>voit</a:t>
            </a:r>
            <a:r>
              <a:rPr lang="en-GB" baseline="0" dirty="0" smtClean="0"/>
              <a:t> comment </a:t>
            </a:r>
            <a:r>
              <a:rPr lang="en-GB" baseline="0" dirty="0" err="1" smtClean="0"/>
              <a:t>ça</a:t>
            </a:r>
            <a:r>
              <a:rPr lang="en-GB" baseline="0" dirty="0" smtClean="0"/>
              <a:t> a </a:t>
            </a:r>
            <a:r>
              <a:rPr lang="en-GB" baseline="0" dirty="0" err="1" smtClean="0"/>
              <a:t>été</a:t>
            </a:r>
            <a:r>
              <a:rPr lang="en-GB" baseline="0" dirty="0" smtClean="0"/>
              <a:t> </a:t>
            </a:r>
            <a:r>
              <a:rPr lang="en-GB" baseline="0" dirty="0" smtClean="0"/>
              <a:t>assemble</a:t>
            </a:r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4EF2A-1488-4CC7-B969-875A2B18B5C5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33118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GB" baseline="0" dirty="0" err="1" smtClean="0"/>
              <a:t>Spécifiquement</a:t>
            </a:r>
            <a:r>
              <a:rPr lang="en-GB" baseline="0" dirty="0" smtClean="0"/>
              <a:t>, je </a:t>
            </a:r>
            <a:r>
              <a:rPr lang="en-GB" baseline="0" dirty="0" err="1" smtClean="0"/>
              <a:t>m’intéresse</a:t>
            </a:r>
            <a:r>
              <a:rPr lang="en-GB" baseline="0" dirty="0" smtClean="0"/>
              <a:t> aux </a:t>
            </a:r>
            <a:r>
              <a:rPr lang="en-GB" baseline="0" dirty="0" err="1" smtClean="0"/>
              <a:t>épées</a:t>
            </a:r>
            <a:r>
              <a:rPr lang="en-GB" baseline="0" dirty="0" smtClean="0"/>
              <a:t> et </a:t>
            </a:r>
            <a:r>
              <a:rPr lang="en-GB" baseline="0" dirty="0" err="1" smtClean="0"/>
              <a:t>scramasaxes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retrouvé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dans</a:t>
            </a:r>
            <a:r>
              <a:rPr lang="en-GB" baseline="0" dirty="0" smtClean="0"/>
              <a:t> des </a:t>
            </a:r>
            <a:r>
              <a:rPr lang="en-GB" baseline="0" dirty="0" err="1" smtClean="0"/>
              <a:t>nécropoles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mérovingiennes</a:t>
            </a:r>
            <a:r>
              <a:rPr lang="en-GB" baseline="0" dirty="0" smtClean="0"/>
              <a:t>.</a:t>
            </a:r>
          </a:p>
          <a:p>
            <a:pPr marL="171450" indent="-171450">
              <a:buFontTx/>
              <a:buChar char="-"/>
            </a:pPr>
            <a:r>
              <a:rPr lang="en-GB" baseline="0" dirty="0" smtClean="0"/>
              <a:t>Je </a:t>
            </a:r>
            <a:r>
              <a:rPr lang="en-GB" baseline="0" dirty="0" err="1" smtClean="0"/>
              <a:t>regarde</a:t>
            </a:r>
            <a:r>
              <a:rPr lang="en-GB" baseline="0" dirty="0" smtClean="0"/>
              <a:t> des aspects </a:t>
            </a:r>
            <a:r>
              <a:rPr lang="en-GB" baseline="0" dirty="0" err="1" smtClean="0"/>
              <a:t>macroscopiques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comme</a:t>
            </a:r>
            <a:r>
              <a:rPr lang="en-GB" baseline="0" dirty="0" smtClean="0"/>
              <a:t> la </a:t>
            </a:r>
            <a:r>
              <a:rPr lang="en-GB" baseline="0" dirty="0" err="1" smtClean="0"/>
              <a:t>métrologie</a:t>
            </a:r>
            <a:r>
              <a:rPr lang="en-GB" baseline="0" dirty="0" smtClean="0"/>
              <a:t> et </a:t>
            </a:r>
            <a:r>
              <a:rPr lang="en-GB" baseline="0" dirty="0" smtClean="0"/>
              <a:t>la </a:t>
            </a:r>
            <a:r>
              <a:rPr lang="en-GB" baseline="0" dirty="0" err="1" smtClean="0"/>
              <a:t>typologie</a:t>
            </a:r>
            <a:endParaRPr lang="en-GB" baseline="0" dirty="0" smtClean="0"/>
          </a:p>
          <a:p>
            <a:pPr marL="171450" indent="-171450">
              <a:buFontTx/>
              <a:buChar char="-"/>
            </a:pPr>
            <a:r>
              <a:rPr lang="en-GB" baseline="0" dirty="0" err="1" smtClean="0"/>
              <a:t>Méthodes</a:t>
            </a:r>
            <a:r>
              <a:rPr lang="en-GB" baseline="0" dirty="0" smtClean="0"/>
              <a:t> de fabrication,</a:t>
            </a:r>
          </a:p>
          <a:p>
            <a:pPr marL="628650" lvl="1" indent="-171450">
              <a:buFontTx/>
              <a:buChar char="-"/>
            </a:pPr>
            <a:r>
              <a:rPr lang="en-GB" dirty="0" err="1" smtClean="0"/>
              <a:t>Choix</a:t>
            </a:r>
            <a:r>
              <a:rPr lang="en-GB" baseline="0" dirty="0" smtClean="0"/>
              <a:t> des </a:t>
            </a:r>
            <a:r>
              <a:rPr lang="en-GB" baseline="0" dirty="0" err="1" smtClean="0"/>
              <a:t>alliages</a:t>
            </a:r>
            <a:endParaRPr lang="en-GB" baseline="0" dirty="0" smtClean="0"/>
          </a:p>
          <a:p>
            <a:pPr marL="628650" lvl="1" indent="-171450">
              <a:buFontTx/>
              <a:buChar char="-"/>
            </a:pPr>
            <a:r>
              <a:rPr lang="en-GB" dirty="0" err="1" smtClean="0"/>
              <a:t>Ordre</a:t>
            </a:r>
            <a:r>
              <a:rPr lang="en-GB" baseline="0" dirty="0" smtClean="0"/>
              <a:t> des </a:t>
            </a:r>
            <a:r>
              <a:rPr lang="en-GB" baseline="0" dirty="0" err="1" smtClean="0"/>
              <a:t>opérations</a:t>
            </a:r>
            <a:endParaRPr lang="en-GB" baseline="0" dirty="0" smtClean="0"/>
          </a:p>
          <a:p>
            <a:pPr marL="628650" lvl="1" indent="-171450">
              <a:buFontTx/>
              <a:buChar char="-"/>
            </a:pPr>
            <a:r>
              <a:rPr lang="en-GB" baseline="0" dirty="0" err="1" smtClean="0"/>
              <a:t>voir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s’il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existe</a:t>
            </a:r>
            <a:r>
              <a:rPr lang="en-GB" baseline="0" dirty="0" smtClean="0"/>
              <a:t> des traditions techniques et </a:t>
            </a:r>
            <a:r>
              <a:rPr lang="en-GB" baseline="0" dirty="0" err="1" smtClean="0"/>
              <a:t>si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celles</a:t>
            </a:r>
            <a:r>
              <a:rPr lang="en-GB" baseline="0" dirty="0" smtClean="0"/>
              <a:t>-ci </a:t>
            </a:r>
            <a:r>
              <a:rPr lang="en-GB" baseline="0" dirty="0" err="1" smtClean="0"/>
              <a:t>peuvent-être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correllés</a:t>
            </a:r>
            <a:r>
              <a:rPr lang="en-GB" baseline="0" dirty="0" smtClean="0"/>
              <a:t> avec le lieu de </a:t>
            </a:r>
            <a:r>
              <a:rPr lang="en-GB" baseline="0" dirty="0" err="1" smtClean="0"/>
              <a:t>découverte</a:t>
            </a:r>
            <a:r>
              <a:rPr lang="en-GB" baseline="0" dirty="0" smtClean="0"/>
              <a:t>, la </a:t>
            </a:r>
            <a:r>
              <a:rPr lang="en-GB" baseline="0" dirty="0" err="1" smtClean="0"/>
              <a:t>chronologie</a:t>
            </a:r>
            <a:r>
              <a:rPr lang="en-GB" baseline="0" dirty="0" smtClean="0"/>
              <a:t>, le </a:t>
            </a:r>
            <a:r>
              <a:rPr lang="en-GB" baseline="0" dirty="0" err="1" smtClean="0"/>
              <a:t>statut</a:t>
            </a:r>
            <a:r>
              <a:rPr lang="en-GB" baseline="0" dirty="0" smtClean="0"/>
              <a:t> social, etc.</a:t>
            </a:r>
          </a:p>
          <a:p>
            <a:pPr marL="171450" lvl="0" indent="-171450">
              <a:buFontTx/>
              <a:buChar char="-"/>
            </a:pPr>
            <a:r>
              <a:rPr lang="en-GB" baseline="0" dirty="0" smtClean="0"/>
              <a:t>Provenance du </a:t>
            </a:r>
            <a:r>
              <a:rPr lang="en-GB" baseline="0" dirty="0" err="1" smtClean="0"/>
              <a:t>métal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mieux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comprendre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objets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eux</a:t>
            </a:r>
            <a:r>
              <a:rPr lang="en-GB" baseline="0" dirty="0" smtClean="0"/>
              <a:t> </a:t>
            </a:r>
            <a:r>
              <a:rPr lang="en-GB" baseline="0" dirty="0" err="1" smtClean="0"/>
              <a:t>mêmes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mais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aussi</a:t>
            </a:r>
            <a:r>
              <a:rPr lang="en-GB" baseline="0" dirty="0" smtClean="0"/>
              <a:t> pour </a:t>
            </a:r>
            <a:r>
              <a:rPr lang="en-GB" baseline="0" dirty="0" err="1" smtClean="0"/>
              <a:t>apporter</a:t>
            </a:r>
            <a:r>
              <a:rPr lang="en-GB" baseline="0" dirty="0" smtClean="0"/>
              <a:t> des </a:t>
            </a:r>
            <a:r>
              <a:rPr lang="en-GB" baseline="0" dirty="0" err="1" smtClean="0"/>
              <a:t>éléments</a:t>
            </a:r>
            <a:r>
              <a:rPr lang="en-GB" baseline="0" dirty="0" smtClean="0"/>
              <a:t> de </a:t>
            </a:r>
            <a:r>
              <a:rPr lang="en-GB" baseline="0" dirty="0" err="1" smtClean="0"/>
              <a:t>réponse</a:t>
            </a:r>
            <a:r>
              <a:rPr lang="en-GB" baseline="0" dirty="0" smtClean="0"/>
              <a:t> aux questions de </a:t>
            </a:r>
            <a:r>
              <a:rPr lang="en-GB" baseline="0" dirty="0" err="1" smtClean="0"/>
              <a:t>l’échange</a:t>
            </a:r>
            <a:r>
              <a:rPr lang="en-GB" baseline="0" dirty="0" smtClean="0"/>
              <a:t> du </a:t>
            </a:r>
            <a:r>
              <a:rPr lang="en-GB" baseline="0" dirty="0" err="1" smtClean="0"/>
              <a:t>fer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dans</a:t>
            </a:r>
            <a:r>
              <a:rPr lang="en-GB" baseline="0" dirty="0" smtClean="0"/>
              <a:t> le monde </a:t>
            </a:r>
            <a:r>
              <a:rPr lang="en-GB" baseline="0" dirty="0" err="1" smtClean="0"/>
              <a:t>Mérovingien</a:t>
            </a:r>
            <a:r>
              <a:rPr lang="en-GB" baseline="0" dirty="0" smtClean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4EF2A-1488-4CC7-B969-875A2B18B5C5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68903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Et voilà, </a:t>
            </a:r>
            <a:r>
              <a:rPr lang="en-GB" dirty="0" err="1" smtClean="0"/>
              <a:t>votre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scramasaxe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est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fini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merci</a:t>
            </a:r>
            <a:r>
              <a:rPr lang="en-GB" baseline="0" dirty="0" smtClean="0"/>
              <a:t> beaucoup pour </a:t>
            </a:r>
            <a:r>
              <a:rPr lang="en-GB" baseline="0" dirty="0" err="1" smtClean="0"/>
              <a:t>votre</a:t>
            </a:r>
            <a:r>
              <a:rPr lang="en-GB" baseline="0" dirty="0" smtClean="0"/>
              <a:t> attention et je </a:t>
            </a:r>
            <a:r>
              <a:rPr lang="en-GB" baseline="0" dirty="0" err="1" smtClean="0"/>
              <a:t>répondrai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maintenant</a:t>
            </a:r>
            <a:r>
              <a:rPr lang="en-GB" baseline="0" dirty="0" smtClean="0"/>
              <a:t> à </a:t>
            </a:r>
            <a:r>
              <a:rPr lang="en-GB" baseline="0" dirty="0" err="1" smtClean="0"/>
              <a:t>toute</a:t>
            </a:r>
            <a:r>
              <a:rPr lang="en-GB" baseline="0" dirty="0" smtClean="0"/>
              <a:t> question que </a:t>
            </a:r>
            <a:r>
              <a:rPr lang="en-GB" baseline="0" dirty="0" err="1" smtClean="0"/>
              <a:t>vous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avez</a:t>
            </a:r>
            <a:r>
              <a:rPr lang="en-GB" baseline="0" dirty="0" smtClean="0"/>
              <a:t>.</a:t>
            </a:r>
          </a:p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4EF2A-1488-4CC7-B969-875A2B18B5C5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9083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GB" dirty="0" smtClean="0"/>
              <a:t> Pour </a:t>
            </a:r>
            <a:r>
              <a:rPr lang="en-GB" dirty="0" err="1" smtClean="0"/>
              <a:t>ce</a:t>
            </a:r>
            <a:r>
              <a:rPr lang="en-GB" dirty="0" smtClean="0"/>
              <a:t> faire,</a:t>
            </a:r>
            <a:r>
              <a:rPr lang="en-GB" baseline="0" dirty="0" smtClean="0"/>
              <a:t> </a:t>
            </a:r>
            <a:r>
              <a:rPr lang="en-GB" baseline="0" dirty="0" err="1" smtClean="0"/>
              <a:t>j’étudie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actuellement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une</a:t>
            </a:r>
            <a:r>
              <a:rPr lang="en-GB" baseline="0" dirty="0" smtClean="0"/>
              <a:t> collection de 12 </a:t>
            </a:r>
            <a:r>
              <a:rPr lang="en-GB" baseline="0" dirty="0" err="1" smtClean="0"/>
              <a:t>épées</a:t>
            </a:r>
            <a:r>
              <a:rPr lang="en-GB" baseline="0" dirty="0" smtClean="0"/>
              <a:t> et 32 </a:t>
            </a:r>
            <a:r>
              <a:rPr lang="en-GB" baseline="0" dirty="0" err="1" smtClean="0"/>
              <a:t>scramasaxes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en</a:t>
            </a:r>
            <a:r>
              <a:rPr lang="en-GB" baseline="0" dirty="0" smtClean="0"/>
              <a:t> provenance de 4 </a:t>
            </a:r>
            <a:r>
              <a:rPr lang="en-GB" baseline="0" dirty="0" err="1" smtClean="0"/>
              <a:t>nécropoles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mérovingiennes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en</a:t>
            </a:r>
            <a:r>
              <a:rPr lang="en-GB" baseline="0" dirty="0" smtClean="0"/>
              <a:t> Alsace</a:t>
            </a:r>
          </a:p>
          <a:p>
            <a:pPr marL="628650" lvl="1" indent="-171450">
              <a:buFontTx/>
              <a:buChar char="-"/>
            </a:pPr>
            <a:r>
              <a:rPr lang="en-GB" baseline="0" dirty="0" smtClean="0"/>
              <a:t>Oberschaeffolsheim</a:t>
            </a:r>
          </a:p>
          <a:p>
            <a:pPr marL="628650" lvl="1" indent="-171450">
              <a:buFontTx/>
              <a:buChar char="-"/>
            </a:pPr>
            <a:r>
              <a:rPr lang="en-GB" baseline="0" dirty="0" err="1" smtClean="0"/>
              <a:t>Kembs</a:t>
            </a:r>
            <a:endParaRPr lang="en-GB" baseline="0" dirty="0" smtClean="0"/>
          </a:p>
          <a:p>
            <a:pPr marL="628650" lvl="1" indent="-171450">
              <a:buFontTx/>
              <a:buChar char="-"/>
            </a:pPr>
            <a:r>
              <a:rPr lang="en-GB" baseline="0" dirty="0" smtClean="0"/>
              <a:t>Illfurth</a:t>
            </a:r>
          </a:p>
          <a:p>
            <a:pPr marL="628650" lvl="1" indent="-171450">
              <a:buFontTx/>
              <a:buChar char="-"/>
            </a:pPr>
            <a:r>
              <a:rPr lang="en-GB" baseline="0" dirty="0" smtClean="0"/>
              <a:t>Kolbsheim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baseline="0" dirty="0" err="1" smtClean="0"/>
              <a:t>Aujourd’hui</a:t>
            </a:r>
            <a:r>
              <a:rPr lang="en-GB" baseline="0" dirty="0" smtClean="0"/>
              <a:t>, je </a:t>
            </a:r>
            <a:r>
              <a:rPr lang="en-GB" baseline="0" dirty="0" err="1" smtClean="0"/>
              <a:t>vais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parler</a:t>
            </a:r>
            <a:r>
              <a:rPr lang="en-GB" baseline="0" dirty="0" smtClean="0"/>
              <a:t> des </a:t>
            </a:r>
            <a:r>
              <a:rPr lang="en-GB" baseline="0" dirty="0" err="1" smtClean="0"/>
              <a:t>méthodes</a:t>
            </a:r>
            <a:r>
              <a:rPr lang="en-GB" baseline="0" dirty="0" smtClean="0"/>
              <a:t> de fabrication que </a:t>
            </a:r>
            <a:r>
              <a:rPr lang="en-GB" baseline="0" dirty="0" err="1" smtClean="0"/>
              <a:t>j’ai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pu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voir</a:t>
            </a:r>
            <a:r>
              <a:rPr lang="en-GB" baseline="0" dirty="0" smtClean="0"/>
              <a:t> </a:t>
            </a:r>
            <a:r>
              <a:rPr lang="en-GB" baseline="0" dirty="0" err="1" smtClean="0"/>
              <a:t>être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employés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dans</a:t>
            </a:r>
            <a:r>
              <a:rPr lang="en-GB" baseline="0" dirty="0" smtClean="0"/>
              <a:t> la fabrication de </a:t>
            </a:r>
            <a:r>
              <a:rPr lang="en-GB" baseline="0" dirty="0" err="1" smtClean="0"/>
              <a:t>scramasaxes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autrement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dit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j’aurais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pu</a:t>
            </a:r>
            <a:r>
              <a:rPr lang="en-GB" baseline="0" dirty="0" smtClean="0"/>
              <a:t>, et </a:t>
            </a:r>
            <a:r>
              <a:rPr lang="en-GB" baseline="0" dirty="0" err="1" smtClean="0"/>
              <a:t>peut-être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dû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appeler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cette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présentation</a:t>
            </a:r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4EF2A-1488-4CC7-B969-875A2B18B5C5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84829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Comment </a:t>
            </a:r>
            <a:r>
              <a:rPr lang="en-GB" dirty="0" err="1" smtClean="0"/>
              <a:t>fabriquer</a:t>
            </a:r>
            <a:r>
              <a:rPr lang="en-GB" dirty="0" smtClean="0"/>
              <a:t> un </a:t>
            </a:r>
            <a:r>
              <a:rPr lang="en-GB" dirty="0" err="1" smtClean="0"/>
              <a:t>scramasaxe</a:t>
            </a:r>
            <a:r>
              <a:rPr lang="en-GB" dirty="0" smtClean="0"/>
              <a:t>,</a:t>
            </a:r>
            <a:r>
              <a:rPr lang="en-GB" baseline="0" dirty="0" smtClean="0"/>
              <a:t> pour les </a:t>
            </a:r>
            <a:r>
              <a:rPr lang="en-GB" baseline="0" dirty="0" err="1" smtClean="0"/>
              <a:t>nuls</a:t>
            </a:r>
            <a:r>
              <a:rPr lang="en-GB" baseline="0" dirty="0" smtClean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4EF2A-1488-4CC7-B969-875A2B18B5C5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29988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Pour</a:t>
            </a:r>
            <a:r>
              <a:rPr lang="en-GB" baseline="0" dirty="0" smtClean="0"/>
              <a:t> commencer je </a:t>
            </a:r>
            <a:r>
              <a:rPr lang="en-GB" baseline="0" dirty="0" err="1" smtClean="0"/>
              <a:t>vais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définir</a:t>
            </a:r>
            <a:r>
              <a:rPr lang="en-GB" baseline="0" dirty="0" smtClean="0"/>
              <a:t> les </a:t>
            </a:r>
            <a:r>
              <a:rPr lang="en-GB" baseline="0" dirty="0" err="1" smtClean="0"/>
              <a:t>termes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j’en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parle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depuis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une</a:t>
            </a:r>
            <a:r>
              <a:rPr lang="en-GB" baseline="0" dirty="0" smtClean="0"/>
              <a:t> minute et demi </a:t>
            </a:r>
            <a:r>
              <a:rPr lang="en-GB" baseline="0" dirty="0" err="1" smtClean="0"/>
              <a:t>mais</a:t>
            </a:r>
            <a:r>
              <a:rPr lang="en-GB" baseline="0" dirty="0" smtClean="0"/>
              <a:t> pour </a:t>
            </a:r>
            <a:r>
              <a:rPr lang="en-GB" baseline="0" dirty="0" err="1" smtClean="0"/>
              <a:t>ceux</a:t>
            </a:r>
            <a:r>
              <a:rPr lang="en-GB" baseline="0" dirty="0" smtClean="0"/>
              <a:t> qui ne </a:t>
            </a:r>
            <a:r>
              <a:rPr lang="en-GB" baseline="0" dirty="0" err="1" smtClean="0"/>
              <a:t>sont</a:t>
            </a:r>
            <a:r>
              <a:rPr lang="en-GB" baseline="0" dirty="0" smtClean="0"/>
              <a:t> pas au fait avec </a:t>
            </a:r>
            <a:r>
              <a:rPr lang="en-GB" baseline="0" dirty="0" err="1" smtClean="0"/>
              <a:t>l’archéologie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mérovingienne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ils</a:t>
            </a:r>
            <a:r>
              <a:rPr lang="en-GB" baseline="0" dirty="0" smtClean="0"/>
              <a:t> ne </a:t>
            </a:r>
            <a:r>
              <a:rPr lang="en-GB" baseline="0" dirty="0" err="1" smtClean="0"/>
              <a:t>sauront</a:t>
            </a:r>
            <a:r>
              <a:rPr lang="en-GB" baseline="0" dirty="0" smtClean="0"/>
              <a:t> pas </a:t>
            </a:r>
            <a:r>
              <a:rPr lang="en-GB" baseline="0" dirty="0" err="1" smtClean="0"/>
              <a:t>forcément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qu’est</a:t>
            </a:r>
            <a:r>
              <a:rPr lang="en-GB" baseline="0" dirty="0" smtClean="0"/>
              <a:t> un </a:t>
            </a:r>
            <a:r>
              <a:rPr lang="en-GB" baseline="0" dirty="0" err="1" smtClean="0"/>
              <a:t>scramasaxe</a:t>
            </a:r>
            <a:r>
              <a:rPr lang="en-GB" baseline="0" dirty="0" smtClean="0"/>
              <a:t>.</a:t>
            </a:r>
          </a:p>
          <a:p>
            <a:endParaRPr lang="en-GB" baseline="0" dirty="0" smtClean="0"/>
          </a:p>
          <a:p>
            <a:r>
              <a:rPr lang="en-GB" baseline="0" dirty="0" smtClean="0"/>
              <a:t>Tout </a:t>
            </a:r>
            <a:r>
              <a:rPr lang="en-GB" baseline="0" dirty="0" err="1" smtClean="0"/>
              <a:t>bêtement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c’est</a:t>
            </a:r>
            <a:r>
              <a:rPr lang="en-GB" baseline="0" dirty="0" smtClean="0"/>
              <a:t> des </a:t>
            </a:r>
            <a:r>
              <a:rPr lang="en-GB" baseline="0" dirty="0" err="1" smtClean="0"/>
              <a:t>gros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couteaux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en</a:t>
            </a:r>
            <a:r>
              <a:rPr lang="en-GB" baseline="0" dirty="0" smtClean="0"/>
              <a:t> fait, des </a:t>
            </a:r>
            <a:r>
              <a:rPr lang="en-GB" baseline="0" dirty="0" err="1" smtClean="0"/>
              <a:t>armes</a:t>
            </a:r>
            <a:r>
              <a:rPr lang="en-GB" baseline="0" dirty="0" smtClean="0"/>
              <a:t> à un </a:t>
            </a:r>
            <a:r>
              <a:rPr lang="en-GB" baseline="0" dirty="0" err="1" smtClean="0"/>
              <a:t>tranchant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dont</a:t>
            </a:r>
            <a:r>
              <a:rPr lang="en-GB" baseline="0" dirty="0" smtClean="0"/>
              <a:t> la </a:t>
            </a:r>
            <a:r>
              <a:rPr lang="en-GB" baseline="0" dirty="0" err="1" smtClean="0"/>
              <a:t>longueur</a:t>
            </a:r>
            <a:r>
              <a:rPr lang="en-GB" baseline="0" dirty="0" smtClean="0"/>
              <a:t> </a:t>
            </a:r>
            <a:r>
              <a:rPr lang="en-GB" baseline="0" dirty="0" err="1" smtClean="0"/>
              <a:t>moyenne</a:t>
            </a:r>
            <a:r>
              <a:rPr lang="en-GB" baseline="0" dirty="0" smtClean="0"/>
              <a:t> augment </a:t>
            </a:r>
            <a:r>
              <a:rPr lang="en-GB" baseline="0" dirty="0" err="1" smtClean="0"/>
              <a:t>progressivement</a:t>
            </a:r>
            <a:r>
              <a:rPr lang="en-GB" baseline="0" dirty="0" smtClean="0"/>
              <a:t> au fil de </a:t>
            </a:r>
            <a:r>
              <a:rPr lang="en-GB" baseline="0" dirty="0" err="1" smtClean="0"/>
              <a:t>l’époque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mérovingienne</a:t>
            </a:r>
            <a:r>
              <a:rPr lang="en-GB" baseline="0" dirty="0" smtClean="0"/>
              <a:t>, pour passer des </a:t>
            </a:r>
            <a:r>
              <a:rPr lang="en-GB" baseline="0" dirty="0" err="1" smtClean="0"/>
              <a:t>kurtzsax</a:t>
            </a:r>
            <a:r>
              <a:rPr lang="en-GB" baseline="0" dirty="0" smtClean="0"/>
              <a:t> </a:t>
            </a:r>
            <a:r>
              <a:rPr lang="en-GB" baseline="0" dirty="0" err="1" smtClean="0"/>
              <a:t>qu’on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voit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ici</a:t>
            </a:r>
            <a:r>
              <a:rPr lang="en-GB" baseline="0" dirty="0" smtClean="0"/>
              <a:t>, qui </a:t>
            </a:r>
            <a:r>
              <a:rPr lang="en-GB" baseline="0" dirty="0" err="1" smtClean="0"/>
              <a:t>sont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effectivement</a:t>
            </a:r>
            <a:r>
              <a:rPr lang="en-GB" baseline="0" dirty="0" smtClean="0"/>
              <a:t> des </a:t>
            </a:r>
            <a:r>
              <a:rPr lang="en-GB" baseline="0" dirty="0" err="1" smtClean="0"/>
              <a:t>couteaux</a:t>
            </a:r>
            <a:r>
              <a:rPr lang="en-GB" baseline="0" dirty="0" smtClean="0"/>
              <a:t> de cuisine, pour arrive aux Breitsax et Langsax à la fin du 7° siècle qui </a:t>
            </a:r>
            <a:r>
              <a:rPr lang="en-GB" baseline="0" dirty="0" err="1" smtClean="0"/>
              <a:t>peuvent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avoir</a:t>
            </a:r>
            <a:r>
              <a:rPr lang="en-GB" baseline="0" dirty="0" smtClean="0"/>
              <a:t> des lames de 60 à 70cm.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4EF2A-1488-4CC7-B969-875A2B18B5C5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26284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Comment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fabriquer</a:t>
            </a:r>
            <a:r>
              <a:rPr lang="en-GB" baseline="0" dirty="0" smtClean="0"/>
              <a:t> son </a:t>
            </a:r>
            <a:r>
              <a:rPr lang="en-GB" baseline="0" dirty="0" err="1" smtClean="0"/>
              <a:t>scramasaxe</a:t>
            </a:r>
            <a:r>
              <a:rPr lang="en-GB" baseline="0" dirty="0" smtClean="0"/>
              <a:t>. </a:t>
            </a:r>
            <a:r>
              <a:rPr lang="en-GB" dirty="0" smtClean="0"/>
              <a:t>Et </a:t>
            </a:r>
            <a:r>
              <a:rPr lang="en-GB" dirty="0" err="1" smtClean="0"/>
              <a:t>bien</a:t>
            </a:r>
            <a:r>
              <a:rPr lang="en-GB" dirty="0" smtClean="0"/>
              <a:t>, pour commencer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il</a:t>
            </a:r>
            <a:r>
              <a:rPr lang="en-GB" baseline="0" dirty="0" smtClean="0"/>
              <a:t> </a:t>
            </a:r>
            <a:r>
              <a:rPr lang="en-GB" baseline="0" dirty="0" err="1" smtClean="0"/>
              <a:t>faut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choisir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ses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alliages</a:t>
            </a:r>
            <a:r>
              <a:rPr lang="en-GB" baseline="0" dirty="0" smtClean="0"/>
              <a:t>.</a:t>
            </a:r>
          </a:p>
          <a:p>
            <a:endParaRPr lang="en-GB" baseline="0" dirty="0" smtClean="0"/>
          </a:p>
          <a:p>
            <a:r>
              <a:rPr lang="en-GB" baseline="0" dirty="0" err="1" smtClean="0"/>
              <a:t>Typiquement</a:t>
            </a:r>
            <a:r>
              <a:rPr lang="en-GB" baseline="0" dirty="0" smtClean="0"/>
              <a:t> les lames </a:t>
            </a:r>
            <a:r>
              <a:rPr lang="en-GB" baseline="0" dirty="0" err="1" smtClean="0"/>
              <a:t>sont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fabriqués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acier</a:t>
            </a:r>
            <a:r>
              <a:rPr lang="en-GB" baseline="0" dirty="0" smtClean="0"/>
              <a:t> pour </a:t>
            </a:r>
            <a:r>
              <a:rPr lang="en-GB" baseline="0" dirty="0" err="1" smtClean="0"/>
              <a:t>garder</a:t>
            </a:r>
            <a:r>
              <a:rPr lang="en-GB" baseline="0" dirty="0" smtClean="0"/>
              <a:t> le </a:t>
            </a:r>
            <a:r>
              <a:rPr lang="en-GB" baseline="0" dirty="0" err="1" smtClean="0"/>
              <a:t>tranchant</a:t>
            </a:r>
            <a:r>
              <a:rPr lang="en-GB" baseline="0" dirty="0" smtClean="0"/>
              <a:t> plus </a:t>
            </a:r>
            <a:r>
              <a:rPr lang="en-GB" baseline="0" dirty="0" err="1" smtClean="0"/>
              <a:t>longtemps</a:t>
            </a:r>
            <a:r>
              <a:rPr lang="en-GB" baseline="0" dirty="0" smtClean="0"/>
              <a:t>, et </a:t>
            </a:r>
            <a:r>
              <a:rPr lang="en-GB" baseline="0" dirty="0" err="1" smtClean="0"/>
              <a:t>c’est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bien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qu’on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retrouve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dans</a:t>
            </a:r>
            <a:r>
              <a:rPr lang="en-GB" baseline="0" dirty="0" smtClean="0"/>
              <a:t> la </a:t>
            </a:r>
            <a:r>
              <a:rPr lang="en-GB" baseline="0" dirty="0" err="1" smtClean="0"/>
              <a:t>plupart</a:t>
            </a:r>
            <a:r>
              <a:rPr lang="en-GB" baseline="0" dirty="0" smtClean="0"/>
              <a:t> des </a:t>
            </a:r>
            <a:r>
              <a:rPr lang="en-GB" baseline="0" dirty="0" err="1" smtClean="0"/>
              <a:t>scramasaxes</a:t>
            </a:r>
            <a:r>
              <a:rPr lang="en-GB" baseline="0" dirty="0" smtClean="0"/>
              <a:t>. </a:t>
            </a:r>
            <a:r>
              <a:rPr lang="en-GB" baseline="0" dirty="0" err="1" smtClean="0"/>
              <a:t>Cependant</a:t>
            </a:r>
            <a:r>
              <a:rPr lang="en-GB" baseline="0" dirty="0" smtClean="0"/>
              <a:t>, on </a:t>
            </a:r>
            <a:r>
              <a:rPr lang="en-GB" baseline="0" dirty="0" err="1" smtClean="0"/>
              <a:t>retrouve</a:t>
            </a:r>
            <a:r>
              <a:rPr lang="en-GB" baseline="0" dirty="0" smtClean="0"/>
              <a:t> pas mal de variation, je </a:t>
            </a:r>
            <a:r>
              <a:rPr lang="en-GB" baseline="0" dirty="0" err="1" smtClean="0"/>
              <a:t>n’ai</a:t>
            </a:r>
            <a:r>
              <a:rPr lang="en-GB" baseline="0" dirty="0" smtClean="0"/>
              <a:t> pas </a:t>
            </a:r>
            <a:r>
              <a:rPr lang="en-GB" baseline="0" dirty="0" err="1" smtClean="0"/>
              <a:t>d’exemple</a:t>
            </a:r>
            <a:r>
              <a:rPr lang="en-GB" baseline="0" dirty="0" smtClean="0"/>
              <a:t> de </a:t>
            </a:r>
            <a:r>
              <a:rPr lang="en-GB" baseline="0" dirty="0" err="1" smtClean="0"/>
              <a:t>scramasaxe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entièrement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fer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mais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c’est</a:t>
            </a:r>
            <a:r>
              <a:rPr lang="en-GB" baseline="0" dirty="0" smtClean="0"/>
              <a:t> pas rare, surtout </a:t>
            </a:r>
            <a:r>
              <a:rPr lang="en-GB" baseline="0" dirty="0" err="1" smtClean="0"/>
              <a:t>dans</a:t>
            </a:r>
            <a:r>
              <a:rPr lang="en-GB" baseline="0" dirty="0" smtClean="0"/>
              <a:t> le dos, de </a:t>
            </a:r>
            <a:r>
              <a:rPr lang="en-GB" baseline="0" dirty="0" err="1" smtClean="0"/>
              <a:t>retrouver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très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peu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voir</a:t>
            </a:r>
            <a:r>
              <a:rPr lang="en-GB" baseline="0" dirty="0" smtClean="0"/>
              <a:t> </a:t>
            </a:r>
            <a:r>
              <a:rPr lang="en-GB" baseline="0" dirty="0" err="1" smtClean="0"/>
              <a:t>aucune</a:t>
            </a:r>
            <a:r>
              <a:rPr lang="en-GB" baseline="0" dirty="0" smtClean="0"/>
              <a:t> structures </a:t>
            </a:r>
            <a:r>
              <a:rPr lang="en-GB" baseline="0" dirty="0" err="1" smtClean="0"/>
              <a:t>carburées</a:t>
            </a:r>
            <a:r>
              <a:rPr lang="en-GB" baseline="0" dirty="0" smtClean="0"/>
              <a:t>.</a:t>
            </a:r>
          </a:p>
          <a:p>
            <a:r>
              <a:rPr lang="en-GB" baseline="0" dirty="0" smtClean="0"/>
              <a:t> </a:t>
            </a:r>
            <a:r>
              <a:rPr lang="en-GB" baseline="0" dirty="0" err="1" smtClean="0"/>
              <a:t>En</a:t>
            </a:r>
            <a:r>
              <a:rPr lang="en-GB" baseline="0" dirty="0" smtClean="0"/>
              <a:t> </a:t>
            </a:r>
            <a:r>
              <a:rPr lang="en-GB" baseline="0" dirty="0" smtClean="0"/>
              <a:t>general, on </a:t>
            </a:r>
            <a:r>
              <a:rPr lang="en-GB" baseline="0" dirty="0" err="1" smtClean="0"/>
              <a:t>trouve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qu’il</a:t>
            </a:r>
            <a:r>
              <a:rPr lang="en-GB" baseline="0" dirty="0" smtClean="0"/>
              <a:t> y a </a:t>
            </a:r>
            <a:r>
              <a:rPr lang="en-GB" baseline="0" dirty="0" err="1" smtClean="0"/>
              <a:t>une</a:t>
            </a:r>
            <a:r>
              <a:rPr lang="en-GB" baseline="0" dirty="0" smtClean="0"/>
              <a:t> augmentation des structures </a:t>
            </a:r>
            <a:r>
              <a:rPr lang="en-GB" baseline="0" dirty="0" err="1" smtClean="0"/>
              <a:t>carburées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approchant</a:t>
            </a:r>
            <a:r>
              <a:rPr lang="en-GB" baseline="0" dirty="0" smtClean="0"/>
              <a:t> le </a:t>
            </a:r>
            <a:r>
              <a:rPr lang="en-GB" baseline="0" dirty="0" err="1" smtClean="0"/>
              <a:t>tranchant</a:t>
            </a:r>
            <a:r>
              <a:rPr lang="en-GB" baseline="0" dirty="0" smtClean="0"/>
              <a:t>, et </a:t>
            </a:r>
            <a:r>
              <a:rPr lang="en-GB" baseline="0" dirty="0" err="1" smtClean="0"/>
              <a:t>ceux</a:t>
            </a:r>
            <a:r>
              <a:rPr lang="en-GB" baseline="0" dirty="0" smtClean="0"/>
              <a:t> qui </a:t>
            </a:r>
            <a:r>
              <a:rPr lang="en-GB" baseline="0" dirty="0" err="1" smtClean="0"/>
              <a:t>conaissent</a:t>
            </a:r>
            <a:r>
              <a:rPr lang="en-GB" baseline="0" dirty="0" smtClean="0"/>
              <a:t> un </a:t>
            </a:r>
            <a:r>
              <a:rPr lang="en-GB" baseline="0" dirty="0" err="1" smtClean="0"/>
              <a:t>peu</a:t>
            </a:r>
            <a:r>
              <a:rPr lang="en-GB" baseline="0" dirty="0" smtClean="0"/>
              <a:t> sur la fabrication des lames </a:t>
            </a:r>
            <a:r>
              <a:rPr lang="en-GB" baseline="0" dirty="0" err="1" smtClean="0"/>
              <a:t>doivent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être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en</a:t>
            </a:r>
            <a:r>
              <a:rPr lang="en-GB" baseline="0" dirty="0" smtClean="0"/>
              <a:t> train de </a:t>
            </a:r>
            <a:r>
              <a:rPr lang="en-GB" baseline="0" dirty="0" err="1" smtClean="0"/>
              <a:t>penser</a:t>
            </a:r>
            <a:r>
              <a:rPr lang="en-GB" baseline="0" dirty="0" smtClean="0"/>
              <a:t> aux </a:t>
            </a:r>
            <a:r>
              <a:rPr lang="en-GB" baseline="0" dirty="0" err="1" smtClean="0"/>
              <a:t>tranchants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rapportés</a:t>
            </a:r>
            <a:r>
              <a:rPr lang="en-GB" baseline="0" dirty="0" smtClean="0"/>
              <a:t>, </a:t>
            </a:r>
            <a:r>
              <a:rPr lang="en-GB" baseline="0" dirty="0" smtClean="0"/>
              <a:t>qui </a:t>
            </a:r>
            <a:r>
              <a:rPr lang="en-GB" baseline="0" dirty="0" err="1" smtClean="0"/>
              <a:t>permet</a:t>
            </a:r>
            <a:r>
              <a:rPr lang="en-GB" baseline="0" dirty="0" smtClean="0"/>
              <a:t> de </a:t>
            </a:r>
            <a:r>
              <a:rPr lang="en-GB" baseline="0" dirty="0" err="1" smtClean="0"/>
              <a:t>réserver</a:t>
            </a:r>
            <a:r>
              <a:rPr lang="en-GB" baseline="0" dirty="0" smtClean="0"/>
              <a:t> </a:t>
            </a:r>
            <a:r>
              <a:rPr lang="en-GB" baseline="0" dirty="0" err="1" smtClean="0"/>
              <a:t>l’acier</a:t>
            </a:r>
            <a:r>
              <a:rPr lang="en-GB" baseline="0" dirty="0" smtClean="0"/>
              <a:t> plus </a:t>
            </a:r>
            <a:r>
              <a:rPr lang="en-GB" baseline="0" dirty="0" err="1" smtClean="0"/>
              <a:t>dur</a:t>
            </a:r>
            <a:r>
              <a:rPr lang="en-GB" baseline="0" dirty="0" smtClean="0"/>
              <a:t>, et </a:t>
            </a:r>
            <a:r>
              <a:rPr lang="en-GB" baseline="0" dirty="0" err="1" smtClean="0"/>
              <a:t>typiquement</a:t>
            </a:r>
            <a:r>
              <a:rPr lang="en-GB" baseline="0" dirty="0" smtClean="0"/>
              <a:t> plus </a:t>
            </a:r>
            <a:r>
              <a:rPr lang="en-GB" baseline="0" dirty="0" err="1" smtClean="0"/>
              <a:t>précieux</a:t>
            </a:r>
            <a:r>
              <a:rPr lang="en-GB" baseline="0" dirty="0" smtClean="0"/>
              <a:t>, pour le </a:t>
            </a:r>
            <a:r>
              <a:rPr lang="en-GB" baseline="0" dirty="0" err="1" smtClean="0"/>
              <a:t>tranchant</a:t>
            </a:r>
            <a:r>
              <a:rPr lang="en-GB" baseline="0" dirty="0" smtClean="0"/>
              <a:t> sans devoir se </a:t>
            </a:r>
            <a:r>
              <a:rPr lang="en-GB" baseline="0" dirty="0" err="1" smtClean="0"/>
              <a:t>souricer</a:t>
            </a:r>
            <a:r>
              <a:rPr lang="en-GB" baseline="0" dirty="0" smtClean="0"/>
              <a:t> du dos. Et </a:t>
            </a:r>
            <a:r>
              <a:rPr lang="en-GB" baseline="0" dirty="0" err="1" smtClean="0"/>
              <a:t>effectivement</a:t>
            </a:r>
            <a:r>
              <a:rPr lang="en-GB" baseline="0" dirty="0" smtClean="0"/>
              <a:t>, plus de la </a:t>
            </a:r>
            <a:r>
              <a:rPr lang="en-GB" baseline="0" dirty="0" err="1" smtClean="0"/>
              <a:t>moité</a:t>
            </a:r>
            <a:r>
              <a:rPr lang="en-GB" baseline="0" dirty="0" smtClean="0"/>
              <a:t> des </a:t>
            </a:r>
            <a:r>
              <a:rPr lang="en-GB" baseline="0" dirty="0" err="1" smtClean="0"/>
              <a:t>scramasaxes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ont</a:t>
            </a:r>
            <a:r>
              <a:rPr lang="en-GB" baseline="0" dirty="0" smtClean="0"/>
              <a:t> un </a:t>
            </a:r>
            <a:r>
              <a:rPr lang="en-GB" baseline="0" dirty="0" err="1" smtClean="0"/>
              <a:t>tranchant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rapporté</a:t>
            </a:r>
            <a:r>
              <a:rPr lang="en-GB" baseline="0" dirty="0" smtClean="0"/>
              <a:t>. </a:t>
            </a:r>
            <a:r>
              <a:rPr lang="en-GB" baseline="0" dirty="0" err="1" smtClean="0"/>
              <a:t>Cependant</a:t>
            </a:r>
            <a:r>
              <a:rPr lang="en-GB" baseline="0" dirty="0" smtClean="0"/>
              <a:t>, on </a:t>
            </a:r>
            <a:r>
              <a:rPr lang="en-GB" baseline="0" dirty="0" err="1" smtClean="0"/>
              <a:t>retrouve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également</a:t>
            </a:r>
            <a:r>
              <a:rPr lang="en-GB" baseline="0" dirty="0" smtClean="0"/>
              <a:t> des constructions plus complexes, </a:t>
            </a:r>
          </a:p>
          <a:p>
            <a:r>
              <a:rPr lang="en-GB" baseline="0" dirty="0" err="1" smtClean="0"/>
              <a:t>notamment</a:t>
            </a:r>
            <a:r>
              <a:rPr lang="en-GB" baseline="0" dirty="0" smtClean="0"/>
              <a:t> </a:t>
            </a:r>
            <a:r>
              <a:rPr lang="en-GB" baseline="0" dirty="0" smtClean="0"/>
              <a:t>6 </a:t>
            </a:r>
            <a:r>
              <a:rPr lang="en-GB" baseline="0" dirty="0" err="1" smtClean="0"/>
              <a:t>scramasaxes</a:t>
            </a:r>
            <a:r>
              <a:rPr lang="en-GB" baseline="0" dirty="0" smtClean="0"/>
              <a:t> </a:t>
            </a:r>
            <a:r>
              <a:rPr lang="en-GB" baseline="0" dirty="0" smtClean="0"/>
              <a:t>qui </a:t>
            </a:r>
            <a:r>
              <a:rPr lang="en-GB" baseline="0" dirty="0" err="1" smtClean="0"/>
              <a:t>sont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fabriqués</a:t>
            </a:r>
            <a:r>
              <a:rPr lang="en-GB" baseline="0" dirty="0" smtClean="0"/>
              <a:t> à </a:t>
            </a:r>
            <a:r>
              <a:rPr lang="en-GB" baseline="0" dirty="0" err="1" smtClean="0"/>
              <a:t>partir</a:t>
            </a:r>
            <a:r>
              <a:rPr lang="en-GB" baseline="0" dirty="0" smtClean="0"/>
              <a:t> de </a:t>
            </a:r>
            <a:r>
              <a:rPr lang="en-GB" baseline="0" dirty="0" err="1" smtClean="0"/>
              <a:t>trois</a:t>
            </a:r>
            <a:r>
              <a:rPr lang="en-GB" baseline="0" dirty="0" smtClean="0"/>
              <a:t> barres, </a:t>
            </a:r>
            <a:r>
              <a:rPr lang="en-GB" baseline="0" dirty="0" err="1" smtClean="0"/>
              <a:t>donc</a:t>
            </a:r>
            <a:r>
              <a:rPr lang="en-GB" baseline="0" dirty="0" smtClean="0"/>
              <a:t> pour </a:t>
            </a:r>
            <a:r>
              <a:rPr lang="en-GB" baseline="0" dirty="0" err="1" smtClean="0"/>
              <a:t>ça</a:t>
            </a:r>
            <a:r>
              <a:rPr lang="en-GB" baseline="0" dirty="0" smtClean="0"/>
              <a:t> je </a:t>
            </a:r>
            <a:r>
              <a:rPr lang="en-GB" baseline="0" dirty="0" err="1" smtClean="0"/>
              <a:t>préfère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parler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termes</a:t>
            </a:r>
            <a:r>
              <a:rPr lang="en-GB" baseline="0" dirty="0" smtClean="0"/>
              <a:t> de “blocs</a:t>
            </a:r>
            <a:r>
              <a:rPr lang="en-GB" baseline="0" dirty="0" smtClean="0"/>
              <a:t>”.</a:t>
            </a:r>
          </a:p>
          <a:p>
            <a:endParaRPr lang="en-GB" baseline="0" dirty="0" smtClean="0"/>
          </a:p>
          <a:p>
            <a:r>
              <a:rPr lang="en-GB" baseline="0" dirty="0" err="1" smtClean="0"/>
              <a:t>Là</a:t>
            </a:r>
            <a:r>
              <a:rPr lang="en-GB" baseline="0" dirty="0" smtClean="0"/>
              <a:t> sur </a:t>
            </a:r>
            <a:r>
              <a:rPr lang="en-GB" baseline="0" dirty="0" err="1" smtClean="0"/>
              <a:t>l’écran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vous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avez</a:t>
            </a:r>
            <a:r>
              <a:rPr lang="en-GB" baseline="0" dirty="0" smtClean="0"/>
              <a:t> les proportions des </a:t>
            </a:r>
            <a:r>
              <a:rPr lang="en-GB" baseline="0" dirty="0" err="1" smtClean="0"/>
              <a:t>différents</a:t>
            </a:r>
            <a:r>
              <a:rPr lang="en-GB" baseline="0" dirty="0" smtClean="0"/>
              <a:t> fabrications par rapport au corpus, </a:t>
            </a:r>
            <a:r>
              <a:rPr lang="en-GB" baseline="0" dirty="0" err="1" smtClean="0"/>
              <a:t>mais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c’est</a:t>
            </a:r>
            <a:r>
              <a:rPr lang="en-GB" baseline="0" dirty="0" smtClean="0"/>
              <a:t> pas impossible que la proportion de </a:t>
            </a:r>
            <a:r>
              <a:rPr lang="en-GB" baseline="0" dirty="0" err="1" smtClean="0"/>
              <a:t>scramasaxes</a:t>
            </a:r>
            <a:r>
              <a:rPr lang="en-GB" baseline="0" dirty="0" smtClean="0"/>
              <a:t> à un bloc </a:t>
            </a:r>
            <a:r>
              <a:rPr lang="en-GB" baseline="0" dirty="0" err="1" smtClean="0"/>
              <a:t>soit</a:t>
            </a:r>
            <a:r>
              <a:rPr lang="en-GB" baseline="0" dirty="0" smtClean="0"/>
              <a:t> un </a:t>
            </a:r>
            <a:r>
              <a:rPr lang="en-GB" baseline="0" dirty="0" err="1" smtClean="0"/>
              <a:t>peu</a:t>
            </a:r>
            <a:r>
              <a:rPr lang="en-GB" baseline="0" dirty="0" smtClean="0"/>
              <a:t> </a:t>
            </a:r>
            <a:r>
              <a:rPr lang="en-GB" baseline="0" dirty="0" err="1" smtClean="0"/>
              <a:t>biaisé</a:t>
            </a:r>
            <a:r>
              <a:rPr lang="en-GB" baseline="0" dirty="0" smtClean="0"/>
              <a:t> par le </a:t>
            </a:r>
            <a:r>
              <a:rPr lang="en-GB" baseline="0" dirty="0" err="1" smtClean="0"/>
              <a:t>potentiel</a:t>
            </a:r>
            <a:r>
              <a:rPr lang="en-GB" baseline="0" dirty="0" smtClean="0"/>
              <a:t> </a:t>
            </a:r>
            <a:r>
              <a:rPr lang="en-GB" baseline="0" dirty="0" err="1" smtClean="0"/>
              <a:t>perte</a:t>
            </a:r>
            <a:r>
              <a:rPr lang="en-GB" baseline="0" dirty="0" smtClean="0"/>
              <a:t> de </a:t>
            </a:r>
            <a:r>
              <a:rPr lang="en-GB" baseline="0" dirty="0" err="1" smtClean="0"/>
              <a:t>tranchant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dans</a:t>
            </a:r>
            <a:r>
              <a:rPr lang="en-GB" baseline="0" dirty="0" smtClean="0"/>
              <a:t> la corrosion.</a:t>
            </a:r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4EF2A-1488-4CC7-B969-875A2B18B5C5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71441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Une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fois</a:t>
            </a:r>
            <a:r>
              <a:rPr lang="en-GB" baseline="0" dirty="0" smtClean="0"/>
              <a:t> les </a:t>
            </a:r>
            <a:r>
              <a:rPr lang="en-GB" baseline="0" dirty="0" err="1" smtClean="0"/>
              <a:t>matières</a:t>
            </a:r>
            <a:r>
              <a:rPr lang="en-GB" baseline="0" dirty="0" smtClean="0"/>
              <a:t> </a:t>
            </a:r>
            <a:r>
              <a:rPr lang="en-GB" baseline="0" dirty="0" smtClean="0"/>
              <a:t>premières </a:t>
            </a:r>
            <a:r>
              <a:rPr lang="en-GB" baseline="0" dirty="0" err="1" smtClean="0"/>
              <a:t>obtenus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il</a:t>
            </a:r>
            <a:r>
              <a:rPr lang="en-GB" baseline="0" dirty="0" smtClean="0"/>
              <a:t> y a </a:t>
            </a:r>
            <a:r>
              <a:rPr lang="en-GB" baseline="0" dirty="0" err="1" smtClean="0"/>
              <a:t>plusieurs</a:t>
            </a:r>
            <a:r>
              <a:rPr lang="en-GB" baseline="0" dirty="0" smtClean="0"/>
              <a:t> options.</a:t>
            </a:r>
          </a:p>
          <a:p>
            <a:r>
              <a:rPr lang="en-GB" baseline="0" dirty="0" smtClean="0"/>
              <a:t>Il </a:t>
            </a:r>
            <a:r>
              <a:rPr lang="en-GB" baseline="0" dirty="0" err="1" smtClean="0"/>
              <a:t>est</a:t>
            </a:r>
            <a:r>
              <a:rPr lang="en-GB" baseline="0" dirty="0" smtClean="0"/>
              <a:t> possible de les assembler et de les metre </a:t>
            </a:r>
            <a:r>
              <a:rPr lang="en-GB" baseline="0" dirty="0" err="1" smtClean="0"/>
              <a:t>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forme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immédiatement</a:t>
            </a:r>
            <a:r>
              <a:rPr lang="en-GB" baseline="0" dirty="0" smtClean="0"/>
              <a:t>, 11 des </a:t>
            </a:r>
            <a:r>
              <a:rPr lang="en-GB" baseline="0" dirty="0" err="1" smtClean="0"/>
              <a:t>scramasaxes</a:t>
            </a:r>
            <a:r>
              <a:rPr lang="en-GB" baseline="0" dirty="0" smtClean="0"/>
              <a:t> que </a:t>
            </a:r>
            <a:r>
              <a:rPr lang="en-GB" baseline="0" dirty="0" err="1" smtClean="0"/>
              <a:t>j’ai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étudié</a:t>
            </a:r>
            <a:r>
              <a:rPr lang="en-GB" baseline="0" dirty="0" smtClean="0"/>
              <a:t> ne </a:t>
            </a:r>
            <a:r>
              <a:rPr lang="en-GB" baseline="0" dirty="0" err="1" smtClean="0"/>
              <a:t>présentent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aucun</a:t>
            </a:r>
            <a:r>
              <a:rPr lang="en-GB" baseline="0" dirty="0" smtClean="0"/>
              <a:t> travail </a:t>
            </a:r>
            <a:r>
              <a:rPr lang="en-GB" baseline="0" dirty="0" err="1" smtClean="0"/>
              <a:t>préalable</a:t>
            </a:r>
            <a:r>
              <a:rPr lang="en-GB" baseline="0" dirty="0" smtClean="0"/>
              <a:t>. </a:t>
            </a:r>
            <a:r>
              <a:rPr lang="en-GB" baseline="0" dirty="0" err="1" smtClean="0"/>
              <a:t>Cependant</a:t>
            </a:r>
            <a:r>
              <a:rPr lang="en-GB" baseline="0" dirty="0" smtClean="0"/>
              <a:t>, les </a:t>
            </a:r>
            <a:r>
              <a:rPr lang="en-GB" baseline="0" dirty="0" err="1" smtClean="0"/>
              <a:t>autres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présentent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deux</a:t>
            </a:r>
            <a:r>
              <a:rPr lang="en-GB" baseline="0" dirty="0" smtClean="0"/>
              <a:t> types </a:t>
            </a:r>
            <a:r>
              <a:rPr lang="en-GB" baseline="0" dirty="0" err="1" smtClean="0"/>
              <a:t>différentes</a:t>
            </a:r>
            <a:r>
              <a:rPr lang="en-GB" baseline="0" dirty="0" smtClean="0"/>
              <a:t>.</a:t>
            </a:r>
          </a:p>
          <a:p>
            <a:endParaRPr lang="en-GB" baseline="0" dirty="0" smtClean="0"/>
          </a:p>
          <a:p>
            <a:r>
              <a:rPr lang="en-GB" baseline="0" dirty="0" smtClean="0"/>
              <a:t>La première, </a:t>
            </a:r>
            <a:r>
              <a:rPr lang="en-GB" baseline="0" dirty="0" err="1" smtClean="0"/>
              <a:t>c’est</a:t>
            </a:r>
            <a:r>
              <a:rPr lang="en-GB" baseline="0" dirty="0" smtClean="0"/>
              <a:t> le </a:t>
            </a:r>
            <a:r>
              <a:rPr lang="en-GB" baseline="0" dirty="0" err="1" smtClean="0"/>
              <a:t>corroyage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une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série</a:t>
            </a:r>
            <a:r>
              <a:rPr lang="en-GB" baseline="0" dirty="0" smtClean="0"/>
              <a:t> de replies du </a:t>
            </a:r>
            <a:r>
              <a:rPr lang="en-GB" baseline="0" dirty="0" err="1" smtClean="0"/>
              <a:t>métal</a:t>
            </a:r>
            <a:r>
              <a:rPr lang="en-GB" baseline="0" dirty="0" smtClean="0"/>
              <a:t>. </a:t>
            </a:r>
            <a:r>
              <a:rPr lang="en-GB" baseline="0" dirty="0" err="1" smtClean="0"/>
              <a:t>C’est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une</a:t>
            </a:r>
            <a:r>
              <a:rPr lang="en-GB" baseline="0" dirty="0" smtClean="0"/>
              <a:t> technique </a:t>
            </a:r>
            <a:r>
              <a:rPr lang="en-GB" baseline="0" dirty="0" err="1" smtClean="0"/>
              <a:t>souvent</a:t>
            </a:r>
            <a:r>
              <a:rPr lang="en-GB" baseline="0" dirty="0" smtClean="0"/>
              <a:t> employee qui </a:t>
            </a:r>
            <a:r>
              <a:rPr lang="en-GB" baseline="0" dirty="0" err="1" smtClean="0"/>
              <a:t>permet</a:t>
            </a:r>
            <a:r>
              <a:rPr lang="en-GB" baseline="0" dirty="0" smtClean="0"/>
              <a:t> de </a:t>
            </a:r>
            <a:r>
              <a:rPr lang="en-GB" baseline="0" dirty="0" err="1" smtClean="0"/>
              <a:t>distribuer</a:t>
            </a:r>
            <a:r>
              <a:rPr lang="en-GB" baseline="0" dirty="0" smtClean="0"/>
              <a:t> les inclusions plus </a:t>
            </a:r>
            <a:r>
              <a:rPr lang="en-GB" baseline="0" dirty="0" err="1" smtClean="0"/>
              <a:t>équitablement</a:t>
            </a:r>
            <a:r>
              <a:rPr lang="en-GB" baseline="0" dirty="0" smtClean="0"/>
              <a:t> à travers la lame, </a:t>
            </a:r>
            <a:r>
              <a:rPr lang="en-GB" baseline="0" dirty="0" err="1" smtClean="0"/>
              <a:t>ce</a:t>
            </a:r>
            <a:r>
              <a:rPr lang="en-GB" baseline="0" dirty="0" smtClean="0"/>
              <a:t> qui vas </a:t>
            </a:r>
            <a:r>
              <a:rPr lang="en-GB" baseline="0" dirty="0" err="1" smtClean="0"/>
              <a:t>également</a:t>
            </a:r>
            <a:r>
              <a:rPr lang="en-GB" baseline="0" dirty="0" smtClean="0"/>
              <a:t> les faire </a:t>
            </a:r>
            <a:r>
              <a:rPr lang="en-GB" baseline="0" dirty="0" err="1" smtClean="0"/>
              <a:t>diminuer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taille</a:t>
            </a:r>
            <a:r>
              <a:rPr lang="en-GB" baseline="0" dirty="0" smtClean="0"/>
              <a:t>. </a:t>
            </a:r>
            <a:r>
              <a:rPr lang="en-GB" baseline="0" dirty="0" err="1" smtClean="0"/>
              <a:t>Dans</a:t>
            </a:r>
            <a:r>
              <a:rPr lang="en-GB" baseline="0" dirty="0" smtClean="0"/>
              <a:t> le </a:t>
            </a:r>
            <a:r>
              <a:rPr lang="en-GB" baseline="0" dirty="0" err="1" smtClean="0"/>
              <a:t>cas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d’assemblages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fer</a:t>
            </a:r>
            <a:r>
              <a:rPr lang="en-GB" baseline="0" dirty="0" smtClean="0"/>
              <a:t>/</a:t>
            </a:r>
            <a:r>
              <a:rPr lang="en-GB" baseline="0" dirty="0" err="1" smtClean="0"/>
              <a:t>acier</a:t>
            </a:r>
            <a:r>
              <a:rPr lang="en-GB" baseline="0" dirty="0" smtClean="0"/>
              <a:t>, un </a:t>
            </a:r>
            <a:r>
              <a:rPr lang="en-GB" baseline="0" dirty="0" err="1" smtClean="0"/>
              <a:t>corroyage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poussé</a:t>
            </a:r>
            <a:r>
              <a:rPr lang="en-GB" baseline="0" dirty="0" smtClean="0"/>
              <a:t> </a:t>
            </a:r>
            <a:r>
              <a:rPr lang="en-GB" baseline="0" dirty="0" err="1" smtClean="0"/>
              <a:t>peut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aussi</a:t>
            </a:r>
            <a:r>
              <a:rPr lang="en-GB" baseline="0" dirty="0" smtClean="0"/>
              <a:t> normaliser la </a:t>
            </a:r>
            <a:r>
              <a:rPr lang="en-GB" baseline="0" dirty="0" err="1" smtClean="0"/>
              <a:t>teneur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carbone</a:t>
            </a:r>
            <a:r>
              <a:rPr lang="en-GB" baseline="0" dirty="0" smtClean="0"/>
              <a:t>. </a:t>
            </a:r>
            <a:r>
              <a:rPr lang="en-GB" baseline="0" dirty="0" err="1" smtClean="0"/>
              <a:t>Ces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effets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sont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évidement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souhaitable</a:t>
            </a:r>
            <a:r>
              <a:rPr lang="en-GB" baseline="0" dirty="0" smtClean="0"/>
              <a:t> pour les lames, les </a:t>
            </a:r>
            <a:r>
              <a:rPr lang="en-GB" baseline="0" dirty="0" err="1" smtClean="0"/>
              <a:t>scramasaxes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sont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faits</a:t>
            </a:r>
            <a:r>
              <a:rPr lang="en-GB" baseline="0" dirty="0" smtClean="0"/>
              <a:t> pour </a:t>
            </a:r>
            <a:r>
              <a:rPr lang="en-GB" baseline="0" dirty="0" err="1" smtClean="0"/>
              <a:t>frapper</a:t>
            </a:r>
            <a:r>
              <a:rPr lang="en-GB" baseline="0" dirty="0" smtClean="0"/>
              <a:t> des choses </a:t>
            </a:r>
            <a:r>
              <a:rPr lang="en-GB" baseline="0" dirty="0" err="1" smtClean="0"/>
              <a:t>dures</a:t>
            </a:r>
            <a:r>
              <a:rPr lang="en-GB" baseline="0" dirty="0" smtClean="0"/>
              <a:t> à multiples reprises et </a:t>
            </a:r>
            <a:r>
              <a:rPr lang="en-GB" baseline="0" dirty="0" err="1" smtClean="0"/>
              <a:t>une</a:t>
            </a:r>
            <a:r>
              <a:rPr lang="en-GB" baseline="0" dirty="0" smtClean="0"/>
              <a:t> lame non </a:t>
            </a:r>
            <a:r>
              <a:rPr lang="en-GB" baseline="0" dirty="0" err="1" smtClean="0"/>
              <a:t>homogène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pourrait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créer</a:t>
            </a:r>
            <a:r>
              <a:rPr lang="en-GB" baseline="0" dirty="0" smtClean="0"/>
              <a:t> des </a:t>
            </a:r>
            <a:r>
              <a:rPr lang="en-GB" baseline="0" dirty="0" err="1" smtClean="0"/>
              <a:t>contraintes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mécaniques</a:t>
            </a:r>
            <a:r>
              <a:rPr lang="en-GB" baseline="0" dirty="0" smtClean="0"/>
              <a:t> qui </a:t>
            </a:r>
            <a:r>
              <a:rPr lang="en-GB" baseline="0" dirty="0" err="1" smtClean="0"/>
              <a:t>risqueraient</a:t>
            </a:r>
            <a:r>
              <a:rPr lang="en-GB" baseline="0" dirty="0" smtClean="0"/>
              <a:t> de </a:t>
            </a:r>
            <a:r>
              <a:rPr lang="en-GB" baseline="0" dirty="0" err="1" smtClean="0"/>
              <a:t>fragiliser</a:t>
            </a:r>
            <a:r>
              <a:rPr lang="en-GB" baseline="0" dirty="0" smtClean="0"/>
              <a:t> la lame sur le long </a:t>
            </a:r>
            <a:r>
              <a:rPr lang="en-GB" baseline="0" dirty="0" err="1" smtClean="0"/>
              <a:t>terme</a:t>
            </a:r>
            <a:r>
              <a:rPr lang="en-GB" baseline="0" dirty="0" smtClean="0"/>
              <a:t>.</a:t>
            </a:r>
          </a:p>
          <a:p>
            <a:endParaRPr lang="en-GB" baseline="0" dirty="0" smtClean="0"/>
          </a:p>
          <a:p>
            <a:r>
              <a:rPr lang="en-GB" baseline="0" dirty="0" smtClean="0"/>
              <a:t>Le </a:t>
            </a:r>
            <a:r>
              <a:rPr lang="en-GB" baseline="0" dirty="0" err="1" smtClean="0"/>
              <a:t>corroyage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est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très</a:t>
            </a:r>
            <a:r>
              <a:rPr lang="en-GB" baseline="0" dirty="0" smtClean="0"/>
              <a:t> courante avec 18 des 32 </a:t>
            </a:r>
            <a:r>
              <a:rPr lang="en-GB" baseline="0" dirty="0" err="1" smtClean="0"/>
              <a:t>scramasaxes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présentant</a:t>
            </a:r>
            <a:r>
              <a:rPr lang="en-GB" baseline="0" dirty="0" smtClean="0"/>
              <a:t> du </a:t>
            </a:r>
            <a:r>
              <a:rPr lang="en-GB" baseline="0" dirty="0" err="1" smtClean="0"/>
              <a:t>corroyage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dans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leur</a:t>
            </a:r>
            <a:r>
              <a:rPr lang="en-GB" baseline="0" dirty="0" smtClean="0"/>
              <a:t> </a:t>
            </a:r>
            <a:r>
              <a:rPr lang="en-GB" baseline="0" dirty="0" smtClean="0"/>
              <a:t>construction, variant de </a:t>
            </a:r>
            <a:r>
              <a:rPr lang="en-GB" baseline="0" dirty="0" err="1" smtClean="0"/>
              <a:t>quelques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replis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comme</a:t>
            </a:r>
            <a:r>
              <a:rPr lang="en-GB" baseline="0" dirty="0" smtClean="0"/>
              <a:t> on </a:t>
            </a:r>
            <a:r>
              <a:rPr lang="en-GB" baseline="0" dirty="0" err="1" smtClean="0"/>
              <a:t>peut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voir</a:t>
            </a:r>
            <a:r>
              <a:rPr lang="en-GB" baseline="0" dirty="0" smtClean="0"/>
              <a:t> à gauche, à un </a:t>
            </a:r>
            <a:r>
              <a:rPr lang="en-GB" baseline="0" dirty="0" err="1" smtClean="0"/>
              <a:t>corroyage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extremment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poussé</a:t>
            </a:r>
            <a:r>
              <a:rPr lang="en-GB" baseline="0" dirty="0" smtClean="0"/>
              <a:t> avec des </a:t>
            </a:r>
            <a:r>
              <a:rPr lang="en-GB" baseline="0" dirty="0" err="1" smtClean="0"/>
              <a:t>dizaines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voire</a:t>
            </a:r>
            <a:r>
              <a:rPr lang="en-GB" baseline="0" dirty="0" smtClean="0"/>
              <a:t> des </a:t>
            </a:r>
            <a:r>
              <a:rPr lang="en-GB" baseline="0" dirty="0" err="1" smtClean="0"/>
              <a:t>centaines</a:t>
            </a:r>
            <a:r>
              <a:rPr lang="en-GB" baseline="0" dirty="0" smtClean="0"/>
              <a:t> de </a:t>
            </a:r>
            <a:r>
              <a:rPr lang="en-GB" baseline="0" dirty="0" err="1" smtClean="0"/>
              <a:t>replis</a:t>
            </a:r>
            <a:r>
              <a:rPr lang="en-GB" baseline="0" dirty="0" smtClean="0"/>
              <a:t>. Le </a:t>
            </a:r>
            <a:r>
              <a:rPr lang="en-GB" baseline="0" dirty="0" err="1" smtClean="0"/>
              <a:t>corroyage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est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typiquement</a:t>
            </a:r>
            <a:r>
              <a:rPr lang="en-GB" baseline="0" dirty="0" smtClean="0"/>
              <a:t> reserve pour le dos, </a:t>
            </a:r>
            <a:r>
              <a:rPr lang="en-GB" baseline="0" dirty="0" err="1" smtClean="0"/>
              <a:t>mais</a:t>
            </a:r>
            <a:r>
              <a:rPr lang="en-GB" baseline="0" dirty="0" smtClean="0"/>
              <a:t> les </a:t>
            </a:r>
            <a:r>
              <a:rPr lang="en-GB" baseline="0" dirty="0" err="1" smtClean="0"/>
              <a:t>scramasaxes</a:t>
            </a:r>
            <a:r>
              <a:rPr lang="en-GB" baseline="0" dirty="0" smtClean="0"/>
              <a:t> 8 des 10 </a:t>
            </a:r>
            <a:r>
              <a:rPr lang="en-GB" baseline="0" dirty="0" err="1" smtClean="0"/>
              <a:t>scramasaxes</a:t>
            </a:r>
            <a:r>
              <a:rPr lang="en-GB" baseline="0" dirty="0" smtClean="0"/>
              <a:t> à un bloc </a:t>
            </a:r>
            <a:r>
              <a:rPr lang="en-GB" baseline="0" dirty="0" err="1" smtClean="0"/>
              <a:t>présentent</a:t>
            </a:r>
            <a:r>
              <a:rPr lang="en-GB" baseline="0" dirty="0" smtClean="0"/>
              <a:t> tout de </a:t>
            </a:r>
            <a:r>
              <a:rPr lang="en-GB" baseline="0" dirty="0" err="1" smtClean="0"/>
              <a:t>même</a:t>
            </a:r>
            <a:r>
              <a:rPr lang="en-GB" baseline="0" dirty="0" smtClean="0"/>
              <a:t> du </a:t>
            </a:r>
            <a:r>
              <a:rPr lang="en-GB" baseline="0" dirty="0" err="1" smtClean="0"/>
              <a:t>corroyage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jusq’au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tranchant</a:t>
            </a:r>
            <a:r>
              <a:rPr lang="en-GB" baseline="0" dirty="0" smtClean="0"/>
              <a:t>. </a:t>
            </a:r>
            <a:r>
              <a:rPr lang="en-GB" baseline="0" dirty="0" err="1" smtClean="0"/>
              <a:t>Cependant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là</a:t>
            </a:r>
            <a:r>
              <a:rPr lang="en-GB" baseline="0" dirty="0" smtClean="0"/>
              <a:t> encore, </a:t>
            </a:r>
            <a:r>
              <a:rPr lang="en-GB" baseline="0" dirty="0" err="1" smtClean="0"/>
              <a:t>ça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pourrait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être</a:t>
            </a:r>
            <a:r>
              <a:rPr lang="en-GB" baseline="0" dirty="0" smtClean="0"/>
              <a:t> un </a:t>
            </a:r>
            <a:r>
              <a:rPr lang="en-GB" baseline="0" dirty="0" err="1" smtClean="0"/>
              <a:t>biais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causé</a:t>
            </a:r>
            <a:r>
              <a:rPr lang="en-GB" baseline="0" dirty="0" smtClean="0"/>
              <a:t> par la </a:t>
            </a:r>
            <a:r>
              <a:rPr lang="en-GB" baseline="0" dirty="0" err="1" smtClean="0"/>
              <a:t>perte</a:t>
            </a:r>
            <a:r>
              <a:rPr lang="en-GB" baseline="0" dirty="0" smtClean="0"/>
              <a:t> du </a:t>
            </a:r>
            <a:r>
              <a:rPr lang="en-GB" baseline="0" dirty="0" err="1" smtClean="0"/>
              <a:t>tranchant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dans</a:t>
            </a:r>
            <a:r>
              <a:rPr lang="en-GB" baseline="0" dirty="0" smtClean="0"/>
              <a:t> la corrosion.</a:t>
            </a:r>
          </a:p>
          <a:p>
            <a:endParaRPr lang="en-GB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Il </a:t>
            </a:r>
            <a:r>
              <a:rPr lang="en-GB" baseline="0" dirty="0" err="1" smtClean="0"/>
              <a:t>faut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aussi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noter</a:t>
            </a:r>
            <a:r>
              <a:rPr lang="en-GB" baseline="0" dirty="0" smtClean="0"/>
              <a:t> pour la </a:t>
            </a:r>
            <a:r>
              <a:rPr lang="en-GB" baseline="0" dirty="0" err="1" smtClean="0"/>
              <a:t>mise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forme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préalable</a:t>
            </a:r>
            <a:r>
              <a:rPr lang="en-GB" baseline="0" dirty="0" smtClean="0"/>
              <a:t> que </a:t>
            </a:r>
            <a:r>
              <a:rPr lang="en-GB" baseline="0" dirty="0" err="1" smtClean="0"/>
              <a:t>chaque</a:t>
            </a:r>
            <a:r>
              <a:rPr lang="en-GB" baseline="0" dirty="0" smtClean="0"/>
              <a:t> bloc </a:t>
            </a:r>
            <a:r>
              <a:rPr lang="en-GB" baseline="0" dirty="0" err="1" smtClean="0"/>
              <a:t>peut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également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être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formé</a:t>
            </a:r>
            <a:r>
              <a:rPr lang="en-GB" baseline="0" dirty="0" smtClean="0"/>
              <a:t> à </a:t>
            </a:r>
            <a:r>
              <a:rPr lang="en-GB" baseline="0" dirty="0" err="1" smtClean="0"/>
              <a:t>partir</a:t>
            </a:r>
            <a:r>
              <a:rPr lang="en-GB" baseline="0" dirty="0" smtClean="0"/>
              <a:t> de sous blocs, qui </a:t>
            </a:r>
            <a:r>
              <a:rPr lang="en-GB" baseline="0" dirty="0" err="1" smtClean="0"/>
              <a:t>peuvent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également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être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soumis</a:t>
            </a:r>
            <a:r>
              <a:rPr lang="en-GB" baseline="0" dirty="0" smtClean="0"/>
              <a:t> à un </a:t>
            </a:r>
            <a:r>
              <a:rPr lang="en-GB" baseline="0" dirty="0" err="1" smtClean="0"/>
              <a:t>corroyage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avant</a:t>
            </a:r>
            <a:r>
              <a:rPr lang="en-GB" baseline="0" dirty="0" smtClean="0"/>
              <a:t> d’être </a:t>
            </a:r>
            <a:r>
              <a:rPr lang="en-GB" baseline="0" dirty="0" err="1" smtClean="0"/>
              <a:t>incorporé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dans</a:t>
            </a:r>
            <a:r>
              <a:rPr lang="en-GB" baseline="0" dirty="0" smtClean="0"/>
              <a:t> un bloc, après </a:t>
            </a:r>
            <a:r>
              <a:rPr lang="en-GB" baseline="0" dirty="0" err="1" smtClean="0"/>
              <a:t>avoir</a:t>
            </a:r>
            <a:r>
              <a:rPr lang="en-GB" baseline="0" dirty="0" smtClean="0"/>
              <a:t> </a:t>
            </a:r>
            <a:r>
              <a:rPr lang="en-GB" baseline="0" dirty="0" err="1" smtClean="0"/>
              <a:t>été</a:t>
            </a:r>
            <a:r>
              <a:rPr lang="en-GB" baseline="0" dirty="0" smtClean="0"/>
              <a:t> </a:t>
            </a:r>
            <a:r>
              <a:rPr lang="en-GB" baseline="0" dirty="0" err="1" smtClean="0"/>
              <a:t>incorporé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dans</a:t>
            </a:r>
            <a:r>
              <a:rPr lang="en-GB" baseline="0" dirty="0" smtClean="0"/>
              <a:t> un bloc, </a:t>
            </a:r>
            <a:r>
              <a:rPr lang="en-GB" baseline="0" dirty="0" err="1" smtClean="0"/>
              <a:t>ou</a:t>
            </a:r>
            <a:r>
              <a:rPr lang="en-GB" baseline="0" dirty="0" smtClean="0"/>
              <a:t> </a:t>
            </a:r>
            <a:r>
              <a:rPr lang="en-GB" baseline="0" dirty="0" err="1" smtClean="0"/>
              <a:t>même</a:t>
            </a:r>
            <a:r>
              <a:rPr lang="en-GB" baseline="0" dirty="0" smtClean="0"/>
              <a:t> les </a:t>
            </a:r>
            <a:r>
              <a:rPr lang="en-GB" baseline="0" dirty="0" err="1" smtClean="0"/>
              <a:t>deux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donc</a:t>
            </a:r>
            <a:r>
              <a:rPr lang="en-GB" baseline="0" dirty="0" smtClean="0"/>
              <a:t> la </a:t>
            </a:r>
            <a:r>
              <a:rPr lang="en-GB" baseline="0" dirty="0" err="1" smtClean="0"/>
              <a:t>complexité</a:t>
            </a:r>
            <a:r>
              <a:rPr lang="en-GB" baseline="0" dirty="0" smtClean="0"/>
              <a:t> augment </a:t>
            </a:r>
            <a:r>
              <a:rPr lang="en-GB" baseline="0" dirty="0" err="1" smtClean="0"/>
              <a:t>assez</a:t>
            </a:r>
            <a:r>
              <a:rPr lang="en-GB" baseline="0" dirty="0" smtClean="0"/>
              <a:t> </a:t>
            </a:r>
            <a:r>
              <a:rPr lang="en-GB" baseline="0" dirty="0" err="1" smtClean="0"/>
              <a:t>rapidement</a:t>
            </a:r>
            <a:r>
              <a:rPr lang="en-GB" baseline="0" dirty="0" smtClean="0"/>
              <a:t>.</a:t>
            </a:r>
          </a:p>
          <a:p>
            <a:endParaRPr lang="en-GB" baseline="0" dirty="0" smtClean="0"/>
          </a:p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4EF2A-1488-4CC7-B969-875A2B18B5C5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74430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Et </a:t>
            </a:r>
            <a:r>
              <a:rPr lang="en-GB" baseline="0" dirty="0" err="1" smtClean="0"/>
              <a:t>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parlant</a:t>
            </a:r>
            <a:r>
              <a:rPr lang="en-GB" baseline="0" dirty="0" smtClean="0"/>
              <a:t> de </a:t>
            </a:r>
            <a:r>
              <a:rPr lang="en-GB" baseline="0" dirty="0" err="1" smtClean="0"/>
              <a:t>complexité</a:t>
            </a:r>
            <a:r>
              <a:rPr lang="en-GB" baseline="0" dirty="0" smtClean="0"/>
              <a:t>, le </a:t>
            </a:r>
            <a:r>
              <a:rPr lang="en-GB" baseline="0" dirty="0" err="1" smtClean="0"/>
              <a:t>deuxième</a:t>
            </a:r>
            <a:r>
              <a:rPr lang="en-GB" baseline="0" dirty="0" smtClean="0"/>
              <a:t> type de travail </a:t>
            </a:r>
            <a:r>
              <a:rPr lang="en-GB" baseline="0" dirty="0" err="1" smtClean="0"/>
              <a:t>préalable</a:t>
            </a:r>
            <a:r>
              <a:rPr lang="en-GB" baseline="0" dirty="0" smtClean="0"/>
              <a:t> que </a:t>
            </a:r>
            <a:r>
              <a:rPr lang="en-GB" baseline="0" dirty="0" err="1" smtClean="0"/>
              <a:t>j’ai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pu</a:t>
            </a:r>
            <a:r>
              <a:rPr lang="en-GB" baseline="0" dirty="0" smtClean="0"/>
              <a:t> identifier </a:t>
            </a:r>
            <a:r>
              <a:rPr lang="en-GB" baseline="0" dirty="0" err="1" smtClean="0"/>
              <a:t>c’est</a:t>
            </a:r>
            <a:r>
              <a:rPr lang="en-GB" baseline="0" dirty="0" smtClean="0"/>
              <a:t> le </a:t>
            </a:r>
            <a:r>
              <a:rPr lang="en-GB" baseline="0" dirty="0" err="1" smtClean="0"/>
              <a:t>recyclage</a:t>
            </a:r>
            <a:r>
              <a:rPr lang="en-GB" baseline="0" dirty="0" smtClean="0"/>
              <a:t>. Il y a 3 </a:t>
            </a:r>
            <a:r>
              <a:rPr lang="en-GB" baseline="0" dirty="0" err="1" smtClean="0"/>
              <a:t>armes</a:t>
            </a:r>
            <a:r>
              <a:rPr lang="en-GB" baseline="0" dirty="0" smtClean="0"/>
              <a:t> qui </a:t>
            </a:r>
            <a:r>
              <a:rPr lang="en-GB" baseline="0" dirty="0" err="1" smtClean="0"/>
              <a:t>présentent</a:t>
            </a:r>
            <a:r>
              <a:rPr lang="en-GB" baseline="0" dirty="0" smtClean="0"/>
              <a:t> des blocs </a:t>
            </a:r>
            <a:r>
              <a:rPr lang="en-GB" baseline="0" dirty="0" err="1" smtClean="0"/>
              <a:t>potentiellement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recyclés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mais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celui</a:t>
            </a:r>
            <a:r>
              <a:rPr lang="en-GB" baseline="0" dirty="0" smtClean="0"/>
              <a:t> ci </a:t>
            </a:r>
            <a:r>
              <a:rPr lang="en-GB" baseline="0" dirty="0" err="1" smtClean="0"/>
              <a:t>est</a:t>
            </a:r>
            <a:r>
              <a:rPr lang="en-GB" baseline="0" dirty="0" smtClean="0"/>
              <a:t> le </a:t>
            </a:r>
            <a:r>
              <a:rPr lang="en-GB" baseline="0" dirty="0" err="1" smtClean="0"/>
              <a:t>seul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dont</a:t>
            </a:r>
            <a:r>
              <a:rPr lang="en-GB" baseline="0" dirty="0" smtClean="0"/>
              <a:t> je </a:t>
            </a:r>
            <a:r>
              <a:rPr lang="en-GB" baseline="0" dirty="0" err="1" smtClean="0"/>
              <a:t>suis</a:t>
            </a:r>
            <a:r>
              <a:rPr lang="en-GB" baseline="0" dirty="0" smtClean="0"/>
              <a:t> 100% certain, </a:t>
            </a:r>
            <a:r>
              <a:rPr lang="en-GB" baseline="0" dirty="0" err="1" smtClean="0"/>
              <a:t>mais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il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est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très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intéressant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donc</a:t>
            </a:r>
            <a:r>
              <a:rPr lang="en-GB" baseline="0" dirty="0" smtClean="0"/>
              <a:t> je </a:t>
            </a:r>
            <a:r>
              <a:rPr lang="en-GB" baseline="0" dirty="0" err="1" smtClean="0"/>
              <a:t>prends</a:t>
            </a:r>
            <a:r>
              <a:rPr lang="en-GB" baseline="0" dirty="0" smtClean="0"/>
              <a:t> un </a:t>
            </a:r>
            <a:r>
              <a:rPr lang="en-GB" baseline="0" dirty="0" err="1" smtClean="0"/>
              <a:t>peu</a:t>
            </a:r>
            <a:r>
              <a:rPr lang="en-GB" baseline="0" dirty="0" smtClean="0"/>
              <a:t> de temps pour le </a:t>
            </a:r>
            <a:r>
              <a:rPr lang="en-GB" baseline="0" dirty="0" err="1" smtClean="0"/>
              <a:t>présenter</a:t>
            </a:r>
            <a:r>
              <a:rPr lang="en-GB" baseline="0" dirty="0" smtClean="0"/>
              <a:t>. Le </a:t>
            </a:r>
            <a:r>
              <a:rPr lang="en-GB" baseline="0" dirty="0" err="1" smtClean="0"/>
              <a:t>voici</a:t>
            </a:r>
            <a:r>
              <a:rPr lang="en-GB" baseline="0" dirty="0" smtClean="0"/>
              <a:t>, le </a:t>
            </a:r>
            <a:r>
              <a:rPr lang="en-GB" baseline="0" dirty="0" err="1" smtClean="0"/>
              <a:t>recyclage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est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uniquement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présent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dans</a:t>
            </a:r>
            <a:r>
              <a:rPr lang="en-GB" baseline="0" dirty="0" smtClean="0"/>
              <a:t> le dos du </a:t>
            </a:r>
            <a:r>
              <a:rPr lang="en-GB" baseline="0" dirty="0" err="1" smtClean="0"/>
              <a:t>scramasaxe</a:t>
            </a:r>
            <a:r>
              <a:rPr lang="en-GB" baseline="0" dirty="0" smtClean="0"/>
              <a:t> et </a:t>
            </a:r>
            <a:r>
              <a:rPr lang="en-GB" baseline="0" dirty="0" err="1" smtClean="0"/>
              <a:t>vous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pouvez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voir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c’est</a:t>
            </a:r>
            <a:r>
              <a:rPr lang="en-GB" baseline="0" dirty="0" smtClean="0"/>
              <a:t> un </a:t>
            </a:r>
            <a:r>
              <a:rPr lang="en-GB" baseline="0" dirty="0" err="1" smtClean="0"/>
              <a:t>peu</a:t>
            </a:r>
            <a:r>
              <a:rPr lang="en-GB" baseline="0" dirty="0" smtClean="0"/>
              <a:t> le bazar, </a:t>
            </a:r>
            <a:r>
              <a:rPr lang="en-GB" baseline="0" dirty="0" err="1" smtClean="0"/>
              <a:t>mais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j’ai</a:t>
            </a:r>
            <a:r>
              <a:rPr lang="en-GB" baseline="0" dirty="0" smtClean="0"/>
              <a:t> fait </a:t>
            </a:r>
            <a:r>
              <a:rPr lang="en-GB" baseline="0" dirty="0" err="1" smtClean="0"/>
              <a:t>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schéma</a:t>
            </a:r>
            <a:r>
              <a:rPr lang="en-GB" baseline="0" dirty="0" smtClean="0"/>
              <a:t> à </a:t>
            </a:r>
            <a:r>
              <a:rPr lang="en-GB" baseline="0" dirty="0" err="1" smtClean="0"/>
              <a:t>droite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illustrant</a:t>
            </a:r>
            <a:r>
              <a:rPr lang="en-GB" baseline="0" dirty="0" smtClean="0"/>
              <a:t> les </a:t>
            </a:r>
            <a:r>
              <a:rPr lang="en-GB" baseline="0" dirty="0" err="1" smtClean="0"/>
              <a:t>différentes</a:t>
            </a:r>
            <a:r>
              <a:rPr lang="en-GB" baseline="0" dirty="0" smtClean="0"/>
              <a:t> sous-blocs </a:t>
            </a:r>
            <a:r>
              <a:rPr lang="en-GB" baseline="0" dirty="0" err="1" smtClean="0"/>
              <a:t>en</a:t>
            </a:r>
            <a:r>
              <a:rPr lang="en-GB" baseline="0" dirty="0" smtClean="0"/>
              <a:t> nuances de bleu.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4EF2A-1488-4CC7-B969-875A2B18B5C5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72576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 smtClean="0"/>
              <a:t>La première chose à </a:t>
            </a:r>
            <a:r>
              <a:rPr lang="en-GB" baseline="0" dirty="0" err="1" smtClean="0"/>
              <a:t>remarquer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c’est</a:t>
            </a:r>
            <a:r>
              <a:rPr lang="en-GB" baseline="0" dirty="0" smtClean="0"/>
              <a:t> que le dos </a:t>
            </a:r>
            <a:r>
              <a:rPr lang="en-GB" baseline="0" dirty="0" err="1" smtClean="0"/>
              <a:t>même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semble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comprendre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une</a:t>
            </a:r>
            <a:r>
              <a:rPr lang="en-GB" baseline="0" dirty="0" smtClean="0"/>
              <a:t> section (</a:t>
            </a:r>
            <a:r>
              <a:rPr lang="en-GB" baseline="0" dirty="0" err="1" smtClean="0"/>
              <a:t>en</a:t>
            </a:r>
            <a:r>
              <a:rPr lang="en-GB" baseline="0" dirty="0" smtClean="0"/>
              <a:t> bleu </a:t>
            </a:r>
            <a:r>
              <a:rPr lang="en-GB" baseline="0" dirty="0" err="1" smtClean="0"/>
              <a:t>foncé</a:t>
            </a:r>
            <a:r>
              <a:rPr lang="en-GB" baseline="0" dirty="0" smtClean="0"/>
              <a:t> sur le schema) qui se </a:t>
            </a:r>
            <a:r>
              <a:rPr lang="en-GB" baseline="0" dirty="0" err="1" smtClean="0"/>
              <a:t>retrouve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également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en</a:t>
            </a:r>
            <a:r>
              <a:rPr lang="en-GB" baseline="0" dirty="0" smtClean="0"/>
              <a:t> haut et </a:t>
            </a:r>
            <a:r>
              <a:rPr lang="en-GB" baseline="0" dirty="0" err="1" smtClean="0"/>
              <a:t>longe</a:t>
            </a:r>
            <a:r>
              <a:rPr lang="en-GB" baseline="0" dirty="0" smtClean="0"/>
              <a:t> le contour sur le bas. Je </a:t>
            </a:r>
            <a:r>
              <a:rPr lang="en-GB" baseline="0" dirty="0" err="1" smtClean="0"/>
              <a:t>pense</a:t>
            </a:r>
            <a:r>
              <a:rPr lang="en-GB" baseline="0" dirty="0" smtClean="0"/>
              <a:t> que </a:t>
            </a:r>
            <a:r>
              <a:rPr lang="en-GB" baseline="0" dirty="0" err="1" smtClean="0"/>
              <a:t>c’était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probablement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utilisé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comme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réceptacle</a:t>
            </a:r>
            <a:r>
              <a:rPr lang="en-GB" baseline="0" dirty="0" smtClean="0"/>
              <a:t> pour </a:t>
            </a:r>
            <a:r>
              <a:rPr lang="en-GB" baseline="0" dirty="0" err="1" smtClean="0"/>
              <a:t>tenir</a:t>
            </a:r>
            <a:r>
              <a:rPr lang="en-GB" baseline="0" dirty="0" smtClean="0"/>
              <a:t> les </a:t>
            </a:r>
            <a:r>
              <a:rPr lang="en-GB" baseline="0" dirty="0" err="1" smtClean="0"/>
              <a:t>autres</a:t>
            </a:r>
            <a:r>
              <a:rPr lang="en-GB" baseline="0" dirty="0" smtClean="0"/>
              <a:t> barres </a:t>
            </a:r>
            <a:r>
              <a:rPr lang="en-GB" baseline="0" dirty="0" err="1" smtClean="0"/>
              <a:t>en</a:t>
            </a:r>
            <a:r>
              <a:rPr lang="en-GB" baseline="0" dirty="0" smtClean="0"/>
              <a:t> place pendant </a:t>
            </a:r>
            <a:r>
              <a:rPr lang="en-GB" baseline="0" dirty="0" err="1" smtClean="0"/>
              <a:t>qu’ils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étaient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soudés</a:t>
            </a:r>
            <a:r>
              <a:rPr lang="en-GB" baseline="0" dirty="0" smtClean="0"/>
              <a:t> ensemble.</a:t>
            </a:r>
          </a:p>
          <a:p>
            <a:endParaRPr lang="en-GB" baseline="0" dirty="0" smtClean="0"/>
          </a:p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4EF2A-1488-4CC7-B969-875A2B18B5C5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2449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DD9E3-3012-4914-AC60-E73AB7599025}" type="datetimeFigureOut">
              <a:rPr lang="en-GB" smtClean="0"/>
              <a:t>25/10/2024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6B238-A4E5-4D5B-96F6-F0E84E9E8D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5956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DD9E3-3012-4914-AC60-E73AB7599025}" type="datetimeFigureOut">
              <a:rPr lang="en-GB" smtClean="0"/>
              <a:t>25/10/2024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6B238-A4E5-4D5B-96F6-F0E84E9E8D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32096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DD9E3-3012-4914-AC60-E73AB7599025}" type="datetimeFigureOut">
              <a:rPr lang="en-GB" smtClean="0"/>
              <a:t>25/10/2024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6B238-A4E5-4D5B-96F6-F0E84E9E8D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8002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DD9E3-3012-4914-AC60-E73AB7599025}" type="datetimeFigureOut">
              <a:rPr lang="en-GB" smtClean="0"/>
              <a:t>25/10/2024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6B238-A4E5-4D5B-96F6-F0E84E9E8D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1713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DD9E3-3012-4914-AC60-E73AB7599025}" type="datetimeFigureOut">
              <a:rPr lang="en-GB" smtClean="0"/>
              <a:t>25/10/2024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6B238-A4E5-4D5B-96F6-F0E84E9E8D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61949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DD9E3-3012-4914-AC60-E73AB7599025}" type="datetimeFigureOut">
              <a:rPr lang="en-GB" smtClean="0"/>
              <a:t>25/10/2024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6B238-A4E5-4D5B-96F6-F0E84E9E8D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5634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DD9E3-3012-4914-AC60-E73AB7599025}" type="datetimeFigureOut">
              <a:rPr lang="en-GB" smtClean="0"/>
              <a:t>25/10/2024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6B238-A4E5-4D5B-96F6-F0E84E9E8D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7401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DD9E3-3012-4914-AC60-E73AB7599025}" type="datetimeFigureOut">
              <a:rPr lang="en-GB" smtClean="0"/>
              <a:t>25/10/2024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6B238-A4E5-4D5B-96F6-F0E84E9E8D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91651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DD9E3-3012-4914-AC60-E73AB7599025}" type="datetimeFigureOut">
              <a:rPr lang="en-GB" smtClean="0"/>
              <a:t>25/10/2024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6B238-A4E5-4D5B-96F6-F0E84E9E8D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8742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DD9E3-3012-4914-AC60-E73AB7599025}" type="datetimeFigureOut">
              <a:rPr lang="en-GB" smtClean="0"/>
              <a:t>25/10/2024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6B238-A4E5-4D5B-96F6-F0E84E9E8D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32969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DD9E3-3012-4914-AC60-E73AB7599025}" type="datetimeFigureOut">
              <a:rPr lang="en-GB" smtClean="0"/>
              <a:t>25/10/2024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6B238-A4E5-4D5B-96F6-F0E84E9E8D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8672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8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6DD9E3-3012-4914-AC60-E73AB7599025}" type="datetimeFigureOut">
              <a:rPr lang="en-GB" smtClean="0"/>
              <a:t>25/10/2024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D6B238-A4E5-4D5B-96F6-F0E84E9E8D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488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31.tif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2.tiff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tiff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714874" y="428625"/>
            <a:ext cx="747712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000" dirty="0" smtClean="0">
                <a:solidFill>
                  <a:srgbClr val="FFFCF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Acies Ferri</a:t>
            </a:r>
          </a:p>
          <a:p>
            <a:endParaRPr lang="en-GB" sz="2000" dirty="0" smtClean="0">
              <a:solidFill>
                <a:srgbClr val="FFFCFA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2500" dirty="0" smtClean="0">
                <a:solidFill>
                  <a:srgbClr val="FFFCF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Fabrication de </a:t>
            </a:r>
            <a:r>
              <a:rPr lang="en-GB" sz="2500" dirty="0" err="1" smtClean="0">
                <a:solidFill>
                  <a:srgbClr val="FFFCF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scramasaxes</a:t>
            </a:r>
            <a:r>
              <a:rPr lang="en-GB" sz="2500" dirty="0" smtClean="0">
                <a:solidFill>
                  <a:srgbClr val="FFFCF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2500" dirty="0" err="1" smtClean="0">
                <a:solidFill>
                  <a:srgbClr val="FFFCF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mérovingiens</a:t>
            </a:r>
            <a:r>
              <a:rPr lang="en-GB" sz="2500" dirty="0" smtClean="0">
                <a:solidFill>
                  <a:srgbClr val="FFFCF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2500" dirty="0" err="1" smtClean="0">
                <a:solidFill>
                  <a:srgbClr val="FFFCF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retrouvés</a:t>
            </a:r>
            <a:r>
              <a:rPr lang="en-GB" sz="2500" dirty="0" smtClean="0">
                <a:solidFill>
                  <a:srgbClr val="FFFCF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2500" dirty="0" err="1" smtClean="0">
                <a:solidFill>
                  <a:srgbClr val="FFFCF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</a:t>
            </a:r>
            <a:r>
              <a:rPr lang="en-GB" sz="2500" dirty="0" smtClean="0">
                <a:solidFill>
                  <a:srgbClr val="FFFCF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Alsace</a:t>
            </a:r>
            <a:endParaRPr lang="en-GB" sz="2500" dirty="0">
              <a:solidFill>
                <a:srgbClr val="FFFCFA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714874" y="2796242"/>
            <a:ext cx="7213948" cy="2266508"/>
            <a:chOff x="4714874" y="2796242"/>
            <a:chExt cx="7213948" cy="226650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4874" y="4000548"/>
              <a:ext cx="7213948" cy="1062202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4874" y="2796242"/>
              <a:ext cx="4808363" cy="1204306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97077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602" y="6130891"/>
            <a:ext cx="1924151" cy="54116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7537" y="6129366"/>
            <a:ext cx="668668" cy="54116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531" y="6129367"/>
            <a:ext cx="741287" cy="54116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7989" y="6130740"/>
            <a:ext cx="1233814" cy="5397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536" y="6129366"/>
            <a:ext cx="1846211" cy="541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037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7674" y="428625"/>
            <a:ext cx="53333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000" dirty="0" err="1" smtClean="0">
                <a:solidFill>
                  <a:srgbClr val="FFFCF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Scramasaxes</a:t>
            </a:r>
            <a:endParaRPr lang="en-GB" sz="5000" dirty="0" smtClean="0">
              <a:solidFill>
                <a:srgbClr val="FFFCFA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/>
            <a:r>
              <a:rPr lang="en-GB" sz="3000" dirty="0" smtClean="0">
                <a:solidFill>
                  <a:srgbClr val="FFFCF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en-GB" sz="3000" dirty="0" err="1" smtClean="0">
                <a:solidFill>
                  <a:srgbClr val="FFFCF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Mise</a:t>
            </a:r>
            <a:r>
              <a:rPr lang="en-GB" sz="3000" dirty="0" smtClean="0">
                <a:solidFill>
                  <a:srgbClr val="FFFCF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3000" dirty="0" err="1" smtClean="0">
                <a:solidFill>
                  <a:srgbClr val="FFFCF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</a:t>
            </a:r>
            <a:r>
              <a:rPr lang="en-GB" sz="3000" dirty="0" smtClean="0">
                <a:solidFill>
                  <a:srgbClr val="FFFCF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3000" dirty="0" err="1" smtClean="0">
                <a:solidFill>
                  <a:srgbClr val="FFFCF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forme</a:t>
            </a:r>
            <a:r>
              <a:rPr lang="en-GB" sz="3000" dirty="0" smtClean="0">
                <a:solidFill>
                  <a:srgbClr val="FFFCF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3000" dirty="0" err="1" smtClean="0">
                <a:solidFill>
                  <a:srgbClr val="FFFCF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préalable</a:t>
            </a:r>
            <a:endParaRPr lang="en-GB" sz="3000" dirty="0" smtClean="0">
              <a:solidFill>
                <a:srgbClr val="FFFCFA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247716" y="2209264"/>
            <a:ext cx="361720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500" dirty="0" smtClean="0">
                <a:solidFill>
                  <a:srgbClr val="FFFCF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Recyclage</a:t>
            </a:r>
          </a:p>
          <a:p>
            <a:pPr algn="ctr"/>
            <a:endParaRPr lang="fr-FR" sz="2500" dirty="0" smtClean="0">
              <a:solidFill>
                <a:srgbClr val="FFFCFA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845" y="2805893"/>
            <a:ext cx="5891155" cy="36304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79" y="2805893"/>
            <a:ext cx="5891155" cy="3630333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 rot="20426180">
            <a:off x="1621312" y="5038839"/>
            <a:ext cx="1914525" cy="100795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/>
        </p:nvSpPr>
        <p:spPr>
          <a:xfrm rot="14366977">
            <a:off x="550553" y="4206710"/>
            <a:ext cx="1914525" cy="160980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/>
          <p:cNvSpPr/>
          <p:nvPr/>
        </p:nvSpPr>
        <p:spPr>
          <a:xfrm rot="20426180">
            <a:off x="7512467" y="5038840"/>
            <a:ext cx="1914525" cy="100795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/>
          <p:cNvSpPr/>
          <p:nvPr/>
        </p:nvSpPr>
        <p:spPr>
          <a:xfrm rot="14366977">
            <a:off x="6441708" y="4206711"/>
            <a:ext cx="1914525" cy="160980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3" y="428625"/>
            <a:ext cx="7576457" cy="946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064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7674" y="428625"/>
            <a:ext cx="53333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000" dirty="0" err="1" smtClean="0">
                <a:solidFill>
                  <a:srgbClr val="FFFCF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Scramasaxes</a:t>
            </a:r>
            <a:endParaRPr lang="en-GB" sz="5000" dirty="0" smtClean="0">
              <a:solidFill>
                <a:srgbClr val="FFFCFA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/>
            <a:r>
              <a:rPr lang="en-GB" sz="3000" dirty="0" smtClean="0">
                <a:solidFill>
                  <a:srgbClr val="FFFCF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en-GB" sz="3000" dirty="0" err="1" smtClean="0">
                <a:solidFill>
                  <a:srgbClr val="FFFCF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Mise</a:t>
            </a:r>
            <a:r>
              <a:rPr lang="en-GB" sz="3000" dirty="0" smtClean="0">
                <a:solidFill>
                  <a:srgbClr val="FFFCF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3000" dirty="0" err="1" smtClean="0">
                <a:solidFill>
                  <a:srgbClr val="FFFCF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</a:t>
            </a:r>
            <a:r>
              <a:rPr lang="en-GB" sz="3000" dirty="0" smtClean="0">
                <a:solidFill>
                  <a:srgbClr val="FFFCF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3000" dirty="0" err="1" smtClean="0">
                <a:solidFill>
                  <a:srgbClr val="FFFCF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forme</a:t>
            </a:r>
            <a:r>
              <a:rPr lang="en-GB" sz="3000" dirty="0" smtClean="0">
                <a:solidFill>
                  <a:srgbClr val="FFFCF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3000" dirty="0" err="1" smtClean="0">
                <a:solidFill>
                  <a:srgbClr val="FFFCF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préalable</a:t>
            </a:r>
            <a:endParaRPr lang="en-GB" sz="3000" dirty="0" smtClean="0">
              <a:solidFill>
                <a:srgbClr val="FFFCFA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887" y="1888516"/>
            <a:ext cx="8553772" cy="19547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887" y="3843233"/>
            <a:ext cx="8553772" cy="26380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3" y="428625"/>
            <a:ext cx="7576457" cy="94626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000625" y="4119563"/>
            <a:ext cx="1047750" cy="952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3438525" y="4076700"/>
            <a:ext cx="1238250" cy="1104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0129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7674" y="428625"/>
            <a:ext cx="39052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000" dirty="0" err="1" smtClean="0">
                <a:solidFill>
                  <a:srgbClr val="FFFCF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Scramasaxes</a:t>
            </a:r>
            <a:endParaRPr lang="en-GB" sz="5000" dirty="0" smtClean="0">
              <a:solidFill>
                <a:srgbClr val="FFFCFA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3000" dirty="0">
                <a:solidFill>
                  <a:srgbClr val="FFFCF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en-GB" sz="3000" dirty="0" smtClean="0">
                <a:solidFill>
                  <a:srgbClr val="FFFCF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Assemblage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525"/>
          <a:stretch/>
        </p:blipFill>
        <p:spPr>
          <a:xfrm>
            <a:off x="6229604" y="1752064"/>
            <a:ext cx="5371205" cy="21061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" y="1752064"/>
            <a:ext cx="4831711" cy="21061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4432588"/>
            <a:ext cx="3438526" cy="21384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908594" y="4127500"/>
            <a:ext cx="3069628" cy="25590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891" y="4127500"/>
            <a:ext cx="3066918" cy="25590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3" y="428625"/>
            <a:ext cx="7576457" cy="946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202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7674" y="428625"/>
            <a:ext cx="39052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000" dirty="0" err="1" smtClean="0">
                <a:solidFill>
                  <a:srgbClr val="FFFCF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Scramasaxes</a:t>
            </a:r>
            <a:endParaRPr lang="en-GB" sz="5000" dirty="0" smtClean="0">
              <a:solidFill>
                <a:srgbClr val="FFFCFA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3000" dirty="0">
                <a:solidFill>
                  <a:srgbClr val="FFFCF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en-GB" sz="3000" dirty="0" smtClean="0">
                <a:solidFill>
                  <a:srgbClr val="FFFCF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Assemblage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3" y="1752064"/>
            <a:ext cx="4325112" cy="46299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2990253"/>
            <a:ext cx="6779400" cy="21535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3" y="428625"/>
            <a:ext cx="7576457" cy="946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607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7674" y="428625"/>
            <a:ext cx="39052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000" dirty="0" err="1" smtClean="0">
                <a:solidFill>
                  <a:srgbClr val="FFFCF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Scramasaxes</a:t>
            </a:r>
            <a:endParaRPr lang="en-GB" sz="5000" dirty="0" smtClean="0">
              <a:solidFill>
                <a:srgbClr val="FFFCFA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3000" dirty="0">
                <a:solidFill>
                  <a:srgbClr val="FFFCF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en-GB" sz="3000" dirty="0" smtClean="0">
                <a:solidFill>
                  <a:srgbClr val="FFFCF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Assemblage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5136148-93ED-2F3D-62FE-C3BA2EC42380}"/>
              </a:ext>
            </a:extLst>
          </p:cNvPr>
          <p:cNvGrpSpPr/>
          <p:nvPr/>
        </p:nvGrpSpPr>
        <p:grpSpPr>
          <a:xfrm>
            <a:off x="5401459" y="658625"/>
            <a:ext cx="5638874" cy="3075176"/>
            <a:chOff x="3614559" y="1221635"/>
            <a:chExt cx="4868669" cy="265514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127" b="2516"/>
            <a:stretch/>
          </p:blipFill>
          <p:spPr>
            <a:xfrm flipV="1">
              <a:off x="3614559" y="1221635"/>
              <a:ext cx="4868669" cy="265514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64582F0-43D3-57B8-93C1-D4750E1896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254" t="91350" r="2647" b="3867"/>
            <a:stretch/>
          </p:blipFill>
          <p:spPr>
            <a:xfrm>
              <a:off x="7957238" y="1277781"/>
              <a:ext cx="394334" cy="194310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422" y="3906908"/>
            <a:ext cx="9617911" cy="2819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083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7674" y="428625"/>
            <a:ext cx="39052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000" dirty="0" err="1" smtClean="0">
                <a:solidFill>
                  <a:srgbClr val="FFFCF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Scramasaxes</a:t>
            </a:r>
            <a:endParaRPr lang="en-GB" sz="5000" dirty="0" smtClean="0">
              <a:solidFill>
                <a:srgbClr val="FFFCFA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3000" dirty="0">
                <a:solidFill>
                  <a:srgbClr val="FFFCF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en-GB" sz="3000" dirty="0" err="1" smtClean="0">
                <a:solidFill>
                  <a:srgbClr val="FFFCF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Mise</a:t>
            </a:r>
            <a:r>
              <a:rPr lang="en-GB" sz="3000" dirty="0" smtClean="0">
                <a:solidFill>
                  <a:srgbClr val="FFFCF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3000" dirty="0" err="1" smtClean="0">
                <a:solidFill>
                  <a:srgbClr val="FFFCF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</a:t>
            </a:r>
            <a:r>
              <a:rPr lang="en-GB" sz="3000" dirty="0" smtClean="0">
                <a:solidFill>
                  <a:srgbClr val="FFFCF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3000" dirty="0" err="1" smtClean="0">
                <a:solidFill>
                  <a:srgbClr val="FFFCF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forme</a:t>
            </a:r>
            <a:endParaRPr lang="en-GB" sz="3000" dirty="0" smtClean="0">
              <a:solidFill>
                <a:srgbClr val="FFFCFA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166" y="559243"/>
            <a:ext cx="7213948" cy="10622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47416" y="3659867"/>
            <a:ext cx="11957050" cy="929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572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7674" y="428625"/>
            <a:ext cx="39052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000" dirty="0" err="1" smtClean="0">
                <a:solidFill>
                  <a:srgbClr val="FFFCF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Scramasaxes</a:t>
            </a:r>
            <a:endParaRPr lang="en-GB" sz="5000" dirty="0" smtClean="0">
              <a:solidFill>
                <a:srgbClr val="FFFCFA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3000" dirty="0">
                <a:solidFill>
                  <a:srgbClr val="FFFCF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en-GB" sz="3000" dirty="0" err="1" smtClean="0">
                <a:solidFill>
                  <a:srgbClr val="FFFCF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Décoration</a:t>
            </a:r>
            <a:endParaRPr lang="en-GB" sz="3000" dirty="0" smtClean="0">
              <a:solidFill>
                <a:srgbClr val="FFFCFA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4" y="2183584"/>
            <a:ext cx="6266902" cy="41918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460" y="2183584"/>
            <a:ext cx="5023654" cy="41918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166" y="559243"/>
            <a:ext cx="7213948" cy="106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790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7674" y="428625"/>
            <a:ext cx="48355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000" dirty="0" err="1" smtClean="0">
                <a:solidFill>
                  <a:srgbClr val="FFFCF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Scramasaxes</a:t>
            </a:r>
            <a:endParaRPr lang="en-GB" sz="5000" dirty="0" smtClean="0">
              <a:solidFill>
                <a:srgbClr val="FFFCFA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3000" dirty="0">
                <a:solidFill>
                  <a:srgbClr val="FFFCF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en-GB" sz="3000" dirty="0" err="1" smtClean="0">
                <a:solidFill>
                  <a:srgbClr val="FFFCF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Trempe</a:t>
            </a:r>
            <a:endParaRPr lang="en-GB" sz="3000" dirty="0" smtClean="0">
              <a:solidFill>
                <a:srgbClr val="FFFCFA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925" y="551294"/>
            <a:ext cx="7432676" cy="10222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74" y="1980988"/>
            <a:ext cx="5477575" cy="45705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025" y="1980988"/>
            <a:ext cx="5477575" cy="4570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939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7674" y="428625"/>
            <a:ext cx="48355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000" dirty="0" err="1" smtClean="0">
                <a:solidFill>
                  <a:srgbClr val="FFFCF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Scramasaxes</a:t>
            </a:r>
            <a:endParaRPr lang="en-GB" sz="5000" dirty="0" smtClean="0">
              <a:solidFill>
                <a:srgbClr val="FFFCFA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3000" dirty="0">
                <a:solidFill>
                  <a:srgbClr val="FFFCF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en-GB" sz="3000" dirty="0" err="1" smtClean="0">
                <a:solidFill>
                  <a:srgbClr val="FFFCF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Traitement</a:t>
            </a:r>
            <a:r>
              <a:rPr lang="en-GB" sz="3000" dirty="0" smtClean="0">
                <a:solidFill>
                  <a:srgbClr val="FFFCF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3000" dirty="0" err="1" smtClean="0">
                <a:solidFill>
                  <a:srgbClr val="FFFCF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thermique</a:t>
            </a:r>
            <a:endParaRPr lang="en-GB" sz="3000" dirty="0" smtClean="0">
              <a:solidFill>
                <a:srgbClr val="FFFCFA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925" y="551294"/>
            <a:ext cx="7432676" cy="10222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74" y="1980988"/>
            <a:ext cx="5477575" cy="45705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025" y="1980988"/>
            <a:ext cx="5477575" cy="4570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610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676892" y="3789680"/>
            <a:ext cx="4587240" cy="3068320"/>
            <a:chOff x="4124325" y="3789680"/>
            <a:chExt cx="4587240" cy="3068320"/>
          </a:xfrm>
        </p:grpSpPr>
        <p:sp>
          <p:nvSpPr>
            <p:cNvPr id="10" name="Rectangle 9"/>
            <p:cNvSpPr/>
            <p:nvPr/>
          </p:nvSpPr>
          <p:spPr>
            <a:xfrm>
              <a:off x="4124325" y="3789680"/>
              <a:ext cx="4582795" cy="29362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24325" y="3799840"/>
              <a:ext cx="4587240" cy="3058160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924560" y="1869440"/>
            <a:ext cx="10075152" cy="1729184"/>
            <a:chOff x="924560" y="1869440"/>
            <a:chExt cx="10075152" cy="1729184"/>
          </a:xfrm>
        </p:grpSpPr>
        <p:sp>
          <p:nvSpPr>
            <p:cNvPr id="6" name="Rectangle 5"/>
            <p:cNvSpPr/>
            <p:nvPr/>
          </p:nvSpPr>
          <p:spPr>
            <a:xfrm>
              <a:off x="924560" y="1869440"/>
              <a:ext cx="10075152" cy="17272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1312" y="1888234"/>
              <a:ext cx="10058400" cy="1710390"/>
            </a:xfrm>
            <a:prstGeom prst="rect">
              <a:avLst/>
            </a:prstGeom>
          </p:spPr>
        </p:pic>
      </p:grpSp>
      <p:sp>
        <p:nvSpPr>
          <p:cNvPr id="4" name="TextBox 3"/>
          <p:cNvSpPr txBox="1"/>
          <p:nvPr/>
        </p:nvSpPr>
        <p:spPr>
          <a:xfrm>
            <a:off x="447674" y="428625"/>
            <a:ext cx="48355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000" dirty="0" err="1" smtClean="0">
                <a:solidFill>
                  <a:srgbClr val="FFFCF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Scramasaxes</a:t>
            </a:r>
            <a:endParaRPr lang="en-GB" sz="5000" dirty="0" smtClean="0">
              <a:solidFill>
                <a:srgbClr val="FFFCFA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3000" dirty="0">
                <a:solidFill>
                  <a:srgbClr val="FFFCF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en-GB" sz="3000" dirty="0" smtClean="0">
                <a:solidFill>
                  <a:srgbClr val="FFFCF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Apparat et </a:t>
            </a:r>
            <a:r>
              <a:rPr lang="en-GB" sz="3000" dirty="0" err="1" smtClean="0">
                <a:solidFill>
                  <a:srgbClr val="FFFCF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ergonomie</a:t>
            </a:r>
            <a:endParaRPr lang="en-GB" sz="3000" dirty="0" smtClean="0">
              <a:solidFill>
                <a:srgbClr val="FFFCFA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925" y="551294"/>
            <a:ext cx="7432676" cy="102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998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7674" y="428625"/>
            <a:ext cx="747712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000" dirty="0" smtClean="0">
                <a:solidFill>
                  <a:srgbClr val="FFFCF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Acies Ferri</a:t>
            </a:r>
          </a:p>
        </p:txBody>
      </p:sp>
      <p:sp>
        <p:nvSpPr>
          <p:cNvPr id="5" name="Rectangle 4"/>
          <p:cNvSpPr/>
          <p:nvPr/>
        </p:nvSpPr>
        <p:spPr>
          <a:xfrm>
            <a:off x="883817" y="2077135"/>
            <a:ext cx="6096000" cy="3323987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3000" dirty="0" smtClean="0">
                <a:solidFill>
                  <a:srgbClr val="FFFCF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Étude d’armement mérovingien</a:t>
            </a:r>
          </a:p>
          <a:p>
            <a:endParaRPr lang="fr-FR" sz="3000" dirty="0" smtClean="0">
              <a:solidFill>
                <a:srgbClr val="FFFCFA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3000" dirty="0" smtClean="0">
                <a:solidFill>
                  <a:srgbClr val="FFFCF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Typologie</a:t>
            </a:r>
          </a:p>
          <a:p>
            <a:pPr lvl="1"/>
            <a:r>
              <a:rPr lang="fr-FR" sz="3000" dirty="0" smtClean="0">
                <a:solidFill>
                  <a:srgbClr val="FFFCF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3000" dirty="0" smtClean="0">
                <a:solidFill>
                  <a:srgbClr val="FFFCF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Fabrication</a:t>
            </a:r>
          </a:p>
          <a:p>
            <a:pPr lvl="1"/>
            <a:endParaRPr lang="fr-FR" sz="3000" dirty="0" smtClean="0">
              <a:solidFill>
                <a:srgbClr val="FFFCFA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3000" dirty="0" smtClean="0">
                <a:solidFill>
                  <a:srgbClr val="FFFCF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Provenance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631483" y="1293317"/>
            <a:ext cx="6853836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455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824133" y="2909366"/>
            <a:ext cx="845248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000" dirty="0" err="1" smtClean="0">
                <a:solidFill>
                  <a:srgbClr val="FFFCF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Merci</a:t>
            </a:r>
            <a:r>
              <a:rPr lang="en-GB" sz="5000" dirty="0" smtClean="0">
                <a:solidFill>
                  <a:srgbClr val="FFFCF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pour </a:t>
            </a:r>
            <a:r>
              <a:rPr lang="en-GB" sz="5000" dirty="0" err="1" smtClean="0">
                <a:solidFill>
                  <a:srgbClr val="FFFCF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votre</a:t>
            </a:r>
            <a:r>
              <a:rPr lang="en-GB" sz="5000" dirty="0" smtClean="0">
                <a:solidFill>
                  <a:srgbClr val="FFFCF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attention</a:t>
            </a:r>
            <a:endParaRPr lang="en-GB" sz="3000" dirty="0" smtClean="0">
              <a:solidFill>
                <a:srgbClr val="FFFCFA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27" b="31880"/>
          <a:stretch/>
        </p:blipFill>
        <p:spPr>
          <a:xfrm rot="10620000">
            <a:off x="606893" y="1330886"/>
            <a:ext cx="10760789" cy="16796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432"/>
          <a:stretch/>
        </p:blipFill>
        <p:spPr>
          <a:xfrm rot="10860000">
            <a:off x="-216407" y="4061367"/>
            <a:ext cx="12407383" cy="1187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247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1" y="-831637"/>
            <a:ext cx="4267200" cy="76896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7674" y="428625"/>
            <a:ext cx="747712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000" dirty="0" smtClean="0">
                <a:solidFill>
                  <a:srgbClr val="FFFCF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Acies Ferri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83817" y="2077135"/>
            <a:ext cx="6096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3000" dirty="0" smtClean="0">
                <a:solidFill>
                  <a:srgbClr val="FFFCF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 </a:t>
            </a:r>
            <a:r>
              <a:rPr lang="fr-FR" sz="3000" dirty="0">
                <a:solidFill>
                  <a:srgbClr val="FFFCF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é</a:t>
            </a:r>
            <a:r>
              <a:rPr lang="fr-FR" sz="3000" dirty="0" smtClean="0">
                <a:solidFill>
                  <a:srgbClr val="FFFCF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pées et 32 scramasaxes</a:t>
            </a:r>
          </a:p>
          <a:p>
            <a:endParaRPr lang="fr-FR" sz="3000" dirty="0" smtClean="0">
              <a:solidFill>
                <a:srgbClr val="FFFCFA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3000" dirty="0" smtClean="0">
                <a:solidFill>
                  <a:srgbClr val="FFFCF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Oberschaeffolsheim</a:t>
            </a:r>
          </a:p>
          <a:p>
            <a:pPr lvl="1"/>
            <a:r>
              <a:rPr lang="fr-FR" sz="3000" dirty="0" smtClean="0">
                <a:solidFill>
                  <a:srgbClr val="FFFCF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3000" dirty="0" smtClean="0">
                <a:solidFill>
                  <a:srgbClr val="FFFCF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Kembs</a:t>
            </a:r>
          </a:p>
          <a:p>
            <a:pPr lvl="1"/>
            <a:endParaRPr lang="fr-FR" sz="3000" dirty="0" smtClean="0">
              <a:solidFill>
                <a:srgbClr val="FFFCFA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3000" dirty="0" smtClean="0">
                <a:solidFill>
                  <a:srgbClr val="FFFCF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Illfurth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fr-FR" sz="3000" dirty="0">
              <a:solidFill>
                <a:srgbClr val="FFFCFA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3000" dirty="0" smtClean="0">
                <a:solidFill>
                  <a:srgbClr val="FFFCF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Kolbsheim</a:t>
            </a:r>
          </a:p>
        </p:txBody>
      </p:sp>
    </p:spTree>
    <p:extLst>
      <p:ext uri="{BB962C8B-B14F-4D97-AF65-F5344CB8AC3E}">
        <p14:creationId xmlns:p14="http://schemas.microsoft.com/office/powerpoint/2010/main" val="2019922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-2007809" y="-4726832"/>
            <a:ext cx="19477925" cy="11056586"/>
            <a:chOff x="-2007809" y="-4555382"/>
            <a:chExt cx="19477925" cy="11056586"/>
          </a:xfrm>
        </p:grpSpPr>
        <p:sp>
          <p:nvSpPr>
            <p:cNvPr id="3" name="Rectangle 2"/>
            <p:cNvSpPr/>
            <p:nvPr/>
          </p:nvSpPr>
          <p:spPr>
            <a:xfrm rot="21332353">
              <a:off x="-1588709" y="759568"/>
              <a:ext cx="19058825" cy="534401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3645" y="361950"/>
              <a:ext cx="7272656" cy="6139254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2531608" y="1521707"/>
              <a:ext cx="6981826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000" i="1" dirty="0" smtClean="0">
                  <a:solidFill>
                    <a:srgbClr val="FFFCFA"/>
                  </a:solidFill>
                  <a:latin typeface="Arial Black" panose="020B0A040201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Comment </a:t>
              </a:r>
              <a:r>
                <a:rPr lang="en-GB" sz="5000" i="1" dirty="0" err="1" smtClean="0">
                  <a:solidFill>
                    <a:srgbClr val="FFFCFA"/>
                  </a:solidFill>
                  <a:latin typeface="Arial Black" panose="020B0A040201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fabriquer</a:t>
              </a:r>
              <a:r>
                <a:rPr lang="en-GB" sz="5000" i="1" dirty="0" smtClean="0">
                  <a:solidFill>
                    <a:srgbClr val="FFFCFA"/>
                  </a:solidFill>
                  <a:latin typeface="Arial Black" panose="020B0A040201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un </a:t>
              </a:r>
              <a:r>
                <a:rPr lang="en-GB" sz="5000" i="1" dirty="0" err="1" smtClean="0">
                  <a:solidFill>
                    <a:srgbClr val="FFFCFA"/>
                  </a:solidFill>
                  <a:latin typeface="Arial Black" panose="020B0A040201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scramasaxe</a:t>
              </a:r>
              <a:endParaRPr lang="en-GB" sz="5000" i="1" dirty="0" smtClean="0">
                <a:solidFill>
                  <a:srgbClr val="FFFCFA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 rot="21332353">
              <a:off x="-2007809" y="-4555382"/>
              <a:ext cx="19058825" cy="5344016"/>
            </a:xfrm>
            <a:prstGeom prst="rect">
              <a:avLst/>
            </a:prstGeom>
            <a:solidFill>
              <a:srgbClr val="FFF6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289450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27" b="31880"/>
          <a:stretch/>
        </p:blipFill>
        <p:spPr>
          <a:xfrm rot="10588170">
            <a:off x="606891" y="3690527"/>
            <a:ext cx="10760789" cy="16796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7674" y="428625"/>
            <a:ext cx="46450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000" dirty="0" err="1" smtClean="0">
                <a:solidFill>
                  <a:srgbClr val="FFFCF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Scramasaxes</a:t>
            </a:r>
            <a:endParaRPr lang="en-GB" sz="5000" dirty="0" smtClean="0">
              <a:solidFill>
                <a:srgbClr val="FFFCFA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3000" dirty="0" smtClean="0">
                <a:solidFill>
                  <a:srgbClr val="FFFCF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en-GB" sz="3000" dirty="0" err="1" smtClean="0">
                <a:solidFill>
                  <a:srgbClr val="FFFCF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Qu’est-ce</a:t>
            </a:r>
            <a:r>
              <a:rPr lang="en-GB" sz="3000" dirty="0" smtClean="0">
                <a:solidFill>
                  <a:srgbClr val="FFFCF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que </a:t>
            </a:r>
            <a:r>
              <a:rPr lang="en-GB" sz="3000" dirty="0" err="1" smtClean="0">
                <a:solidFill>
                  <a:srgbClr val="FFFCF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c’est</a:t>
            </a:r>
            <a:r>
              <a:rPr lang="en-GB" sz="3000" dirty="0" smtClean="0">
                <a:solidFill>
                  <a:srgbClr val="FFFCF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44"/>
          <a:stretch/>
        </p:blipFill>
        <p:spPr>
          <a:xfrm>
            <a:off x="6150249" y="649498"/>
            <a:ext cx="4710667" cy="8769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15"/>
          <a:stretch/>
        </p:blipFill>
        <p:spPr>
          <a:xfrm rot="152877">
            <a:off x="4117863" y="2527516"/>
            <a:ext cx="7921845" cy="11896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432"/>
          <a:stretch/>
        </p:blipFill>
        <p:spPr>
          <a:xfrm rot="10800000">
            <a:off x="-216408" y="5364479"/>
            <a:ext cx="12407383" cy="11870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60"/>
          <a:stretch/>
        </p:blipFill>
        <p:spPr>
          <a:xfrm rot="10590451">
            <a:off x="592998" y="1956711"/>
            <a:ext cx="4073518" cy="103074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604"/>
          <a:stretch/>
        </p:blipFill>
        <p:spPr>
          <a:xfrm>
            <a:off x="5601982" y="1626914"/>
            <a:ext cx="5807203" cy="71418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183" y="3610841"/>
            <a:ext cx="7696200" cy="22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49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447674" y="2631133"/>
            <a:ext cx="6962775" cy="4074467"/>
          </a:xfrm>
          <a:prstGeom prst="round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447674" y="428625"/>
            <a:ext cx="46032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000" dirty="0" err="1" smtClean="0">
                <a:solidFill>
                  <a:srgbClr val="FFFCF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Scramasaxes</a:t>
            </a:r>
            <a:endParaRPr lang="en-GB" sz="5000" dirty="0" smtClean="0">
              <a:solidFill>
                <a:srgbClr val="FFFCFA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3000" dirty="0">
                <a:solidFill>
                  <a:srgbClr val="FFFCF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en-GB" sz="3000" dirty="0" err="1" smtClean="0">
                <a:solidFill>
                  <a:srgbClr val="FFFCF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Matières</a:t>
            </a:r>
            <a:r>
              <a:rPr lang="en-GB" sz="3000" dirty="0" smtClean="0">
                <a:solidFill>
                  <a:srgbClr val="FFFCF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premières</a:t>
            </a:r>
          </a:p>
        </p:txBody>
      </p:sp>
      <p:sp>
        <p:nvSpPr>
          <p:cNvPr id="7" name="Rectangle 6"/>
          <p:cNvSpPr/>
          <p:nvPr/>
        </p:nvSpPr>
        <p:spPr>
          <a:xfrm>
            <a:off x="958819" y="2077135"/>
            <a:ext cx="6096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r-FR" sz="3000" dirty="0" smtClean="0">
                <a:solidFill>
                  <a:srgbClr val="FFFCF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Construction en 1, 2 ou 3 blocs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89" y="2742162"/>
            <a:ext cx="6807260" cy="379405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531"/>
          <a:stretch/>
        </p:blipFill>
        <p:spPr>
          <a:xfrm>
            <a:off x="7921593" y="2571899"/>
            <a:ext cx="3762290" cy="123908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941"/>
          <a:stretch/>
        </p:blipFill>
        <p:spPr>
          <a:xfrm>
            <a:off x="7921594" y="5450409"/>
            <a:ext cx="3755136" cy="125519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86"/>
          <a:stretch/>
        </p:blipFill>
        <p:spPr>
          <a:xfrm>
            <a:off x="7921593" y="3995844"/>
            <a:ext cx="3737459" cy="126970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375" y="0"/>
            <a:ext cx="7286624" cy="2183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547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7674" y="428625"/>
            <a:ext cx="53333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000" dirty="0" err="1" smtClean="0">
                <a:solidFill>
                  <a:srgbClr val="FFFCF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Scramasaxes</a:t>
            </a:r>
            <a:endParaRPr lang="en-GB" sz="5000" dirty="0" smtClean="0">
              <a:solidFill>
                <a:srgbClr val="FFFCFA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/>
            <a:r>
              <a:rPr lang="en-GB" sz="3000" dirty="0" smtClean="0">
                <a:solidFill>
                  <a:srgbClr val="FFFCF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en-GB" sz="3000" dirty="0" smtClean="0">
                <a:solidFill>
                  <a:srgbClr val="FFFCF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Travail </a:t>
            </a:r>
            <a:r>
              <a:rPr lang="en-GB" sz="3000" dirty="0" err="1" smtClean="0">
                <a:solidFill>
                  <a:srgbClr val="FFFCF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préalable</a:t>
            </a:r>
            <a:endParaRPr lang="en-GB" sz="3000" dirty="0" smtClean="0">
              <a:solidFill>
                <a:srgbClr val="FFFCFA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0" y="2782044"/>
            <a:ext cx="5953760" cy="31413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152" y="2782044"/>
            <a:ext cx="5953760" cy="314133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247716" y="2209264"/>
            <a:ext cx="3617207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500" dirty="0" smtClean="0">
                <a:solidFill>
                  <a:srgbClr val="FFFCF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Corroyage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375" y="0"/>
            <a:ext cx="7286624" cy="2183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247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7674" y="428625"/>
            <a:ext cx="53333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000" dirty="0" err="1" smtClean="0">
                <a:solidFill>
                  <a:srgbClr val="FFFCF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Scramasaxes</a:t>
            </a:r>
            <a:endParaRPr lang="en-GB" sz="5000" dirty="0" smtClean="0">
              <a:solidFill>
                <a:srgbClr val="FFFCFA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/>
            <a:r>
              <a:rPr lang="en-GB" sz="3000" dirty="0" smtClean="0">
                <a:solidFill>
                  <a:srgbClr val="FFFCF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Travail </a:t>
            </a:r>
            <a:r>
              <a:rPr lang="en-GB" sz="3000" dirty="0" err="1" smtClean="0">
                <a:solidFill>
                  <a:srgbClr val="FFFCF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préalable</a:t>
            </a:r>
            <a:endParaRPr lang="en-GB" sz="3000" dirty="0" smtClean="0">
              <a:solidFill>
                <a:srgbClr val="FFFCFA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247716" y="2209264"/>
            <a:ext cx="361720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500" dirty="0" smtClean="0">
                <a:solidFill>
                  <a:srgbClr val="FFFCF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Recyclage</a:t>
            </a:r>
          </a:p>
          <a:p>
            <a:pPr algn="ctr"/>
            <a:endParaRPr lang="fr-FR" sz="2500" dirty="0" smtClean="0">
              <a:solidFill>
                <a:srgbClr val="FFFCFA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845" y="2805893"/>
            <a:ext cx="5891155" cy="36304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79" y="2805893"/>
            <a:ext cx="5891155" cy="36303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3" y="428625"/>
            <a:ext cx="7576457" cy="946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789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7674" y="428625"/>
            <a:ext cx="53333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000" dirty="0" err="1" smtClean="0">
                <a:solidFill>
                  <a:srgbClr val="FFFCF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Scramasaxes</a:t>
            </a:r>
            <a:endParaRPr lang="en-GB" sz="5000" dirty="0" smtClean="0">
              <a:solidFill>
                <a:srgbClr val="FFFCFA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/>
            <a:r>
              <a:rPr lang="en-GB" sz="3000" dirty="0" smtClean="0">
                <a:solidFill>
                  <a:srgbClr val="FFFCF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en-GB" sz="3000" dirty="0" err="1" smtClean="0">
                <a:solidFill>
                  <a:srgbClr val="FFFCF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Mise</a:t>
            </a:r>
            <a:r>
              <a:rPr lang="en-GB" sz="3000" dirty="0" smtClean="0">
                <a:solidFill>
                  <a:srgbClr val="FFFCF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3000" dirty="0" err="1" smtClean="0">
                <a:solidFill>
                  <a:srgbClr val="FFFCF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</a:t>
            </a:r>
            <a:r>
              <a:rPr lang="en-GB" sz="3000" dirty="0" smtClean="0">
                <a:solidFill>
                  <a:srgbClr val="FFFCF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3000" dirty="0" err="1" smtClean="0">
                <a:solidFill>
                  <a:srgbClr val="FFFCF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forme</a:t>
            </a:r>
            <a:r>
              <a:rPr lang="en-GB" sz="3000" dirty="0" smtClean="0">
                <a:solidFill>
                  <a:srgbClr val="FFFCF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3000" dirty="0" err="1" smtClean="0">
                <a:solidFill>
                  <a:srgbClr val="FFFCF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préalable</a:t>
            </a:r>
            <a:endParaRPr lang="en-GB" sz="3000" dirty="0" smtClean="0">
              <a:solidFill>
                <a:srgbClr val="FFFCFA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247716" y="2209264"/>
            <a:ext cx="361720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500" dirty="0" smtClean="0">
                <a:solidFill>
                  <a:srgbClr val="FFFCF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Recyclage</a:t>
            </a:r>
          </a:p>
          <a:p>
            <a:pPr algn="ctr"/>
            <a:endParaRPr lang="fr-FR" sz="2500" dirty="0" smtClean="0">
              <a:solidFill>
                <a:srgbClr val="FFFCFA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845" y="2805893"/>
            <a:ext cx="5891155" cy="36304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79" y="2805893"/>
            <a:ext cx="5891155" cy="3630333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9763125" y="3733800"/>
            <a:ext cx="2225675" cy="256222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/>
          <p:cNvSpPr/>
          <p:nvPr/>
        </p:nvSpPr>
        <p:spPr>
          <a:xfrm rot="16200000">
            <a:off x="8427080" y="2831472"/>
            <a:ext cx="503243" cy="112679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/>
          <p:cNvSpPr/>
          <p:nvPr/>
        </p:nvSpPr>
        <p:spPr>
          <a:xfrm>
            <a:off x="3821559" y="3667667"/>
            <a:ext cx="2225675" cy="256222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/>
          <p:cNvSpPr/>
          <p:nvPr/>
        </p:nvSpPr>
        <p:spPr>
          <a:xfrm rot="16200000">
            <a:off x="2485514" y="2765339"/>
            <a:ext cx="503243" cy="112679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43" y="428625"/>
            <a:ext cx="7576457" cy="946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39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1157</TotalTime>
  <Words>2574</Words>
  <Application>Microsoft Office PowerPoint</Application>
  <PresentationFormat>Widescreen</PresentationFormat>
  <Paragraphs>138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Arial Black</vt:lpstr>
      <vt:lpstr>Calibri</vt:lpstr>
      <vt:lpstr>Calibri Light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CEA Saclay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HEAL Tobias</dc:creator>
  <cp:lastModifiedBy>HEAL Tobias</cp:lastModifiedBy>
  <cp:revision>179</cp:revision>
  <dcterms:created xsi:type="dcterms:W3CDTF">2024-10-23T09:00:25Z</dcterms:created>
  <dcterms:modified xsi:type="dcterms:W3CDTF">2024-10-25T12:12:04Z</dcterms:modified>
</cp:coreProperties>
</file>