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41411192" r:id="rId2"/>
    <p:sldId id="2141411194" r:id="rId3"/>
    <p:sldId id="2141411206" r:id="rId4"/>
    <p:sldId id="2141411195" r:id="rId5"/>
    <p:sldId id="2141411196" r:id="rId6"/>
    <p:sldId id="2141411198" r:id="rId7"/>
    <p:sldId id="2141411199" r:id="rId8"/>
    <p:sldId id="2141411200" r:id="rId9"/>
    <p:sldId id="2141411202" r:id="rId10"/>
    <p:sldId id="2141411203" r:id="rId11"/>
    <p:sldId id="21414112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800"/>
    <a:srgbClr val="293346"/>
    <a:srgbClr val="E03D6B"/>
    <a:srgbClr val="DB7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/>
    <p:restoredTop sz="90589"/>
  </p:normalViewPr>
  <p:slideViewPr>
    <p:cSldViewPr snapToGrid="0" snapToObjects="1">
      <p:cViewPr varScale="1">
        <p:scale>
          <a:sx n="80" d="100"/>
          <a:sy n="8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837F-0A62-F247-A776-4D6CAC56A82F}" type="datetimeFigureOut">
              <a:rPr lang="en-BE" smtClean="0"/>
              <a:t>09/12/2024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E935-48A1-6944-8089-8C1BC2987E5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59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I’am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going to present a case report about a symptomatic huge thrombus of the descendant thoracic aorta</a:t>
            </a:r>
            <a:r>
              <a:rPr lang="fr-BE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418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aortic thrombus is a rare cause of distal arterial embolization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true incidence remains unknown because the majority of the patients are asymptomatic.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1986,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Machleder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his colleagues did more than 10 000 autopsies and they observed that 48 cases had a thoracic aortic thrombus and among them 8 cases had distal embolization.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452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Regarding the localization of the thrombus, Verma &amp; his colleagues and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Fayad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his colleagues had the same conclusions.  the descending thoracic aorta is the most frequent localization of the thrombus.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very important is that there is no established guidelines  for the 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aotic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thoracic thrombus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 therapeutic strategies exists :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conservative treatment which consists of an anticoagulation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open surgery with a thrombectomy  and a thoracic aortic replacement.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endovascular approach by exclusion of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thrombuse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case report I’m going to talk to you illustrates the advantages of the   endovascular approach.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907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is the case of  a 49 year old man which presented a left calf pain for 4 months slowly improving.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medical history includes active smoking, hypertension dyslipidemia and obesity.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ABI are low : 0.46 in the right side and 0.40 in the left side.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381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The computed tomography  angiography revealed an occlusion of the left popliteal artery, a right common femoral artery stenosis, a 43 mm infra-renal abdominal aortic aneurysm and a huge thrombus of the descending thoracic aorta The distal part of the thrombus had a floating configuration..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We  concluded that a distal embolization of the </a:t>
            </a:r>
            <a:r>
              <a:rPr lang="en-US" sz="1800" kern="100" dirty="0" err="1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thrombu</a:t>
            </a:r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 occurred  in the left popliteal artery.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659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) We decided to perform an endovascular exclusion of the thrombus by </a:t>
            </a:r>
            <a:r>
              <a:rPr lang="en-US" sz="1800" kern="100" dirty="0" err="1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depoloying</a:t>
            </a:r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 two stent grafts from 10 cm proximal to the origin of the left subclavian artery to 5 </a:t>
            </a:r>
            <a:r>
              <a:rPr lang="en-US" sz="1800" kern="100" dirty="0" err="1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cmy</a:t>
            </a:r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 distal to the coeliac trunk.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NewRomanPSM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patient experienced 24 hours of atrial fibrillation, managed with amiodarone, leading to sinus rhythm restoration within 24 hours. A follow-up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angio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CT performed 4 days postoperatively showed reassuring results, allowing the patient's discharge</a:t>
            </a:r>
            <a:r>
              <a:rPr lang="fr-BE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 In conclusion, here are the advantages of the endovascular approach :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offers lower risk of recurrence compared to conservative treatment.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conservative treatment the recurrence rate varies from 0-50% in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litterature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endovascular repair  allows a lower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morbidty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compared to the open surgery. The mortality rate for the open surgery is 2.4% but the rank of peri operative complications varies from 28 to 71% in the literature for the open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surgey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 also must take into account that there is a iatrogenic risk of distal embolization during wire manipulation . However it never has been  reported in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litterature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Multiples techniques exists to avoid such risks for instance: the use of balloon of occlusion, intravascular ultrasound to avoid the use of contrast bolus and to localize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thombus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a seal zone of at least 2cm proximal and distal to the thrombus 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operative anti coagulation to limit the clot burden could be useful too.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conclusion, the ATT is a rare condition with potential devastating  complications.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studies are needed on this subject.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47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B7FE-F887-E34A-9879-005E2869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7581-3F2C-6542-B880-6AD4A5A9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5E0E-299F-9247-8E4F-C10D658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0FA7-69C3-834E-B34E-09D635D4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A113-B8A5-8543-913C-A7BB6AA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9379-EDB3-6047-A766-D0B6FD16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D9442-A594-1345-9D54-BEE61DA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60B0-7AE4-CA4A-8A5B-59559639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6CA2-7D07-D24F-8A0E-4B5FA26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903-A9CA-9844-8F90-7C8A8F7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626C4-D43C-1C4C-A6CD-DBE284C8D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51111"/>
            <a:ext cx="2628900" cy="472585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080E-7D6B-914E-85AB-CD6618974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51113"/>
            <a:ext cx="7734300" cy="4725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259-BB73-1A4F-A653-C63FB84E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0448-5BF9-8445-BDC8-AF8E0CF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8EF5-95E9-8546-A735-DFACFD8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FC6-5B6A-BD49-BF4D-2B13301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51D4-B2E2-A043-9940-D9A551E2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11F4-96D1-5740-BDA6-4B27BE2E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92C1-F9FA-D24B-820E-6CBC641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E12F-6C8D-9345-AE62-04E7AC7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DFAA-320B-FB44-82BC-761BB5D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CBCA-4FB6-7A4B-A1A2-61E802A0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71B1-1610-5540-B2F0-DA1624BE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639D-F2B6-0F47-90B0-C7966B2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E975-ABF5-7D4E-B36D-D4B008F6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382-199E-AF41-A3A4-6FC2BD5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11A-6003-B141-9438-80771392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2957"/>
            <a:ext cx="5181600" cy="33940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2076-1FFD-7C4C-B95B-48F32E90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82957"/>
            <a:ext cx="5181600" cy="33940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B995-E327-A140-AF42-BA1C5D4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8CEFA-6D98-E24F-92E9-7CFBEC2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581D-5CD3-A548-BD7D-E020FCF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064-DDD8-B947-9694-2221D42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958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1AB1-BBFC-8C4B-A2E2-BFD62659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856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243B-771C-1A46-9AD9-C71B3855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09536"/>
            <a:ext cx="5157787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2C7A-1024-CE49-A810-B676AEA21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56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18181-C702-D445-B9D1-B404079FB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09536"/>
            <a:ext cx="5183188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05FB-DF8C-0C4D-9E7D-0866818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3DA7E-3D6D-1C43-B6F7-C9BB3542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E019-681B-EE44-92F0-4A0F7AF6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F094-DE69-1E4F-B1F0-FD21CFF9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55B15-E265-1843-A69A-255D1E00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1EE63-254C-314A-9DB4-0F6E8A9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0E573-040E-2B4E-9377-AA3FD12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7BA53-7869-A342-9A16-446A0EAA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3907-94F6-BE41-A3A6-8069220D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44463-8F85-CA43-9E85-F0C73AA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6A9-93C1-9340-9153-46735594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39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D180-7866-724B-A5D3-AE9CA86F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5391"/>
            <a:ext cx="6172200" cy="4405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59BE4-60FE-BA4C-8D26-4DC60003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3016"/>
            <a:ext cx="3932237" cy="3095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FACA-3575-F04C-8A13-8C06B14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E828-DBC8-484F-98DC-C5E82879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5E46-2A60-5044-9A4A-25C82E2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42A3-8848-D24F-89BA-D0C3815D5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55391"/>
            <a:ext cx="6172200" cy="4405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F246-AFC2-6444-8916-3406D1B1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A449-47F7-3A49-81FE-3FDB2EA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5670-C751-F748-AC64-645F2A9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A13B09-6141-6E60-B1A5-8C0CD05D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39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1750E9-264E-BE61-CE1A-ABFCD7BD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3016"/>
            <a:ext cx="3932237" cy="3095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281-F9BA-CA4E-A2EB-1E51D2E9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4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24B7-EF4D-D640-A0F1-D68C51F0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72409"/>
            <a:ext cx="10515600" cy="330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0554-EAB4-9A4A-A3DD-7A60009A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4024-1CD1-9F4C-84C0-4775AC04213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3E78-0277-B843-9A9C-BC6B1A926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DE9C-4F45-724F-A7B4-EEDA32FAA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C9F3C7-5A81-0D68-3C69-AD832114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0E7E-7A18-9512-DE00-D127EB2D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14" y="3148962"/>
            <a:ext cx="10515600" cy="1325563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</a:t>
            </a:r>
          </a:p>
        </p:txBody>
      </p:sp>
    </p:spTree>
    <p:extLst>
      <p:ext uri="{BB962C8B-B14F-4D97-AF65-F5344CB8AC3E}">
        <p14:creationId xmlns:p14="http://schemas.microsoft.com/office/powerpoint/2010/main" val="61565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9042C-ACEC-3CA2-3B0F-CDDCE8AE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409"/>
            <a:ext cx="10515600" cy="1325563"/>
          </a:xfrm>
        </p:spPr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EBDF6-CCDE-7C23-AB91-692CA552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840"/>
            <a:ext cx="10515600" cy="4389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  </a:t>
            </a:r>
            <a:endParaRPr lang="fr-BE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Tsilimparis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N,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Hanack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U,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Pisimisis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G,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Yousefi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S,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Wintzer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C,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Rückert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RI. Thrombus in the non-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aneurysmal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, non-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atherosclerotic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descending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aortadan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unusual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source of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arterial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embolism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Eur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J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Endovasc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2011;41:450-7. </a:t>
            </a:r>
            <a:endParaRPr lang="fr-BE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Boufi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Mameli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Compes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P, Hartung O,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Alimi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YS. Elective stent-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graft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treatment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for the management of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aorta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mural thrombus.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Eur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J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Endovasc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2014;47:335-41. 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Goueffic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Y, Chaillou P, Pillet JC,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Duveau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D,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Patra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P.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Surgical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treatment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of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nonaneurysmal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lesions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in patients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with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systemic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embolization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. J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2002;36:1186-1193. 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Meyermann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K, Trani J,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Caputo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FJ, et al.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Descending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mural thrombus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presentation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and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treatment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strategies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. J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2017; 66: 931–936 </a:t>
            </a:r>
          </a:p>
          <a:p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Verma H, Meda N, Vora S, George RK, Tripathi RK.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Contemporary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management of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symptomatic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primary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aortic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mural thrombus. J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Vasc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Surg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. 2014 Dec;60(6):1524-34.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doi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: 10.1016/j.jvs.2014.08.057. Epub 2014 Sep 22. PMID: 25256613.</a:t>
            </a:r>
          </a:p>
          <a:p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Nguyen Q, Ma X,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Vervoort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D, Luc JGY. Management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Strategies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for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Descending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Thoracic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Aortic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Thrombus: A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Review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of the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Literature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. Innovations (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Phila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). 2022 Jul-Aug;17(4):283-296.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doi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: 10.1177/15569845221107011. Epub 2022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Jul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21. PMID: 35866207; PMCID: PMC9403384.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Fayad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ZY,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Semaan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E,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Fahoum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B, Briggs M,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Tortolani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A, D’Ay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ala M.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mural thrombus in the normal or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minimally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atherosclerotic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aorta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. Ann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2013;27:282-90</a:t>
            </a:r>
            <a:endParaRPr lang="fr-BE" sz="1100" dirty="0">
              <a:solidFill>
                <a:schemeClr val="tx1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Machleder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HI,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Takiff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H, Lois JF,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Holburt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E.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mural thrombus: an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occult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source of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arterial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thromboembolism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. J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tx1">
                    <a:lumMod val="5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tx1">
                    <a:lumMod val="50000"/>
                  </a:schemeClr>
                </a:solidFill>
                <a:effectLst/>
              </a:rPr>
              <a:t> 1986;4:473e8. </a:t>
            </a:r>
          </a:p>
          <a:p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Siani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A,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Accrocca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F, De Vivo G,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Mounayergi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F,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Marcucci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G.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Endovascular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Treatment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of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Symptomatic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Thrombus of the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Descending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Thoracic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Aorta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Ann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Vasc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Surg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2016 Oct;36:295.e13-295.e16.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10.1016/j.avsg.2016.03.027. Epub 2016 </a:t>
            </a:r>
            <a:r>
              <a:rPr lang="fr-BE" sz="1100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Jul</a:t>
            </a:r>
            <a:r>
              <a:rPr lang="fr-BE" sz="11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15. PMID: 27423712.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Turley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R, Unger J, Cox M, Lawson J, McCann R,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Shortell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C,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Atypical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Thrombus: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Should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Non-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Operative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 Management Be First Line?, </a:t>
            </a:r>
            <a:r>
              <a:rPr lang="fr-BE" sz="1100" i="1" dirty="0" err="1">
                <a:solidFill>
                  <a:schemeClr val="bg2">
                    <a:lumMod val="10000"/>
                  </a:schemeClr>
                </a:solidFill>
                <a:effectLst/>
              </a:rPr>
              <a:t>Annals</a:t>
            </a:r>
            <a:r>
              <a:rPr lang="fr-BE" sz="1100" i="1" dirty="0">
                <a:solidFill>
                  <a:schemeClr val="bg2">
                    <a:lumMod val="10000"/>
                  </a:schemeClr>
                </a:solidFill>
                <a:effectLst/>
              </a:rPr>
              <a:t> of </a:t>
            </a:r>
            <a:r>
              <a:rPr lang="fr-BE" sz="1100" i="1" dirty="0" err="1">
                <a:solidFill>
                  <a:schemeClr val="bg2">
                    <a:lumMod val="10000"/>
                  </a:schemeClr>
                </a:solidFill>
                <a:effectLst/>
              </a:rPr>
              <a:t>Vascular</a:t>
            </a:r>
            <a:r>
              <a:rPr lang="fr-BE" sz="1100" i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i="1" dirty="0" err="1">
                <a:solidFill>
                  <a:schemeClr val="bg2">
                    <a:lumMod val="10000"/>
                  </a:schemeClr>
                </a:solidFill>
                <a:effectLst/>
              </a:rPr>
              <a:t>Surgery</a:t>
            </a:r>
            <a:r>
              <a:rPr lang="fr-BE" sz="1100" i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(2014),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doi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  <a:ea typeface="ArialUnicodeMS" panose="020B0604020202020204" pitchFamily="34" charset="-128"/>
              </a:rPr>
              <a:t>: 10.1016/j.avsg.2014.03.028. 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Pagni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S, Trivedi J,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Ganzel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BL, Williams M, Kapoor N, Ross C, et al.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mobile thrombus: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there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role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for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early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surgical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intervention? Ann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2011;91:1875-81 . </a:t>
            </a:r>
            <a:endParaRPr lang="fr-BE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Lau LS, Blanchard DG,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Hye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RJ.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Diagnosis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and management of patients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with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peripheral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macroemboli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from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pathology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. Ann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1997;11:348-53. </a:t>
            </a:r>
            <a:endParaRPr lang="fr-BE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Choukroun EM, Labrousse LM, Madonna FP, Deville C. Mobile thrombus of the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thoracic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aorta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: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diagnosis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and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treatment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in 9 cases. Ann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2002;16:714-22. </a:t>
            </a:r>
          </a:p>
          <a:p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Bowdish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ME, Weaver FA,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Liebman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HA, Rowe VL, Hood DB. Anticoagulation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is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an effective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treatment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for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aortic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mural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thrombi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. J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Vasc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fr-BE" sz="1100" dirty="0" err="1">
                <a:solidFill>
                  <a:schemeClr val="bg2">
                    <a:lumMod val="10000"/>
                  </a:schemeClr>
                </a:solidFill>
                <a:effectLst/>
              </a:rPr>
              <a:t>Surg</a:t>
            </a:r>
            <a:r>
              <a:rPr lang="fr-BE" sz="1100" dirty="0">
                <a:solidFill>
                  <a:schemeClr val="bg2">
                    <a:lumMod val="10000"/>
                  </a:schemeClr>
                </a:solidFill>
                <a:effectLst/>
              </a:rPr>
              <a:t> 2002;36:713-9</a:t>
            </a:r>
          </a:p>
          <a:p>
            <a:endParaRPr lang="fr-BE" sz="1800" dirty="0">
              <a:effectLst/>
              <a:latin typeface="AdvOTd76a530b"/>
            </a:endParaRPr>
          </a:p>
          <a:p>
            <a:endParaRPr lang="fr-BE" sz="1100" dirty="0">
              <a:effectLst/>
              <a:ea typeface="ArialUnicodeMS" panose="020B0604020202020204" pitchFamily="34" charset="-128"/>
            </a:endParaRPr>
          </a:p>
          <a:p>
            <a:endParaRPr lang="fr-BE" sz="1100" dirty="0"/>
          </a:p>
          <a:p>
            <a:endParaRPr lang="fr-BE" sz="1200" b="0" i="0" u="none" strike="noStrike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endParaRPr lang="fr-BE" sz="12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6719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7D71-04EC-3EC4-8BC0-CC9FD288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7" y="2211860"/>
            <a:ext cx="10570141" cy="4041512"/>
          </a:xfrm>
        </p:spPr>
        <p:txBody>
          <a:bodyPr>
            <a:noAutofit/>
          </a:bodyPr>
          <a:lstStyle/>
          <a:p>
            <a:r>
              <a:rPr lang="fr-BE" b="1" dirty="0" err="1">
                <a:effectLst/>
              </a:rPr>
              <a:t>Symptomatic</a:t>
            </a:r>
            <a:r>
              <a:rPr lang="fr-BE" b="1" dirty="0">
                <a:effectLst/>
              </a:rPr>
              <a:t> </a:t>
            </a:r>
            <a:r>
              <a:rPr lang="fr-BE" b="1" dirty="0" err="1">
                <a:effectLst/>
              </a:rPr>
              <a:t>huge</a:t>
            </a:r>
            <a:r>
              <a:rPr lang="fr-BE" b="1" dirty="0">
                <a:effectLst/>
              </a:rPr>
              <a:t> thrombus of the </a:t>
            </a:r>
            <a:r>
              <a:rPr lang="fr-BE" b="1" dirty="0" err="1">
                <a:effectLst/>
              </a:rPr>
              <a:t>descending</a:t>
            </a:r>
            <a:r>
              <a:rPr lang="fr-BE" b="1" dirty="0">
                <a:effectLst/>
              </a:rPr>
              <a:t> </a:t>
            </a:r>
            <a:r>
              <a:rPr lang="fr-BE" b="1" dirty="0" err="1">
                <a:effectLst/>
              </a:rPr>
              <a:t>thoracic</a:t>
            </a:r>
            <a:r>
              <a:rPr lang="fr-BE" b="1" dirty="0">
                <a:effectLst/>
              </a:rPr>
              <a:t> </a:t>
            </a:r>
            <a:r>
              <a:rPr lang="fr-BE" b="1" dirty="0" err="1">
                <a:effectLst/>
              </a:rPr>
              <a:t>aorta</a:t>
            </a:r>
            <a:r>
              <a:rPr lang="fr-BE" b="1" dirty="0">
                <a:effectLst/>
              </a:rPr>
              <a:t> </a:t>
            </a:r>
            <a:br>
              <a:rPr lang="fr-BE" b="1" dirty="0">
                <a:effectLst/>
              </a:rPr>
            </a:br>
            <a:br>
              <a:rPr lang="fr-BE" b="1" dirty="0">
                <a:effectLst/>
              </a:rPr>
            </a:br>
            <a:r>
              <a:rPr lang="fr-BE" sz="1800" dirty="0">
                <a:effectLst/>
                <a:latin typeface="TimesNewRomanPSMT"/>
              </a:rPr>
              <a:t>Ines </a:t>
            </a:r>
            <a:r>
              <a:rPr lang="fr-BE" sz="1800" dirty="0" err="1">
                <a:effectLst/>
                <a:latin typeface="TimesNewRomanPSMT"/>
              </a:rPr>
              <a:t>Zekhnini</a:t>
            </a:r>
            <a:r>
              <a:rPr lang="fr-BE" sz="1800" dirty="0">
                <a:effectLst/>
                <a:latin typeface="TimesNewRomanPSMT"/>
              </a:rPr>
              <a:t> MD , Arnaud </a:t>
            </a:r>
            <a:r>
              <a:rPr lang="fr-BE" sz="1800" dirty="0" err="1">
                <a:effectLst/>
                <a:latin typeface="TimesNewRomanPSMT"/>
              </a:rPr>
              <a:t>Kerzmann</a:t>
            </a:r>
            <a:r>
              <a:rPr lang="fr-BE" sz="1800" dirty="0">
                <a:effectLst/>
                <a:latin typeface="TimesNewRomanPSMT"/>
              </a:rPr>
              <a:t> MD, Evelyne </a:t>
            </a:r>
            <a:r>
              <a:rPr lang="fr-BE" sz="1800" dirty="0" err="1">
                <a:effectLst/>
                <a:latin typeface="TimesNewRomanPSMT"/>
              </a:rPr>
              <a:t>Boesmans</a:t>
            </a:r>
            <a:r>
              <a:rPr lang="fr-BE" sz="1800" dirty="0">
                <a:effectLst/>
                <a:latin typeface="TimesNewRomanPSMT"/>
              </a:rPr>
              <a:t> MD, Quentin </a:t>
            </a:r>
            <a:r>
              <a:rPr lang="fr-BE" sz="1800" dirty="0" err="1">
                <a:effectLst/>
                <a:latin typeface="TimesNewRomanPSMT"/>
              </a:rPr>
              <a:t>Desiron</a:t>
            </a:r>
            <a:r>
              <a:rPr lang="fr-BE" sz="1800" dirty="0">
                <a:effectLst/>
                <a:latin typeface="TimesNewRomanPSMT"/>
              </a:rPr>
              <a:t> MD, Jean-Olivier </a:t>
            </a:r>
            <a:r>
              <a:rPr lang="fr-BE" sz="1800" dirty="0" err="1">
                <a:effectLst/>
                <a:latin typeface="TimesNewRomanPSMT"/>
              </a:rPr>
              <a:t>Defraigne</a:t>
            </a:r>
            <a:r>
              <a:rPr lang="fr-BE" sz="1800" dirty="0">
                <a:effectLst/>
                <a:latin typeface="TimesNewRomanPSMT"/>
              </a:rPr>
              <a:t> PHD</a:t>
            </a:r>
            <a:br>
              <a:rPr lang="fr-BE" dirty="0"/>
            </a:br>
            <a:r>
              <a:rPr lang="fr-BE" sz="1800" dirty="0" err="1">
                <a:effectLst/>
                <a:latin typeface="TimesNewRomanPSMT"/>
              </a:rPr>
              <a:t>Department</a:t>
            </a:r>
            <a:r>
              <a:rPr lang="fr-BE" sz="1800" dirty="0">
                <a:effectLst/>
                <a:latin typeface="TimesNewRomanPSMT"/>
              </a:rPr>
              <a:t> of </a:t>
            </a:r>
            <a:r>
              <a:rPr lang="fr-BE" sz="1800" dirty="0" err="1">
                <a:effectLst/>
                <a:latin typeface="TimesNewRomanPSMT"/>
              </a:rPr>
              <a:t>Cardiovascular</a:t>
            </a:r>
            <a:r>
              <a:rPr lang="fr-BE" sz="1800" dirty="0">
                <a:effectLst/>
                <a:latin typeface="TimesNewRomanPSMT"/>
              </a:rPr>
              <a:t> and </a:t>
            </a:r>
            <a:r>
              <a:rPr lang="fr-BE" sz="1800" dirty="0" err="1">
                <a:effectLst/>
                <a:latin typeface="TimesNewRomanPSMT"/>
              </a:rPr>
              <a:t>Thoracic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Surgery</a:t>
            </a:r>
            <a:r>
              <a:rPr lang="fr-BE" sz="1800" dirty="0">
                <a:effectLst/>
                <a:latin typeface="TimesNewRomanPSMT"/>
              </a:rPr>
              <a:t>, </a:t>
            </a:r>
            <a:r>
              <a:rPr lang="fr-BE" sz="1800" dirty="0" err="1">
                <a:effectLst/>
                <a:latin typeface="TimesNewRomanPSMT"/>
              </a:rPr>
              <a:t>University</a:t>
            </a:r>
            <a:r>
              <a:rPr lang="fr-BE" sz="1800" dirty="0">
                <a:effectLst/>
                <a:latin typeface="TimesNewRomanPSMT"/>
              </a:rPr>
              <a:t> Hospital of </a:t>
            </a:r>
            <a:r>
              <a:rPr lang="fr-BE" sz="1800" dirty="0" err="1">
                <a:effectLst/>
                <a:latin typeface="TimesNewRomanPSMT"/>
              </a:rPr>
              <a:t>Liège</a:t>
            </a:r>
            <a:r>
              <a:rPr lang="fr-BE" sz="1800" dirty="0">
                <a:effectLst/>
                <a:latin typeface="TimesNewRomanPSMT"/>
              </a:rPr>
              <a:t>, </a:t>
            </a:r>
            <a:r>
              <a:rPr lang="fr-BE" sz="1800" dirty="0" err="1">
                <a:effectLst/>
                <a:latin typeface="TimesNewRomanPSMT"/>
              </a:rPr>
              <a:t>Belgium</a:t>
            </a:r>
            <a:r>
              <a:rPr lang="fr-BE" sz="1800" dirty="0">
                <a:effectLst/>
                <a:latin typeface="TimesNewRomanPSMT"/>
              </a:rPr>
              <a:t> </a:t>
            </a:r>
            <a:br>
              <a:rPr lang="fr-BE" dirty="0"/>
            </a:br>
            <a:br>
              <a:rPr lang="fr-BE" dirty="0"/>
            </a:br>
            <a:br>
              <a:rPr lang="fr-B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73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81CF8-7D15-7DB2-C790-F896F578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471" y="2766218"/>
            <a:ext cx="10515600" cy="1325563"/>
          </a:xfrm>
        </p:spPr>
        <p:txBody>
          <a:bodyPr/>
          <a:lstStyle/>
          <a:p>
            <a:r>
              <a:rPr lang="fr-FR" dirty="0"/>
              <a:t> No </a:t>
            </a:r>
            <a:r>
              <a:rPr lang="fr-FR" dirty="0" err="1"/>
              <a:t>disclosure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25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9DB74-02BB-C9EE-4B0A-7F5D825D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85D22-190A-E3BD-AD96-E11158DA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Aortic</a:t>
            </a:r>
            <a:r>
              <a:rPr lang="fr-FR" dirty="0"/>
              <a:t> thrombus </a:t>
            </a:r>
            <a:r>
              <a:rPr lang="fr-FR" dirty="0" err="1"/>
              <a:t>is</a:t>
            </a:r>
            <a:r>
              <a:rPr lang="fr-FR" dirty="0"/>
              <a:t> a  rare cause of distal  </a:t>
            </a:r>
            <a:r>
              <a:rPr lang="fr-FR" dirty="0" err="1"/>
              <a:t>arterial</a:t>
            </a:r>
            <a:r>
              <a:rPr lang="fr-FR" dirty="0"/>
              <a:t> </a:t>
            </a:r>
            <a:r>
              <a:rPr lang="fr-FR" dirty="0" err="1"/>
              <a:t>embolization</a:t>
            </a:r>
            <a:r>
              <a:rPr lang="fr-FR" dirty="0"/>
              <a:t> </a:t>
            </a:r>
          </a:p>
          <a:p>
            <a:r>
              <a:rPr lang="fr-FR" dirty="0"/>
              <a:t>The </a:t>
            </a:r>
            <a:r>
              <a:rPr lang="fr-FR" dirty="0" err="1"/>
              <a:t>true</a:t>
            </a:r>
            <a:r>
              <a:rPr lang="fr-FR" dirty="0"/>
              <a:t> incidence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unkwown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majority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asymptomatic</a:t>
            </a:r>
            <a:endParaRPr lang="fr-FR" dirty="0"/>
          </a:p>
          <a:p>
            <a:r>
              <a:rPr lang="fr-FR" dirty="0" err="1"/>
              <a:t>Machleder</a:t>
            </a:r>
            <a:r>
              <a:rPr lang="fr-FR" dirty="0"/>
              <a:t> &amp; al 1986: 10 671 autopsies </a:t>
            </a:r>
            <a:r>
              <a:rPr lang="fr-FR" dirty="0">
                <a:sym typeface="Wingdings" pitchFamily="2" charset="2"/>
              </a:rPr>
              <a:t> 0.45% (48 cases)  </a:t>
            </a:r>
            <a:r>
              <a:rPr lang="fr-FR" dirty="0" err="1">
                <a:sym typeface="Wingdings" pitchFamily="2" charset="2"/>
              </a:rPr>
              <a:t>thoracic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aortic</a:t>
            </a:r>
            <a:r>
              <a:rPr lang="fr-FR" dirty="0">
                <a:sym typeface="Wingdings" pitchFamily="2" charset="2"/>
              </a:rPr>
              <a:t> thrombus (TAT)  17%  (8 cases) distal </a:t>
            </a:r>
            <a:r>
              <a:rPr lang="fr-FR" dirty="0" err="1">
                <a:sym typeface="Wingdings" pitchFamily="2" charset="2"/>
              </a:rPr>
              <a:t>embolization</a:t>
            </a:r>
            <a:r>
              <a:rPr lang="fr-FR" dirty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40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D23E4-3A02-9672-D861-01E6DEFB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E4EAC-7BA0-3B93-CB89-475A47E1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Verma &amp; al 2014, </a:t>
            </a:r>
            <a:r>
              <a:rPr lang="fr-FR" dirty="0" err="1"/>
              <a:t>Fayad</a:t>
            </a:r>
            <a:r>
              <a:rPr lang="fr-FR" dirty="0"/>
              <a:t> &amp; al  2013 : </a:t>
            </a:r>
            <a:r>
              <a:rPr lang="fr-FR" dirty="0" err="1"/>
              <a:t>thoracic</a:t>
            </a:r>
            <a:r>
              <a:rPr lang="fr-FR" dirty="0"/>
              <a:t> </a:t>
            </a:r>
            <a:r>
              <a:rPr lang="fr-FR" dirty="0" err="1"/>
              <a:t>descending</a:t>
            </a:r>
            <a:r>
              <a:rPr lang="fr-FR" dirty="0"/>
              <a:t> </a:t>
            </a:r>
            <a:r>
              <a:rPr lang="fr-FR" dirty="0" err="1"/>
              <a:t>aorta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frequent</a:t>
            </a:r>
            <a:r>
              <a:rPr lang="fr-FR" dirty="0"/>
              <a:t> </a:t>
            </a:r>
            <a:r>
              <a:rPr lang="fr-FR" dirty="0" err="1"/>
              <a:t>aortic</a:t>
            </a:r>
            <a:r>
              <a:rPr lang="fr-FR" dirty="0"/>
              <a:t> thrombus </a:t>
            </a:r>
            <a:r>
              <a:rPr lang="fr-FR" dirty="0" err="1"/>
              <a:t>localization</a:t>
            </a:r>
            <a:r>
              <a:rPr lang="fr-FR" dirty="0"/>
              <a:t> (38%).</a:t>
            </a:r>
          </a:p>
          <a:p>
            <a:r>
              <a:rPr lang="fr-FR" sz="3200" b="1" u="sng" dirty="0"/>
              <a:t>No </a:t>
            </a:r>
            <a:r>
              <a:rPr lang="fr-FR" sz="3200" b="1" u="sng" dirty="0" err="1"/>
              <a:t>established</a:t>
            </a:r>
            <a:r>
              <a:rPr lang="fr-FR" sz="3200" b="1" u="sng" dirty="0"/>
              <a:t> guidelines for </a:t>
            </a:r>
            <a:r>
              <a:rPr lang="fr-FR" sz="3200" b="1" u="sng" dirty="0" err="1"/>
              <a:t>Thoracic</a:t>
            </a:r>
            <a:r>
              <a:rPr lang="fr-FR" sz="3200" b="1" u="sng" dirty="0"/>
              <a:t> </a:t>
            </a:r>
            <a:r>
              <a:rPr lang="fr-FR" sz="3200" b="1" u="sng" dirty="0" err="1"/>
              <a:t>Aortic</a:t>
            </a:r>
            <a:r>
              <a:rPr lang="fr-FR" sz="3200" b="1" u="sng" dirty="0"/>
              <a:t> Thrombus  </a:t>
            </a:r>
            <a:r>
              <a:rPr lang="fr-FR" sz="3200" b="1" u="sng" dirty="0" err="1"/>
              <a:t>treatment</a:t>
            </a:r>
            <a:r>
              <a:rPr lang="fr-FR" sz="3200" b="1" u="sng" dirty="0"/>
              <a:t> </a:t>
            </a:r>
            <a:r>
              <a:rPr lang="fr-FR" sz="3200" dirty="0"/>
              <a:t>:</a:t>
            </a:r>
          </a:p>
          <a:p>
            <a:pPr>
              <a:buFontTx/>
              <a:buChar char="-"/>
            </a:pPr>
            <a:r>
              <a:rPr lang="fr-FR" dirty="0"/>
              <a:t>Conservative </a:t>
            </a:r>
            <a:r>
              <a:rPr lang="fr-FR" dirty="0" err="1"/>
              <a:t>treatment</a:t>
            </a:r>
            <a:r>
              <a:rPr lang="fr-FR" dirty="0"/>
              <a:t> (anticoagulation)</a:t>
            </a:r>
          </a:p>
          <a:p>
            <a:pPr>
              <a:buFontTx/>
              <a:buChar char="-"/>
            </a:pPr>
            <a:r>
              <a:rPr lang="fr-FR" dirty="0"/>
              <a:t>Open </a:t>
            </a:r>
            <a:r>
              <a:rPr lang="fr-FR" dirty="0" err="1"/>
              <a:t>surgery</a:t>
            </a:r>
            <a:r>
              <a:rPr lang="fr-FR" dirty="0"/>
              <a:t> :  </a:t>
            </a:r>
            <a:r>
              <a:rPr lang="fr-FR" dirty="0" err="1"/>
              <a:t>thrombectomy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thoracic</a:t>
            </a:r>
            <a:r>
              <a:rPr lang="fr-FR" dirty="0"/>
              <a:t> </a:t>
            </a:r>
            <a:r>
              <a:rPr lang="fr-FR" dirty="0" err="1"/>
              <a:t>aortic</a:t>
            </a:r>
            <a:r>
              <a:rPr lang="fr-FR" dirty="0"/>
              <a:t> replacement</a:t>
            </a:r>
          </a:p>
          <a:p>
            <a:pPr>
              <a:buFontTx/>
              <a:buChar char="-"/>
            </a:pPr>
            <a:r>
              <a:rPr lang="fr-FR" dirty="0" err="1"/>
              <a:t>Endovascular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by exclusion of the thrombus (TEVAR)</a:t>
            </a:r>
          </a:p>
        </p:txBody>
      </p:sp>
    </p:spTree>
    <p:extLst>
      <p:ext uri="{BB962C8B-B14F-4D97-AF65-F5344CB8AC3E}">
        <p14:creationId xmlns:p14="http://schemas.microsoft.com/office/powerpoint/2010/main" val="22636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96C2F-7776-BBF4-15BB-EA001C2D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report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A6061-78CD-8626-CD07-91DD8DD2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49 y-o man,  </a:t>
            </a:r>
            <a:r>
              <a:rPr lang="en-US" kern="0" dirty="0">
                <a:effectLst/>
                <a:ea typeface="Aptos" panose="020B0004020202020204" pitchFamily="34" charset="0"/>
              </a:rPr>
              <a:t>left calf pain persisting for 4 months  slowly improving</a:t>
            </a:r>
            <a:endParaRPr lang="fr-BE" dirty="0">
              <a:effectLst/>
            </a:endParaRPr>
          </a:p>
          <a:p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 : active smoking ( 15 -20 </a:t>
            </a:r>
            <a:r>
              <a:rPr lang="fr-FR" dirty="0" err="1"/>
              <a:t>cig</a:t>
            </a:r>
            <a:r>
              <a:rPr lang="fr-FR" dirty="0"/>
              <a:t>/d for 40 </a:t>
            </a:r>
            <a:r>
              <a:rPr lang="fr-FR" dirty="0" err="1"/>
              <a:t>years</a:t>
            </a:r>
            <a:r>
              <a:rPr lang="fr-FR" dirty="0"/>
              <a:t>), HTA, </a:t>
            </a:r>
            <a:r>
              <a:rPr lang="fr-FR" dirty="0" err="1"/>
              <a:t>dyslipidemia</a:t>
            </a:r>
            <a:r>
              <a:rPr lang="fr-FR" dirty="0"/>
              <a:t> , </a:t>
            </a:r>
            <a:r>
              <a:rPr lang="fr-FR" dirty="0" err="1"/>
              <a:t>obesity</a:t>
            </a:r>
            <a:r>
              <a:rPr lang="fr-FR" dirty="0"/>
              <a:t> (BMI : 30 kg/m2)</a:t>
            </a:r>
          </a:p>
          <a:p>
            <a:r>
              <a:rPr lang="fr-FR" dirty="0"/>
              <a:t>Physical </a:t>
            </a:r>
            <a:r>
              <a:rPr lang="fr-FR" dirty="0" err="1"/>
              <a:t>examination</a:t>
            </a:r>
            <a:r>
              <a:rPr lang="fr-FR" dirty="0"/>
              <a:t> : ABI : 0.46 in the right </a:t>
            </a:r>
            <a:r>
              <a:rPr lang="fr-FR" dirty="0" err="1"/>
              <a:t>side</a:t>
            </a:r>
            <a:r>
              <a:rPr lang="fr-FR" dirty="0"/>
              <a:t>, 0.40 in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09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F12E88-EE92-27CA-8075-D16497E3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r-FR" sz="4000"/>
              <a:t>Angio</a:t>
            </a:r>
            <a:r>
              <a:rPr lang="fr-FR" sz="4000" dirty="0"/>
              <a:t> CT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600F5-2B34-51F3-FCF6-0BEAC3EE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   </a:t>
            </a: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occlusion of the left popliteal artery, 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right common femoral artery stenosis, 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43 mm infra-renal abdominal aortic aneurysm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huge thrombus of the descending thoracic aorta</a:t>
            </a:r>
            <a:r>
              <a:rPr lang="fr-BE" sz="2000" dirty="0">
                <a:effectLst/>
              </a:rPr>
              <a:t> </a:t>
            </a:r>
          </a:p>
          <a:p>
            <a:pPr>
              <a:buFontTx/>
              <a:buChar char="-"/>
            </a:pPr>
            <a:endParaRPr lang="fr-BE" sz="2000" dirty="0"/>
          </a:p>
          <a:p>
            <a:pPr>
              <a:buFontTx/>
              <a:buChar char="-"/>
            </a:pPr>
            <a:r>
              <a:rPr lang="fr-BE" sz="2000" dirty="0">
                <a:sym typeface="Wingdings" pitchFamily="2" charset="2"/>
              </a:rPr>
              <a:t> distal </a:t>
            </a:r>
            <a:r>
              <a:rPr lang="fr-BE" sz="2000" dirty="0" err="1">
                <a:sym typeface="Wingdings" pitchFamily="2" charset="2"/>
              </a:rPr>
              <a:t>embolization</a:t>
            </a:r>
            <a:r>
              <a:rPr lang="fr-BE" sz="2000" dirty="0">
                <a:sym typeface="Wingdings" pitchFamily="2" charset="2"/>
              </a:rPr>
              <a:t> of the thrombus  in the </a:t>
            </a:r>
            <a:r>
              <a:rPr lang="fr-BE" sz="2000" dirty="0" err="1">
                <a:sym typeface="Wingdings" pitchFamily="2" charset="2"/>
              </a:rPr>
              <a:t>left</a:t>
            </a:r>
            <a:r>
              <a:rPr lang="fr-BE" sz="2000" dirty="0">
                <a:sym typeface="Wingdings" pitchFamily="2" charset="2"/>
              </a:rPr>
              <a:t> </a:t>
            </a:r>
            <a:r>
              <a:rPr lang="fr-BE" sz="2000" dirty="0" err="1">
                <a:sym typeface="Wingdings" pitchFamily="2" charset="2"/>
              </a:rPr>
              <a:t>popliteal</a:t>
            </a:r>
            <a:r>
              <a:rPr lang="fr-BE" sz="2000" dirty="0">
                <a:sym typeface="Wingdings" pitchFamily="2" charset="2"/>
              </a:rPr>
              <a:t> </a:t>
            </a:r>
            <a:r>
              <a:rPr lang="fr-BE" sz="2000" dirty="0" err="1">
                <a:sym typeface="Wingdings" pitchFamily="2" charset="2"/>
              </a:rPr>
              <a:t>artery</a:t>
            </a:r>
            <a:r>
              <a:rPr lang="fr-BE" sz="2000" dirty="0">
                <a:sym typeface="Wingdings" pitchFamily="2" charset="2"/>
              </a:rPr>
              <a:t> </a:t>
            </a:r>
            <a:endParaRPr lang="fr-FR" sz="2000" dirty="0"/>
          </a:p>
        </p:txBody>
      </p:sp>
      <p:pic>
        <p:nvPicPr>
          <p:cNvPr id="6" name="Image 5" descr="Une image contenant art, noir et blanc, monochrome&#10;&#10;Description générée automatiquement">
            <a:extLst>
              <a:ext uri="{FF2B5EF4-FFF2-40B4-BE49-F238E27FC236}">
                <a16:creationId xmlns:a16="http://schemas.microsoft.com/office/drawing/2014/main" id="{A18A3B3C-FCF4-B22C-EA78-B209019BC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4" r="22134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33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90857A-FE8B-6AD1-3801-72465E68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r-FR" sz="4000" dirty="0"/>
              <a:t>TEVAR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8221FB-FBAD-40D5-E819-E7B2437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151867"/>
            <a:ext cx="5334197" cy="4114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Two VALIANT </a:t>
            </a:r>
            <a:r>
              <a:rPr lang="en-US" sz="2000" kern="0" dirty="0" err="1">
                <a:ea typeface="Aptos" panose="020B0004020202020204" pitchFamily="34" charset="0"/>
                <a:cs typeface="Times New Roman" panose="02020603050405020304" pitchFamily="18" charset="0"/>
              </a:rPr>
              <a:t>stentgrafts</a:t>
            </a:r>
            <a:r>
              <a:rPr lang="en-US" sz="2000" kern="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measuring 30x157mm are deployed from 10cm proximal to the origin of the left subclavian artery to 5cm distal to the celiac trunk. </a:t>
            </a:r>
          </a:p>
          <a:p>
            <a:pPr marL="0" indent="0">
              <a:buNone/>
            </a:pPr>
            <a:endParaRPr lang="en-US" sz="2000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Post operative evolution : </a:t>
            </a:r>
          </a:p>
          <a:p>
            <a:pPr marL="0" indent="0">
              <a:buNone/>
            </a:pPr>
            <a:r>
              <a:rPr lang="en-US" sz="2000" kern="0" dirty="0">
                <a:ea typeface="Aptos" panose="020B0004020202020204" pitchFamily="34" charset="0"/>
                <a:cs typeface="Times New Roman" panose="02020603050405020304" pitchFamily="18" charset="0"/>
              </a:rPr>
              <a:t>J1 : AF, managed with amiodarone </a:t>
            </a:r>
            <a:endParaRPr lang="en-US" sz="2000" kern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kern="0" dirty="0">
                <a:cs typeface="Times New Roman" panose="02020603050405020304" pitchFamily="18" charset="0"/>
              </a:rPr>
              <a:t>4 days of hospitalization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4" name="Espace réservé du contenu 8" descr="Une image contenant noir, film radiographique, noir et blanc, monochrome&#10;&#10;Description générée automatiquement">
            <a:extLst>
              <a:ext uri="{FF2B5EF4-FFF2-40B4-BE49-F238E27FC236}">
                <a16:creationId xmlns:a16="http://schemas.microsoft.com/office/drawing/2014/main" id="{52ADD37D-3E88-7A33-6722-3071C5F3D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50" r="25615" b="2"/>
          <a:stretch/>
        </p:blipFill>
        <p:spPr>
          <a:xfrm>
            <a:off x="6610662" y="-10886"/>
            <a:ext cx="558133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75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AB2D0-6B20-2F67-0AC1-CA36F377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52D68-C726-E66B-371D-CED36FD8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Advantages</a:t>
            </a:r>
            <a:r>
              <a:rPr lang="fr-FR" dirty="0"/>
              <a:t> of the </a:t>
            </a:r>
            <a:r>
              <a:rPr lang="fr-FR" dirty="0" err="1"/>
              <a:t>endovascular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for the TAT  </a:t>
            </a:r>
            <a:r>
              <a:rPr lang="fr-FR" dirty="0" err="1"/>
              <a:t>treatment</a:t>
            </a:r>
            <a:r>
              <a:rPr lang="fr-FR" dirty="0"/>
              <a:t> :</a:t>
            </a:r>
          </a:p>
          <a:p>
            <a:pPr>
              <a:buFontTx/>
              <a:buChar char="-"/>
            </a:pP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recurrence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the conservative </a:t>
            </a:r>
            <a:r>
              <a:rPr lang="fr-FR" dirty="0" err="1"/>
              <a:t>treatment</a:t>
            </a:r>
            <a:r>
              <a:rPr lang="fr-FR" dirty="0"/>
              <a:t> (0-50% </a:t>
            </a:r>
            <a:r>
              <a:rPr lang="fr-FR" sz="1600" dirty="0" err="1"/>
              <a:t>Pagni</a:t>
            </a:r>
            <a:r>
              <a:rPr lang="fr-FR" sz="1600" dirty="0"/>
              <a:t> &amp; al 2011, </a:t>
            </a:r>
            <a:r>
              <a:rPr lang="fr-FR" sz="1600" dirty="0" err="1"/>
              <a:t>Bowdich</a:t>
            </a:r>
            <a:r>
              <a:rPr lang="fr-FR" sz="1600" dirty="0"/>
              <a:t> &amp; al 2002, </a:t>
            </a:r>
            <a:r>
              <a:rPr lang="fr-FR" sz="1600" dirty="0" err="1"/>
              <a:t>Meyerman</a:t>
            </a:r>
            <a:r>
              <a:rPr lang="fr-FR" sz="1600" dirty="0"/>
              <a:t> &amp; al 2017, Lau &amp; al 1997</a:t>
            </a:r>
            <a:r>
              <a:rPr lang="fr-FR" dirty="0"/>
              <a:t>). </a:t>
            </a:r>
          </a:p>
          <a:p>
            <a:pPr>
              <a:buFontTx/>
              <a:buChar char="-"/>
            </a:pP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morbidity</a:t>
            </a:r>
            <a:r>
              <a:rPr lang="fr-FR" dirty="0"/>
              <a:t> and </a:t>
            </a:r>
            <a:r>
              <a:rPr lang="fr-FR" dirty="0" err="1"/>
              <a:t>operaritve</a:t>
            </a:r>
            <a:r>
              <a:rPr lang="fr-FR" dirty="0"/>
              <a:t> complications  </a:t>
            </a:r>
            <a:r>
              <a:rPr lang="fr-FR" dirty="0" err="1"/>
              <a:t>compared</a:t>
            </a:r>
            <a:r>
              <a:rPr lang="fr-FR" dirty="0"/>
              <a:t> to the open </a:t>
            </a:r>
            <a:r>
              <a:rPr lang="fr-FR" dirty="0" err="1"/>
              <a:t>surgery</a:t>
            </a:r>
            <a:r>
              <a:rPr lang="fr-FR" dirty="0"/>
              <a:t>. (</a:t>
            </a:r>
            <a:r>
              <a:rPr lang="fr-FR" dirty="0" err="1"/>
              <a:t>mortality</a:t>
            </a:r>
            <a:r>
              <a:rPr lang="fr-FR" dirty="0"/>
              <a:t> : 2.4% </a:t>
            </a:r>
            <a:r>
              <a:rPr lang="fr-FR" sz="1600" dirty="0"/>
              <a:t>(</a:t>
            </a:r>
            <a:r>
              <a:rPr lang="fr-FR" sz="1600" dirty="0" err="1"/>
              <a:t>Goueffic</a:t>
            </a:r>
            <a:r>
              <a:rPr lang="fr-FR" sz="1600" dirty="0"/>
              <a:t> &amp; al 2002)</a:t>
            </a:r>
            <a:r>
              <a:rPr lang="fr-FR" dirty="0"/>
              <a:t>, complications : 28-71%</a:t>
            </a:r>
            <a:r>
              <a:rPr lang="fr-FR" sz="1400" dirty="0"/>
              <a:t>( </a:t>
            </a:r>
            <a:r>
              <a:rPr lang="fr-FR" sz="1400" dirty="0" err="1"/>
              <a:t>Turley</a:t>
            </a:r>
            <a:r>
              <a:rPr lang="fr-FR" sz="1400" dirty="0"/>
              <a:t> &amp; al 2014, Choukroun &amp; al 2002</a:t>
            </a:r>
            <a:r>
              <a:rPr lang="fr-FR" dirty="0"/>
              <a:t>))</a:t>
            </a:r>
          </a:p>
          <a:p>
            <a:pPr>
              <a:buFontTx/>
              <a:buChar char="-"/>
            </a:pPr>
            <a:r>
              <a:rPr lang="fr-FR" dirty="0"/>
              <a:t>Risk of </a:t>
            </a:r>
            <a:r>
              <a:rPr lang="fr-FR" dirty="0" err="1"/>
              <a:t>iatrogenic</a:t>
            </a:r>
            <a:r>
              <a:rPr lang="fr-FR" dirty="0"/>
              <a:t> distal </a:t>
            </a:r>
            <a:r>
              <a:rPr lang="fr-FR" dirty="0" err="1"/>
              <a:t>embolization</a:t>
            </a:r>
            <a:r>
              <a:rPr lang="fr-FR" dirty="0"/>
              <a:t> </a:t>
            </a:r>
            <a:r>
              <a:rPr lang="fr-FR" sz="1400" dirty="0"/>
              <a:t>( </a:t>
            </a:r>
            <a:r>
              <a:rPr lang="fr-FR" sz="1400" dirty="0" err="1"/>
              <a:t>Meyermann</a:t>
            </a:r>
            <a:r>
              <a:rPr lang="fr-FR" sz="1400" dirty="0"/>
              <a:t> &amp; al 2017) </a:t>
            </a:r>
          </a:p>
        </p:txBody>
      </p:sp>
    </p:spTree>
    <p:extLst>
      <p:ext uri="{BB962C8B-B14F-4D97-AF65-F5344CB8AC3E}">
        <p14:creationId xmlns:p14="http://schemas.microsoft.com/office/powerpoint/2010/main" val="116955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F3C61"/>
      </a:dk1>
      <a:lt1>
        <a:srgbClr val="FFFFFF"/>
      </a:lt1>
      <a:dk2>
        <a:srgbClr val="386DAC"/>
      </a:dk2>
      <a:lt2>
        <a:srgbClr val="E7E6E6"/>
      </a:lt2>
      <a:accent1>
        <a:srgbClr val="C23D8A"/>
      </a:accent1>
      <a:accent2>
        <a:srgbClr val="3B6CAD"/>
      </a:accent2>
      <a:accent3>
        <a:srgbClr val="59CCC0"/>
      </a:accent3>
      <a:accent4>
        <a:srgbClr val="FFC000"/>
      </a:accent4>
      <a:accent5>
        <a:srgbClr val="5B9BD5"/>
      </a:accent5>
      <a:accent6>
        <a:srgbClr val="70AD47"/>
      </a:accent6>
      <a:hlink>
        <a:srgbClr val="58CBBF"/>
      </a:hlink>
      <a:folHlink>
        <a:srgbClr val="58CCC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1DB798-0AE1-47D5-9567-EE845C013D50}">
  <we:reference id="wa200004709" version="1.1.0.2" store="en-GB" storeType="OMEX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1522</Words>
  <Application>Microsoft Office PowerPoint</Application>
  <PresentationFormat>Grand écran</PresentationFormat>
  <Paragraphs>94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AdvOTd76a530b</vt:lpstr>
      <vt:lpstr>Aptos</vt:lpstr>
      <vt:lpstr>Arial</vt:lpstr>
      <vt:lpstr>ArialUnicodeMS</vt:lpstr>
      <vt:lpstr>BlinkMacSystemFont</vt:lpstr>
      <vt:lpstr>Calibri</vt:lpstr>
      <vt:lpstr>Franklin Gothic Book</vt:lpstr>
      <vt:lpstr>Franklin Gothic Medium</vt:lpstr>
      <vt:lpstr>Times New Roman</vt:lpstr>
      <vt:lpstr>TimesNewRomanPSMT</vt:lpstr>
      <vt:lpstr>Wingdings</vt:lpstr>
      <vt:lpstr>Office Theme</vt:lpstr>
      <vt:lpstr>Présentation PowerPoint</vt:lpstr>
      <vt:lpstr>Symptomatic huge thrombus of the descending thoracic aorta   Ines Zekhnini MD , Arnaud Kerzmann MD, Evelyne Boesmans MD, Quentin Desiron MD, Jean-Olivier Defraigne PHD Department of Cardiovascular and Thoracic Surgery, University Hospital of Liège, Belgium    </vt:lpstr>
      <vt:lpstr> No disclosure</vt:lpstr>
      <vt:lpstr>Introduction : </vt:lpstr>
      <vt:lpstr>Introduction  :</vt:lpstr>
      <vt:lpstr>Case report : </vt:lpstr>
      <vt:lpstr>Angio CT : </vt:lpstr>
      <vt:lpstr>TEVAR : </vt:lpstr>
      <vt:lpstr>Conclusion : </vt:lpstr>
      <vt:lpstr>Thank you for your attention </vt:lpstr>
      <vt:lpstr>References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Arnaud Kerzmann</cp:lastModifiedBy>
  <cp:revision>98</cp:revision>
  <dcterms:created xsi:type="dcterms:W3CDTF">2019-09-27T12:02:52Z</dcterms:created>
  <dcterms:modified xsi:type="dcterms:W3CDTF">2024-09-12T08:51:54Z</dcterms:modified>
</cp:coreProperties>
</file>