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141411192" r:id="rId2"/>
    <p:sldId id="2141411194" r:id="rId3"/>
    <p:sldId id="2141411195" r:id="rId4"/>
    <p:sldId id="2141411198" r:id="rId5"/>
    <p:sldId id="2141411199" r:id="rId6"/>
    <p:sldId id="2141411202" r:id="rId7"/>
    <p:sldId id="214141120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800"/>
    <a:srgbClr val="293346"/>
    <a:srgbClr val="E03D6B"/>
    <a:srgbClr val="DB7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65"/>
    <p:restoredTop sz="71205"/>
  </p:normalViewPr>
  <p:slideViewPr>
    <p:cSldViewPr snapToObjects="1">
      <p:cViewPr varScale="1">
        <p:scale>
          <a:sx n="63" d="100"/>
          <a:sy n="63" d="100"/>
        </p:scale>
        <p:origin x="1867" y="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B837F-0A62-F247-A776-4D6CAC56A82F}" type="datetimeFigureOut">
              <a:rPr lang="x-none" smtClean="0"/>
              <a:t>12/09/2024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4E935-48A1-6944-8089-8C1BC2987E50}" type="slidenum">
              <a:rPr lang="x-none" smtClean="0"/>
              <a:t>‹N°›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595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4E935-48A1-6944-8089-8C1BC2987E50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2155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4E935-48A1-6944-8089-8C1BC2987E50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4311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4E935-48A1-6944-8089-8C1BC2987E5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142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4E935-48A1-6944-8089-8C1BC2987E50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2736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4E935-48A1-6944-8089-8C1BC2987E50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793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4E935-48A1-6944-8089-8C1BC2987E50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868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B7FE-F887-E34A-9879-005E28697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D7581-3F2C-6542-B880-6AD4A5A96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65E0E-299F-9247-8E4F-C10D6587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50FA7-69C3-834E-B34E-09D635D4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FA113-B8A5-8543-913C-A7BB6AA0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71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B9379-EDB3-6047-A766-D0B6FD16C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D9442-A594-1345-9D54-BEE61DA42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C60B0-7AE4-CA4A-8A5B-59559639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86CA2-7D07-D24F-8A0E-4B5FA26DF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FC903-A9CA-9844-8F90-7C8A8F71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8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3626C4-D43C-1C4C-A6CD-DBE284C8D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451111"/>
            <a:ext cx="2628900" cy="4725851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0080E-7D6B-914E-85AB-CD6618974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51113"/>
            <a:ext cx="7734300" cy="47258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D1259-BB73-1A4F-A653-C63FB84E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A0448-5BF9-8445-BDC8-AF8E0CF62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F8EF5-95E9-8546-A735-DFACFD85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0FC6-5B6A-BD49-BF4D-2B13301F9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A51D4-B2E2-A043-9940-D9A551E21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D11F4-96D1-5740-BDA6-4B27BE2E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592C1-F9FA-D24B-820E-6CBC64139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3E12F-6C8D-9345-AE62-04E7AC7E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4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DFAA-320B-FB44-82BC-761BB5DE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8CBCA-4FB6-7A4B-A1A2-61E802A0D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D71B1-1610-5540-B2F0-DA1624BE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C639D-F2B6-0F47-90B0-C7966B22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6E975-ABF5-7D4E-B36D-D4B008F6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9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0382-199E-AF41-A3A4-6FC2BD5C7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7A11A-6003-B141-9438-80771392D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82957"/>
            <a:ext cx="5181600" cy="339400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B2076-1FFD-7C4C-B95B-48F32E90A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82957"/>
            <a:ext cx="5181600" cy="339400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0B995-E327-A140-AF42-BA1C5D4D2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8CEFA-6D98-E24F-92E9-7CFBEC235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2581D-5CD3-A548-BD7D-E020FCF6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5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B7064-DDD8-B947-9694-2221D426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6958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F1AB1-BBFC-8C4B-A2E2-BFD62659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8562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F243B-771C-1A46-9AD9-C71B3855C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09536"/>
            <a:ext cx="5157787" cy="2671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A12C7A-1024-CE49-A810-B676AEA21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8562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18181-C702-D445-B9D1-B404079FB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09536"/>
            <a:ext cx="5183188" cy="26717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9705FB-DF8C-0C4D-9E7D-08668188D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3DA7E-3D6D-1C43-B6F7-C9BB3542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1E019-681B-EE44-92F0-4A0F7AF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EF094-DE69-1E4F-B1F0-FD21CFF9D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155B15-E265-1843-A69A-255D1E00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1EE63-254C-314A-9DB4-0F6E8A9F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0E573-040E-2B4E-9377-AA3FD12D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9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07BA53-7869-A342-9A16-446A0EAA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D3907-94F6-BE41-A3A6-8069220D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44463-8F85-CA43-9E85-F0C73AA6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6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C56A9-93C1-9340-9153-467355947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55391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8D180-7866-724B-A5D3-AE9CA86FA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55391"/>
            <a:ext cx="6172200" cy="44056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59BE4-60FE-BA4C-8D26-4DC60003A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73016"/>
            <a:ext cx="3932237" cy="3095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EFACA-3575-F04C-8A13-8C06B14A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7E828-DBC8-484F-98DC-C5E828798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35E46-2A60-5044-9A4A-25C82E235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6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D442A3-8848-D24F-89BA-D0C3815D5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55391"/>
            <a:ext cx="6172200" cy="4405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AF246-AFC2-6444-8916-3406D1B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4A449-47F7-3A49-81FE-3FDB2EA4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75670-C751-F748-AC64-645F2A93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A13B09-6141-6E60-B1A5-8C0CD05DD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55391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A1750E9-264E-BE61-CE1A-ABFCD7BD6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73016"/>
            <a:ext cx="3932237" cy="3095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420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AC281-F9BA-CA4E-A2EB-1E51D2E9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74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224B7-EF4D-D640-A0F1-D68C51F0E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72409"/>
            <a:ext cx="10515600" cy="3304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00554-EAB4-9A4A-A3DD-7A60009A4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E4024-1CD1-9F4C-84C0-4775AC04213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03E78-0277-B843-9A9C-BC6B1A926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CDE9C-4F45-724F-A7B4-EEDA32FAA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0854C-508C-9847-8F8D-5AA4AB0FB54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6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C9F3C7-5A81-0D68-3C69-AD832114C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6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D7D71-04EC-3EC4-8BC0-CC9FD288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2874642"/>
            <a:ext cx="11737304" cy="16344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500" b="1" cap="small" dirty="0">
                <a:latin typeface="Calibri" charset="0"/>
                <a:ea typeface="Calibri" charset="0"/>
                <a:cs typeface="Calibri" charset="0"/>
              </a:rPr>
              <a:t>Hybrid endovascular approach </a:t>
            </a:r>
            <a:br>
              <a:rPr lang="en-US" cap="small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cap="small" dirty="0">
                <a:latin typeface="Calibri Light" charset="0"/>
                <a:ea typeface="Calibri Light" charset="0"/>
                <a:cs typeface="Calibri Light" charset="0"/>
              </a:rPr>
              <a:t>of a symptomatic aneurysm in aberrant right subclavian artery (Arteria </a:t>
            </a:r>
            <a:r>
              <a:rPr lang="en-US" cap="small" dirty="0" err="1">
                <a:latin typeface="Calibri Light" charset="0"/>
                <a:ea typeface="Calibri Light" charset="0"/>
                <a:cs typeface="Calibri Light" charset="0"/>
              </a:rPr>
              <a:t>Lusoria</a:t>
            </a:r>
            <a:r>
              <a:rPr lang="en-US" cap="small" dirty="0">
                <a:latin typeface="Calibri Light" charset="0"/>
                <a:ea typeface="Calibri Light" charset="0"/>
                <a:cs typeface="Calibri Light" charset="0"/>
              </a:rPr>
              <a:t>) </a:t>
            </a:r>
            <a:br>
              <a:rPr lang="fr-FR" dirty="0"/>
            </a:b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E568D-B1F7-26B3-C44B-185CD8447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28" y="4490481"/>
            <a:ext cx="7848872" cy="95474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r-FR" sz="1400" dirty="0">
                <a:latin typeface="Calibri Light" charset="0"/>
                <a:ea typeface="Calibri Light" charset="0"/>
                <a:cs typeface="Calibri Light" charset="0"/>
              </a:rPr>
              <a:t>J. PUDZEIS, A. KERZMANN, N. SAKALIHASAN, E. BOESMANS, C. HOLEMANS, D. SZECEL and J-O. DEFRAIGNE </a:t>
            </a:r>
            <a:endParaRPr lang="en-US" sz="1400" dirty="0">
              <a:latin typeface="Calibri Light" charset="0"/>
              <a:ea typeface="Calibri Light" charset="0"/>
              <a:cs typeface="Calibri Light" charset="0"/>
            </a:endParaRPr>
          </a:p>
          <a:p>
            <a:pPr marL="0" indent="0" algn="r">
              <a:spcBef>
                <a:spcPts val="200"/>
              </a:spcBef>
              <a:buNone/>
              <a:defRPr sz="1000" b="1"/>
            </a:pPr>
            <a:r>
              <a:rPr lang="fr-BE" altLang="nl-BE" sz="1400" dirty="0" err="1">
                <a:latin typeface="Calibri Light" charset="0"/>
                <a:ea typeface="Calibri Light" charset="0"/>
                <a:cs typeface="Calibri Light" charset="0"/>
              </a:rPr>
              <a:t>Department</a:t>
            </a:r>
            <a:r>
              <a:rPr lang="fr-BE" altLang="nl-BE" sz="1400" dirty="0">
                <a:latin typeface="Calibri Light" charset="0"/>
                <a:ea typeface="Calibri Light" charset="0"/>
                <a:cs typeface="Calibri Light" charset="0"/>
              </a:rPr>
              <a:t> o</a:t>
            </a:r>
            <a:r>
              <a:rPr lang="fr-BE" sz="1400" dirty="0">
                <a:latin typeface="Calibri Light" charset="0"/>
                <a:ea typeface="Calibri Light" charset="0"/>
                <a:cs typeface="Calibri Light" charset="0"/>
              </a:rPr>
              <a:t>f </a:t>
            </a:r>
            <a:r>
              <a:rPr lang="fr-BE" sz="1400" dirty="0" err="1">
                <a:latin typeface="Calibri Light" charset="0"/>
                <a:ea typeface="Calibri Light" charset="0"/>
                <a:cs typeface="Calibri Light" charset="0"/>
              </a:rPr>
              <a:t>Cardiovascular</a:t>
            </a:r>
            <a:r>
              <a:rPr lang="fr-BE" sz="1400" dirty="0">
                <a:latin typeface="Calibri Light" charset="0"/>
                <a:ea typeface="Calibri Light" charset="0"/>
                <a:cs typeface="Calibri Light" charset="0"/>
              </a:rPr>
              <a:t> and </a:t>
            </a:r>
            <a:r>
              <a:rPr lang="fr-BE" sz="1400" dirty="0" err="1">
                <a:latin typeface="Calibri Light" charset="0"/>
                <a:ea typeface="Calibri Light" charset="0"/>
                <a:cs typeface="Calibri Light" charset="0"/>
              </a:rPr>
              <a:t>Thoracic</a:t>
            </a:r>
            <a:r>
              <a:rPr lang="fr-BE" sz="1400" dirty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fr-BE" sz="1400" dirty="0" err="1">
                <a:latin typeface="Calibri Light" charset="0"/>
                <a:ea typeface="Calibri Light" charset="0"/>
                <a:cs typeface="Calibri Light" charset="0"/>
              </a:rPr>
              <a:t>Surgery</a:t>
            </a:r>
            <a:r>
              <a:rPr lang="fr-BE" sz="1400" dirty="0">
                <a:latin typeface="Calibri Light" charset="0"/>
                <a:ea typeface="Calibri Light" charset="0"/>
                <a:cs typeface="Calibri Light" charset="0"/>
              </a:rPr>
              <a:t>, CHU, </a:t>
            </a:r>
            <a:r>
              <a:rPr lang="fr-BE" sz="1400" dirty="0" err="1">
                <a:latin typeface="Calibri Light" charset="0"/>
                <a:ea typeface="Calibri Light" charset="0"/>
                <a:cs typeface="Calibri Light" charset="0"/>
              </a:rPr>
              <a:t>Liege</a:t>
            </a:r>
            <a:r>
              <a:rPr lang="fr-BE" sz="1400" dirty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fr-BE" sz="1400" dirty="0" err="1">
                <a:latin typeface="Calibri Light" charset="0"/>
                <a:ea typeface="Calibri Light" charset="0"/>
                <a:cs typeface="Calibri Light" charset="0"/>
              </a:rPr>
              <a:t>Belgium</a:t>
            </a:r>
            <a:endParaRPr lang="fr-BE" sz="14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4" name="Grouper"/>
          <p:cNvGrpSpPr/>
          <p:nvPr/>
        </p:nvGrpSpPr>
        <p:grpSpPr>
          <a:xfrm>
            <a:off x="411576" y="5926367"/>
            <a:ext cx="1801836" cy="513567"/>
            <a:chOff x="0" y="0"/>
            <a:chExt cx="1348234" cy="358690"/>
          </a:xfrm>
        </p:grpSpPr>
        <p:pic>
          <p:nvPicPr>
            <p:cNvPr id="5" name="Image 3" descr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649" y="30243"/>
              <a:ext cx="566586" cy="298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 6" descr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39535" cy="358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57356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695400" y="3140968"/>
            <a:ext cx="10515600" cy="11326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cap="all" dirty="0">
                <a:latin typeface="Calibri Light" charset="0"/>
                <a:ea typeface="Calibri Light" charset="0"/>
                <a:cs typeface="Calibri Light" charset="0"/>
              </a:rPr>
              <a:t>No </a:t>
            </a:r>
            <a:r>
              <a:rPr lang="fr-FR" sz="3200" b="1" cap="all" dirty="0" err="1">
                <a:latin typeface="Calibri Light" charset="0"/>
                <a:ea typeface="Calibri Light" charset="0"/>
                <a:cs typeface="Calibri Light" charset="0"/>
              </a:rPr>
              <a:t>disclosure</a:t>
            </a:r>
            <a:endParaRPr lang="en-GB" sz="3200" b="1" cap="all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9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cap="small" dirty="0">
                <a:latin typeface="Calibri Light" charset="0"/>
                <a:ea typeface="Calibri Light" charset="0"/>
                <a:cs typeface="Calibri Light" charset="0"/>
              </a:rPr>
              <a:t>Arteria </a:t>
            </a:r>
            <a:r>
              <a:rPr lang="en-US" u="sng" cap="small" dirty="0" err="1">
                <a:latin typeface="Calibri Light" charset="0"/>
                <a:ea typeface="Calibri Light" charset="0"/>
                <a:cs typeface="Calibri Light" charset="0"/>
              </a:rPr>
              <a:t>Lusoria</a:t>
            </a:r>
            <a:endParaRPr lang="fr-FR" u="sng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838200" y="2348880"/>
            <a:ext cx="10515600" cy="4248472"/>
          </a:xfrm>
        </p:spPr>
        <p:txBody>
          <a:bodyPr>
            <a:normAutofit/>
          </a:bodyPr>
          <a:lstStyle/>
          <a:p>
            <a:r>
              <a:rPr lang="fr-FR" dirty="0"/>
              <a:t>Most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congenital</a:t>
            </a:r>
            <a:r>
              <a:rPr lang="fr-FR" dirty="0"/>
              <a:t> </a:t>
            </a:r>
            <a:r>
              <a:rPr lang="fr-FR" dirty="0" err="1"/>
              <a:t>anomaly</a:t>
            </a:r>
            <a:r>
              <a:rPr lang="fr-FR" dirty="0"/>
              <a:t> of the </a:t>
            </a:r>
            <a:r>
              <a:rPr lang="fr-FR" dirty="0" err="1"/>
              <a:t>aortic</a:t>
            </a:r>
            <a:r>
              <a:rPr lang="fr-FR" dirty="0"/>
              <a:t> </a:t>
            </a:r>
            <a:r>
              <a:rPr lang="fr-FR" dirty="0" err="1"/>
              <a:t>arch</a:t>
            </a:r>
            <a:endParaRPr lang="fr-FR" dirty="0"/>
          </a:p>
          <a:p>
            <a:r>
              <a:rPr lang="fr-FR" dirty="0" err="1"/>
              <a:t>Occasional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vascular</a:t>
            </a:r>
            <a:r>
              <a:rPr lang="fr-FR" dirty="0"/>
              <a:t> anomalies : 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Kommerell</a:t>
            </a:r>
            <a:r>
              <a:rPr lang="en-US" dirty="0">
                <a:solidFill>
                  <a:schemeClr val="tx1"/>
                </a:solidFill>
              </a:rPr>
              <a:t> diverticulum (15%-60%)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Truncus </a:t>
            </a:r>
            <a:r>
              <a:rPr lang="en-US" dirty="0" err="1">
                <a:solidFill>
                  <a:schemeClr val="tx1"/>
                </a:solidFill>
              </a:rPr>
              <a:t>bicaroticus</a:t>
            </a:r>
            <a:r>
              <a:rPr lang="en-US" dirty="0">
                <a:solidFill>
                  <a:schemeClr val="tx1"/>
                </a:solidFill>
              </a:rPr>
              <a:t> (19%-29%)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Aneurysm of the anomaly (13%)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Right-sided aortic arch (9%)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Options treatments : </a:t>
            </a:r>
          </a:p>
          <a:p>
            <a:pPr lvl="1">
              <a:buFont typeface="Wingdings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 Open </a:t>
            </a:r>
            <a:r>
              <a:rPr lang="fr-FR" dirty="0" err="1">
                <a:solidFill>
                  <a:schemeClr val="tx1"/>
                </a:solidFill>
              </a:rPr>
              <a:t>surgery</a:t>
            </a:r>
            <a:endParaRPr lang="fr-FR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Hybrid endovascular approach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838200" y="1367459"/>
            <a:ext cx="3097560" cy="1325563"/>
          </a:xfrm>
        </p:spPr>
        <p:txBody>
          <a:bodyPr/>
          <a:lstStyle/>
          <a:p>
            <a:r>
              <a:rPr lang="en-US" u="sng" cap="small">
                <a:latin typeface="Calibri Light" charset="0"/>
                <a:ea typeface="Calibri Light" charset="0"/>
                <a:cs typeface="Calibri Light" charset="0"/>
              </a:rPr>
              <a:t>Case report</a:t>
            </a:r>
            <a:endParaRPr lang="fr-FR" dirty="0"/>
          </a:p>
        </p:txBody>
      </p:sp>
      <p:sp>
        <p:nvSpPr>
          <p:cNvPr id="9" name="Espace réservé du contenu 7"/>
          <p:cNvSpPr>
            <a:spLocks noGrp="1"/>
          </p:cNvSpPr>
          <p:nvPr>
            <p:ph idx="1"/>
          </p:nvPr>
        </p:nvSpPr>
        <p:spPr>
          <a:xfrm>
            <a:off x="828824" y="2457745"/>
            <a:ext cx="4763120" cy="1331295"/>
          </a:xfrm>
        </p:spPr>
        <p:txBody>
          <a:bodyPr>
            <a:normAutofit lnSpcReduction="10000"/>
          </a:bodyPr>
          <a:lstStyle/>
          <a:p>
            <a:r>
              <a:rPr lang="fr-FR" dirty="0"/>
              <a:t>89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r>
              <a:rPr lang="fr-FR" dirty="0"/>
              <a:t> </a:t>
            </a:r>
            <a:r>
              <a:rPr lang="fr-FR" dirty="0" err="1"/>
              <a:t>caucasian</a:t>
            </a:r>
            <a:r>
              <a:rPr lang="fr-FR" dirty="0"/>
              <a:t> man</a:t>
            </a:r>
          </a:p>
          <a:p>
            <a:pPr marL="914400" lvl="2" indent="-457200">
              <a:spcBef>
                <a:spcPts val="1000"/>
              </a:spcBef>
              <a:buFont typeface="Wingdings" charset="2"/>
              <a:buChar char="Ø"/>
            </a:pPr>
            <a:r>
              <a:rPr lang="fr-FR" sz="2400" dirty="0" err="1">
                <a:solidFill>
                  <a:schemeClr val="tx1"/>
                </a:solidFill>
              </a:rPr>
              <a:t>Chest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tightness</a:t>
            </a:r>
            <a:endParaRPr lang="fr-FR" sz="2400" dirty="0">
              <a:solidFill>
                <a:schemeClr val="tx1"/>
              </a:solidFill>
            </a:endParaRPr>
          </a:p>
          <a:p>
            <a:pPr marL="914400" lvl="2" indent="-457200">
              <a:spcBef>
                <a:spcPts val="1000"/>
              </a:spcBef>
              <a:buFont typeface="Wingdings" charset="2"/>
              <a:buChar char="Ø"/>
            </a:pPr>
            <a:r>
              <a:rPr lang="fr-FR" sz="2400" dirty="0" err="1">
                <a:solidFill>
                  <a:schemeClr val="tx1"/>
                </a:solidFill>
              </a:rPr>
              <a:t>Dyspnea</a:t>
            </a:r>
            <a:endParaRPr lang="fr-FR" sz="2400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Ø"/>
            </a:pPr>
            <a:endParaRPr lang="fr-FR" sz="1400" dirty="0"/>
          </a:p>
          <a:p>
            <a:pPr lvl="1">
              <a:buFont typeface="Wingdings" charset="2"/>
              <a:buChar char="Ø"/>
            </a:pPr>
            <a:endParaRPr lang="fr-FR" sz="1400" dirty="0"/>
          </a:p>
        </p:txBody>
      </p:sp>
      <p:sp>
        <p:nvSpPr>
          <p:cNvPr id="10" name="Espace réservé du contenu 7"/>
          <p:cNvSpPr txBox="1">
            <a:spLocks/>
          </p:cNvSpPr>
          <p:nvPr/>
        </p:nvSpPr>
        <p:spPr>
          <a:xfrm>
            <a:off x="828824" y="4041921"/>
            <a:ext cx="4763120" cy="13312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History</a:t>
            </a:r>
            <a:r>
              <a:rPr lang="fr-FR" dirty="0"/>
              <a:t> : </a:t>
            </a:r>
          </a:p>
          <a:p>
            <a:pPr marL="914400" lvl="2" indent="-457200">
              <a:spcBef>
                <a:spcPts val="1000"/>
              </a:spcBef>
              <a:buFont typeface="Wingdings" charset="2"/>
              <a:buChar char="Ø"/>
            </a:pPr>
            <a:r>
              <a:rPr lang="fr-FR" sz="2400" dirty="0" err="1">
                <a:solidFill>
                  <a:schemeClr val="tx1"/>
                </a:solidFill>
              </a:rPr>
              <a:t>Coronary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angioplasty</a:t>
            </a:r>
            <a:r>
              <a:rPr lang="fr-FR" sz="2400" dirty="0">
                <a:solidFill>
                  <a:schemeClr val="tx1"/>
                </a:solidFill>
              </a:rPr>
              <a:t> 1999</a:t>
            </a:r>
          </a:p>
          <a:p>
            <a:pPr marL="914400" lvl="2" indent="-457200">
              <a:spcBef>
                <a:spcPts val="1000"/>
              </a:spcBef>
              <a:buFont typeface="Wingdings" charset="2"/>
              <a:buChar char="Ø"/>
            </a:pPr>
            <a:r>
              <a:rPr lang="fr-FR" sz="2400" dirty="0">
                <a:solidFill>
                  <a:schemeClr val="tx1"/>
                </a:solidFill>
              </a:rPr>
              <a:t>EVAR 2018</a:t>
            </a:r>
          </a:p>
          <a:p>
            <a:pPr lvl="1">
              <a:buFont typeface="Wingdings" charset="2"/>
              <a:buChar char="Ø"/>
            </a:pPr>
            <a:endParaRPr lang="fr-FR" sz="1400" dirty="0"/>
          </a:p>
          <a:p>
            <a:pPr lvl="1">
              <a:buFont typeface="Wingdings" charset="2"/>
              <a:buChar char="Ø"/>
            </a:pPr>
            <a:endParaRPr lang="fr-FR" sz="1400" dirty="0"/>
          </a:p>
        </p:txBody>
      </p:sp>
      <p:sp>
        <p:nvSpPr>
          <p:cNvPr id="11" name="Espace réservé du contenu 7"/>
          <p:cNvSpPr txBox="1">
            <a:spLocks/>
          </p:cNvSpPr>
          <p:nvPr/>
        </p:nvSpPr>
        <p:spPr>
          <a:xfrm>
            <a:off x="6096000" y="801561"/>
            <a:ext cx="4763120" cy="1331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u="sng" dirty="0" err="1"/>
              <a:t>Computed</a:t>
            </a:r>
            <a:r>
              <a:rPr lang="fr-FR" u="sng" dirty="0"/>
              <a:t> </a:t>
            </a:r>
            <a:r>
              <a:rPr lang="fr-FR" u="sng" dirty="0" err="1"/>
              <a:t>tomography</a:t>
            </a:r>
            <a:endParaRPr lang="fr-FR" u="sng" dirty="0"/>
          </a:p>
          <a:p>
            <a:pPr lvl="1">
              <a:buFont typeface="Wingdings" charset="2"/>
              <a:buChar char="Ø"/>
            </a:pPr>
            <a:endParaRPr lang="fr-FR" sz="1400" dirty="0"/>
          </a:p>
          <a:p>
            <a:pPr lvl="1">
              <a:buFont typeface="Wingdings" charset="2"/>
              <a:buChar char="Ø"/>
            </a:pPr>
            <a:endParaRPr lang="fr-FR" sz="1400" dirty="0"/>
          </a:p>
        </p:txBody>
      </p:sp>
      <p:pic>
        <p:nvPicPr>
          <p:cNvPr id="12" name="Image 11" descr="Capture%20d’écran%202024-04-07%20à%2016.32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85" y="4317340"/>
            <a:ext cx="3837090" cy="249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Espace réservé du contenu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516" y="4370403"/>
            <a:ext cx="1500476" cy="2199772"/>
          </a:xfrm>
          <a:prstGeom prst="rect">
            <a:avLst/>
          </a:prstGeom>
        </p:spPr>
      </p:pic>
      <p:pic>
        <p:nvPicPr>
          <p:cNvPr id="3" name="Pré-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7179" t="31054" r="26885" b="21697"/>
          <a:stretch/>
        </p:blipFill>
        <p:spPr>
          <a:xfrm>
            <a:off x="6109130" y="1367459"/>
            <a:ext cx="4451366" cy="286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cap="small" dirty="0">
                <a:latin typeface="Calibri Light" charset="0"/>
                <a:ea typeface="Calibri Light" charset="0"/>
                <a:cs typeface="Calibri Light" charset="0"/>
              </a:rPr>
              <a:t>Treatment &amp; postoperatively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838200" y="2420888"/>
            <a:ext cx="6769968" cy="3985591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/>
              <a:t>Two</a:t>
            </a:r>
            <a:r>
              <a:rPr lang="fr-FR" dirty="0"/>
              <a:t> stages :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fr-FR" dirty="0">
                <a:solidFill>
                  <a:schemeClr val="tx1"/>
                </a:solidFill>
              </a:rPr>
              <a:t>R</a:t>
            </a:r>
            <a:r>
              <a:rPr lang="en-US" dirty="0" err="1">
                <a:solidFill>
                  <a:schemeClr val="tx1"/>
                </a:solidFill>
              </a:rPr>
              <a:t>ight</a:t>
            </a:r>
            <a:r>
              <a:rPr lang="en-US" dirty="0">
                <a:solidFill>
                  <a:schemeClr val="tx1"/>
                </a:solidFill>
              </a:rPr>
              <a:t> prosthetic carotid-subclavian bypass via a supraclavicular approach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-  Left prosthetic carotid-subclavian bypass </a:t>
            </a:r>
          </a:p>
          <a:p>
            <a:pPr lvl="2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Embolization of the origins of the bilateral subclavian arteries</a:t>
            </a:r>
          </a:p>
          <a:p>
            <a:pPr lvl="2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Thoracic stent graft </a:t>
            </a:r>
            <a:endParaRPr lang="fr-FR" sz="24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fr-FR" sz="2400" dirty="0"/>
          </a:p>
          <a:p>
            <a:pPr>
              <a:spcBef>
                <a:spcPts val="0"/>
              </a:spcBef>
            </a:pPr>
            <a:r>
              <a:rPr lang="en-US" dirty="0"/>
              <a:t>Postoperatively 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Patent bilateral carotid-to-subclavian artery bypasses </a:t>
            </a:r>
          </a:p>
          <a:p>
            <a:pPr lvl="1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 Absence of type I </a:t>
            </a:r>
            <a:r>
              <a:rPr lang="en-US" dirty="0" err="1">
                <a:solidFill>
                  <a:schemeClr val="tx1"/>
                </a:solidFill>
              </a:rPr>
              <a:t>endoleak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fr-FR" dirty="0">
              <a:solidFill>
                <a:schemeClr val="tx1"/>
              </a:solidFill>
            </a:endParaRP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fr-FR" sz="2400" dirty="0"/>
          </a:p>
          <a:p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910387"/>
            <a:ext cx="2637491" cy="2239705"/>
          </a:xfrm>
          <a:prstGeom prst="rect">
            <a:avLst/>
          </a:prstGeom>
        </p:spPr>
      </p:pic>
      <p:pic>
        <p:nvPicPr>
          <p:cNvPr id="4" name="Post 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657" t="39122" r="27556" b="14392"/>
          <a:stretch/>
        </p:blipFill>
        <p:spPr>
          <a:xfrm>
            <a:off x="7176120" y="3429000"/>
            <a:ext cx="4797171" cy="318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cap="small" dirty="0">
                <a:latin typeface="Calibri Light" charset="0"/>
                <a:ea typeface="Calibri Light" charset="0"/>
                <a:cs typeface="Calibri Light" charset="0"/>
              </a:rPr>
              <a:t>Conclusion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Advancements in TEVAR have offered a feasible option for patients who would otherwise face significant morbidity risks with traditional open techniques.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Recent reports on the hybrid technique suggest symptomatic relief for most patients, likely due to sac depressurization by excluding aneurysm inflow and outflow.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4696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1F3C61"/>
      </a:dk1>
      <a:lt1>
        <a:srgbClr val="FFFFFF"/>
      </a:lt1>
      <a:dk2>
        <a:srgbClr val="386DAC"/>
      </a:dk2>
      <a:lt2>
        <a:srgbClr val="E7E6E6"/>
      </a:lt2>
      <a:accent1>
        <a:srgbClr val="C23D8A"/>
      </a:accent1>
      <a:accent2>
        <a:srgbClr val="3B6CAD"/>
      </a:accent2>
      <a:accent3>
        <a:srgbClr val="59CCC0"/>
      </a:accent3>
      <a:accent4>
        <a:srgbClr val="FFC000"/>
      </a:accent4>
      <a:accent5>
        <a:srgbClr val="5B9BD5"/>
      </a:accent5>
      <a:accent6>
        <a:srgbClr val="70AD47"/>
      </a:accent6>
      <a:hlink>
        <a:srgbClr val="58CBBF"/>
      </a:hlink>
      <a:folHlink>
        <a:srgbClr val="58CCC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01DB798-0AE1-47D5-9567-EE845C013D50}">
  <we:reference id="wa200004709" version="1.1.0.2" store="en-GB" storeType="OMEX"/>
  <we:alternateReferences>
    <we:reference id="wa200004709" version="1.1.0.2" store="en-GB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2098</TotalTime>
  <Words>234</Words>
  <Application>Microsoft Office PowerPoint</Application>
  <PresentationFormat>Grand écran</PresentationFormat>
  <Paragraphs>42</Paragraphs>
  <Slides>7</Slides>
  <Notes>6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Franklin Gothic Book</vt:lpstr>
      <vt:lpstr>Franklin Gothic Medium</vt:lpstr>
      <vt:lpstr>Wingdings</vt:lpstr>
      <vt:lpstr>Office Theme</vt:lpstr>
      <vt:lpstr>Présentation PowerPoint</vt:lpstr>
      <vt:lpstr>Hybrid endovascular approach  of a symptomatic aneurysm in aberrant right subclavian artery (Arteria Lusoria)  </vt:lpstr>
      <vt:lpstr>Présentation PowerPoint</vt:lpstr>
      <vt:lpstr>Arteria Lusoria</vt:lpstr>
      <vt:lpstr>Case report</vt:lpstr>
      <vt:lpstr>Treatment &amp; postoperatively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Humacom Dejan Ilic</dc:creator>
  <cp:lastModifiedBy>Arnaud Kerzmann</cp:lastModifiedBy>
  <cp:revision>107</cp:revision>
  <dcterms:created xsi:type="dcterms:W3CDTF">2019-09-27T12:02:52Z</dcterms:created>
  <dcterms:modified xsi:type="dcterms:W3CDTF">2024-09-12T08:46:32Z</dcterms:modified>
</cp:coreProperties>
</file>