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D4088-1D60-4D45-80B5-6C7BEBACEB48}" v="1" dt="2024-10-24T17:09:26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ppagne Véronique" userId="1c66512a-678e-463f-918e-d73fd7521f75" providerId="ADAL" clId="{0F2D4088-1D60-4D45-80B5-6C7BEBACEB48}"/>
    <pc:docChg chg="undo custSel modSld">
      <pc:chgData name="Doppagne Véronique" userId="1c66512a-678e-463f-918e-d73fd7521f75" providerId="ADAL" clId="{0F2D4088-1D60-4D45-80B5-6C7BEBACEB48}" dt="2024-10-24T17:09:39.757" v="21" actId="1076"/>
      <pc:docMkLst>
        <pc:docMk/>
      </pc:docMkLst>
      <pc:sldChg chg="addSp modSp mod">
        <pc:chgData name="Doppagne Véronique" userId="1c66512a-678e-463f-918e-d73fd7521f75" providerId="ADAL" clId="{0F2D4088-1D60-4D45-80B5-6C7BEBACEB48}" dt="2024-10-24T17:09:39.757" v="21" actId="1076"/>
        <pc:sldMkLst>
          <pc:docMk/>
          <pc:sldMk cId="4178668398" sldId="256"/>
        </pc:sldMkLst>
        <pc:spChg chg="add mod">
          <ac:chgData name="Doppagne Véronique" userId="1c66512a-678e-463f-918e-d73fd7521f75" providerId="ADAL" clId="{0F2D4088-1D60-4D45-80B5-6C7BEBACEB48}" dt="2024-10-24T17:09:39.757" v="21" actId="1076"/>
          <ac:spMkLst>
            <pc:docMk/>
            <pc:sldMk cId="4178668398" sldId="256"/>
            <ac:spMk id="3" creationId="{13122AB9-ECC5-26C8-FA31-11E0721C2DB5}"/>
          </ac:spMkLst>
        </pc:spChg>
        <pc:picChg chg="mod">
          <ac:chgData name="Doppagne Véronique" userId="1c66512a-678e-463f-918e-d73fd7521f75" providerId="ADAL" clId="{0F2D4088-1D60-4D45-80B5-6C7BEBACEB48}" dt="2024-10-24T17:09:18.978" v="1" actId="1076"/>
          <ac:picMkLst>
            <pc:docMk/>
            <pc:sldMk cId="4178668398" sldId="256"/>
            <ac:picMk id="4" creationId="{40A01D25-5B38-8AC4-4270-66D3276C9214}"/>
          </ac:picMkLst>
        </pc:picChg>
      </pc:sldChg>
    </pc:docChg>
  </pc:docChgLst>
  <pc:docChgLst>
    <pc:chgData name="Doppagne Véronique" userId="1c66512a-678e-463f-918e-d73fd7521f75" providerId="ADAL" clId="{4825CAA8-3C19-4F07-B1E3-01539624F8CA}"/>
    <pc:docChg chg="custSel modSld">
      <pc:chgData name="Doppagne Véronique" userId="1c66512a-678e-463f-918e-d73fd7521f75" providerId="ADAL" clId="{4825CAA8-3C19-4F07-B1E3-01539624F8CA}" dt="2024-08-20T13:36:50.125" v="1" actId="478"/>
      <pc:docMkLst>
        <pc:docMk/>
      </pc:docMkLst>
      <pc:sldChg chg="delSp modSp mod">
        <pc:chgData name="Doppagne Véronique" userId="1c66512a-678e-463f-918e-d73fd7521f75" providerId="ADAL" clId="{4825CAA8-3C19-4F07-B1E3-01539624F8CA}" dt="2024-08-20T13:36:50.125" v="1" actId="478"/>
        <pc:sldMkLst>
          <pc:docMk/>
          <pc:sldMk cId="4178668398" sldId="256"/>
        </pc:sldMkLst>
        <pc:spChg chg="del mod">
          <ac:chgData name="Doppagne Véronique" userId="1c66512a-678e-463f-918e-d73fd7521f75" providerId="ADAL" clId="{4825CAA8-3C19-4F07-B1E3-01539624F8CA}" dt="2024-08-20T13:36:50.125" v="1" actId="478"/>
          <ac:spMkLst>
            <pc:docMk/>
            <pc:sldMk cId="4178668398" sldId="256"/>
            <ac:spMk id="3" creationId="{07A82A8A-AC68-449E-0257-763FE8E54DD6}"/>
          </ac:spMkLst>
        </pc:spChg>
      </pc:sldChg>
    </pc:docChg>
  </pc:docChgLst>
  <pc:docChgLst>
    <pc:chgData name="Doppagne Véronique" userId="1c66512a-678e-463f-918e-d73fd7521f75" providerId="ADAL" clId="{B92E8E48-9D89-45E5-B91E-612EF0202986}"/>
    <pc:docChg chg="custSel delSld modSld">
      <pc:chgData name="Doppagne Véronique" userId="1c66512a-678e-463f-918e-d73fd7521f75" providerId="ADAL" clId="{B92E8E48-9D89-45E5-B91E-612EF0202986}" dt="2024-05-27T08:31:41.160" v="25" actId="113"/>
      <pc:docMkLst>
        <pc:docMk/>
      </pc:docMkLst>
      <pc:sldChg chg="modSp mod">
        <pc:chgData name="Doppagne Véronique" userId="1c66512a-678e-463f-918e-d73fd7521f75" providerId="ADAL" clId="{B92E8E48-9D89-45E5-B91E-612EF0202986}" dt="2024-05-17T14:40:08.503" v="21" actId="1076"/>
        <pc:sldMkLst>
          <pc:docMk/>
          <pc:sldMk cId="4178668398" sldId="256"/>
        </pc:sldMkLst>
        <pc:spChg chg="mod">
          <ac:chgData name="Doppagne Véronique" userId="1c66512a-678e-463f-918e-d73fd7521f75" providerId="ADAL" clId="{B92E8E48-9D89-45E5-B91E-612EF0202986}" dt="2024-05-17T14:40:08.503" v="21" actId="1076"/>
          <ac:spMkLst>
            <pc:docMk/>
            <pc:sldMk cId="4178668398" sldId="256"/>
            <ac:spMk id="2" creationId="{86B133BE-855C-5123-749E-7299C293EF6C}"/>
          </ac:spMkLst>
        </pc:spChg>
        <pc:spChg chg="mod">
          <ac:chgData name="Doppagne Véronique" userId="1c66512a-678e-463f-918e-d73fd7521f75" providerId="ADAL" clId="{B92E8E48-9D89-45E5-B91E-612EF0202986}" dt="2024-05-17T14:39:51.143" v="19" actId="20577"/>
          <ac:spMkLst>
            <pc:docMk/>
            <pc:sldMk cId="4178668398" sldId="256"/>
            <ac:spMk id="3" creationId="{07A82A8A-AC68-449E-0257-763FE8E54DD6}"/>
          </ac:spMkLst>
        </pc:spChg>
      </pc:sldChg>
      <pc:sldChg chg="modSp mod">
        <pc:chgData name="Doppagne Véronique" userId="1c66512a-678e-463f-918e-d73fd7521f75" providerId="ADAL" clId="{B92E8E48-9D89-45E5-B91E-612EF0202986}" dt="2024-05-17T14:39:28.370" v="14" actId="20577"/>
        <pc:sldMkLst>
          <pc:docMk/>
          <pc:sldMk cId="1085201068" sldId="257"/>
        </pc:sldMkLst>
        <pc:spChg chg="mod">
          <ac:chgData name="Doppagne Véronique" userId="1c66512a-678e-463f-918e-d73fd7521f75" providerId="ADAL" clId="{B92E8E48-9D89-45E5-B91E-612EF0202986}" dt="2024-05-17T14:39:28.370" v="14" actId="20577"/>
          <ac:spMkLst>
            <pc:docMk/>
            <pc:sldMk cId="1085201068" sldId="257"/>
            <ac:spMk id="2" creationId="{8D4AE43D-FDE7-14A0-8CAA-D982E16E21A8}"/>
          </ac:spMkLst>
        </pc:spChg>
      </pc:sldChg>
      <pc:sldChg chg="modSp mod">
        <pc:chgData name="Doppagne Véronique" userId="1c66512a-678e-463f-918e-d73fd7521f75" providerId="ADAL" clId="{B92E8E48-9D89-45E5-B91E-612EF0202986}" dt="2024-05-17T14:39:30.999" v="15" actId="20577"/>
        <pc:sldMkLst>
          <pc:docMk/>
          <pc:sldMk cId="3697102663" sldId="258"/>
        </pc:sldMkLst>
        <pc:spChg chg="mod">
          <ac:chgData name="Doppagne Véronique" userId="1c66512a-678e-463f-918e-d73fd7521f75" providerId="ADAL" clId="{B92E8E48-9D89-45E5-B91E-612EF0202986}" dt="2024-05-17T14:39:30.999" v="15" actId="20577"/>
          <ac:spMkLst>
            <pc:docMk/>
            <pc:sldMk cId="3697102663" sldId="258"/>
            <ac:spMk id="2" creationId="{49F88DC5-1740-25B0-7D6E-09FDCF4FF5BC}"/>
          </ac:spMkLst>
        </pc:spChg>
      </pc:sldChg>
      <pc:sldChg chg="modSp mod">
        <pc:chgData name="Doppagne Véronique" userId="1c66512a-678e-463f-918e-d73fd7521f75" providerId="ADAL" clId="{B92E8E48-9D89-45E5-B91E-612EF0202986}" dt="2024-05-27T08:31:41.160" v="25" actId="113"/>
        <pc:sldMkLst>
          <pc:docMk/>
          <pc:sldMk cId="620409180" sldId="285"/>
        </pc:sldMkLst>
        <pc:graphicFrameChg chg="modGraphic">
          <ac:chgData name="Doppagne Véronique" userId="1c66512a-678e-463f-918e-d73fd7521f75" providerId="ADAL" clId="{B92E8E48-9D89-45E5-B91E-612EF0202986}" dt="2024-05-27T08:31:41.160" v="25" actId="113"/>
          <ac:graphicFrameMkLst>
            <pc:docMk/>
            <pc:sldMk cId="620409180" sldId="285"/>
            <ac:graphicFrameMk id="4" creationId="{5D84BB48-3E62-A480-72C0-27DB93975A33}"/>
          </ac:graphicFrameMkLst>
        </pc:graphicFrameChg>
      </pc:sldChg>
      <pc:sldChg chg="modSp mod">
        <pc:chgData name="Doppagne Véronique" userId="1c66512a-678e-463f-918e-d73fd7521f75" providerId="ADAL" clId="{B92E8E48-9D89-45E5-B91E-612EF0202986}" dt="2024-05-17T14:39:06.852" v="12" actId="20577"/>
        <pc:sldMkLst>
          <pc:docMk/>
          <pc:sldMk cId="467112135" sldId="291"/>
        </pc:sldMkLst>
        <pc:spChg chg="mod">
          <ac:chgData name="Doppagne Véronique" userId="1c66512a-678e-463f-918e-d73fd7521f75" providerId="ADAL" clId="{B92E8E48-9D89-45E5-B91E-612EF0202986}" dt="2024-05-17T14:39:06.852" v="12" actId="20577"/>
          <ac:spMkLst>
            <pc:docMk/>
            <pc:sldMk cId="467112135" sldId="291"/>
            <ac:spMk id="2" creationId="{A971694C-DCA5-6AF9-FC81-26897FB293E6}"/>
          </ac:spMkLst>
        </pc:spChg>
        <pc:spChg chg="mod">
          <ac:chgData name="Doppagne Véronique" userId="1c66512a-678e-463f-918e-d73fd7521f75" providerId="ADAL" clId="{B92E8E48-9D89-45E5-B91E-612EF0202986}" dt="2024-05-17T14:38:57.506" v="9" actId="20577"/>
          <ac:spMkLst>
            <pc:docMk/>
            <pc:sldMk cId="467112135" sldId="291"/>
            <ac:spMk id="3" creationId="{535C010A-2992-C6D6-051D-00275B554B59}"/>
          </ac:spMkLst>
        </pc:spChg>
      </pc:sldChg>
      <pc:sldChg chg="del">
        <pc:chgData name="Doppagne Véronique" userId="1c66512a-678e-463f-918e-d73fd7521f75" providerId="ADAL" clId="{B92E8E48-9D89-45E5-B91E-612EF0202986}" dt="2024-05-17T14:38:48.555" v="7" actId="2696"/>
        <pc:sldMkLst>
          <pc:docMk/>
          <pc:sldMk cId="1901224021" sldId="292"/>
        </pc:sldMkLst>
      </pc:sldChg>
      <pc:sldChg chg="del">
        <pc:chgData name="Doppagne Véronique" userId="1c66512a-678e-463f-918e-d73fd7521f75" providerId="ADAL" clId="{B92E8E48-9D89-45E5-B91E-612EF0202986}" dt="2024-05-17T14:39:16.242" v="13" actId="2696"/>
        <pc:sldMkLst>
          <pc:docMk/>
          <pc:sldMk cId="3202067753" sldId="293"/>
        </pc:sldMkLst>
      </pc:sldChg>
      <pc:sldChg chg="del">
        <pc:chgData name="Doppagne Véronique" userId="1c66512a-678e-463f-918e-d73fd7521f75" providerId="ADAL" clId="{B92E8E48-9D89-45E5-B91E-612EF0202986}" dt="2024-05-17T14:38:24.163" v="0" actId="2696"/>
        <pc:sldMkLst>
          <pc:docMk/>
          <pc:sldMk cId="1606481104" sldId="295"/>
        </pc:sldMkLst>
      </pc:sldChg>
      <pc:sldChg chg="del">
        <pc:chgData name="Doppagne Véronique" userId="1c66512a-678e-463f-918e-d73fd7521f75" providerId="ADAL" clId="{B92E8E48-9D89-45E5-B91E-612EF0202986}" dt="2024-05-17T14:38:29.995" v="2" actId="2696"/>
        <pc:sldMkLst>
          <pc:docMk/>
          <pc:sldMk cId="4066865650" sldId="296"/>
        </pc:sldMkLst>
      </pc:sldChg>
      <pc:sldChg chg="del">
        <pc:chgData name="Doppagne Véronique" userId="1c66512a-678e-463f-918e-d73fd7521f75" providerId="ADAL" clId="{B92E8E48-9D89-45E5-B91E-612EF0202986}" dt="2024-05-17T14:38:40.695" v="6" actId="2696"/>
        <pc:sldMkLst>
          <pc:docMk/>
          <pc:sldMk cId="958725666" sldId="297"/>
        </pc:sldMkLst>
      </pc:sldChg>
      <pc:sldChg chg="del">
        <pc:chgData name="Doppagne Véronique" userId="1c66512a-678e-463f-918e-d73fd7521f75" providerId="ADAL" clId="{B92E8E48-9D89-45E5-B91E-612EF0202986}" dt="2024-05-17T14:38:33.147" v="3" actId="2696"/>
        <pc:sldMkLst>
          <pc:docMk/>
          <pc:sldMk cId="2395922321" sldId="298"/>
        </pc:sldMkLst>
      </pc:sldChg>
      <pc:sldChg chg="del">
        <pc:chgData name="Doppagne Véronique" userId="1c66512a-678e-463f-918e-d73fd7521f75" providerId="ADAL" clId="{B92E8E48-9D89-45E5-B91E-612EF0202986}" dt="2024-05-17T14:38:27.166" v="1" actId="2696"/>
        <pc:sldMkLst>
          <pc:docMk/>
          <pc:sldMk cId="3067832676" sldId="301"/>
        </pc:sldMkLst>
      </pc:sldChg>
      <pc:sldChg chg="del">
        <pc:chgData name="Doppagne Véronique" userId="1c66512a-678e-463f-918e-d73fd7521f75" providerId="ADAL" clId="{B92E8E48-9D89-45E5-B91E-612EF0202986}" dt="2024-05-17T14:38:35.569" v="4" actId="2696"/>
        <pc:sldMkLst>
          <pc:docMk/>
          <pc:sldMk cId="1297970805" sldId="302"/>
        </pc:sldMkLst>
      </pc:sldChg>
      <pc:sldChg chg="del">
        <pc:chgData name="Doppagne Véronique" userId="1c66512a-678e-463f-918e-d73fd7521f75" providerId="ADAL" clId="{B92E8E48-9D89-45E5-B91E-612EF0202986}" dt="2024-05-17T14:39:37.681" v="16" actId="2696"/>
        <pc:sldMkLst>
          <pc:docMk/>
          <pc:sldMk cId="398557628" sldId="303"/>
        </pc:sldMkLst>
      </pc:sldChg>
      <pc:sldChg chg="del">
        <pc:chgData name="Doppagne Véronique" userId="1c66512a-678e-463f-918e-d73fd7521f75" providerId="ADAL" clId="{B92E8E48-9D89-45E5-B91E-612EF0202986}" dt="2024-05-17T14:38:38.060" v="5" actId="2696"/>
        <pc:sldMkLst>
          <pc:docMk/>
          <pc:sldMk cId="2351341462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25A2A-2476-4202-9A49-E9697DFB13D0}" type="datetimeFigureOut">
              <a:rPr lang="fr-BE" smtClean="0"/>
              <a:t>24-10-24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5DD51-2D42-4CA7-9308-5ED8EEE2EA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215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que les résultats soient un minimum fiables, l’enquête doit être anonymisée (Google Forms).</a:t>
            </a:r>
          </a:p>
          <a:p>
            <a:r>
              <a:rPr lang="fr-FR" dirty="0"/>
              <a:t>Pour un maximum de réponses, elle doit être soumise à un public « captif » (càd en classe, dans le cadre de nos cours).</a:t>
            </a:r>
          </a:p>
          <a:p>
            <a:r>
              <a:rPr lang="fr-FR" dirty="0"/>
              <a:t>L’enquête doit être courte (+/- 10 minutes), pour deux raisons : </a:t>
            </a:r>
          </a:p>
          <a:p>
            <a:r>
              <a:rPr lang="fr-FR" dirty="0"/>
              <a:t> Les étudiants se lasseront si c’est trop long et n’iront pas au bout.</a:t>
            </a:r>
          </a:p>
          <a:p>
            <a:r>
              <a:rPr lang="fr-FR" dirty="0"/>
              <a:t> Elle ne doit pas empiéter trop longtemps sur nos cours.</a:t>
            </a:r>
          </a:p>
          <a:p>
            <a:r>
              <a:rPr lang="fr-FR" dirty="0"/>
              <a:t>Volet quantitatif – elle ne doit comporter que des questions fermées, à choix ou réponses multiples ; nous n’avons ni le temps ne le personnel nécessaire à l’analyse de questions ouvertes sur un si grand nombre.</a:t>
            </a:r>
          </a:p>
          <a:p>
            <a:r>
              <a:rPr lang="fr-FR" dirty="0"/>
              <a:t>Volet qualitatif – il était prévu que la collecte des résultats soit suivie d’une séance de débriefing avec un petit groupe d’étudiants volontaires. Sur les 70 étudiants qui avaient accepté de participer à cette séance, un seul s’est présenté </a:t>
            </a:r>
            <a:r>
              <a:rPr lang="fr-FR" dirty="0">
                <a:sym typeface="Wingdings" panose="05000000000000000000" pitchFamily="2" charset="2"/>
              </a:rPr>
              <a:t></a:t>
            </a:r>
            <a:endParaRPr lang="fr-FR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5DD51-2D42-4CA7-9308-5ED8EEE2EA7E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448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5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6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9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4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3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3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10/24/2024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45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9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2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e image contenant ciel, Symétrie, cercle, manège&#10;&#10;Description générée automatiquement">
            <a:extLst>
              <a:ext uri="{FF2B5EF4-FFF2-40B4-BE49-F238E27FC236}">
                <a16:creationId xmlns:a16="http://schemas.microsoft.com/office/drawing/2014/main" id="{40A01D25-5B38-8AC4-4270-66D3276C9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84" b="396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314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fr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682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B133BE-855C-5123-749E-7299C293E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316" y="1907647"/>
            <a:ext cx="5409468" cy="3042706"/>
          </a:xfrm>
        </p:spPr>
        <p:txBody>
          <a:bodyPr>
            <a:normAutofit/>
          </a:bodyPr>
          <a:lstStyle/>
          <a:p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Light"/>
                <a:ea typeface="+mj-ea"/>
                <a:cs typeface="+mj-cs"/>
              </a:rPr>
              <a:t>IA et apprentissages – La perspective des étudiants</a:t>
            </a:r>
            <a:b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Light"/>
                <a:ea typeface="+mj-ea"/>
                <a:cs typeface="+mj-cs"/>
              </a:rPr>
            </a:br>
            <a:b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Light"/>
                <a:ea typeface="+mj-ea"/>
                <a:cs typeface="+mj-cs"/>
              </a:rPr>
            </a:br>
            <a:endParaRPr lang="fr-BE" sz="2400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9C0E8B-B644-6035-59F4-AB11DDAB2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22" y="5460926"/>
            <a:ext cx="2188557" cy="9327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3122AB9-ECC5-26C8-FA31-11E0721C2DB5}"/>
              </a:ext>
            </a:extLst>
          </p:cNvPr>
          <p:cNvSpPr txBox="1"/>
          <p:nvPr/>
        </p:nvSpPr>
        <p:spPr>
          <a:xfrm>
            <a:off x="4581832" y="5742644"/>
            <a:ext cx="250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Véronique Doppagne</a:t>
            </a:r>
          </a:p>
        </p:txBody>
      </p:sp>
    </p:spTree>
    <p:extLst>
      <p:ext uri="{BB962C8B-B14F-4D97-AF65-F5344CB8AC3E}">
        <p14:creationId xmlns:p14="http://schemas.microsoft.com/office/powerpoint/2010/main" val="417866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F558F-D709-7890-A187-24DB108F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581926"/>
            <a:ext cx="10058400" cy="1371600"/>
          </a:xfrm>
        </p:spPr>
        <p:txBody>
          <a:bodyPr/>
          <a:lstStyle/>
          <a:p>
            <a:r>
              <a:rPr lang="fr-FR" b="1" dirty="0"/>
              <a:t>Partie 2 : Utilisation des outils</a:t>
            </a:r>
            <a:endParaRPr lang="fr-BE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3D49D-6CA2-AC28-813A-0F1E6809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04" y="1719891"/>
            <a:ext cx="10605796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Question 7 : </a:t>
            </a:r>
            <a:r>
              <a:rPr lang="fr-FR" sz="2000" b="0" i="1" dirty="0">
                <a:effectLst/>
              </a:rPr>
              <a:t>Quelle version de ces outils utilisez-vous ?</a:t>
            </a:r>
            <a:br>
              <a:rPr lang="fr-FR" sz="2000" b="0" i="1" dirty="0">
                <a:effectLst/>
              </a:rPr>
            </a:br>
            <a:endParaRPr lang="fr-FR" sz="2000" b="0" i="1" dirty="0">
              <a:effectLst/>
            </a:endParaRPr>
          </a:p>
          <a:p>
            <a:pPr marL="0" indent="0">
              <a:buNone/>
            </a:pPr>
            <a:endParaRPr lang="fr-FR" sz="1600" b="1" i="1" dirty="0">
              <a:solidFill>
                <a:srgbClr val="00B05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4E91E66-A541-A1EB-4C3F-60735AD44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6" t="20335" r="13857"/>
          <a:stretch/>
        </p:blipFill>
        <p:spPr>
          <a:xfrm>
            <a:off x="2305565" y="2419351"/>
            <a:ext cx="7580870" cy="37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1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F558F-D709-7890-A187-24DB108F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556032"/>
            <a:ext cx="10058400" cy="1371600"/>
          </a:xfrm>
        </p:spPr>
        <p:txBody>
          <a:bodyPr/>
          <a:lstStyle/>
          <a:p>
            <a:r>
              <a:rPr lang="fr-FR" b="1" dirty="0"/>
              <a:t>Partie 2 : Utilisation des outils</a:t>
            </a:r>
            <a:endParaRPr lang="fr-BE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3D49D-6CA2-AC28-813A-0F1E6809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04" y="1747883"/>
            <a:ext cx="10605796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Question 8 : </a:t>
            </a:r>
            <a:r>
              <a:rPr lang="fr-FR" sz="2000" b="0" i="1" dirty="0">
                <a:effectLst/>
              </a:rPr>
              <a:t> Parmi les tâches suivantes, quelles sont celles que vous confiez / confieriez volontiers à une intelligence artificielle générative : </a:t>
            </a:r>
            <a:br>
              <a:rPr lang="fr-FR" sz="2000" b="0" i="1" dirty="0">
                <a:effectLst/>
              </a:rPr>
            </a:br>
            <a:endParaRPr lang="fr-FR" sz="2000" b="0" i="1" dirty="0">
              <a:effectLst/>
            </a:endParaRPr>
          </a:p>
          <a:p>
            <a:pPr marL="0" indent="0">
              <a:buNone/>
            </a:pPr>
            <a:endParaRPr lang="fr-FR" sz="1600" b="1" i="1" dirty="0">
              <a:solidFill>
                <a:srgbClr val="00B050"/>
              </a:solidFill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9D5B75C-3042-45B7-C2AD-328A86D12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16707"/>
              </p:ext>
            </p:extLst>
          </p:nvPr>
        </p:nvGraphicFramePr>
        <p:xfrm>
          <a:off x="1066800" y="2473834"/>
          <a:ext cx="10058400" cy="374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98181">
                  <a:extLst>
                    <a:ext uri="{9D8B030D-6E8A-4147-A177-3AD203B41FA5}">
                      <a16:colId xmlns:a16="http://schemas.microsoft.com/office/drawing/2014/main" val="2857955565"/>
                    </a:ext>
                  </a:extLst>
                </a:gridCol>
                <a:gridCol w="889091">
                  <a:extLst>
                    <a:ext uri="{9D8B030D-6E8A-4147-A177-3AD203B41FA5}">
                      <a16:colId xmlns:a16="http://schemas.microsoft.com/office/drawing/2014/main" val="4028642435"/>
                    </a:ext>
                  </a:extLst>
                </a:gridCol>
                <a:gridCol w="871128">
                  <a:extLst>
                    <a:ext uri="{9D8B030D-6E8A-4147-A177-3AD203B41FA5}">
                      <a16:colId xmlns:a16="http://schemas.microsoft.com/office/drawing/2014/main" val="398078115"/>
                    </a:ext>
                  </a:extLst>
                </a:gridCol>
              </a:tblGrid>
              <a:tr h="442682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Oui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669636"/>
                  </a:ext>
                </a:extLst>
              </a:tr>
              <a:tr h="442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Travail (soumis à évaluation) de rédaction en langue étrangère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344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1147</a:t>
                      </a:r>
                      <a:endParaRPr lang="fr-BE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430394"/>
                  </a:ext>
                </a:extLst>
              </a:tr>
              <a:tr h="442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Exercice de rédaction en langue étrangère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accent2"/>
                          </a:solidFill>
                        </a:rPr>
                        <a:t>669</a:t>
                      </a:r>
                      <a:endParaRPr lang="fr-BE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822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11509"/>
                  </a:ext>
                </a:extLst>
              </a:tr>
              <a:tr h="442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Travail (soumis à évaluation) de rédaction en langue maternelle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294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1197</a:t>
                      </a:r>
                      <a:endParaRPr lang="fr-BE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39500"/>
                  </a:ext>
                </a:extLst>
              </a:tr>
              <a:tr h="442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Exercice de rédaction en langue maternelle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accent2"/>
                          </a:solidFill>
                        </a:rPr>
                        <a:t>487</a:t>
                      </a:r>
                      <a:endParaRPr lang="fr-BE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1004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917901"/>
                  </a:ext>
                </a:extLst>
              </a:tr>
              <a:tr h="764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Travail de préparation d'une présentation orale soumise à évaluation (rédaction du plan, du script, des </a:t>
                      </a:r>
                      <a:r>
                        <a:rPr lang="fr-FR" dirty="0" err="1"/>
                        <a:t>dias</a:t>
                      </a:r>
                      <a:r>
                        <a:rPr lang="fr-FR" dirty="0"/>
                        <a:t>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476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1015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430394"/>
                  </a:ext>
                </a:extLst>
              </a:tr>
              <a:tr h="764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Production de questions visant à tester votre maîtrise d'un point de matière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866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625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054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73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F558F-D709-7890-A187-24DB108F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182807"/>
            <a:ext cx="10058400" cy="1371600"/>
          </a:xfrm>
        </p:spPr>
        <p:txBody>
          <a:bodyPr/>
          <a:lstStyle/>
          <a:p>
            <a:r>
              <a:rPr lang="fr-FR" b="1" dirty="0"/>
              <a:t>Partie 3 : Approche critique des outils</a:t>
            </a:r>
            <a:endParaRPr lang="fr-BE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3D49D-6CA2-AC28-813A-0F1E6809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04" y="1225368"/>
            <a:ext cx="10605796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dirty="0"/>
              <a:t>Question 9 : </a:t>
            </a:r>
            <a:r>
              <a:rPr lang="fr-FR" sz="1600" b="0" i="1" dirty="0">
                <a:effectLst/>
              </a:rPr>
              <a:t> Quel est votre avis concernant le recours aux intelligences artificielles génératives dans les cas suivants ? (plusieurs réponses par ligne possibles)</a:t>
            </a:r>
          </a:p>
          <a:p>
            <a:pPr marL="0" indent="0">
              <a:buNone/>
            </a:pPr>
            <a:br>
              <a:rPr lang="fr-FR" sz="2000" b="0" i="1" dirty="0">
                <a:effectLst/>
              </a:rPr>
            </a:br>
            <a:endParaRPr lang="fr-FR" sz="2000" b="0" i="1" dirty="0">
              <a:effectLst/>
            </a:endParaRPr>
          </a:p>
          <a:p>
            <a:pPr marL="0" indent="0">
              <a:buNone/>
            </a:pPr>
            <a:endParaRPr lang="fr-FR" sz="1600" b="1" i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D84BB48-3E62-A480-72C0-27DB93975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138705"/>
              </p:ext>
            </p:extLst>
          </p:nvPr>
        </p:nvGraphicFramePr>
        <p:xfrm>
          <a:off x="519404" y="1950098"/>
          <a:ext cx="11153190" cy="4356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5233">
                  <a:extLst>
                    <a:ext uri="{9D8B030D-6E8A-4147-A177-3AD203B41FA5}">
                      <a16:colId xmlns:a16="http://schemas.microsoft.com/office/drawing/2014/main" val="3906798133"/>
                    </a:ext>
                  </a:extLst>
                </a:gridCol>
                <a:gridCol w="1296955">
                  <a:extLst>
                    <a:ext uri="{9D8B030D-6E8A-4147-A177-3AD203B41FA5}">
                      <a16:colId xmlns:a16="http://schemas.microsoft.com/office/drawing/2014/main" val="1822646096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val="822200677"/>
                    </a:ext>
                  </a:extLst>
                </a:gridCol>
                <a:gridCol w="1726163">
                  <a:extLst>
                    <a:ext uri="{9D8B030D-6E8A-4147-A177-3AD203B41FA5}">
                      <a16:colId xmlns:a16="http://schemas.microsoft.com/office/drawing/2014/main" val="3984015794"/>
                    </a:ext>
                  </a:extLst>
                </a:gridCol>
                <a:gridCol w="2211353">
                  <a:extLst>
                    <a:ext uri="{9D8B030D-6E8A-4147-A177-3AD203B41FA5}">
                      <a16:colId xmlns:a16="http://schemas.microsoft.com/office/drawing/2014/main" val="2500095928"/>
                    </a:ext>
                  </a:extLst>
                </a:gridCol>
              </a:tblGrid>
              <a:tr h="769020"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C'est utile et éthiquement acceptable.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C'est utile mais cela constitue une forme de fraude.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C'est utile mais pédagogiquement peu intéressant.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C'est inutile ; il existe des outils plus indiqués pour faire cela.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905272"/>
                  </a:ext>
                </a:extLst>
              </a:tr>
              <a:tr h="769020">
                <a:tc>
                  <a:txBody>
                    <a:bodyPr/>
                    <a:lstStyle/>
                    <a:p>
                      <a:r>
                        <a:rPr lang="fr-FR" sz="1400" dirty="0"/>
                        <a:t>Pour produire des travaux de qualité supérieure à ce que je pourrais produire </a:t>
                      </a:r>
                      <a:r>
                        <a:rPr lang="fr-FR" sz="1400" dirty="0" err="1"/>
                        <a:t>seul·e</a:t>
                      </a:r>
                      <a:r>
                        <a:rPr lang="fr-FR" sz="1400" dirty="0"/>
                        <a:t> dans le but d’obtenir de meilleures notes.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>
                          <a:solidFill>
                            <a:srgbClr val="00B050"/>
                          </a:solidFill>
                        </a:rPr>
                        <a:t>198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649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solidFill>
                            <a:schemeClr val="tx1"/>
                          </a:solidFill>
                        </a:rPr>
                        <a:t>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211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8074832"/>
                  </a:ext>
                </a:extLst>
              </a:tr>
              <a:tr h="563703">
                <a:tc>
                  <a:txBody>
                    <a:bodyPr/>
                    <a:lstStyle/>
                    <a:p>
                      <a:r>
                        <a:rPr lang="fr-FR" sz="1400" dirty="0"/>
                        <a:t>Pour progresser dans mes apprentissages.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9</a:t>
                      </a:r>
                      <a:r>
                        <a:rPr lang="fr-BE" sz="1600" dirty="0"/>
                        <a:t>65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57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270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267</a:t>
                      </a:r>
                      <a:endParaRPr lang="fr-B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2074750"/>
                  </a:ext>
                </a:extLst>
              </a:tr>
              <a:tr h="563703">
                <a:tc>
                  <a:txBody>
                    <a:bodyPr/>
                    <a:lstStyle/>
                    <a:p>
                      <a:r>
                        <a:rPr lang="fr-FR" sz="1400" dirty="0"/>
                        <a:t>Pour gagner du temps en réduisant ma charge de travail.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567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354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556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149</a:t>
                      </a:r>
                      <a:endParaRPr lang="fr-B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606849"/>
                  </a:ext>
                </a:extLst>
              </a:tr>
              <a:tr h="563703">
                <a:tc>
                  <a:txBody>
                    <a:bodyPr/>
                    <a:lstStyle/>
                    <a:p>
                      <a:r>
                        <a:rPr lang="fr-FR" sz="1400" dirty="0"/>
                        <a:t>Pour explorer des idées en amorce d'un nouveau projet.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1029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149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204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169</a:t>
                      </a:r>
                      <a:endParaRPr lang="fr-B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9991150"/>
                  </a:ext>
                </a:extLst>
              </a:tr>
              <a:tr h="563703">
                <a:tc>
                  <a:txBody>
                    <a:bodyPr/>
                    <a:lstStyle/>
                    <a:p>
                      <a:r>
                        <a:rPr lang="fr-FR" sz="1400" dirty="0"/>
                        <a:t>Pour me familiariser avec un sujet mal connu et mieux le comprendre.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1129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67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158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197</a:t>
                      </a:r>
                      <a:endParaRPr lang="fr-B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2466804"/>
                  </a:ext>
                </a:extLst>
              </a:tr>
              <a:tr h="563703">
                <a:tc>
                  <a:txBody>
                    <a:bodyPr/>
                    <a:lstStyle/>
                    <a:p>
                      <a:r>
                        <a:rPr lang="fr-FR" sz="1400" dirty="0"/>
                        <a:t>Pour obtenir des explications grammaticales ou lexicales en langue maternelle ou étrangère.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1000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71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162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324</a:t>
                      </a:r>
                      <a:endParaRPr lang="fr-B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201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40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F558F-D709-7890-A187-24DB108F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528040"/>
            <a:ext cx="10058400" cy="1371600"/>
          </a:xfrm>
        </p:spPr>
        <p:txBody>
          <a:bodyPr/>
          <a:lstStyle/>
          <a:p>
            <a:r>
              <a:rPr lang="fr-FR" b="1" dirty="0"/>
              <a:t>Partie 3 : Approche critique des outils</a:t>
            </a:r>
            <a:endParaRPr lang="fr-BE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3D49D-6CA2-AC28-813A-0F1E6809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04" y="1766544"/>
            <a:ext cx="11153192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Question 10 : </a:t>
            </a:r>
            <a:r>
              <a:rPr lang="fr-FR" sz="2000" b="0" i="1" dirty="0">
                <a:effectLst/>
              </a:rPr>
              <a:t> Estimez-vous qu’avoir recours à une intelligence artificielle générative dans le cadre d’une évaluation certificative (rapport de stage, mémoire, etc.) est une forme de tricherie ?</a:t>
            </a:r>
            <a:br>
              <a:rPr lang="fr-FR" sz="2000" b="0" i="1" dirty="0">
                <a:effectLst/>
              </a:rPr>
            </a:br>
            <a:endParaRPr lang="fr-FR" sz="2000" b="0" i="1" dirty="0">
              <a:effectLst/>
            </a:endParaRPr>
          </a:p>
          <a:p>
            <a:pPr marL="0" indent="0">
              <a:buNone/>
            </a:pPr>
            <a:endParaRPr lang="fr-FR" sz="1600" b="1" i="1" dirty="0">
              <a:solidFill>
                <a:srgbClr val="00B05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FDB4D8-622B-1FA4-5749-B3260F13F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994" y="2659224"/>
            <a:ext cx="8882012" cy="35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47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F558F-D709-7890-A187-24DB108F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528040"/>
            <a:ext cx="10058400" cy="1371600"/>
          </a:xfrm>
        </p:spPr>
        <p:txBody>
          <a:bodyPr/>
          <a:lstStyle/>
          <a:p>
            <a:r>
              <a:rPr lang="fr-FR" b="1" dirty="0"/>
              <a:t>Partie 3 : Approche critique des outils</a:t>
            </a:r>
            <a:endParaRPr lang="fr-BE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3D49D-6CA2-AC28-813A-0F1E6809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04" y="1766544"/>
            <a:ext cx="11153192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Question 11 : </a:t>
            </a:r>
            <a:r>
              <a:rPr lang="fr-FR" sz="2000" b="0" i="1" dirty="0">
                <a:effectLst/>
              </a:rPr>
              <a:t> Avez-vous pris connaissance de la charte d’utilisation des intelligences artificielles génératives publiée par l’ULiège ? </a:t>
            </a:r>
            <a:br>
              <a:rPr lang="fr-FR" sz="2000" b="0" i="1" dirty="0">
                <a:effectLst/>
              </a:rPr>
            </a:br>
            <a:endParaRPr lang="fr-FR" sz="2000" b="0" i="1" dirty="0">
              <a:effectLst/>
            </a:endParaRPr>
          </a:p>
          <a:p>
            <a:pPr marL="0" indent="0">
              <a:buNone/>
            </a:pPr>
            <a:endParaRPr lang="fr-FR" sz="1600" b="1" i="1" dirty="0">
              <a:solidFill>
                <a:srgbClr val="00B05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31BA5F-6E9D-4ECF-C561-8BD7E555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49" t="26389" r="28267"/>
          <a:stretch/>
        </p:blipFill>
        <p:spPr>
          <a:xfrm>
            <a:off x="3292900" y="2715208"/>
            <a:ext cx="5606200" cy="347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07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F558F-D709-7890-A187-24DB108F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528040"/>
            <a:ext cx="10058400" cy="1371600"/>
          </a:xfrm>
        </p:spPr>
        <p:txBody>
          <a:bodyPr/>
          <a:lstStyle/>
          <a:p>
            <a:r>
              <a:rPr lang="fr-FR" b="1" dirty="0"/>
              <a:t>Partie 3 : Approche critique des outils</a:t>
            </a:r>
            <a:endParaRPr lang="fr-BE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3D49D-6CA2-AC28-813A-0F1E6809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04" y="1569503"/>
            <a:ext cx="11153192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Question 12 : </a:t>
            </a:r>
            <a:r>
              <a:rPr lang="fr-FR" sz="2000" b="0" i="1" dirty="0">
                <a:effectLst/>
              </a:rPr>
              <a:t> Que pensez-vous des affirmations suivantes ?</a:t>
            </a:r>
            <a:br>
              <a:rPr lang="fr-FR" sz="2000" b="0" i="1" dirty="0">
                <a:effectLst/>
              </a:rPr>
            </a:br>
            <a:endParaRPr lang="fr-FR" sz="2000" b="0" i="1" dirty="0">
              <a:effectLst/>
            </a:endParaRPr>
          </a:p>
          <a:p>
            <a:pPr marL="0" indent="0">
              <a:buNone/>
            </a:pPr>
            <a:endParaRPr lang="fr-FR" sz="1600" b="1" i="1" dirty="0">
              <a:solidFill>
                <a:srgbClr val="00B050"/>
              </a:solidFill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461CCE0-17DB-7DB2-9913-244E2EB00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31343"/>
              </p:ext>
            </p:extLst>
          </p:nvPr>
        </p:nvGraphicFramePr>
        <p:xfrm>
          <a:off x="519404" y="2255716"/>
          <a:ext cx="11153190" cy="39606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2188">
                  <a:extLst>
                    <a:ext uri="{9D8B030D-6E8A-4147-A177-3AD203B41FA5}">
                      <a16:colId xmlns:a16="http://schemas.microsoft.com/office/drawing/2014/main" val="3906798133"/>
                    </a:ext>
                  </a:extLst>
                </a:gridCol>
                <a:gridCol w="1408922">
                  <a:extLst>
                    <a:ext uri="{9D8B030D-6E8A-4147-A177-3AD203B41FA5}">
                      <a16:colId xmlns:a16="http://schemas.microsoft.com/office/drawing/2014/main" val="1822646096"/>
                    </a:ext>
                  </a:extLst>
                </a:gridCol>
                <a:gridCol w="1436915">
                  <a:extLst>
                    <a:ext uri="{9D8B030D-6E8A-4147-A177-3AD203B41FA5}">
                      <a16:colId xmlns:a16="http://schemas.microsoft.com/office/drawing/2014/main" val="822200677"/>
                    </a:ext>
                  </a:extLst>
                </a:gridCol>
                <a:gridCol w="1427583">
                  <a:extLst>
                    <a:ext uri="{9D8B030D-6E8A-4147-A177-3AD203B41FA5}">
                      <a16:colId xmlns:a16="http://schemas.microsoft.com/office/drawing/2014/main" val="3984015794"/>
                    </a:ext>
                  </a:extLst>
                </a:gridCol>
                <a:gridCol w="1427582">
                  <a:extLst>
                    <a:ext uri="{9D8B030D-6E8A-4147-A177-3AD203B41FA5}">
                      <a16:colId xmlns:a16="http://schemas.microsoft.com/office/drawing/2014/main" val="2500095928"/>
                    </a:ext>
                  </a:extLst>
                </a:gridCol>
              </a:tblGrid>
              <a:tr h="769020"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Tout à fait d'accord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Plutôt d'accord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Plutôt pas d'accord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Pas du tout d'accord</a:t>
                      </a:r>
                      <a:endParaRPr lang="fr-B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8905272"/>
                  </a:ext>
                </a:extLst>
              </a:tr>
              <a:tr h="769020">
                <a:tc>
                  <a:txBody>
                    <a:bodyPr/>
                    <a:lstStyle/>
                    <a:p>
                      <a:r>
                        <a:rPr lang="fr-FR" sz="1400" dirty="0"/>
                        <a:t>Les informations fournies par les IA génératives sont toujours fiables.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>
                          <a:solidFill>
                            <a:schemeClr val="accent2"/>
                          </a:solidFill>
                        </a:rPr>
                        <a:t>476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622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372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8074832"/>
                  </a:ext>
                </a:extLst>
              </a:tr>
              <a:tr h="563703">
                <a:tc>
                  <a:txBody>
                    <a:bodyPr/>
                    <a:lstStyle/>
                    <a:p>
                      <a:r>
                        <a:rPr lang="fr-FR" sz="1400" dirty="0"/>
                        <a:t>Utiliser ces informations (copiées-collées ou même paraphrasées) sans citer le recours à l'IA générative est une forme de plagiat.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535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243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82</a:t>
                      </a:r>
                      <a:endParaRPr lang="fr-B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2074750"/>
                  </a:ext>
                </a:extLst>
              </a:tr>
              <a:tr h="563703">
                <a:tc>
                  <a:txBody>
                    <a:bodyPr/>
                    <a:lstStyle/>
                    <a:p>
                      <a:r>
                        <a:rPr lang="fr-FR" sz="1400" dirty="0"/>
                        <a:t>Les IA génératives peuvent être des vecteurs de désinformation.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435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722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280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54</a:t>
                      </a:r>
                      <a:endParaRPr lang="fr-B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606849"/>
                  </a:ext>
                </a:extLst>
              </a:tr>
              <a:tr h="563703">
                <a:tc>
                  <a:txBody>
                    <a:bodyPr/>
                    <a:lstStyle/>
                    <a:p>
                      <a:r>
                        <a:rPr lang="fr-FR" sz="1400" dirty="0"/>
                        <a:t>Le recours fréquent aux IA génératives peut avoir pour conséquence une altération de l'esprit critique et créatif.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B050"/>
                          </a:solidFill>
                        </a:rPr>
                        <a:t>571</a:t>
                      </a:r>
                      <a:endParaRPr lang="fr-BE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B050"/>
                          </a:solidFill>
                        </a:rPr>
                        <a:t>578</a:t>
                      </a:r>
                      <a:endParaRPr lang="fr-BE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256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86</a:t>
                      </a:r>
                      <a:endParaRPr lang="fr-B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9991150"/>
                  </a:ext>
                </a:extLst>
              </a:tr>
              <a:tr h="563703">
                <a:tc>
                  <a:txBody>
                    <a:bodyPr/>
                    <a:lstStyle/>
                    <a:p>
                      <a:r>
                        <a:rPr lang="fr-FR" sz="1400" dirty="0"/>
                        <a:t>Le recours fréquent aux IA génératives peut mener à une diminution des capacités rédactionnelles.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B050"/>
                          </a:solidFill>
                        </a:rPr>
                        <a:t>663</a:t>
                      </a:r>
                      <a:endParaRPr lang="fr-BE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B050"/>
                          </a:solidFill>
                        </a:rPr>
                        <a:t>559</a:t>
                      </a:r>
                      <a:endParaRPr lang="fr-BE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191</a:t>
                      </a:r>
                      <a:endParaRPr lang="fr-B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78</a:t>
                      </a:r>
                      <a:endParaRPr lang="fr-B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2466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059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F558F-D709-7890-A187-24DB108F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528040"/>
            <a:ext cx="10058400" cy="1371600"/>
          </a:xfrm>
        </p:spPr>
        <p:txBody>
          <a:bodyPr/>
          <a:lstStyle/>
          <a:p>
            <a:r>
              <a:rPr lang="fr-FR" b="1" dirty="0"/>
              <a:t>Partie 3 : Approche critique des outils</a:t>
            </a:r>
            <a:endParaRPr lang="fr-BE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3D49D-6CA2-AC28-813A-0F1E6809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04" y="1569503"/>
            <a:ext cx="11153192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Question 13: </a:t>
            </a:r>
            <a:r>
              <a:rPr lang="fr-FR" sz="2000" b="0" i="1" dirty="0">
                <a:effectLst/>
              </a:rPr>
              <a:t> Vérifiez-vous les informations qui vous sont fournies par les IA génératives ? </a:t>
            </a:r>
            <a:br>
              <a:rPr lang="fr-FR" sz="2000" b="0" i="1" dirty="0">
                <a:effectLst/>
              </a:rPr>
            </a:br>
            <a:endParaRPr lang="fr-FR" sz="2000" b="0" i="1" dirty="0">
              <a:effectLst/>
            </a:endParaRPr>
          </a:p>
          <a:p>
            <a:pPr marL="0" indent="0">
              <a:buNone/>
            </a:pPr>
            <a:endParaRPr lang="fr-FR" sz="1600" b="1" i="1" dirty="0">
              <a:solidFill>
                <a:srgbClr val="00B05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09A25A-06DE-1053-4E5E-DD72C55F8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8" t="20829" r="2192"/>
          <a:stretch/>
        </p:blipFill>
        <p:spPr>
          <a:xfrm>
            <a:off x="1398648" y="2294704"/>
            <a:ext cx="9394703" cy="393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82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F558F-D709-7890-A187-24DB108F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528040"/>
            <a:ext cx="10058400" cy="1371600"/>
          </a:xfrm>
        </p:spPr>
        <p:txBody>
          <a:bodyPr/>
          <a:lstStyle/>
          <a:p>
            <a:r>
              <a:rPr lang="fr-FR" b="1" dirty="0"/>
              <a:t>Partie 3 : Approche critique des outils</a:t>
            </a:r>
            <a:endParaRPr lang="fr-BE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3D49D-6CA2-AC28-813A-0F1E6809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04" y="1569503"/>
            <a:ext cx="11153192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Question 14 : </a:t>
            </a:r>
            <a:r>
              <a:rPr lang="fr-FR" sz="2000" b="0" i="1" dirty="0">
                <a:effectLst/>
              </a:rPr>
              <a:t>  Dans le cadre de vos cours, vous êtes </a:t>
            </a:r>
            <a:r>
              <a:rPr lang="fr-FR" sz="2000" b="0" i="1" dirty="0" err="1">
                <a:effectLst/>
              </a:rPr>
              <a:t>amené·e</a:t>
            </a:r>
            <a:r>
              <a:rPr lang="fr-FR" sz="2000" b="0" i="1" dirty="0">
                <a:effectLst/>
              </a:rPr>
              <a:t> à effectuer des tâches (= un exercice complexe comme résumer un article, rédiger un texte argumentatif, etc.). A qui incombe la responsabilité d'apprendre aux </a:t>
            </a:r>
            <a:r>
              <a:rPr lang="fr-FR" sz="2000" b="0" i="1" dirty="0" err="1">
                <a:effectLst/>
              </a:rPr>
              <a:t>étudiant·e·s</a:t>
            </a:r>
            <a:r>
              <a:rPr lang="fr-FR" sz="2000" b="0" i="1" dirty="0">
                <a:effectLst/>
              </a:rPr>
              <a:t> comment les IA peuvent aider à accomplir ces tâches de manière correcte et efficace ? </a:t>
            </a:r>
            <a:br>
              <a:rPr lang="fr-FR" sz="2000" b="0" i="1" dirty="0">
                <a:effectLst/>
              </a:rPr>
            </a:br>
            <a:endParaRPr lang="fr-FR" sz="2000" b="0" i="1" dirty="0">
              <a:effectLst/>
            </a:endParaRPr>
          </a:p>
          <a:p>
            <a:pPr marL="0" indent="0">
              <a:buNone/>
            </a:pPr>
            <a:endParaRPr lang="fr-FR" sz="1600" b="1" i="1" dirty="0">
              <a:solidFill>
                <a:srgbClr val="00B05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71945C-B8A2-E5F6-BA44-469DFE820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86" t="31953" r="52806" b="6491"/>
          <a:stretch/>
        </p:blipFill>
        <p:spPr>
          <a:xfrm>
            <a:off x="1085849" y="3429000"/>
            <a:ext cx="2885732" cy="28289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BE68406-BC87-DF89-493F-02C2C00F0C3B}"/>
              </a:ext>
            </a:extLst>
          </p:cNvPr>
          <p:cNvSpPr txBox="1"/>
          <p:nvPr/>
        </p:nvSpPr>
        <p:spPr>
          <a:xfrm>
            <a:off x="4391966" y="3764903"/>
            <a:ext cx="67627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 Aux </a:t>
            </a:r>
            <a:r>
              <a:rPr lang="fr-FR" dirty="0" err="1"/>
              <a:t>encadrant·e·s</a:t>
            </a:r>
            <a:r>
              <a:rPr lang="fr-FR" dirty="0"/>
              <a:t>, qui sont au courant que les IA existent, vont être utilisées, et qui doivent donc prendre le temps d'expliquer comment elles peuvent être utilisées correctement et efficacement.</a:t>
            </a:r>
          </a:p>
          <a:p>
            <a:endParaRPr lang="fr-FR" dirty="0"/>
          </a:p>
          <a:p>
            <a:r>
              <a:rPr lang="fr-FR" dirty="0"/>
              <a:t>          Aux </a:t>
            </a:r>
            <a:r>
              <a:rPr lang="fr-FR" dirty="0" err="1"/>
              <a:t>étudiant·e·s</a:t>
            </a:r>
            <a:r>
              <a:rPr lang="fr-FR" dirty="0"/>
              <a:t>, car rien ne les oblige à utiliser les IA pour accomplir ces tâches.</a:t>
            </a:r>
            <a:endParaRPr lang="fr-BE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6AEE6E5-5E7F-0CA0-5106-FD8DB0F598EF}"/>
              </a:ext>
            </a:extLst>
          </p:cNvPr>
          <p:cNvSpPr/>
          <p:nvPr/>
        </p:nvSpPr>
        <p:spPr>
          <a:xfrm>
            <a:off x="4441968" y="3764903"/>
            <a:ext cx="354564" cy="31257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F9F570B-F72B-BC3E-9BFD-69CBB24BDECC}"/>
              </a:ext>
            </a:extLst>
          </p:cNvPr>
          <p:cNvSpPr/>
          <p:nvPr/>
        </p:nvSpPr>
        <p:spPr>
          <a:xfrm>
            <a:off x="4441968" y="5138813"/>
            <a:ext cx="354564" cy="312576"/>
          </a:xfrm>
          <a:prstGeom prst="round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7148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71694C-DCA5-6AF9-FC81-26897FB2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61" y="544272"/>
            <a:ext cx="10058400" cy="1371600"/>
          </a:xfrm>
        </p:spPr>
        <p:txBody>
          <a:bodyPr/>
          <a:lstStyle/>
          <a:p>
            <a:r>
              <a:rPr lang="fr-FR" b="1" dirty="0"/>
              <a:t>Pour conclure…</a:t>
            </a:r>
            <a:endParaRPr lang="fr-BE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5C010A-2992-C6D6-051D-00275B554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" y="1689730"/>
            <a:ext cx="11179278" cy="3849624"/>
          </a:xfrm>
        </p:spPr>
        <p:txBody>
          <a:bodyPr>
            <a:noAutofit/>
          </a:bodyPr>
          <a:lstStyle/>
          <a:p>
            <a:r>
              <a:rPr lang="fr-FR" sz="2400" dirty="0"/>
              <a:t>Des résultats de février 2024, à l’échelle du développement des IA, c’est déjà le Moyen-Âge. </a:t>
            </a:r>
          </a:p>
          <a:p>
            <a:r>
              <a:rPr lang="fr-FR" sz="2400" dirty="0"/>
              <a:t>On ne reviendra plus en arrière et les IA ne sont pas juste une mode.</a:t>
            </a:r>
          </a:p>
          <a:p>
            <a:r>
              <a:rPr lang="fr-FR" sz="2400" dirty="0"/>
              <a:t>Certains indicateurs sont rassurants, mais d’autres sont en contradiction.</a:t>
            </a:r>
          </a:p>
          <a:p>
            <a:r>
              <a:rPr lang="fr-FR" sz="2400" dirty="0"/>
              <a:t>Usage éthique et efficace des IA dans l’apprentissage = problématique complexe, qui nécessite 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fr-FR" sz="2400" dirty="0"/>
              <a:t> une remise en question de / une réflexion critique au sujet de notre métier d’enseignant,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fr-FR" sz="2400" dirty="0"/>
              <a:t> en dialogue constant avec nos étudiants.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46711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AE43D-FDE7-14A0-8CAA-D982E16E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67" y="559249"/>
            <a:ext cx="10058400" cy="1371600"/>
          </a:xfrm>
        </p:spPr>
        <p:txBody>
          <a:bodyPr/>
          <a:lstStyle/>
          <a:p>
            <a:r>
              <a:rPr lang="fr-BE" b="1" dirty="0"/>
              <a:t>Contextualisation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5BB2B9-3784-BD19-3B6C-8A26AFC20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167" y="1782146"/>
            <a:ext cx="5955458" cy="4553339"/>
          </a:xfrm>
        </p:spPr>
        <p:txBody>
          <a:bodyPr>
            <a:normAutofit fontScale="92500" lnSpcReduction="20000"/>
          </a:bodyPr>
          <a:lstStyle/>
          <a:p>
            <a:r>
              <a:rPr lang="fr-BE" sz="2200" dirty="0"/>
              <a:t>Développement galopant des IA « modèles de langage »</a:t>
            </a:r>
          </a:p>
          <a:p>
            <a:r>
              <a:rPr lang="fr-BE" sz="2200" dirty="0"/>
              <a:t>Langage = notre </a:t>
            </a:r>
            <a:r>
              <a:rPr lang="fr-BE" sz="2200" i="1" dirty="0" err="1"/>
              <a:t>core</a:t>
            </a:r>
            <a:r>
              <a:rPr lang="fr-BE" sz="2200" i="1" dirty="0"/>
              <a:t> business</a:t>
            </a:r>
          </a:p>
          <a:p>
            <a:r>
              <a:rPr lang="fr-BE" sz="2200" dirty="0"/>
              <a:t>Prise de conscience que notre métier va changer</a:t>
            </a:r>
          </a:p>
          <a:p>
            <a:r>
              <a:rPr lang="fr-BE" sz="2200" dirty="0"/>
              <a:t>Besoin de réfléchir à si / comment intégrer les IA à nos pratiques pédagogiques </a:t>
            </a:r>
            <a:r>
              <a:rPr lang="fr-BE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fr-BE" sz="2200" dirty="0"/>
              <a:t>constitution</a:t>
            </a:r>
            <a:r>
              <a:rPr lang="fr-BE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sz="2200" dirty="0"/>
              <a:t>d’un GT « IA » interne à l’ISLV dès mai 2023</a:t>
            </a:r>
          </a:p>
          <a:p>
            <a:r>
              <a:rPr lang="fr-BE" sz="2200" dirty="0"/>
              <a:t>Besoin de savoir « où on met les pieds » et donc d’en savoir plus sur les pratiques étudiantes </a:t>
            </a:r>
            <a:r>
              <a:rPr lang="fr-BE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→</a:t>
            </a:r>
            <a:r>
              <a:rPr lang="fr-BE" sz="2200" dirty="0"/>
              <a:t> enquête auprès de nos étudiants en février 2024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AF40A14-822F-3E6B-B783-1BCE9D287C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8758" y="2504679"/>
            <a:ext cx="4664075" cy="310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0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F88DC5-1740-25B0-7D6E-09FDCF4F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642594"/>
            <a:ext cx="10058400" cy="1371600"/>
          </a:xfrm>
        </p:spPr>
        <p:txBody>
          <a:bodyPr/>
          <a:lstStyle/>
          <a:p>
            <a:r>
              <a:rPr lang="fr-BE" b="1" dirty="0"/>
              <a:t>Méthodologie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4B4051-C1FF-A995-BD69-198E8E12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29631"/>
            <a:ext cx="11029950" cy="4433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/>
              <a:t>Consensus rapidement obtenu au sein de l’équipe sur les modalités suivantes :</a:t>
            </a:r>
          </a:p>
          <a:p>
            <a:r>
              <a:rPr lang="fr-BE" sz="2400" dirty="0"/>
              <a:t>Enquête anonymisée (</a:t>
            </a:r>
            <a:r>
              <a:rPr lang="fr-BE" sz="2400" i="1" dirty="0"/>
              <a:t>Google Forms</a:t>
            </a:r>
            <a:r>
              <a:rPr lang="fr-BE" sz="2400" dirty="0"/>
              <a:t>)</a:t>
            </a:r>
          </a:p>
          <a:p>
            <a:r>
              <a:rPr lang="fr-BE" sz="2400" dirty="0"/>
              <a:t>Soumise à un public « captif » </a:t>
            </a:r>
          </a:p>
          <a:p>
            <a:r>
              <a:rPr lang="fr-BE" sz="2400" dirty="0"/>
              <a:t>Enquête courte (= 14 questions, +/- 10 minutes)</a:t>
            </a:r>
          </a:p>
          <a:p>
            <a:r>
              <a:rPr lang="fr-BE" sz="2400" dirty="0"/>
              <a:t>Volet quantitatif : questions fermées, à choix ou réponses multiples </a:t>
            </a:r>
          </a:p>
          <a:p>
            <a:r>
              <a:rPr lang="fr-BE" sz="2400" dirty="0"/>
              <a:t>Volet qualitatif : séance de débriefing avec un petit groupe d’étudiants volontaires</a:t>
            </a:r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710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4AA10-A82C-8538-1194-1359B83FB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47" y="595941"/>
            <a:ext cx="10058400" cy="1371600"/>
          </a:xfrm>
        </p:spPr>
        <p:txBody>
          <a:bodyPr/>
          <a:lstStyle/>
          <a:p>
            <a:r>
              <a:rPr lang="fr-BE" b="1" dirty="0"/>
              <a:t>L’outil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8E2D10-3F9F-E04A-97F4-C4933CE0A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947" y="1888516"/>
            <a:ext cx="5455298" cy="43735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sz="2400" dirty="0"/>
              <a:t>Outre un premier volet démographique, l’enquête comporte 3 parties :</a:t>
            </a:r>
          </a:p>
          <a:p>
            <a:pPr marL="342900" indent="-342900">
              <a:buFont typeface="+mj-lt"/>
              <a:buAutoNum type="arabicPeriod"/>
            </a:pPr>
            <a:r>
              <a:rPr lang="fr-BE" sz="2400" dirty="0"/>
              <a:t>Quelle connaissance nos étudiants ont-ils de l’existence des IA « modèles de langage » ? (= 3 questions)</a:t>
            </a:r>
          </a:p>
          <a:p>
            <a:pPr marL="342900" indent="-342900">
              <a:buFont typeface="+mj-lt"/>
              <a:buAutoNum type="arabicPeriod"/>
            </a:pPr>
            <a:r>
              <a:rPr lang="fr-BE" sz="2400" dirty="0"/>
              <a:t>Quelle utilisation en font-ils ? (= 5 questions)</a:t>
            </a:r>
          </a:p>
          <a:p>
            <a:pPr marL="342900" indent="-342900">
              <a:buFont typeface="+mj-lt"/>
              <a:buAutoNum type="arabicPeriod"/>
            </a:pPr>
            <a:r>
              <a:rPr lang="fr-BE" sz="2400" dirty="0"/>
              <a:t>Dans quelle mesure approchent-ils ces outils de manière critique ? (= 6 questions)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A9963A4-9021-0E88-73DA-CF3ED7489D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0781" y="2632478"/>
            <a:ext cx="5168272" cy="28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6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70393-D2E5-4935-20F8-76BDD74BD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49" y="334336"/>
            <a:ext cx="4957553" cy="1645920"/>
          </a:xfrm>
        </p:spPr>
        <p:txBody>
          <a:bodyPr>
            <a:normAutofit/>
          </a:bodyPr>
          <a:lstStyle/>
          <a:p>
            <a:r>
              <a:rPr lang="fr-BE" b="1" dirty="0"/>
              <a:t>Démographie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fr-B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fr-BE"/>
          </a:p>
        </p:txBody>
      </p:sp>
      <p:pic>
        <p:nvPicPr>
          <p:cNvPr id="4" name="Image 3" descr="Une image contenant personne, intérieur, mur, ordinateur&#10;&#10;Description générée automatiquement">
            <a:extLst>
              <a:ext uri="{FF2B5EF4-FFF2-40B4-BE49-F238E27FC236}">
                <a16:creationId xmlns:a16="http://schemas.microsoft.com/office/drawing/2014/main" id="{24A33DC9-2117-5CBC-6CFD-C329D9EF6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2196522"/>
            <a:ext cx="4414438" cy="248312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A76FF7-866B-1C83-4893-C851BAFD6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49" y="1632156"/>
            <a:ext cx="5367163" cy="4822136"/>
          </a:xfrm>
        </p:spPr>
        <p:txBody>
          <a:bodyPr>
            <a:normAutofit lnSpcReduction="10000"/>
          </a:bodyPr>
          <a:lstStyle/>
          <a:p>
            <a:r>
              <a:rPr lang="fr-BE" sz="2000" dirty="0"/>
              <a:t>N = </a:t>
            </a:r>
            <a:r>
              <a:rPr lang="fr-BE" sz="2000" b="1" dirty="0"/>
              <a:t>1491</a:t>
            </a:r>
          </a:p>
          <a:p>
            <a:r>
              <a:rPr lang="fr-BE" sz="2000" dirty="0"/>
              <a:t>L’étudiant sondé « moyen » est une étudiante francophone de Bac 1 orientation sciences humaines.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fr-BE" sz="2000" dirty="0"/>
              <a:t>59,6% filles vs 39,6 % garçons (0,8 % </a:t>
            </a:r>
            <a:r>
              <a:rPr lang="fr-BE" sz="2000" dirty="0" err="1"/>
              <a:t>n.b.</a:t>
            </a:r>
            <a:r>
              <a:rPr lang="fr-BE" sz="2000" dirty="0"/>
              <a:t>)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fr-BE" sz="2000" dirty="0"/>
              <a:t>93% francophones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fr-BE" sz="2000" dirty="0"/>
              <a:t>Toutes les facultés sont représentées ; taux de réponse supérieur à 15 % : FSA (17,8%), FDSPC et FM (15,2%)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fr-BE" sz="2000" dirty="0"/>
              <a:t>Bac 1 = 50,2% ; Bac 2 = 22,9 % ; Bac 3 = 14,4 %</a:t>
            </a:r>
          </a:p>
          <a:p>
            <a:pPr lvl="1">
              <a:buFont typeface="Symbol" panose="05050102010706020507" pitchFamily="18" charset="2"/>
              <a:buChar char=""/>
            </a:pPr>
            <a:endParaRPr lang="fr-BE" dirty="0"/>
          </a:p>
          <a:p>
            <a:pPr lvl="1">
              <a:buFont typeface="Symbol" panose="05050102010706020507" pitchFamily="18" charset="2"/>
              <a:buChar char="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1749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3A20EF-A398-277B-1FB1-6CFDD901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17" y="549288"/>
            <a:ext cx="10058400" cy="1371600"/>
          </a:xfrm>
        </p:spPr>
        <p:txBody>
          <a:bodyPr>
            <a:normAutofit/>
          </a:bodyPr>
          <a:lstStyle/>
          <a:p>
            <a:r>
              <a:rPr lang="fr-BE" b="1" dirty="0"/>
              <a:t>Partie 1 : Connaissance des outils</a:t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563D41-8163-EB73-FE21-B7E46E281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17" y="1420212"/>
            <a:ext cx="11084766" cy="3849624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/>
              <a:t>Question 1 : </a:t>
            </a:r>
            <a:r>
              <a:rPr lang="fr-FR" sz="1800" i="1" dirty="0"/>
              <a:t>Avez-vous déjà entendu parler d’intelligences artificielles de type « modèles de langage » ou d’agents conversationnels tels que Chat GPT ou Bing ?</a:t>
            </a:r>
          </a:p>
          <a:p>
            <a:pPr lvl="1">
              <a:buFont typeface="Calibri Light" panose="020F0302020204030204" pitchFamily="34" charset="0"/>
              <a:buChar char="→"/>
            </a:pPr>
            <a:r>
              <a:rPr lang="fr-FR" sz="1800" dirty="0"/>
              <a:t> Oui = 98,1 %</a:t>
            </a:r>
          </a:p>
          <a:p>
            <a:pPr marL="0" indent="0">
              <a:buNone/>
            </a:pPr>
            <a:r>
              <a:rPr lang="fr-BE" sz="1800" dirty="0"/>
              <a:t>Question 2 : </a:t>
            </a:r>
            <a:r>
              <a:rPr lang="fr-BE" sz="1800" i="1" dirty="0"/>
              <a:t>Y avez-vous déjà eu recours dans le cadre de vos études (secondaires ou universitaires) ?</a:t>
            </a:r>
          </a:p>
          <a:p>
            <a:pPr lvl="1">
              <a:buFont typeface="Calibri Light" panose="020F0302020204030204" pitchFamily="34" charset="0"/>
              <a:buChar char="→"/>
            </a:pPr>
            <a:r>
              <a:rPr lang="fr-BE" sz="1800" dirty="0"/>
              <a:t> Oui = 66,9 %</a:t>
            </a:r>
          </a:p>
          <a:p>
            <a:pPr marL="0" indent="0">
              <a:buNone/>
            </a:pPr>
            <a:r>
              <a:rPr lang="fr-BE" sz="1800" dirty="0"/>
              <a:t>Question 3 : </a:t>
            </a:r>
            <a:r>
              <a:rPr lang="fr-BE" sz="1800" i="1" dirty="0"/>
              <a:t>Avez-vous été formé à l’utilisation de ces I.A. ? (plusieurs réponses possibles)</a:t>
            </a:r>
          </a:p>
          <a:p>
            <a:pPr marL="0" indent="0">
              <a:buNone/>
            </a:pPr>
            <a:endParaRPr lang="fr-BE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32A8F4-87B9-3EC1-AF50-2A6CA91A8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292" y="4013035"/>
            <a:ext cx="6866215" cy="2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0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F558F-D709-7890-A187-24DB108F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573436"/>
            <a:ext cx="10058400" cy="1371600"/>
          </a:xfrm>
        </p:spPr>
        <p:txBody>
          <a:bodyPr/>
          <a:lstStyle/>
          <a:p>
            <a:r>
              <a:rPr lang="fr-FR" b="1" dirty="0"/>
              <a:t>Partie 2 : Utilisation des outils</a:t>
            </a:r>
            <a:endParaRPr lang="fr-BE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3D49D-6CA2-AC28-813A-0F1E6809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04" y="1683826"/>
            <a:ext cx="10605796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dirty="0"/>
              <a:t>Question 4 : </a:t>
            </a:r>
            <a:r>
              <a:rPr lang="fr-FR" sz="1600" b="0" i="1" dirty="0">
                <a:effectLst/>
              </a:rPr>
              <a:t>Quand vous avez besoin d’aide dans le cadre d'un cours, quelles sont, parmi les ressources suivantes, celles que vous utilisez ?</a:t>
            </a:r>
            <a:r>
              <a:rPr lang="fr-FR" sz="1600" i="1" dirty="0"/>
              <a:t> </a:t>
            </a:r>
            <a:br>
              <a:rPr lang="fr-FR" sz="1600" i="1" dirty="0"/>
            </a:br>
            <a:endParaRPr lang="fr-FR" sz="1600" i="1" dirty="0"/>
          </a:p>
          <a:p>
            <a:pPr marL="0" indent="0">
              <a:buNone/>
            </a:pPr>
            <a:r>
              <a:rPr lang="fr-FR" sz="1600" dirty="0"/>
              <a:t>N = « Systématiquement » + « souvent » :</a:t>
            </a:r>
            <a:br>
              <a:rPr lang="fr-FR" sz="1600" dirty="0"/>
            </a:br>
            <a:endParaRPr lang="fr-FR" sz="1600" dirty="0"/>
          </a:p>
          <a:p>
            <a:pPr marL="617220" lvl="1" indent="-342900">
              <a:buFont typeface="+mj-lt"/>
              <a:buAutoNum type="arabicPeriod"/>
            </a:pPr>
            <a:r>
              <a:rPr lang="fr-FR" sz="1600" dirty="0"/>
              <a:t>Les moteurs de recherche (Google, etc.) : N= 1390</a:t>
            </a:r>
          </a:p>
          <a:p>
            <a:pPr marL="617220" lvl="1" indent="-342900">
              <a:buFont typeface="+mj-lt"/>
              <a:buAutoNum type="arabicPeriod"/>
            </a:pPr>
            <a:r>
              <a:rPr lang="fr-BE" sz="1600" dirty="0"/>
              <a:t>Les notes de cours : N = 1309</a:t>
            </a:r>
            <a:endParaRPr lang="fr-FR" sz="1600" dirty="0"/>
          </a:p>
          <a:p>
            <a:pPr marL="617220" lvl="1" indent="-342900">
              <a:buFont typeface="+mj-lt"/>
              <a:buAutoNum type="arabicPeriod"/>
            </a:pPr>
            <a:r>
              <a:rPr lang="fr-FR" sz="1600" dirty="0"/>
              <a:t>Les outils de traduction automatique en ligne (</a:t>
            </a:r>
            <a:r>
              <a:rPr lang="fr-FR" sz="1600" dirty="0" err="1"/>
              <a:t>DeepL</a:t>
            </a:r>
            <a:r>
              <a:rPr lang="fr-FR" sz="1600" dirty="0"/>
              <a:t>, etc.) : </a:t>
            </a:r>
            <a:r>
              <a:rPr lang="fr-FR" sz="1600" b="1" dirty="0">
                <a:solidFill>
                  <a:schemeClr val="accent2"/>
                </a:solidFill>
              </a:rPr>
              <a:t>N  = 950</a:t>
            </a:r>
          </a:p>
          <a:p>
            <a:pPr marL="617220" lvl="1" indent="-342900">
              <a:buFont typeface="+mj-lt"/>
              <a:buAutoNum type="arabicPeriod"/>
            </a:pPr>
            <a:r>
              <a:rPr lang="fr-FR" sz="1600" dirty="0"/>
              <a:t>Les outils en ligne sur </a:t>
            </a:r>
            <a:r>
              <a:rPr lang="fr-FR" sz="1600" dirty="0" err="1"/>
              <a:t>eCampus</a:t>
            </a:r>
            <a:r>
              <a:rPr lang="fr-FR" sz="1600" dirty="0"/>
              <a:t> : N = 731</a:t>
            </a:r>
          </a:p>
          <a:p>
            <a:pPr marL="617220" lvl="1" indent="-342900">
              <a:buFont typeface="+mj-lt"/>
              <a:buAutoNum type="arabicPeriod"/>
            </a:pPr>
            <a:r>
              <a:rPr lang="fr-FR" sz="1600" dirty="0"/>
              <a:t>Les questions à des tiers (parents, amis, prof. particulier, etc.) : N = 544</a:t>
            </a:r>
            <a:endParaRPr lang="fr-BE" sz="1600" dirty="0"/>
          </a:p>
          <a:p>
            <a:pPr marL="617220" lvl="1" indent="-342900">
              <a:buFont typeface="+mj-lt"/>
              <a:buAutoNum type="arabicPeriod"/>
            </a:pPr>
            <a:r>
              <a:rPr lang="fr-FR" sz="1600" dirty="0"/>
              <a:t>Les tutos en ligne (YouTube, etc.) : N  = 534</a:t>
            </a:r>
          </a:p>
          <a:p>
            <a:pPr marL="617220" lvl="1" indent="-342900">
              <a:buFont typeface="+mj-lt"/>
              <a:buAutoNum type="arabicPeriod"/>
            </a:pPr>
            <a:r>
              <a:rPr lang="fr-FR" sz="1600" dirty="0"/>
              <a:t>Les questions aux encadrants du cours : N = 398</a:t>
            </a:r>
          </a:p>
          <a:p>
            <a:pPr marL="617220" lvl="1" indent="-342900">
              <a:buFont typeface="+mj-lt"/>
              <a:buAutoNum type="arabicPeriod"/>
            </a:pPr>
            <a:r>
              <a:rPr lang="fr-FR" sz="1600" dirty="0"/>
              <a:t>Les IA génératives (ChatGPT, etc.) : </a:t>
            </a:r>
            <a:r>
              <a:rPr lang="fr-FR" sz="1600" b="1" dirty="0">
                <a:solidFill>
                  <a:srgbClr val="00B050"/>
                </a:solidFill>
              </a:rPr>
              <a:t>N = 390</a:t>
            </a:r>
          </a:p>
        </p:txBody>
      </p:sp>
      <p:pic>
        <p:nvPicPr>
          <p:cNvPr id="1026" name="Picture 2" descr="Tableau des réponses au formulaire Forms. Titre de la question : Quand vous avez besoin d’aide dans le cadre d&amp;apos;un cours, quelles sont, parmi les ressources suivantes, celles que vous utilisez ?. Nombre de réponses : .">
            <a:extLst>
              <a:ext uri="{FF2B5EF4-FFF2-40B4-BE49-F238E27FC236}">
                <a16:creationId xmlns:a16="http://schemas.microsoft.com/office/drawing/2014/main" id="{A8A5E891-A060-CD70-B37B-FE6899EFF1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0" r="59141" b="9362"/>
          <a:stretch/>
        </p:blipFill>
        <p:spPr bwMode="auto">
          <a:xfrm>
            <a:off x="7543412" y="2239632"/>
            <a:ext cx="3905250" cy="176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8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F558F-D709-7890-A187-24DB108F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04" y="556032"/>
            <a:ext cx="10058400" cy="1371600"/>
          </a:xfrm>
        </p:spPr>
        <p:txBody>
          <a:bodyPr/>
          <a:lstStyle/>
          <a:p>
            <a:r>
              <a:rPr lang="fr-FR" b="1" dirty="0"/>
              <a:t>Partie 2 : Utilisation des outils</a:t>
            </a:r>
            <a:endParaRPr lang="fr-BE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3D49D-6CA2-AC28-813A-0F1E6809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04" y="1654577"/>
            <a:ext cx="10605796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Question 5 : </a:t>
            </a:r>
            <a:r>
              <a:rPr lang="fr-FR" sz="2000" b="0" i="1" dirty="0">
                <a:effectLst/>
              </a:rPr>
              <a:t>À quelle fréquence avez-vous recours à des intelligences artificielles génératives telles que ChatGPT, Bing, etc. dans le cadre de vos études ? </a:t>
            </a:r>
            <a:br>
              <a:rPr lang="fr-FR" sz="2000" b="0" i="1" dirty="0">
                <a:effectLst/>
              </a:rPr>
            </a:br>
            <a:endParaRPr lang="fr-FR" sz="1600" b="1" i="1" dirty="0">
              <a:solidFill>
                <a:srgbClr val="00B05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E362BF-4F87-1365-6186-5FCF3D5B3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38" t="26268" r="9145"/>
          <a:stretch/>
        </p:blipFill>
        <p:spPr>
          <a:xfrm>
            <a:off x="2103623" y="2695575"/>
            <a:ext cx="7984753" cy="36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9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F558F-D709-7890-A187-24DB108F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6" y="556032"/>
            <a:ext cx="10058400" cy="1371600"/>
          </a:xfrm>
        </p:spPr>
        <p:txBody>
          <a:bodyPr/>
          <a:lstStyle/>
          <a:p>
            <a:r>
              <a:rPr lang="fr-FR" b="1" dirty="0"/>
              <a:t>Partie 2 : Utilisation des outils</a:t>
            </a:r>
            <a:endParaRPr lang="fr-BE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3D49D-6CA2-AC28-813A-0F1E6809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36" y="1691899"/>
            <a:ext cx="10605796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Question 6 : </a:t>
            </a:r>
            <a:r>
              <a:rPr lang="fr-FR" sz="2000" b="0" i="1" dirty="0">
                <a:effectLst/>
              </a:rPr>
              <a:t>L’utilisation des intelligences artificielles génératives représente quelle proportion de vos démarches d’apprentissage ? </a:t>
            </a:r>
            <a:r>
              <a:rPr lang="fr-FR" sz="2000" i="1" dirty="0"/>
              <a:t> </a:t>
            </a:r>
            <a:br>
              <a:rPr lang="fr-FR" sz="2000" b="0" i="1" dirty="0">
                <a:effectLst/>
              </a:rPr>
            </a:br>
            <a:endParaRPr lang="fr-FR" sz="2000" b="0" i="1" dirty="0">
              <a:effectLst/>
            </a:endParaRPr>
          </a:p>
          <a:p>
            <a:pPr marL="0" indent="0">
              <a:buNone/>
            </a:pPr>
            <a:endParaRPr lang="fr-FR" sz="1600" b="1" i="1" dirty="0">
              <a:solidFill>
                <a:srgbClr val="00B05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AE4083-110A-6CD3-3F8A-C36C83563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48" t="26389" r="12104"/>
          <a:stretch/>
        </p:blipFill>
        <p:spPr>
          <a:xfrm>
            <a:off x="2419738" y="2712341"/>
            <a:ext cx="7352523" cy="35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21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_2SEEDS">
      <a:dk1>
        <a:srgbClr val="000000"/>
      </a:dk1>
      <a:lt1>
        <a:srgbClr val="FFFFFF"/>
      </a:lt1>
      <a:dk2>
        <a:srgbClr val="243841"/>
      </a:dk2>
      <a:lt2>
        <a:srgbClr val="E2E5E8"/>
      </a:lt2>
      <a:accent1>
        <a:srgbClr val="D6933E"/>
      </a:accent1>
      <a:accent2>
        <a:srgbClr val="E38879"/>
      </a:accent2>
      <a:accent3>
        <a:srgbClr val="A7A559"/>
      </a:accent3>
      <a:accent4>
        <a:srgbClr val="49B0BD"/>
      </a:accent4>
      <a:accent5>
        <a:srgbClr val="6FA5E1"/>
      </a:accent5>
      <a:accent6>
        <a:srgbClr val="5C63DD"/>
      </a:accent6>
      <a:hlink>
        <a:srgbClr val="6383AB"/>
      </a:hlink>
      <a:folHlink>
        <a:srgbClr val="7F7F7F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abb2dd1-990c-4362-b263-3423b6c1074d">
      <UserInfo>
        <DisplayName>Noiroux Kevin</DisplayName>
        <AccountId>12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036E80F398414589A4EC7CC803CA5F" ma:contentTypeVersion="6" ma:contentTypeDescription="Crée un document." ma:contentTypeScope="" ma:versionID="07b014ec273e700af8101faed9b2247c">
  <xsd:schema xmlns:xsd="http://www.w3.org/2001/XMLSchema" xmlns:xs="http://www.w3.org/2001/XMLSchema" xmlns:p="http://schemas.microsoft.com/office/2006/metadata/properties" xmlns:ns2="5abb2dd1-990c-4362-b263-3423b6c1074d" xmlns:ns3="9ffe6541-a4e2-4633-af8c-93a64398c606" targetNamespace="http://schemas.microsoft.com/office/2006/metadata/properties" ma:root="true" ma:fieldsID="7416816e72448de35dd62fc8286d4e67" ns2:_="" ns3:_="">
    <xsd:import namespace="5abb2dd1-990c-4362-b263-3423b6c1074d"/>
    <xsd:import namespace="9ffe6541-a4e2-4633-af8c-93a64398c6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b2dd1-990c-4362-b263-3423b6c107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e6541-a4e2-4633-af8c-93a64398c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D88F0F-4834-4E8F-BEB1-8CEC6426FB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4BCC23-5403-4DA4-879E-396F6B899CDA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9ffe6541-a4e2-4633-af8c-93a64398c606"/>
    <ds:schemaRef ds:uri="http://purl.org/dc/dcmitype/"/>
    <ds:schemaRef ds:uri="http://schemas.openxmlformats.org/package/2006/metadata/core-properties"/>
    <ds:schemaRef ds:uri="5abb2dd1-990c-4362-b263-3423b6c1074d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AA72E18-A50C-411D-B64A-677BA47BAE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bb2dd1-990c-4362-b263-3423b6c1074d"/>
    <ds:schemaRef ds:uri="9ffe6541-a4e2-4633-af8c-93a64398c6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1466</Words>
  <Application>Microsoft Office PowerPoint</Application>
  <PresentationFormat>Grand écran</PresentationFormat>
  <Paragraphs>166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Aptos</vt:lpstr>
      <vt:lpstr>Calibri Light</vt:lpstr>
      <vt:lpstr>Garamond</vt:lpstr>
      <vt:lpstr>Sagona Book</vt:lpstr>
      <vt:lpstr>Sagona ExtraLight</vt:lpstr>
      <vt:lpstr>Symbol</vt:lpstr>
      <vt:lpstr>Univers Light</vt:lpstr>
      <vt:lpstr>Wingdings</vt:lpstr>
      <vt:lpstr>SavonVTI</vt:lpstr>
      <vt:lpstr>IA et apprentissages – La perspective des étudiants  </vt:lpstr>
      <vt:lpstr>Contextualisation</vt:lpstr>
      <vt:lpstr>Méthodologie</vt:lpstr>
      <vt:lpstr>L’outil</vt:lpstr>
      <vt:lpstr>Démographie</vt:lpstr>
      <vt:lpstr>Partie 1 : Connaissance des outils </vt:lpstr>
      <vt:lpstr>Partie 2 : Utilisation des outils</vt:lpstr>
      <vt:lpstr>Partie 2 : Utilisation des outils</vt:lpstr>
      <vt:lpstr>Partie 2 : Utilisation des outils</vt:lpstr>
      <vt:lpstr>Partie 2 : Utilisation des outils</vt:lpstr>
      <vt:lpstr>Partie 2 : Utilisation des outils</vt:lpstr>
      <vt:lpstr>Partie 3 : Approche critique des outils</vt:lpstr>
      <vt:lpstr>Partie 3 : Approche critique des outils</vt:lpstr>
      <vt:lpstr>Partie 3 : Approche critique des outils</vt:lpstr>
      <vt:lpstr>Partie 3 : Approche critique des outils</vt:lpstr>
      <vt:lpstr>Partie 3 : Approche critique des outils</vt:lpstr>
      <vt:lpstr>Partie 3 : Approche critique des outils</vt:lpstr>
      <vt:lpstr>Pour conclure…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 et apprentissages – La perspective des étudiants  IA du bon mais IA aussi du boulot !</dc:title>
  <dc:creator>Doppagne Véronique</dc:creator>
  <cp:lastModifiedBy>Doppagne Véronique</cp:lastModifiedBy>
  <cp:revision>3</cp:revision>
  <cp:lastPrinted>2024-05-17T14:31:14Z</cp:lastPrinted>
  <dcterms:created xsi:type="dcterms:W3CDTF">2024-03-15T14:29:17Z</dcterms:created>
  <dcterms:modified xsi:type="dcterms:W3CDTF">2024-10-24T17:09:46Z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0x010100A1036E80F398414589A4EC7CC803CA5F</vt:lpwstr>
  </property>
</Properties>
</file>