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3"/>
  </p:notesMasterIdLst>
  <p:sldIdLst>
    <p:sldId id="256" r:id="rId2"/>
    <p:sldId id="405" r:id="rId3"/>
    <p:sldId id="262" r:id="rId4"/>
    <p:sldId id="424" r:id="rId5"/>
    <p:sldId id="260" r:id="rId6"/>
    <p:sldId id="419" r:id="rId7"/>
    <p:sldId id="261" r:id="rId8"/>
    <p:sldId id="421" r:id="rId9"/>
    <p:sldId id="414" r:id="rId10"/>
    <p:sldId id="415" r:id="rId11"/>
    <p:sldId id="416" r:id="rId12"/>
    <p:sldId id="417" r:id="rId13"/>
    <p:sldId id="423" r:id="rId14"/>
    <p:sldId id="425" r:id="rId15"/>
    <p:sldId id="426" r:id="rId16"/>
    <p:sldId id="427" r:id="rId17"/>
    <p:sldId id="428" r:id="rId18"/>
    <p:sldId id="444" r:id="rId19"/>
    <p:sldId id="418" r:id="rId20"/>
    <p:sldId id="422" r:id="rId21"/>
    <p:sldId id="420" r:id="rId22"/>
    <p:sldId id="431" r:id="rId23"/>
    <p:sldId id="432" r:id="rId24"/>
    <p:sldId id="433" r:id="rId25"/>
    <p:sldId id="434" r:id="rId26"/>
    <p:sldId id="435" r:id="rId27"/>
    <p:sldId id="436" r:id="rId28"/>
    <p:sldId id="429" r:id="rId29"/>
    <p:sldId id="437" r:id="rId30"/>
    <p:sldId id="438" r:id="rId31"/>
    <p:sldId id="439" r:id="rId32"/>
    <p:sldId id="430" r:id="rId33"/>
    <p:sldId id="398" r:id="rId34"/>
    <p:sldId id="440" r:id="rId35"/>
    <p:sldId id="257" r:id="rId36"/>
    <p:sldId id="442" r:id="rId37"/>
    <p:sldId id="441" r:id="rId38"/>
    <p:sldId id="443" r:id="rId39"/>
    <p:sldId id="445" r:id="rId40"/>
    <p:sldId id="446" r:id="rId41"/>
    <p:sldId id="447" r:id="rId42"/>
  </p:sldIdLst>
  <p:sldSz cx="12192000" cy="6858000"/>
  <p:notesSz cx="6858000" cy="9144000"/>
  <p:defaultText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105"/>
    <p:restoredTop sz="94654"/>
  </p:normalViewPr>
  <p:slideViewPr>
    <p:cSldViewPr snapToGrid="0">
      <p:cViewPr varScale="1">
        <p:scale>
          <a:sx n="104" d="100"/>
          <a:sy n="104" d="100"/>
        </p:scale>
        <p:origin x="640"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0278427-168C-6B41-8827-80BF8BF95D76}" type="datetimeFigureOut">
              <a:rPr lang="fr-FR" smtClean="0"/>
              <a:t>25/06/2024</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ACA0342-FB88-0F42-8554-1C104BCFA322}" type="slidenum">
              <a:rPr lang="fr-FR" smtClean="0"/>
              <a:t>‹N°›</a:t>
            </a:fld>
            <a:endParaRPr lang="fr-FR"/>
          </a:p>
        </p:txBody>
      </p:sp>
    </p:spTree>
    <p:extLst>
      <p:ext uri="{BB962C8B-B14F-4D97-AF65-F5344CB8AC3E}">
        <p14:creationId xmlns:p14="http://schemas.microsoft.com/office/powerpoint/2010/main" val="890702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EACA0342-FB88-0F42-8554-1C104BCFA322}" type="slidenum">
              <a:rPr lang="fr-FR" smtClean="0"/>
              <a:t>4</a:t>
            </a:fld>
            <a:endParaRPr lang="fr-FR"/>
          </a:p>
        </p:txBody>
      </p:sp>
    </p:spTree>
    <p:extLst>
      <p:ext uri="{BB962C8B-B14F-4D97-AF65-F5344CB8AC3E}">
        <p14:creationId xmlns:p14="http://schemas.microsoft.com/office/powerpoint/2010/main" val="17190880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63AA6F-3BDB-6CA2-D33C-D6ADD0C57A8D}"/>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BE"/>
          </a:p>
        </p:txBody>
      </p:sp>
      <p:sp>
        <p:nvSpPr>
          <p:cNvPr id="3" name="Subtitle 2">
            <a:extLst>
              <a:ext uri="{FF2B5EF4-FFF2-40B4-BE49-F238E27FC236}">
                <a16:creationId xmlns:a16="http://schemas.microsoft.com/office/drawing/2014/main" id="{A3EB2847-650E-1B30-3EE4-91768CD5D27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BE"/>
          </a:p>
        </p:txBody>
      </p:sp>
      <p:sp>
        <p:nvSpPr>
          <p:cNvPr id="4" name="Date Placeholder 3">
            <a:extLst>
              <a:ext uri="{FF2B5EF4-FFF2-40B4-BE49-F238E27FC236}">
                <a16:creationId xmlns:a16="http://schemas.microsoft.com/office/drawing/2014/main" id="{2425A264-E1A5-E43D-788C-BE474DDBE57E}"/>
              </a:ext>
            </a:extLst>
          </p:cNvPr>
          <p:cNvSpPr>
            <a:spLocks noGrp="1"/>
          </p:cNvSpPr>
          <p:nvPr>
            <p:ph type="dt" sz="half" idx="10"/>
          </p:nvPr>
        </p:nvSpPr>
        <p:spPr/>
        <p:txBody>
          <a:bodyPr/>
          <a:lstStyle/>
          <a:p>
            <a:fld id="{E695D2D1-A988-114E-B538-86186ED444DC}" type="datetimeFigureOut">
              <a:rPr lang="en-BE" smtClean="0"/>
              <a:t>6/25/24</a:t>
            </a:fld>
            <a:endParaRPr lang="en-BE"/>
          </a:p>
        </p:txBody>
      </p:sp>
      <p:sp>
        <p:nvSpPr>
          <p:cNvPr id="5" name="Footer Placeholder 4">
            <a:extLst>
              <a:ext uri="{FF2B5EF4-FFF2-40B4-BE49-F238E27FC236}">
                <a16:creationId xmlns:a16="http://schemas.microsoft.com/office/drawing/2014/main" id="{B3DA0B81-7906-CF2E-8354-CD615B47DAC2}"/>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9E4B90FB-3561-1B9A-8398-6734918B268E}"/>
              </a:ext>
            </a:extLst>
          </p:cNvPr>
          <p:cNvSpPr>
            <a:spLocks noGrp="1"/>
          </p:cNvSpPr>
          <p:nvPr>
            <p:ph type="sldNum" sz="quarter" idx="12"/>
          </p:nvPr>
        </p:nvSpPr>
        <p:spPr/>
        <p:txBody>
          <a:bodyPr/>
          <a:lstStyle/>
          <a:p>
            <a:fld id="{05A20BB1-0B27-6D4C-86C5-99F3C7E0C76C}" type="slidenum">
              <a:rPr lang="en-BE" smtClean="0"/>
              <a:t>‹N°›</a:t>
            </a:fld>
            <a:endParaRPr lang="en-BE"/>
          </a:p>
        </p:txBody>
      </p:sp>
    </p:spTree>
    <p:extLst>
      <p:ext uri="{BB962C8B-B14F-4D97-AF65-F5344CB8AC3E}">
        <p14:creationId xmlns:p14="http://schemas.microsoft.com/office/powerpoint/2010/main" val="20958900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1B9EDB-DB73-A70F-68D1-B5970EFCB882}"/>
              </a:ext>
            </a:extLst>
          </p:cNvPr>
          <p:cNvSpPr>
            <a:spLocks noGrp="1"/>
          </p:cNvSpPr>
          <p:nvPr>
            <p:ph type="title"/>
          </p:nvPr>
        </p:nvSpPr>
        <p:spPr/>
        <p:txBody>
          <a:bodyPr/>
          <a:lstStyle/>
          <a:p>
            <a:r>
              <a:rPr lang="en-GB"/>
              <a:t>Click to edit Master title style</a:t>
            </a:r>
            <a:endParaRPr lang="en-BE"/>
          </a:p>
        </p:txBody>
      </p:sp>
      <p:sp>
        <p:nvSpPr>
          <p:cNvPr id="3" name="Vertical Text Placeholder 2">
            <a:extLst>
              <a:ext uri="{FF2B5EF4-FFF2-40B4-BE49-F238E27FC236}">
                <a16:creationId xmlns:a16="http://schemas.microsoft.com/office/drawing/2014/main" id="{D8EC9748-CC66-3EA8-9812-D8F1CD65E1DA}"/>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Date Placeholder 3">
            <a:extLst>
              <a:ext uri="{FF2B5EF4-FFF2-40B4-BE49-F238E27FC236}">
                <a16:creationId xmlns:a16="http://schemas.microsoft.com/office/drawing/2014/main" id="{BC418AF6-F01D-D0FB-BE86-52A650EB54FB}"/>
              </a:ext>
            </a:extLst>
          </p:cNvPr>
          <p:cNvSpPr>
            <a:spLocks noGrp="1"/>
          </p:cNvSpPr>
          <p:nvPr>
            <p:ph type="dt" sz="half" idx="10"/>
          </p:nvPr>
        </p:nvSpPr>
        <p:spPr/>
        <p:txBody>
          <a:bodyPr/>
          <a:lstStyle/>
          <a:p>
            <a:fld id="{E695D2D1-A988-114E-B538-86186ED444DC}" type="datetimeFigureOut">
              <a:rPr lang="en-BE" smtClean="0"/>
              <a:t>6/25/24</a:t>
            </a:fld>
            <a:endParaRPr lang="en-BE"/>
          </a:p>
        </p:txBody>
      </p:sp>
      <p:sp>
        <p:nvSpPr>
          <p:cNvPr id="5" name="Footer Placeholder 4">
            <a:extLst>
              <a:ext uri="{FF2B5EF4-FFF2-40B4-BE49-F238E27FC236}">
                <a16:creationId xmlns:a16="http://schemas.microsoft.com/office/drawing/2014/main" id="{8D06BDD1-D3A2-6F52-F9BE-6E9A84D38DE5}"/>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37CC0E4C-F8D7-4328-8507-103B5FA84E1C}"/>
              </a:ext>
            </a:extLst>
          </p:cNvPr>
          <p:cNvSpPr>
            <a:spLocks noGrp="1"/>
          </p:cNvSpPr>
          <p:nvPr>
            <p:ph type="sldNum" sz="quarter" idx="12"/>
          </p:nvPr>
        </p:nvSpPr>
        <p:spPr/>
        <p:txBody>
          <a:bodyPr/>
          <a:lstStyle/>
          <a:p>
            <a:fld id="{05A20BB1-0B27-6D4C-86C5-99F3C7E0C76C}" type="slidenum">
              <a:rPr lang="en-BE" smtClean="0"/>
              <a:t>‹N°›</a:t>
            </a:fld>
            <a:endParaRPr lang="en-BE"/>
          </a:p>
        </p:txBody>
      </p:sp>
    </p:spTree>
    <p:extLst>
      <p:ext uri="{BB962C8B-B14F-4D97-AF65-F5344CB8AC3E}">
        <p14:creationId xmlns:p14="http://schemas.microsoft.com/office/powerpoint/2010/main" val="23230630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8DDB432-7832-7550-0091-D050AA4B1BC7}"/>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BE"/>
          </a:p>
        </p:txBody>
      </p:sp>
      <p:sp>
        <p:nvSpPr>
          <p:cNvPr id="3" name="Vertical Text Placeholder 2">
            <a:extLst>
              <a:ext uri="{FF2B5EF4-FFF2-40B4-BE49-F238E27FC236}">
                <a16:creationId xmlns:a16="http://schemas.microsoft.com/office/drawing/2014/main" id="{0DDFD166-FD56-FEB7-127E-C38D8C89F09C}"/>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Date Placeholder 3">
            <a:extLst>
              <a:ext uri="{FF2B5EF4-FFF2-40B4-BE49-F238E27FC236}">
                <a16:creationId xmlns:a16="http://schemas.microsoft.com/office/drawing/2014/main" id="{3D729D3D-C7C4-7187-E742-3BADA6AD5FB1}"/>
              </a:ext>
            </a:extLst>
          </p:cNvPr>
          <p:cNvSpPr>
            <a:spLocks noGrp="1"/>
          </p:cNvSpPr>
          <p:nvPr>
            <p:ph type="dt" sz="half" idx="10"/>
          </p:nvPr>
        </p:nvSpPr>
        <p:spPr/>
        <p:txBody>
          <a:bodyPr/>
          <a:lstStyle/>
          <a:p>
            <a:fld id="{E695D2D1-A988-114E-B538-86186ED444DC}" type="datetimeFigureOut">
              <a:rPr lang="en-BE" smtClean="0"/>
              <a:t>6/25/24</a:t>
            </a:fld>
            <a:endParaRPr lang="en-BE"/>
          </a:p>
        </p:txBody>
      </p:sp>
      <p:sp>
        <p:nvSpPr>
          <p:cNvPr id="5" name="Footer Placeholder 4">
            <a:extLst>
              <a:ext uri="{FF2B5EF4-FFF2-40B4-BE49-F238E27FC236}">
                <a16:creationId xmlns:a16="http://schemas.microsoft.com/office/drawing/2014/main" id="{A57F8901-B8D2-8EC4-2466-1752E1AE1195}"/>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13373263-9DAC-B1ED-4831-F4CC688B471D}"/>
              </a:ext>
            </a:extLst>
          </p:cNvPr>
          <p:cNvSpPr>
            <a:spLocks noGrp="1"/>
          </p:cNvSpPr>
          <p:nvPr>
            <p:ph type="sldNum" sz="quarter" idx="12"/>
          </p:nvPr>
        </p:nvSpPr>
        <p:spPr/>
        <p:txBody>
          <a:bodyPr/>
          <a:lstStyle/>
          <a:p>
            <a:fld id="{05A20BB1-0B27-6D4C-86C5-99F3C7E0C76C}" type="slidenum">
              <a:rPr lang="en-BE" smtClean="0"/>
              <a:t>‹N°›</a:t>
            </a:fld>
            <a:endParaRPr lang="en-BE"/>
          </a:p>
        </p:txBody>
      </p:sp>
    </p:spTree>
    <p:extLst>
      <p:ext uri="{BB962C8B-B14F-4D97-AF65-F5344CB8AC3E}">
        <p14:creationId xmlns:p14="http://schemas.microsoft.com/office/powerpoint/2010/main" val="42023389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A7084C-B544-E20E-1D60-361F7FFD68B9}"/>
              </a:ext>
            </a:extLst>
          </p:cNvPr>
          <p:cNvSpPr>
            <a:spLocks noGrp="1"/>
          </p:cNvSpPr>
          <p:nvPr>
            <p:ph type="title"/>
          </p:nvPr>
        </p:nvSpPr>
        <p:spPr/>
        <p:txBody>
          <a:bodyPr/>
          <a:lstStyle/>
          <a:p>
            <a:r>
              <a:rPr lang="en-GB"/>
              <a:t>Click to edit Master title style</a:t>
            </a:r>
            <a:endParaRPr lang="en-BE"/>
          </a:p>
        </p:txBody>
      </p:sp>
      <p:sp>
        <p:nvSpPr>
          <p:cNvPr id="3" name="Content Placeholder 2">
            <a:extLst>
              <a:ext uri="{FF2B5EF4-FFF2-40B4-BE49-F238E27FC236}">
                <a16:creationId xmlns:a16="http://schemas.microsoft.com/office/drawing/2014/main" id="{FEA44E0D-EE23-5112-6490-C90C880DACE3}"/>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Date Placeholder 3">
            <a:extLst>
              <a:ext uri="{FF2B5EF4-FFF2-40B4-BE49-F238E27FC236}">
                <a16:creationId xmlns:a16="http://schemas.microsoft.com/office/drawing/2014/main" id="{A0A1FE55-9539-85FA-7788-084C47FF9B74}"/>
              </a:ext>
            </a:extLst>
          </p:cNvPr>
          <p:cNvSpPr>
            <a:spLocks noGrp="1"/>
          </p:cNvSpPr>
          <p:nvPr>
            <p:ph type="dt" sz="half" idx="10"/>
          </p:nvPr>
        </p:nvSpPr>
        <p:spPr/>
        <p:txBody>
          <a:bodyPr/>
          <a:lstStyle/>
          <a:p>
            <a:fld id="{E695D2D1-A988-114E-B538-86186ED444DC}" type="datetimeFigureOut">
              <a:rPr lang="en-BE" smtClean="0"/>
              <a:t>6/25/24</a:t>
            </a:fld>
            <a:endParaRPr lang="en-BE"/>
          </a:p>
        </p:txBody>
      </p:sp>
      <p:sp>
        <p:nvSpPr>
          <p:cNvPr id="5" name="Footer Placeholder 4">
            <a:extLst>
              <a:ext uri="{FF2B5EF4-FFF2-40B4-BE49-F238E27FC236}">
                <a16:creationId xmlns:a16="http://schemas.microsoft.com/office/drawing/2014/main" id="{2C773B33-462A-7B1C-BC33-6D2A27198DAB}"/>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BB6E6356-30CF-7D20-F939-10F3621FF5B8}"/>
              </a:ext>
            </a:extLst>
          </p:cNvPr>
          <p:cNvSpPr>
            <a:spLocks noGrp="1"/>
          </p:cNvSpPr>
          <p:nvPr>
            <p:ph type="sldNum" sz="quarter" idx="12"/>
          </p:nvPr>
        </p:nvSpPr>
        <p:spPr/>
        <p:txBody>
          <a:bodyPr/>
          <a:lstStyle/>
          <a:p>
            <a:fld id="{05A20BB1-0B27-6D4C-86C5-99F3C7E0C76C}" type="slidenum">
              <a:rPr lang="en-BE" smtClean="0"/>
              <a:t>‹N°›</a:t>
            </a:fld>
            <a:endParaRPr lang="en-BE"/>
          </a:p>
        </p:txBody>
      </p:sp>
    </p:spTree>
    <p:extLst>
      <p:ext uri="{BB962C8B-B14F-4D97-AF65-F5344CB8AC3E}">
        <p14:creationId xmlns:p14="http://schemas.microsoft.com/office/powerpoint/2010/main" val="9876648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4BD85-A7ED-77D2-1434-109FBBB94808}"/>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BE"/>
          </a:p>
        </p:txBody>
      </p:sp>
      <p:sp>
        <p:nvSpPr>
          <p:cNvPr id="3" name="Text Placeholder 2">
            <a:extLst>
              <a:ext uri="{FF2B5EF4-FFF2-40B4-BE49-F238E27FC236}">
                <a16:creationId xmlns:a16="http://schemas.microsoft.com/office/drawing/2014/main" id="{FB904559-206A-F4B7-32FC-2DA6CF0A339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C9BF148E-8DF6-8448-4D5B-D21E83430A1F}"/>
              </a:ext>
            </a:extLst>
          </p:cNvPr>
          <p:cNvSpPr>
            <a:spLocks noGrp="1"/>
          </p:cNvSpPr>
          <p:nvPr>
            <p:ph type="dt" sz="half" idx="10"/>
          </p:nvPr>
        </p:nvSpPr>
        <p:spPr/>
        <p:txBody>
          <a:bodyPr/>
          <a:lstStyle/>
          <a:p>
            <a:fld id="{E695D2D1-A988-114E-B538-86186ED444DC}" type="datetimeFigureOut">
              <a:rPr lang="en-BE" smtClean="0"/>
              <a:t>6/25/24</a:t>
            </a:fld>
            <a:endParaRPr lang="en-BE"/>
          </a:p>
        </p:txBody>
      </p:sp>
      <p:sp>
        <p:nvSpPr>
          <p:cNvPr id="5" name="Footer Placeholder 4">
            <a:extLst>
              <a:ext uri="{FF2B5EF4-FFF2-40B4-BE49-F238E27FC236}">
                <a16:creationId xmlns:a16="http://schemas.microsoft.com/office/drawing/2014/main" id="{D03E6E30-C5E1-638B-EA8D-32298CE4F148}"/>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7051E572-61BE-E385-58B8-E1AA5E7D2C35}"/>
              </a:ext>
            </a:extLst>
          </p:cNvPr>
          <p:cNvSpPr>
            <a:spLocks noGrp="1"/>
          </p:cNvSpPr>
          <p:nvPr>
            <p:ph type="sldNum" sz="quarter" idx="12"/>
          </p:nvPr>
        </p:nvSpPr>
        <p:spPr/>
        <p:txBody>
          <a:bodyPr/>
          <a:lstStyle/>
          <a:p>
            <a:fld id="{05A20BB1-0B27-6D4C-86C5-99F3C7E0C76C}" type="slidenum">
              <a:rPr lang="en-BE" smtClean="0"/>
              <a:t>‹N°›</a:t>
            </a:fld>
            <a:endParaRPr lang="en-BE"/>
          </a:p>
        </p:txBody>
      </p:sp>
    </p:spTree>
    <p:extLst>
      <p:ext uri="{BB962C8B-B14F-4D97-AF65-F5344CB8AC3E}">
        <p14:creationId xmlns:p14="http://schemas.microsoft.com/office/powerpoint/2010/main" val="21904199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DF1010-1992-2AE0-3640-BCA16D67B053}"/>
              </a:ext>
            </a:extLst>
          </p:cNvPr>
          <p:cNvSpPr>
            <a:spLocks noGrp="1"/>
          </p:cNvSpPr>
          <p:nvPr>
            <p:ph type="title"/>
          </p:nvPr>
        </p:nvSpPr>
        <p:spPr/>
        <p:txBody>
          <a:bodyPr/>
          <a:lstStyle/>
          <a:p>
            <a:r>
              <a:rPr lang="en-GB"/>
              <a:t>Click to edit Master title style</a:t>
            </a:r>
            <a:endParaRPr lang="en-BE"/>
          </a:p>
        </p:txBody>
      </p:sp>
      <p:sp>
        <p:nvSpPr>
          <p:cNvPr id="3" name="Content Placeholder 2">
            <a:extLst>
              <a:ext uri="{FF2B5EF4-FFF2-40B4-BE49-F238E27FC236}">
                <a16:creationId xmlns:a16="http://schemas.microsoft.com/office/drawing/2014/main" id="{E85A2C68-28BA-14A9-9B1C-97EDC7681D57}"/>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Content Placeholder 3">
            <a:extLst>
              <a:ext uri="{FF2B5EF4-FFF2-40B4-BE49-F238E27FC236}">
                <a16:creationId xmlns:a16="http://schemas.microsoft.com/office/drawing/2014/main" id="{BE515012-E5DE-5C88-780C-0FD2AA635EF2}"/>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5" name="Date Placeholder 4">
            <a:extLst>
              <a:ext uri="{FF2B5EF4-FFF2-40B4-BE49-F238E27FC236}">
                <a16:creationId xmlns:a16="http://schemas.microsoft.com/office/drawing/2014/main" id="{10766C6A-E513-A6E7-07B6-D1B366D25937}"/>
              </a:ext>
            </a:extLst>
          </p:cNvPr>
          <p:cNvSpPr>
            <a:spLocks noGrp="1"/>
          </p:cNvSpPr>
          <p:nvPr>
            <p:ph type="dt" sz="half" idx="10"/>
          </p:nvPr>
        </p:nvSpPr>
        <p:spPr/>
        <p:txBody>
          <a:bodyPr/>
          <a:lstStyle/>
          <a:p>
            <a:fld id="{E695D2D1-A988-114E-B538-86186ED444DC}" type="datetimeFigureOut">
              <a:rPr lang="en-BE" smtClean="0"/>
              <a:t>6/25/24</a:t>
            </a:fld>
            <a:endParaRPr lang="en-BE"/>
          </a:p>
        </p:txBody>
      </p:sp>
      <p:sp>
        <p:nvSpPr>
          <p:cNvPr id="6" name="Footer Placeholder 5">
            <a:extLst>
              <a:ext uri="{FF2B5EF4-FFF2-40B4-BE49-F238E27FC236}">
                <a16:creationId xmlns:a16="http://schemas.microsoft.com/office/drawing/2014/main" id="{E4709A83-F979-FFE9-6F2F-F4BDBA0BAF42}"/>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1EDB1C37-77DD-B8E9-BF56-C26925A688F1}"/>
              </a:ext>
            </a:extLst>
          </p:cNvPr>
          <p:cNvSpPr>
            <a:spLocks noGrp="1"/>
          </p:cNvSpPr>
          <p:nvPr>
            <p:ph type="sldNum" sz="quarter" idx="12"/>
          </p:nvPr>
        </p:nvSpPr>
        <p:spPr/>
        <p:txBody>
          <a:bodyPr/>
          <a:lstStyle/>
          <a:p>
            <a:fld id="{05A20BB1-0B27-6D4C-86C5-99F3C7E0C76C}" type="slidenum">
              <a:rPr lang="en-BE" smtClean="0"/>
              <a:t>‹N°›</a:t>
            </a:fld>
            <a:endParaRPr lang="en-BE"/>
          </a:p>
        </p:txBody>
      </p:sp>
    </p:spTree>
    <p:extLst>
      <p:ext uri="{BB962C8B-B14F-4D97-AF65-F5344CB8AC3E}">
        <p14:creationId xmlns:p14="http://schemas.microsoft.com/office/powerpoint/2010/main" val="5579632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35B1E6-80DE-DA0D-3284-F49068E4AE27}"/>
              </a:ext>
            </a:extLst>
          </p:cNvPr>
          <p:cNvSpPr>
            <a:spLocks noGrp="1"/>
          </p:cNvSpPr>
          <p:nvPr>
            <p:ph type="title"/>
          </p:nvPr>
        </p:nvSpPr>
        <p:spPr>
          <a:xfrm>
            <a:off x="839788" y="365125"/>
            <a:ext cx="10515600" cy="1325563"/>
          </a:xfrm>
        </p:spPr>
        <p:txBody>
          <a:bodyPr/>
          <a:lstStyle/>
          <a:p>
            <a:r>
              <a:rPr lang="en-GB"/>
              <a:t>Click to edit Master title style</a:t>
            </a:r>
            <a:endParaRPr lang="en-BE"/>
          </a:p>
        </p:txBody>
      </p:sp>
      <p:sp>
        <p:nvSpPr>
          <p:cNvPr id="3" name="Text Placeholder 2">
            <a:extLst>
              <a:ext uri="{FF2B5EF4-FFF2-40B4-BE49-F238E27FC236}">
                <a16:creationId xmlns:a16="http://schemas.microsoft.com/office/drawing/2014/main" id="{48AC4D37-D68E-6523-287E-06B8486D120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EB90D075-9069-B3A0-FE4C-BF177C61ABD4}"/>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5" name="Text Placeholder 4">
            <a:extLst>
              <a:ext uri="{FF2B5EF4-FFF2-40B4-BE49-F238E27FC236}">
                <a16:creationId xmlns:a16="http://schemas.microsoft.com/office/drawing/2014/main" id="{635BFF4C-7856-1008-01C7-A11FC46D736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41D8ACAC-A119-4937-D085-15B74EF54799}"/>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7" name="Date Placeholder 6">
            <a:extLst>
              <a:ext uri="{FF2B5EF4-FFF2-40B4-BE49-F238E27FC236}">
                <a16:creationId xmlns:a16="http://schemas.microsoft.com/office/drawing/2014/main" id="{6A1DB403-6CC8-71BC-EDD0-EE242BD00FEF}"/>
              </a:ext>
            </a:extLst>
          </p:cNvPr>
          <p:cNvSpPr>
            <a:spLocks noGrp="1"/>
          </p:cNvSpPr>
          <p:nvPr>
            <p:ph type="dt" sz="half" idx="10"/>
          </p:nvPr>
        </p:nvSpPr>
        <p:spPr/>
        <p:txBody>
          <a:bodyPr/>
          <a:lstStyle/>
          <a:p>
            <a:fld id="{E695D2D1-A988-114E-B538-86186ED444DC}" type="datetimeFigureOut">
              <a:rPr lang="en-BE" smtClean="0"/>
              <a:t>6/25/24</a:t>
            </a:fld>
            <a:endParaRPr lang="en-BE"/>
          </a:p>
        </p:txBody>
      </p:sp>
      <p:sp>
        <p:nvSpPr>
          <p:cNvPr id="8" name="Footer Placeholder 7">
            <a:extLst>
              <a:ext uri="{FF2B5EF4-FFF2-40B4-BE49-F238E27FC236}">
                <a16:creationId xmlns:a16="http://schemas.microsoft.com/office/drawing/2014/main" id="{93A98F30-8EFE-92BB-E006-55FE1BA56EA5}"/>
              </a:ext>
            </a:extLst>
          </p:cNvPr>
          <p:cNvSpPr>
            <a:spLocks noGrp="1"/>
          </p:cNvSpPr>
          <p:nvPr>
            <p:ph type="ftr" sz="quarter" idx="11"/>
          </p:nvPr>
        </p:nvSpPr>
        <p:spPr/>
        <p:txBody>
          <a:bodyPr/>
          <a:lstStyle/>
          <a:p>
            <a:endParaRPr lang="en-BE"/>
          </a:p>
        </p:txBody>
      </p:sp>
      <p:sp>
        <p:nvSpPr>
          <p:cNvPr id="9" name="Slide Number Placeholder 8">
            <a:extLst>
              <a:ext uri="{FF2B5EF4-FFF2-40B4-BE49-F238E27FC236}">
                <a16:creationId xmlns:a16="http://schemas.microsoft.com/office/drawing/2014/main" id="{895B1310-5EAB-635E-EF91-8549D0DE0C9C}"/>
              </a:ext>
            </a:extLst>
          </p:cNvPr>
          <p:cNvSpPr>
            <a:spLocks noGrp="1"/>
          </p:cNvSpPr>
          <p:nvPr>
            <p:ph type="sldNum" sz="quarter" idx="12"/>
          </p:nvPr>
        </p:nvSpPr>
        <p:spPr/>
        <p:txBody>
          <a:bodyPr/>
          <a:lstStyle/>
          <a:p>
            <a:fld id="{05A20BB1-0B27-6D4C-86C5-99F3C7E0C76C}" type="slidenum">
              <a:rPr lang="en-BE" smtClean="0"/>
              <a:t>‹N°›</a:t>
            </a:fld>
            <a:endParaRPr lang="en-BE"/>
          </a:p>
        </p:txBody>
      </p:sp>
    </p:spTree>
    <p:extLst>
      <p:ext uri="{BB962C8B-B14F-4D97-AF65-F5344CB8AC3E}">
        <p14:creationId xmlns:p14="http://schemas.microsoft.com/office/powerpoint/2010/main" val="27274239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F7C8ED-1759-23E4-61B0-EDF98E2732D0}"/>
              </a:ext>
            </a:extLst>
          </p:cNvPr>
          <p:cNvSpPr>
            <a:spLocks noGrp="1"/>
          </p:cNvSpPr>
          <p:nvPr>
            <p:ph type="title"/>
          </p:nvPr>
        </p:nvSpPr>
        <p:spPr/>
        <p:txBody>
          <a:bodyPr/>
          <a:lstStyle/>
          <a:p>
            <a:r>
              <a:rPr lang="en-GB"/>
              <a:t>Click to edit Master title style</a:t>
            </a:r>
            <a:endParaRPr lang="en-BE"/>
          </a:p>
        </p:txBody>
      </p:sp>
      <p:sp>
        <p:nvSpPr>
          <p:cNvPr id="3" name="Date Placeholder 2">
            <a:extLst>
              <a:ext uri="{FF2B5EF4-FFF2-40B4-BE49-F238E27FC236}">
                <a16:creationId xmlns:a16="http://schemas.microsoft.com/office/drawing/2014/main" id="{22C28A45-3519-CCB3-C18C-3CBB43B7918D}"/>
              </a:ext>
            </a:extLst>
          </p:cNvPr>
          <p:cNvSpPr>
            <a:spLocks noGrp="1"/>
          </p:cNvSpPr>
          <p:nvPr>
            <p:ph type="dt" sz="half" idx="10"/>
          </p:nvPr>
        </p:nvSpPr>
        <p:spPr/>
        <p:txBody>
          <a:bodyPr/>
          <a:lstStyle/>
          <a:p>
            <a:fld id="{E695D2D1-A988-114E-B538-86186ED444DC}" type="datetimeFigureOut">
              <a:rPr lang="en-BE" smtClean="0"/>
              <a:t>6/25/24</a:t>
            </a:fld>
            <a:endParaRPr lang="en-BE"/>
          </a:p>
        </p:txBody>
      </p:sp>
      <p:sp>
        <p:nvSpPr>
          <p:cNvPr id="4" name="Footer Placeholder 3">
            <a:extLst>
              <a:ext uri="{FF2B5EF4-FFF2-40B4-BE49-F238E27FC236}">
                <a16:creationId xmlns:a16="http://schemas.microsoft.com/office/drawing/2014/main" id="{63D45462-E7EA-A347-1591-B56D98937A64}"/>
              </a:ext>
            </a:extLst>
          </p:cNvPr>
          <p:cNvSpPr>
            <a:spLocks noGrp="1"/>
          </p:cNvSpPr>
          <p:nvPr>
            <p:ph type="ftr" sz="quarter" idx="11"/>
          </p:nvPr>
        </p:nvSpPr>
        <p:spPr/>
        <p:txBody>
          <a:bodyPr/>
          <a:lstStyle/>
          <a:p>
            <a:endParaRPr lang="en-BE"/>
          </a:p>
        </p:txBody>
      </p:sp>
      <p:sp>
        <p:nvSpPr>
          <p:cNvPr id="5" name="Slide Number Placeholder 4">
            <a:extLst>
              <a:ext uri="{FF2B5EF4-FFF2-40B4-BE49-F238E27FC236}">
                <a16:creationId xmlns:a16="http://schemas.microsoft.com/office/drawing/2014/main" id="{51090CCA-4C8E-890D-DD1D-B4C524903204}"/>
              </a:ext>
            </a:extLst>
          </p:cNvPr>
          <p:cNvSpPr>
            <a:spLocks noGrp="1"/>
          </p:cNvSpPr>
          <p:nvPr>
            <p:ph type="sldNum" sz="quarter" idx="12"/>
          </p:nvPr>
        </p:nvSpPr>
        <p:spPr/>
        <p:txBody>
          <a:bodyPr/>
          <a:lstStyle/>
          <a:p>
            <a:fld id="{05A20BB1-0B27-6D4C-86C5-99F3C7E0C76C}" type="slidenum">
              <a:rPr lang="en-BE" smtClean="0"/>
              <a:t>‹N°›</a:t>
            </a:fld>
            <a:endParaRPr lang="en-BE"/>
          </a:p>
        </p:txBody>
      </p:sp>
    </p:spTree>
    <p:extLst>
      <p:ext uri="{BB962C8B-B14F-4D97-AF65-F5344CB8AC3E}">
        <p14:creationId xmlns:p14="http://schemas.microsoft.com/office/powerpoint/2010/main" val="23305539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1E3208E-3435-ABC0-94A1-2CB5BEC58FBE}"/>
              </a:ext>
            </a:extLst>
          </p:cNvPr>
          <p:cNvSpPr>
            <a:spLocks noGrp="1"/>
          </p:cNvSpPr>
          <p:nvPr>
            <p:ph type="dt" sz="half" idx="10"/>
          </p:nvPr>
        </p:nvSpPr>
        <p:spPr/>
        <p:txBody>
          <a:bodyPr/>
          <a:lstStyle/>
          <a:p>
            <a:fld id="{E695D2D1-A988-114E-B538-86186ED444DC}" type="datetimeFigureOut">
              <a:rPr lang="en-BE" smtClean="0"/>
              <a:t>6/25/24</a:t>
            </a:fld>
            <a:endParaRPr lang="en-BE"/>
          </a:p>
        </p:txBody>
      </p:sp>
      <p:sp>
        <p:nvSpPr>
          <p:cNvPr id="3" name="Footer Placeholder 2">
            <a:extLst>
              <a:ext uri="{FF2B5EF4-FFF2-40B4-BE49-F238E27FC236}">
                <a16:creationId xmlns:a16="http://schemas.microsoft.com/office/drawing/2014/main" id="{C4658614-9290-7382-0C86-91CE8C7CE4B8}"/>
              </a:ext>
            </a:extLst>
          </p:cNvPr>
          <p:cNvSpPr>
            <a:spLocks noGrp="1"/>
          </p:cNvSpPr>
          <p:nvPr>
            <p:ph type="ftr" sz="quarter" idx="11"/>
          </p:nvPr>
        </p:nvSpPr>
        <p:spPr/>
        <p:txBody>
          <a:bodyPr/>
          <a:lstStyle/>
          <a:p>
            <a:endParaRPr lang="en-BE"/>
          </a:p>
        </p:txBody>
      </p:sp>
      <p:sp>
        <p:nvSpPr>
          <p:cNvPr id="4" name="Slide Number Placeholder 3">
            <a:extLst>
              <a:ext uri="{FF2B5EF4-FFF2-40B4-BE49-F238E27FC236}">
                <a16:creationId xmlns:a16="http://schemas.microsoft.com/office/drawing/2014/main" id="{A218A9A6-EC90-D706-2E91-8DA2A75FF2C0}"/>
              </a:ext>
            </a:extLst>
          </p:cNvPr>
          <p:cNvSpPr>
            <a:spLocks noGrp="1"/>
          </p:cNvSpPr>
          <p:nvPr>
            <p:ph type="sldNum" sz="quarter" idx="12"/>
          </p:nvPr>
        </p:nvSpPr>
        <p:spPr/>
        <p:txBody>
          <a:bodyPr/>
          <a:lstStyle/>
          <a:p>
            <a:fld id="{05A20BB1-0B27-6D4C-86C5-99F3C7E0C76C}" type="slidenum">
              <a:rPr lang="en-BE" smtClean="0"/>
              <a:t>‹N°›</a:t>
            </a:fld>
            <a:endParaRPr lang="en-BE"/>
          </a:p>
        </p:txBody>
      </p:sp>
    </p:spTree>
    <p:extLst>
      <p:ext uri="{BB962C8B-B14F-4D97-AF65-F5344CB8AC3E}">
        <p14:creationId xmlns:p14="http://schemas.microsoft.com/office/powerpoint/2010/main" val="18041122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DE02E5-72B5-5BB5-307E-5392CC152758}"/>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BE"/>
          </a:p>
        </p:txBody>
      </p:sp>
      <p:sp>
        <p:nvSpPr>
          <p:cNvPr id="3" name="Content Placeholder 2">
            <a:extLst>
              <a:ext uri="{FF2B5EF4-FFF2-40B4-BE49-F238E27FC236}">
                <a16:creationId xmlns:a16="http://schemas.microsoft.com/office/drawing/2014/main" id="{CE84E953-0F23-71DF-2DBE-D7574F1F292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Text Placeholder 3">
            <a:extLst>
              <a:ext uri="{FF2B5EF4-FFF2-40B4-BE49-F238E27FC236}">
                <a16:creationId xmlns:a16="http://schemas.microsoft.com/office/drawing/2014/main" id="{C5BDFEF5-C14B-1440-48CE-F6F82CDD90A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544789BF-DE75-F247-2EFE-8E5D9FF59C47}"/>
              </a:ext>
            </a:extLst>
          </p:cNvPr>
          <p:cNvSpPr>
            <a:spLocks noGrp="1"/>
          </p:cNvSpPr>
          <p:nvPr>
            <p:ph type="dt" sz="half" idx="10"/>
          </p:nvPr>
        </p:nvSpPr>
        <p:spPr/>
        <p:txBody>
          <a:bodyPr/>
          <a:lstStyle/>
          <a:p>
            <a:fld id="{E695D2D1-A988-114E-B538-86186ED444DC}" type="datetimeFigureOut">
              <a:rPr lang="en-BE" smtClean="0"/>
              <a:t>6/25/24</a:t>
            </a:fld>
            <a:endParaRPr lang="en-BE"/>
          </a:p>
        </p:txBody>
      </p:sp>
      <p:sp>
        <p:nvSpPr>
          <p:cNvPr id="6" name="Footer Placeholder 5">
            <a:extLst>
              <a:ext uri="{FF2B5EF4-FFF2-40B4-BE49-F238E27FC236}">
                <a16:creationId xmlns:a16="http://schemas.microsoft.com/office/drawing/2014/main" id="{1CFA9192-702F-6AC0-BE5E-4D8DB93E6BCB}"/>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3F569A36-1755-50BA-7BB4-2359828E7109}"/>
              </a:ext>
            </a:extLst>
          </p:cNvPr>
          <p:cNvSpPr>
            <a:spLocks noGrp="1"/>
          </p:cNvSpPr>
          <p:nvPr>
            <p:ph type="sldNum" sz="quarter" idx="12"/>
          </p:nvPr>
        </p:nvSpPr>
        <p:spPr/>
        <p:txBody>
          <a:bodyPr/>
          <a:lstStyle/>
          <a:p>
            <a:fld id="{05A20BB1-0B27-6D4C-86C5-99F3C7E0C76C}" type="slidenum">
              <a:rPr lang="en-BE" smtClean="0"/>
              <a:t>‹N°›</a:t>
            </a:fld>
            <a:endParaRPr lang="en-BE"/>
          </a:p>
        </p:txBody>
      </p:sp>
    </p:spTree>
    <p:extLst>
      <p:ext uri="{BB962C8B-B14F-4D97-AF65-F5344CB8AC3E}">
        <p14:creationId xmlns:p14="http://schemas.microsoft.com/office/powerpoint/2010/main" val="23664565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5BE1C3-4E60-24AC-4FB3-AD87AF17B5C3}"/>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BE"/>
          </a:p>
        </p:txBody>
      </p:sp>
      <p:sp>
        <p:nvSpPr>
          <p:cNvPr id="3" name="Picture Placeholder 2">
            <a:extLst>
              <a:ext uri="{FF2B5EF4-FFF2-40B4-BE49-F238E27FC236}">
                <a16:creationId xmlns:a16="http://schemas.microsoft.com/office/drawing/2014/main" id="{65DD52A4-F2E3-E138-FF4F-0502179A359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BE"/>
          </a:p>
        </p:txBody>
      </p:sp>
      <p:sp>
        <p:nvSpPr>
          <p:cNvPr id="4" name="Text Placeholder 3">
            <a:extLst>
              <a:ext uri="{FF2B5EF4-FFF2-40B4-BE49-F238E27FC236}">
                <a16:creationId xmlns:a16="http://schemas.microsoft.com/office/drawing/2014/main" id="{BC329D09-48DB-FC97-2FD6-0E483AB4BB2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70BDD6F3-8DEF-1A0E-075A-242CDCCE764F}"/>
              </a:ext>
            </a:extLst>
          </p:cNvPr>
          <p:cNvSpPr>
            <a:spLocks noGrp="1"/>
          </p:cNvSpPr>
          <p:nvPr>
            <p:ph type="dt" sz="half" idx="10"/>
          </p:nvPr>
        </p:nvSpPr>
        <p:spPr/>
        <p:txBody>
          <a:bodyPr/>
          <a:lstStyle/>
          <a:p>
            <a:fld id="{E695D2D1-A988-114E-B538-86186ED444DC}" type="datetimeFigureOut">
              <a:rPr lang="en-BE" smtClean="0"/>
              <a:t>6/25/24</a:t>
            </a:fld>
            <a:endParaRPr lang="en-BE"/>
          </a:p>
        </p:txBody>
      </p:sp>
      <p:sp>
        <p:nvSpPr>
          <p:cNvPr id="6" name="Footer Placeholder 5">
            <a:extLst>
              <a:ext uri="{FF2B5EF4-FFF2-40B4-BE49-F238E27FC236}">
                <a16:creationId xmlns:a16="http://schemas.microsoft.com/office/drawing/2014/main" id="{D0C361C7-4D32-E5F7-E684-C99FD8A7B468}"/>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70A288E1-48C7-A350-B9D4-7EC31228966A}"/>
              </a:ext>
            </a:extLst>
          </p:cNvPr>
          <p:cNvSpPr>
            <a:spLocks noGrp="1"/>
          </p:cNvSpPr>
          <p:nvPr>
            <p:ph type="sldNum" sz="quarter" idx="12"/>
          </p:nvPr>
        </p:nvSpPr>
        <p:spPr/>
        <p:txBody>
          <a:bodyPr/>
          <a:lstStyle/>
          <a:p>
            <a:fld id="{05A20BB1-0B27-6D4C-86C5-99F3C7E0C76C}" type="slidenum">
              <a:rPr lang="en-BE" smtClean="0"/>
              <a:t>‹N°›</a:t>
            </a:fld>
            <a:endParaRPr lang="en-BE"/>
          </a:p>
        </p:txBody>
      </p:sp>
    </p:spTree>
    <p:extLst>
      <p:ext uri="{BB962C8B-B14F-4D97-AF65-F5344CB8AC3E}">
        <p14:creationId xmlns:p14="http://schemas.microsoft.com/office/powerpoint/2010/main" val="13298286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7B6818-2414-41E6-884D-6A4DF86F202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BE"/>
          </a:p>
        </p:txBody>
      </p:sp>
      <p:sp>
        <p:nvSpPr>
          <p:cNvPr id="3" name="Text Placeholder 2">
            <a:extLst>
              <a:ext uri="{FF2B5EF4-FFF2-40B4-BE49-F238E27FC236}">
                <a16:creationId xmlns:a16="http://schemas.microsoft.com/office/drawing/2014/main" id="{6BA44BA0-D5CD-10E4-BF4D-C2B8618DB3A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Date Placeholder 3">
            <a:extLst>
              <a:ext uri="{FF2B5EF4-FFF2-40B4-BE49-F238E27FC236}">
                <a16:creationId xmlns:a16="http://schemas.microsoft.com/office/drawing/2014/main" id="{FC20DC31-9484-DD7A-2DE8-3483FC00280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95D2D1-A988-114E-B538-86186ED444DC}" type="datetimeFigureOut">
              <a:rPr lang="en-BE" smtClean="0"/>
              <a:t>6/25/24</a:t>
            </a:fld>
            <a:endParaRPr lang="en-BE"/>
          </a:p>
        </p:txBody>
      </p:sp>
      <p:sp>
        <p:nvSpPr>
          <p:cNvPr id="5" name="Footer Placeholder 4">
            <a:extLst>
              <a:ext uri="{FF2B5EF4-FFF2-40B4-BE49-F238E27FC236}">
                <a16:creationId xmlns:a16="http://schemas.microsoft.com/office/drawing/2014/main" id="{C2DCB68F-42C4-E748-A4C3-2FAA9F6B95F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BE"/>
          </a:p>
        </p:txBody>
      </p:sp>
      <p:sp>
        <p:nvSpPr>
          <p:cNvPr id="6" name="Slide Number Placeholder 5">
            <a:extLst>
              <a:ext uri="{FF2B5EF4-FFF2-40B4-BE49-F238E27FC236}">
                <a16:creationId xmlns:a16="http://schemas.microsoft.com/office/drawing/2014/main" id="{18EA5CFC-A799-0035-357B-DD1B227C483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A20BB1-0B27-6D4C-86C5-99F3C7E0C76C}" type="slidenum">
              <a:rPr lang="en-BE" smtClean="0"/>
              <a:t>‹N°›</a:t>
            </a:fld>
            <a:endParaRPr lang="en-BE"/>
          </a:p>
        </p:txBody>
      </p:sp>
      <p:pic>
        <p:nvPicPr>
          <p:cNvPr id="9" name="Picture 8">
            <a:extLst>
              <a:ext uri="{FF2B5EF4-FFF2-40B4-BE49-F238E27FC236}">
                <a16:creationId xmlns:a16="http://schemas.microsoft.com/office/drawing/2014/main" id="{DE7D8CA6-B4C9-A1D2-46A5-0F182B39725B}"/>
              </a:ext>
            </a:extLst>
          </p:cNvPr>
          <p:cNvPicPr>
            <a:picLocks noChangeAspect="1"/>
          </p:cNvPicPr>
          <p:nvPr userDrawn="1"/>
        </p:nvPicPr>
        <p:blipFill>
          <a:blip r:embed="rId13"/>
          <a:stretch>
            <a:fillRect/>
          </a:stretch>
        </p:blipFill>
        <p:spPr>
          <a:xfrm>
            <a:off x="0" y="0"/>
            <a:ext cx="12192000" cy="6858000"/>
          </a:xfrm>
          <a:prstGeom prst="rect">
            <a:avLst/>
          </a:prstGeom>
        </p:spPr>
      </p:pic>
    </p:spTree>
    <p:extLst>
      <p:ext uri="{BB962C8B-B14F-4D97-AF65-F5344CB8AC3E}">
        <p14:creationId xmlns:p14="http://schemas.microsoft.com/office/powerpoint/2010/main" val="25577633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a:extLst>
              <a:ext uri="{FF2B5EF4-FFF2-40B4-BE49-F238E27FC236}">
                <a16:creationId xmlns:a16="http://schemas.microsoft.com/office/drawing/2014/main" id="{3C1ADD04-03FB-EE3A-6E5E-AF83313569D8}"/>
              </a:ext>
            </a:extLst>
          </p:cNvPr>
          <p:cNvGraphicFramePr>
            <a:graphicFrameLocks noGrp="1"/>
          </p:cNvGraphicFramePr>
          <p:nvPr>
            <p:extLst>
              <p:ext uri="{D42A27DB-BD31-4B8C-83A1-F6EECF244321}">
                <p14:modId xmlns:p14="http://schemas.microsoft.com/office/powerpoint/2010/main" val="3089779319"/>
              </p:ext>
            </p:extLst>
          </p:nvPr>
        </p:nvGraphicFramePr>
        <p:xfrm>
          <a:off x="1742303" y="1705232"/>
          <a:ext cx="8504194" cy="4023360"/>
        </p:xfrm>
        <a:graphic>
          <a:graphicData uri="http://schemas.openxmlformats.org/drawingml/2006/table">
            <a:tbl>
              <a:tblPr firstRow="1" bandRow="1">
                <a:tableStyleId>{5940675A-B579-460E-94D1-54222C63F5DA}</a:tableStyleId>
              </a:tblPr>
              <a:tblGrid>
                <a:gridCol w="8504194">
                  <a:extLst>
                    <a:ext uri="{9D8B030D-6E8A-4147-A177-3AD203B41FA5}">
                      <a16:colId xmlns:a16="http://schemas.microsoft.com/office/drawing/2014/main" val="2063243923"/>
                    </a:ext>
                  </a:extLst>
                </a:gridCol>
              </a:tblGrid>
              <a:tr h="3830595">
                <a:tc>
                  <a:txBody>
                    <a:bodyPr/>
                    <a:lstStyle/>
                    <a:p>
                      <a:pPr algn="ctr"/>
                      <a:r>
                        <a:rPr lang="fr-SN" sz="4000" b="1" kern="100" dirty="0">
                          <a:effectLst/>
                          <a:highlight>
                            <a:srgbClr val="C0C0C0"/>
                          </a:highlight>
                          <a:latin typeface="Calibri" panose="020F0502020204030204" pitchFamily="34" charset="0"/>
                          <a:ea typeface="Calibri" panose="020F0502020204030204" pitchFamily="34" charset="0"/>
                          <a:cs typeface="Calibri" panose="020F0502020204030204" pitchFamily="34" charset="0"/>
                        </a:rPr>
                        <a:t>LE CONTRÔLE DE CONSTITIONNALITE A PRIORI  DES LOIS </a:t>
                      </a:r>
                    </a:p>
                    <a:p>
                      <a:endParaRPr lang="fr-BE" sz="3200" b="1" dirty="0">
                        <a:solidFill>
                          <a:schemeClr val="accent1">
                            <a:lumMod val="75000"/>
                          </a:schemeClr>
                        </a:solidFill>
                        <a:latin typeface="Arial" panose="020B0604020202020204" pitchFamily="34" charset="0"/>
                      </a:endParaRPr>
                    </a:p>
                    <a:p>
                      <a:pPr algn="ctr"/>
                      <a:r>
                        <a:rPr lang="fr-BE" sz="2800" b="1" dirty="0">
                          <a:solidFill>
                            <a:schemeClr val="accent1">
                              <a:lumMod val="75000"/>
                            </a:schemeClr>
                          </a:solidFill>
                          <a:latin typeface="Arial" panose="020B0604020202020204" pitchFamily="34" charset="0"/>
                        </a:rPr>
                        <a:t> </a:t>
                      </a:r>
                      <a:r>
                        <a:rPr lang="fr-BE" b="1" dirty="0">
                          <a:solidFill>
                            <a:schemeClr val="tx1"/>
                          </a:solidFill>
                          <a:latin typeface="Arial" panose="020B0604020202020204" pitchFamily="34" charset="0"/>
                        </a:rPr>
                        <a:t>Séminaire de renforcement des capacités sur les questions relatives aux contentieux constitutionnel et référendaire. </a:t>
                      </a:r>
                    </a:p>
                    <a:p>
                      <a:pPr algn="ctr"/>
                      <a:r>
                        <a:rPr lang="fr-BE" b="1" dirty="0">
                          <a:solidFill>
                            <a:schemeClr val="tx1"/>
                          </a:solidFill>
                          <a:effectLst/>
                          <a:latin typeface="Arial" panose="020B0604020202020204" pitchFamily="34" charset="0"/>
                        </a:rPr>
                        <a:t>  </a:t>
                      </a:r>
                    </a:p>
                    <a:p>
                      <a:pPr algn="ctr"/>
                      <a:r>
                        <a:rPr lang="fr-BE" b="1" dirty="0">
                          <a:solidFill>
                            <a:schemeClr val="tx1"/>
                          </a:solidFill>
                          <a:latin typeface="Arial" panose="020B0604020202020204" pitchFamily="34" charset="0"/>
                        </a:rPr>
                        <a:t>Professeur Bob KABAMBA</a:t>
                      </a:r>
                    </a:p>
                    <a:p>
                      <a:pPr algn="ctr"/>
                      <a:endParaRPr lang="fr-BE" b="1" dirty="0">
                        <a:solidFill>
                          <a:schemeClr val="tx1"/>
                        </a:solidFill>
                        <a:effectLst/>
                        <a:latin typeface="Arial" panose="020B0604020202020204" pitchFamily="34" charset="0"/>
                      </a:endParaRPr>
                    </a:p>
                    <a:p>
                      <a:pPr algn="ctr"/>
                      <a:r>
                        <a:rPr lang="fr-BE" sz="1400" b="1" dirty="0" err="1">
                          <a:solidFill>
                            <a:schemeClr val="tx1"/>
                          </a:solidFill>
                          <a:latin typeface="Arial" panose="020B0604020202020204" pitchFamily="34" charset="0"/>
                        </a:rPr>
                        <a:t>Coyah</a:t>
                      </a:r>
                      <a:r>
                        <a:rPr lang="fr-BE" sz="1400" b="1" dirty="0">
                          <a:solidFill>
                            <a:schemeClr val="tx1"/>
                          </a:solidFill>
                          <a:latin typeface="Arial" panose="020B0604020202020204" pitchFamily="34" charset="0"/>
                        </a:rPr>
                        <a:t>, Maison blanche</a:t>
                      </a:r>
                    </a:p>
                    <a:p>
                      <a:pPr algn="ctr"/>
                      <a:r>
                        <a:rPr lang="fr-BE" sz="1400" b="1" dirty="0">
                          <a:solidFill>
                            <a:schemeClr val="tx1"/>
                          </a:solidFill>
                          <a:latin typeface="Arial" panose="020B0604020202020204" pitchFamily="34" charset="0"/>
                        </a:rPr>
                        <a:t>  24 juin 2024</a:t>
                      </a:r>
                      <a:endParaRPr lang="fr-BE" sz="1400" b="1" dirty="0">
                        <a:solidFill>
                          <a:schemeClr val="tx1"/>
                        </a:solidFill>
                        <a:effectLst/>
                        <a:latin typeface="Arial" panose="020B0604020202020204" pitchFamily="34" charset="0"/>
                      </a:endParaRPr>
                    </a:p>
                    <a:p>
                      <a:endParaRPr lang="fr-FR" dirty="0"/>
                    </a:p>
                  </a:txBody>
                  <a:tcPr/>
                </a:tc>
                <a:extLst>
                  <a:ext uri="{0D108BD9-81ED-4DB2-BD59-A6C34878D82A}">
                    <a16:rowId xmlns:a16="http://schemas.microsoft.com/office/drawing/2014/main" val="781254655"/>
                  </a:ext>
                </a:extLst>
              </a:tr>
            </a:tbl>
          </a:graphicData>
        </a:graphic>
      </p:graphicFrame>
    </p:spTree>
    <p:extLst>
      <p:ext uri="{BB962C8B-B14F-4D97-AF65-F5344CB8AC3E}">
        <p14:creationId xmlns:p14="http://schemas.microsoft.com/office/powerpoint/2010/main" val="20248832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4824B78-984C-31BC-8DE8-63B9CD33FE19}"/>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7F9E4938-DDB6-0A47-9D5A-725A711B5DEE}"/>
              </a:ext>
            </a:extLst>
          </p:cNvPr>
          <p:cNvSpPr>
            <a:spLocks noGrp="1"/>
          </p:cNvSpPr>
          <p:nvPr>
            <p:ph idx="1"/>
          </p:nvPr>
        </p:nvSpPr>
        <p:spPr>
          <a:xfrm>
            <a:off x="838200" y="1825625"/>
            <a:ext cx="10515600" cy="3858483"/>
          </a:xfrm>
        </p:spPr>
        <p:txBody>
          <a:bodyPr/>
          <a:lstStyle/>
          <a:p>
            <a:r>
              <a:rPr lang="fr-FR" dirty="0"/>
              <a:t>Le contrôle est objectif: il ne porte que sur la constitutionnalité de l’acte déféré à la Cour.</a:t>
            </a:r>
          </a:p>
          <a:p>
            <a:r>
              <a:rPr lang="fr-FR" dirty="0"/>
              <a:t>Le contrôle est abstrait : porte sur l’acte déféré en tant que tel en dehors du contexte dans lequel il est fait application de cet acte (pas d’application aussi longtemps que non constatation de la conformité)</a:t>
            </a:r>
          </a:p>
          <a:p>
            <a:r>
              <a:rPr lang="fr-FR" dirty="0"/>
              <a:t>Le contrôle est réservé aux instances politiques centrales</a:t>
            </a:r>
          </a:p>
          <a:p>
            <a:r>
              <a:rPr lang="fr-FR" dirty="0"/>
              <a:t>Le contrôle est exercé au bénéfice de l’urgence. Le délais pour statuer est généralement court. </a:t>
            </a:r>
          </a:p>
        </p:txBody>
      </p:sp>
    </p:spTree>
    <p:extLst>
      <p:ext uri="{BB962C8B-B14F-4D97-AF65-F5344CB8AC3E}">
        <p14:creationId xmlns:p14="http://schemas.microsoft.com/office/powerpoint/2010/main" val="39949782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53B8C71-B100-F887-D449-466A2A2EE470}"/>
              </a:ext>
            </a:extLst>
          </p:cNvPr>
          <p:cNvSpPr>
            <a:spLocks noGrp="1"/>
          </p:cNvSpPr>
          <p:nvPr>
            <p:ph type="title"/>
          </p:nvPr>
        </p:nvSpPr>
        <p:spPr/>
        <p:txBody>
          <a:bodyPr>
            <a:normAutofit/>
          </a:bodyPr>
          <a:lstStyle/>
          <a:p>
            <a:r>
              <a:rPr lang="fr-FR" sz="3600" b="1" dirty="0">
                <a:solidFill>
                  <a:schemeClr val="accent6"/>
                </a:solidFill>
              </a:rPr>
              <a:t>2.1.2 Lois ordinaires &amp; ordonnances du Président </a:t>
            </a:r>
          </a:p>
        </p:txBody>
      </p:sp>
      <p:sp>
        <p:nvSpPr>
          <p:cNvPr id="3" name="Espace réservé du contenu 2">
            <a:extLst>
              <a:ext uri="{FF2B5EF4-FFF2-40B4-BE49-F238E27FC236}">
                <a16:creationId xmlns:a16="http://schemas.microsoft.com/office/drawing/2014/main" id="{5DBF9A31-8D85-1842-6389-FC5545AB7400}"/>
              </a:ext>
            </a:extLst>
          </p:cNvPr>
          <p:cNvSpPr>
            <a:spLocks noGrp="1"/>
          </p:cNvSpPr>
          <p:nvPr>
            <p:ph idx="1"/>
          </p:nvPr>
        </p:nvSpPr>
        <p:spPr/>
        <p:txBody>
          <a:bodyPr>
            <a:normAutofit lnSpcReduction="10000"/>
          </a:bodyPr>
          <a:lstStyle/>
          <a:p>
            <a:r>
              <a:rPr lang="fr-FR" dirty="0"/>
              <a:t>La Cour suprême est en charge de la constitutionnalité des lois et des actes ayant force de loi.</a:t>
            </a:r>
          </a:p>
          <a:p>
            <a:r>
              <a:rPr lang="fr-FR" dirty="0"/>
              <a:t>Il s’agit dans le cas présent des projets ou propositions de loi adoptées par le Parlement (CNT) et non encore promulguées.</a:t>
            </a:r>
          </a:p>
          <a:p>
            <a:r>
              <a:rPr lang="fr-FR" dirty="0"/>
              <a:t>Ce contrôle est facultatif</a:t>
            </a:r>
          </a:p>
          <a:p>
            <a:r>
              <a:rPr lang="fr-FR" dirty="0"/>
              <a:t>Saisine : le Président de la République, le Président du CNT ou 1/10</a:t>
            </a:r>
            <a:r>
              <a:rPr lang="fr-FR" baseline="30000" dirty="0"/>
              <a:t>ème</a:t>
            </a:r>
            <a:r>
              <a:rPr lang="fr-FR" dirty="0"/>
              <a:t> des membres de la CNT </a:t>
            </a:r>
          </a:p>
          <a:p>
            <a:r>
              <a:rPr lang="fr-FR" dirty="0"/>
              <a:t>Cette compétence est rarement exercée. Elle est souvent le fait d’une minorité parlementaire. Elle utilise cette procédure pour essayer d’obtenir ce qu’elle n’a pas obtenir sur le plan politique. </a:t>
            </a:r>
          </a:p>
        </p:txBody>
      </p:sp>
    </p:spTree>
    <p:extLst>
      <p:ext uri="{BB962C8B-B14F-4D97-AF65-F5344CB8AC3E}">
        <p14:creationId xmlns:p14="http://schemas.microsoft.com/office/powerpoint/2010/main" val="7419560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21D3F81-E89B-1961-5455-EC0327CC0037}"/>
              </a:ext>
            </a:extLst>
          </p:cNvPr>
          <p:cNvSpPr>
            <a:spLocks noGrp="1"/>
          </p:cNvSpPr>
          <p:nvPr>
            <p:ph type="title"/>
          </p:nvPr>
        </p:nvSpPr>
        <p:spPr>
          <a:xfrm>
            <a:off x="838200" y="681037"/>
            <a:ext cx="10515600" cy="1325563"/>
          </a:xfrm>
        </p:spPr>
        <p:txBody>
          <a:bodyPr>
            <a:normAutofit/>
          </a:bodyPr>
          <a:lstStyle/>
          <a:p>
            <a:pPr algn="just"/>
            <a:r>
              <a:rPr lang="fr-FR" sz="3600" b="1" dirty="0">
                <a:solidFill>
                  <a:schemeClr val="accent6"/>
                </a:solidFill>
              </a:rPr>
              <a:t>2.1.3 Règlements intérieurs des institutions constitutionnelles </a:t>
            </a:r>
          </a:p>
        </p:txBody>
      </p:sp>
      <p:sp>
        <p:nvSpPr>
          <p:cNvPr id="3" name="Espace réservé du contenu 2">
            <a:extLst>
              <a:ext uri="{FF2B5EF4-FFF2-40B4-BE49-F238E27FC236}">
                <a16:creationId xmlns:a16="http://schemas.microsoft.com/office/drawing/2014/main" id="{517391C0-B679-3D1A-F078-3E5DB94EAB09}"/>
              </a:ext>
            </a:extLst>
          </p:cNvPr>
          <p:cNvSpPr>
            <a:spLocks noGrp="1"/>
          </p:cNvSpPr>
          <p:nvPr>
            <p:ph idx="1"/>
          </p:nvPr>
        </p:nvSpPr>
        <p:spPr>
          <a:xfrm>
            <a:off x="838200" y="2006600"/>
            <a:ext cx="10515600" cy="4351338"/>
          </a:xfrm>
        </p:spPr>
        <p:txBody>
          <a:bodyPr>
            <a:normAutofit fontScale="92500"/>
          </a:bodyPr>
          <a:lstStyle/>
          <a:p>
            <a:r>
              <a:rPr lang="fr-FR" b="1" u="sng" dirty="0"/>
              <a:t>Institutions constitutionnelles </a:t>
            </a:r>
            <a:r>
              <a:rPr lang="fr-FR" dirty="0"/>
              <a:t>: </a:t>
            </a:r>
          </a:p>
          <a:p>
            <a:pPr lvl="1"/>
            <a:r>
              <a:rPr lang="fr-FR" sz="2800" dirty="0">
                <a:cs typeface="Arial" panose="020B0604020202020204" pitchFamily="34" charset="0"/>
              </a:rPr>
              <a:t>Assemblée nationale</a:t>
            </a:r>
          </a:p>
          <a:p>
            <a:pPr lvl="1"/>
            <a:r>
              <a:rPr lang="fr-FR" sz="2800" dirty="0">
                <a:cs typeface="Arial" panose="020B0604020202020204" pitchFamily="34" charset="0"/>
              </a:rPr>
              <a:t>Cour suprême,</a:t>
            </a:r>
          </a:p>
          <a:p>
            <a:pPr lvl="1"/>
            <a:r>
              <a:rPr lang="fr-FR" sz="2800" kern="0" spc="-5" dirty="0">
                <a:solidFill>
                  <a:srgbClr val="565656"/>
                </a:solidFill>
                <a:effectLst/>
                <a:ea typeface="Times New Roman" panose="02020603050405020304" pitchFamily="18" charset="0"/>
                <a:cs typeface="Arial" panose="020B0604020202020204" pitchFamily="34" charset="0"/>
              </a:rPr>
              <a:t>Cour des comptes,</a:t>
            </a:r>
            <a:r>
              <a:rPr lang="fr-FR" sz="2800" kern="0" dirty="0">
                <a:solidFill>
                  <a:srgbClr val="565656"/>
                </a:solidFill>
                <a:effectLst/>
                <a:ea typeface="Times New Roman" panose="02020603050405020304" pitchFamily="18" charset="0"/>
                <a:cs typeface="Arial" panose="020B0604020202020204" pitchFamily="34" charset="0"/>
              </a:rPr>
              <a:t> </a:t>
            </a:r>
            <a:endParaRPr lang="fr-FR" sz="2800" kern="0" spc="-10" dirty="0">
              <a:solidFill>
                <a:srgbClr val="565656"/>
              </a:solidFill>
              <a:effectLst/>
              <a:ea typeface="Times New Roman" panose="02020603050405020304" pitchFamily="18" charset="0"/>
              <a:cs typeface="Arial" panose="020B0604020202020204" pitchFamily="34" charset="0"/>
            </a:endParaRPr>
          </a:p>
          <a:p>
            <a:pPr lvl="1"/>
            <a:r>
              <a:rPr lang="fr-FR" sz="2800" kern="0" dirty="0">
                <a:solidFill>
                  <a:srgbClr val="565656"/>
                </a:solidFill>
                <a:effectLst/>
                <a:ea typeface="Times New Roman" panose="02020603050405020304" pitchFamily="18" charset="0"/>
                <a:cs typeface="Arial" panose="020B0604020202020204" pitchFamily="34" charset="0"/>
              </a:rPr>
              <a:t> Conseil</a:t>
            </a:r>
            <a:r>
              <a:rPr lang="fr-FR" sz="2800" kern="0" spc="-5" dirty="0">
                <a:solidFill>
                  <a:srgbClr val="565656"/>
                </a:solidFill>
                <a:effectLst/>
                <a:ea typeface="Times New Roman" panose="02020603050405020304" pitchFamily="18" charset="0"/>
                <a:cs typeface="Arial" panose="020B0604020202020204" pitchFamily="34" charset="0"/>
              </a:rPr>
              <a:t> économique</a:t>
            </a:r>
            <a:r>
              <a:rPr lang="fr-FR" sz="2800" kern="0" dirty="0">
                <a:solidFill>
                  <a:srgbClr val="565656"/>
                </a:solidFill>
                <a:effectLst/>
                <a:ea typeface="Times New Roman" panose="02020603050405020304" pitchFamily="18" charset="0"/>
                <a:cs typeface="Arial" panose="020B0604020202020204" pitchFamily="34" charset="0"/>
              </a:rPr>
              <a:t>, </a:t>
            </a:r>
            <a:r>
              <a:rPr lang="fr-FR" sz="2800" kern="0" spc="-5" dirty="0">
                <a:solidFill>
                  <a:srgbClr val="565656"/>
                </a:solidFill>
                <a:effectLst/>
                <a:ea typeface="Times New Roman" panose="02020603050405020304" pitchFamily="18" charset="0"/>
                <a:cs typeface="Arial" panose="020B0604020202020204" pitchFamily="34" charset="0"/>
              </a:rPr>
              <a:t>social, environnemental et culturel,</a:t>
            </a:r>
            <a:r>
              <a:rPr lang="fr-FR" sz="2800" kern="0" dirty="0">
                <a:solidFill>
                  <a:srgbClr val="565656"/>
                </a:solidFill>
                <a:effectLst/>
                <a:ea typeface="Times New Roman" panose="02020603050405020304" pitchFamily="18" charset="0"/>
                <a:cs typeface="Arial" panose="020B0604020202020204" pitchFamily="34" charset="0"/>
              </a:rPr>
              <a:t> </a:t>
            </a:r>
          </a:p>
          <a:p>
            <a:pPr lvl="1"/>
            <a:r>
              <a:rPr lang="fr-FR" sz="2800" kern="0" spc="-5" dirty="0">
                <a:solidFill>
                  <a:srgbClr val="565656"/>
                </a:solidFill>
                <a:effectLst/>
                <a:ea typeface="Times New Roman" panose="02020603050405020304" pitchFamily="18" charset="0"/>
                <a:cs typeface="Arial" panose="020B0604020202020204" pitchFamily="34" charset="0"/>
              </a:rPr>
              <a:t>Haute Cour de Justice, </a:t>
            </a:r>
          </a:p>
          <a:p>
            <a:pPr lvl="1"/>
            <a:r>
              <a:rPr lang="fr-FR" sz="2800" kern="0" spc="-5" dirty="0">
                <a:solidFill>
                  <a:srgbClr val="565656"/>
                </a:solidFill>
                <a:effectLst/>
                <a:ea typeface="Times New Roman" panose="02020603050405020304" pitchFamily="18" charset="0"/>
                <a:cs typeface="Arial" panose="020B0604020202020204" pitchFamily="34" charset="0"/>
              </a:rPr>
              <a:t>Haute Autorité de la Communication, du Médiateur de la République, </a:t>
            </a:r>
          </a:p>
          <a:p>
            <a:pPr lvl="1"/>
            <a:r>
              <a:rPr lang="fr-FR" sz="2800" kern="0" spc="-5" dirty="0">
                <a:solidFill>
                  <a:srgbClr val="565656"/>
                </a:solidFill>
                <a:effectLst/>
                <a:ea typeface="Times New Roman" panose="02020603050405020304" pitchFamily="18" charset="0"/>
                <a:cs typeface="Arial" panose="020B0604020202020204" pitchFamily="34" charset="0"/>
              </a:rPr>
              <a:t>Commission Electorale Nationale Indépendante, </a:t>
            </a:r>
          </a:p>
          <a:p>
            <a:pPr lvl="1"/>
            <a:r>
              <a:rPr lang="fr-FR" sz="2800" kern="0" spc="-5" dirty="0">
                <a:solidFill>
                  <a:srgbClr val="565656"/>
                </a:solidFill>
                <a:effectLst/>
                <a:ea typeface="Times New Roman" panose="02020603050405020304" pitchFamily="18" charset="0"/>
                <a:cs typeface="Arial" panose="020B0604020202020204" pitchFamily="34" charset="0"/>
              </a:rPr>
              <a:t>Haut Conseil des Collectivités Locales, de l'Institution Nationale Indépendante des Droits Humains</a:t>
            </a:r>
            <a:r>
              <a:rPr lang="fr-CD" sz="2800" dirty="0">
                <a:effectLst/>
                <a:cs typeface="Arial" panose="020B0604020202020204" pitchFamily="34" charset="0"/>
              </a:rPr>
              <a:t> </a:t>
            </a:r>
            <a:endParaRPr lang="fr-FR" sz="2800" dirty="0">
              <a:cs typeface="Arial" panose="020B0604020202020204" pitchFamily="34" charset="0"/>
            </a:endParaRPr>
          </a:p>
          <a:p>
            <a:pPr marL="0" indent="0">
              <a:buNone/>
            </a:pPr>
            <a:endParaRPr lang="fr-FR" dirty="0"/>
          </a:p>
        </p:txBody>
      </p:sp>
    </p:spTree>
    <p:extLst>
      <p:ext uri="{BB962C8B-B14F-4D97-AF65-F5344CB8AC3E}">
        <p14:creationId xmlns:p14="http://schemas.microsoft.com/office/powerpoint/2010/main" val="23391650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CF7E38D-DDC4-2BF8-DD9B-3686B2BF9836}"/>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4AB81D79-915C-ED64-270D-D4036E9D9D0F}"/>
              </a:ext>
            </a:extLst>
          </p:cNvPr>
          <p:cNvSpPr>
            <a:spLocks noGrp="1"/>
          </p:cNvSpPr>
          <p:nvPr>
            <p:ph idx="1"/>
          </p:nvPr>
        </p:nvSpPr>
        <p:spPr/>
        <p:txBody>
          <a:bodyPr/>
          <a:lstStyle/>
          <a:p>
            <a:r>
              <a:rPr lang="fr-FR" dirty="0"/>
              <a:t>Ce contrôle est obligatoire</a:t>
            </a:r>
          </a:p>
          <a:p>
            <a:r>
              <a:rPr lang="fr-FR" dirty="0"/>
              <a:t>Ces règlements peuvent être des outils de limitation des droits (droits électoraux, liberté d’expression)</a:t>
            </a:r>
          </a:p>
          <a:p>
            <a:r>
              <a:rPr lang="fr-FR" dirty="0"/>
              <a:t>La Cour vérifie :</a:t>
            </a:r>
          </a:p>
          <a:p>
            <a:pPr marL="0" indent="0">
              <a:buNone/>
            </a:pPr>
            <a:endParaRPr lang="fr-FR" sz="1200" dirty="0"/>
          </a:p>
          <a:p>
            <a:pPr lvl="1">
              <a:buFont typeface="Wingdings" pitchFamily="2" charset="2"/>
              <a:buChar char="Ø"/>
            </a:pPr>
            <a:r>
              <a:rPr lang="fr-FR" dirty="0"/>
              <a:t>Si l’institution ne s’empare pas de pouvoirs que la constitution ne lui accorde pas</a:t>
            </a:r>
          </a:p>
          <a:p>
            <a:pPr lvl="1">
              <a:buFont typeface="Wingdings" pitchFamily="2" charset="2"/>
              <a:buChar char="Ø"/>
            </a:pPr>
            <a:r>
              <a:rPr lang="fr-FR" dirty="0"/>
              <a:t>Si elle respecte bien les droits constitutionnels et fondamentaux </a:t>
            </a:r>
          </a:p>
          <a:p>
            <a:pPr marL="0" indent="0">
              <a:buNone/>
            </a:pPr>
            <a:endParaRPr lang="fr-FR" dirty="0"/>
          </a:p>
        </p:txBody>
      </p:sp>
    </p:spTree>
    <p:extLst>
      <p:ext uri="{BB962C8B-B14F-4D97-AF65-F5344CB8AC3E}">
        <p14:creationId xmlns:p14="http://schemas.microsoft.com/office/powerpoint/2010/main" val="26397220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39B46D8-D338-DC40-ED4B-9CC9A6394E19}"/>
              </a:ext>
            </a:extLst>
          </p:cNvPr>
          <p:cNvSpPr>
            <a:spLocks noGrp="1"/>
          </p:cNvSpPr>
          <p:nvPr>
            <p:ph type="title"/>
          </p:nvPr>
        </p:nvSpPr>
        <p:spPr/>
        <p:txBody>
          <a:bodyPr>
            <a:normAutofit/>
          </a:bodyPr>
          <a:lstStyle/>
          <a:p>
            <a:r>
              <a:rPr lang="fr-FR" sz="4000" b="1" u="sng" dirty="0"/>
              <a:t>2.2 Saisine de la Cour </a:t>
            </a:r>
          </a:p>
        </p:txBody>
      </p:sp>
      <p:sp>
        <p:nvSpPr>
          <p:cNvPr id="3" name="Espace réservé du contenu 2">
            <a:extLst>
              <a:ext uri="{FF2B5EF4-FFF2-40B4-BE49-F238E27FC236}">
                <a16:creationId xmlns:a16="http://schemas.microsoft.com/office/drawing/2014/main" id="{ACFDF1BE-6B4B-BADF-A8F4-3B8DF68E155A}"/>
              </a:ext>
            </a:extLst>
          </p:cNvPr>
          <p:cNvSpPr>
            <a:spLocks noGrp="1"/>
          </p:cNvSpPr>
          <p:nvPr>
            <p:ph idx="1"/>
          </p:nvPr>
        </p:nvSpPr>
        <p:spPr/>
        <p:txBody>
          <a:bodyPr/>
          <a:lstStyle/>
          <a:p>
            <a:r>
              <a:rPr lang="fr-FR" sz="3600" b="1" u="sng" dirty="0"/>
              <a:t>3 éléments </a:t>
            </a:r>
            <a:r>
              <a:rPr lang="fr-FR" dirty="0"/>
              <a:t>:</a:t>
            </a:r>
          </a:p>
          <a:p>
            <a:pPr marL="0" indent="0">
              <a:buNone/>
            </a:pPr>
            <a:endParaRPr lang="fr-FR" dirty="0"/>
          </a:p>
          <a:p>
            <a:pPr lvl="1"/>
            <a:r>
              <a:rPr lang="fr-FR" sz="4400" dirty="0"/>
              <a:t>Le fait qu’une saisine est nécessaire</a:t>
            </a:r>
          </a:p>
          <a:p>
            <a:pPr lvl="1"/>
            <a:r>
              <a:rPr lang="fr-FR" sz="4400" dirty="0"/>
              <a:t>Le délai pour saisir la Cour</a:t>
            </a:r>
          </a:p>
          <a:p>
            <a:pPr lvl="1"/>
            <a:r>
              <a:rPr lang="fr-FR" sz="4400" dirty="0"/>
              <a:t>Effets de la saisine</a:t>
            </a:r>
          </a:p>
        </p:txBody>
      </p:sp>
    </p:spTree>
    <p:extLst>
      <p:ext uri="{BB962C8B-B14F-4D97-AF65-F5344CB8AC3E}">
        <p14:creationId xmlns:p14="http://schemas.microsoft.com/office/powerpoint/2010/main" val="24181402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9F2B5EA-572F-FD16-0913-485422C7142D}"/>
              </a:ext>
            </a:extLst>
          </p:cNvPr>
          <p:cNvSpPr>
            <a:spLocks noGrp="1"/>
          </p:cNvSpPr>
          <p:nvPr>
            <p:ph type="title"/>
          </p:nvPr>
        </p:nvSpPr>
        <p:spPr/>
        <p:txBody>
          <a:bodyPr>
            <a:normAutofit/>
          </a:bodyPr>
          <a:lstStyle/>
          <a:p>
            <a:r>
              <a:rPr lang="fr-FR" sz="3600" b="1" dirty="0">
                <a:solidFill>
                  <a:schemeClr val="accent6"/>
                </a:solidFill>
              </a:rPr>
              <a:t>2.2.1 Nécessité de la saisine</a:t>
            </a:r>
          </a:p>
        </p:txBody>
      </p:sp>
      <p:sp>
        <p:nvSpPr>
          <p:cNvPr id="3" name="Espace réservé du contenu 2">
            <a:extLst>
              <a:ext uri="{FF2B5EF4-FFF2-40B4-BE49-F238E27FC236}">
                <a16:creationId xmlns:a16="http://schemas.microsoft.com/office/drawing/2014/main" id="{53747103-5D7D-BB61-C61B-38A3170B0FF5}"/>
              </a:ext>
            </a:extLst>
          </p:cNvPr>
          <p:cNvSpPr>
            <a:spLocks noGrp="1"/>
          </p:cNvSpPr>
          <p:nvPr>
            <p:ph idx="1"/>
          </p:nvPr>
        </p:nvSpPr>
        <p:spPr/>
        <p:txBody>
          <a:bodyPr/>
          <a:lstStyle/>
          <a:p>
            <a:endParaRPr lang="fr-FR" dirty="0"/>
          </a:p>
          <a:p>
            <a:r>
              <a:rPr lang="fr-FR" dirty="0"/>
              <a:t>Cour est saisie par des autorités ou des personnes extérieures à la juridiction </a:t>
            </a:r>
          </a:p>
          <a:p>
            <a:r>
              <a:rPr lang="fr-FR" dirty="0"/>
              <a:t>Initiative vient de l’extérieur pour assurer l’exécution de cette obligation</a:t>
            </a:r>
          </a:p>
        </p:txBody>
      </p:sp>
    </p:spTree>
    <p:extLst>
      <p:ext uri="{BB962C8B-B14F-4D97-AF65-F5344CB8AC3E}">
        <p14:creationId xmlns:p14="http://schemas.microsoft.com/office/powerpoint/2010/main" val="33246933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E4A39AE-1BBD-1F28-AD59-D0D988A1EB26}"/>
              </a:ext>
            </a:extLst>
          </p:cNvPr>
          <p:cNvSpPr>
            <a:spLocks noGrp="1"/>
          </p:cNvSpPr>
          <p:nvPr>
            <p:ph type="title"/>
          </p:nvPr>
        </p:nvSpPr>
        <p:spPr/>
        <p:txBody>
          <a:bodyPr>
            <a:normAutofit/>
          </a:bodyPr>
          <a:lstStyle/>
          <a:p>
            <a:r>
              <a:rPr lang="fr-FR" sz="3600" b="1" dirty="0">
                <a:solidFill>
                  <a:schemeClr val="accent6"/>
                </a:solidFill>
              </a:rPr>
              <a:t>2.2.2 Délai de saisine</a:t>
            </a:r>
          </a:p>
        </p:txBody>
      </p:sp>
      <p:sp>
        <p:nvSpPr>
          <p:cNvPr id="3" name="Espace réservé du contenu 2">
            <a:extLst>
              <a:ext uri="{FF2B5EF4-FFF2-40B4-BE49-F238E27FC236}">
                <a16:creationId xmlns:a16="http://schemas.microsoft.com/office/drawing/2014/main" id="{05A1972D-C0B4-8181-C978-2AD08F6A2A4E}"/>
              </a:ext>
            </a:extLst>
          </p:cNvPr>
          <p:cNvSpPr>
            <a:spLocks noGrp="1"/>
          </p:cNvSpPr>
          <p:nvPr>
            <p:ph idx="1"/>
          </p:nvPr>
        </p:nvSpPr>
        <p:spPr/>
        <p:txBody>
          <a:bodyPr>
            <a:normAutofit/>
          </a:bodyPr>
          <a:lstStyle/>
          <a:p>
            <a:pPr algn="just"/>
            <a:r>
              <a:rPr lang="fr-FR" sz="3200" dirty="0"/>
              <a:t>Pas de délai (ça dépend de l’acte déféré devant la Cour et de l’autorité saisissante)</a:t>
            </a:r>
          </a:p>
          <a:p>
            <a:pPr algn="just"/>
            <a:r>
              <a:rPr lang="fr-FR" sz="3200" dirty="0"/>
              <a:t>Lois organiques : 15 jours suivant leur transmission</a:t>
            </a:r>
          </a:p>
          <a:p>
            <a:pPr algn="just"/>
            <a:r>
              <a:rPr lang="fr-FR" sz="3200" dirty="0"/>
              <a:t>Lois ordinaires: 15 jours suivant leur transmission</a:t>
            </a:r>
          </a:p>
          <a:p>
            <a:pPr algn="just"/>
            <a:r>
              <a:rPr lang="fr-FR" sz="3200" dirty="0"/>
              <a:t>Règlements des institutions constitutionnelles pas de délai  (mais souvent dicté par le contexte politique et le calendrier de ces institutions)</a:t>
            </a:r>
          </a:p>
        </p:txBody>
      </p:sp>
    </p:spTree>
    <p:extLst>
      <p:ext uri="{BB962C8B-B14F-4D97-AF65-F5344CB8AC3E}">
        <p14:creationId xmlns:p14="http://schemas.microsoft.com/office/powerpoint/2010/main" val="41163330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0BEB599-27F1-DEE6-3B40-F19EAAFE624E}"/>
              </a:ext>
            </a:extLst>
          </p:cNvPr>
          <p:cNvSpPr>
            <a:spLocks noGrp="1"/>
          </p:cNvSpPr>
          <p:nvPr>
            <p:ph type="title"/>
          </p:nvPr>
        </p:nvSpPr>
        <p:spPr/>
        <p:txBody>
          <a:bodyPr>
            <a:normAutofit/>
          </a:bodyPr>
          <a:lstStyle/>
          <a:p>
            <a:r>
              <a:rPr lang="fr-FR" sz="3600" b="1" dirty="0">
                <a:solidFill>
                  <a:schemeClr val="accent6"/>
                </a:solidFill>
              </a:rPr>
              <a:t>2.2.3 Effets de la Saisine</a:t>
            </a:r>
          </a:p>
        </p:txBody>
      </p:sp>
      <p:sp>
        <p:nvSpPr>
          <p:cNvPr id="3" name="Espace réservé du contenu 2">
            <a:extLst>
              <a:ext uri="{FF2B5EF4-FFF2-40B4-BE49-F238E27FC236}">
                <a16:creationId xmlns:a16="http://schemas.microsoft.com/office/drawing/2014/main" id="{E1BDF24C-F237-0A9A-B373-DCC420B4333E}"/>
              </a:ext>
            </a:extLst>
          </p:cNvPr>
          <p:cNvSpPr>
            <a:spLocks noGrp="1"/>
          </p:cNvSpPr>
          <p:nvPr>
            <p:ph idx="1"/>
          </p:nvPr>
        </p:nvSpPr>
        <p:spPr/>
        <p:txBody>
          <a:bodyPr/>
          <a:lstStyle/>
          <a:p>
            <a:r>
              <a:rPr lang="fr-FR" b="1" dirty="0"/>
              <a:t>2 niveaux:</a:t>
            </a:r>
          </a:p>
          <a:p>
            <a:endParaRPr lang="fr-FR" dirty="0"/>
          </a:p>
          <a:p>
            <a:r>
              <a:rPr lang="fr-FR" dirty="0"/>
              <a:t>Effets sur la juridiction de la Cour suprême</a:t>
            </a:r>
          </a:p>
          <a:p>
            <a:r>
              <a:rPr lang="fr-FR" dirty="0"/>
              <a:t>Effets sur l’acte déféré (suspension de son exécution ou de sa mise en œuvre)</a:t>
            </a:r>
          </a:p>
        </p:txBody>
      </p:sp>
    </p:spTree>
    <p:extLst>
      <p:ext uri="{BB962C8B-B14F-4D97-AF65-F5344CB8AC3E}">
        <p14:creationId xmlns:p14="http://schemas.microsoft.com/office/powerpoint/2010/main" val="14443520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B5748BD-0C4C-CFBC-CAA6-C52385A37F42}"/>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8202DBD0-F30F-FEEA-8F0B-94A4D7449F37}"/>
              </a:ext>
            </a:extLst>
          </p:cNvPr>
          <p:cNvSpPr>
            <a:spLocks noGrp="1"/>
          </p:cNvSpPr>
          <p:nvPr>
            <p:ph idx="1"/>
          </p:nvPr>
        </p:nvSpPr>
        <p:spPr/>
        <p:txBody>
          <a:bodyPr>
            <a:normAutofit fontScale="92500" lnSpcReduction="20000"/>
          </a:bodyPr>
          <a:lstStyle/>
          <a:p>
            <a:pPr marL="0" indent="0" algn="ctr">
              <a:buNone/>
            </a:pPr>
            <a:r>
              <a:rPr lang="fr-FR" sz="4400" b="1" dirty="0">
                <a:highlight>
                  <a:srgbClr val="C0C0C0"/>
                </a:highlight>
              </a:rPr>
              <a:t>LE CONTRÔLE DE CONSTITUTIONNALITE A POSTERIORI</a:t>
            </a:r>
          </a:p>
          <a:p>
            <a:pPr marL="0" indent="0" algn="ctr">
              <a:buNone/>
            </a:pPr>
            <a:endParaRPr lang="fr-FR" sz="4000" b="1" dirty="0"/>
          </a:p>
          <a:p>
            <a:pPr marL="0" indent="0" algn="ctr">
              <a:buNone/>
            </a:pPr>
            <a:r>
              <a:rPr lang="fr-FR" sz="4000" b="1" dirty="0"/>
              <a:t> </a:t>
            </a:r>
          </a:p>
          <a:p>
            <a:pPr marL="0" indent="0" algn="ctr">
              <a:buNone/>
            </a:pPr>
            <a:r>
              <a:rPr lang="fr-BE" sz="2000" b="1" dirty="0">
                <a:solidFill>
                  <a:schemeClr val="tx1"/>
                </a:solidFill>
                <a:latin typeface="Arial" panose="020B0604020202020204" pitchFamily="34" charset="0"/>
              </a:rPr>
              <a:t>Séminaire de renforcement des capacités sur les questions relatives aux contentieux constitutionnel et référendaire. </a:t>
            </a:r>
          </a:p>
          <a:p>
            <a:pPr marL="0" indent="0" algn="ctr">
              <a:buNone/>
            </a:pPr>
            <a:r>
              <a:rPr lang="fr-BE" sz="2800" b="1" dirty="0">
                <a:solidFill>
                  <a:schemeClr val="tx1"/>
                </a:solidFill>
                <a:effectLst/>
                <a:latin typeface="Arial" panose="020B0604020202020204" pitchFamily="34" charset="0"/>
              </a:rPr>
              <a:t>  </a:t>
            </a:r>
          </a:p>
          <a:p>
            <a:pPr marL="0" indent="0" algn="ctr">
              <a:buNone/>
            </a:pPr>
            <a:r>
              <a:rPr lang="fr-BE" b="1" dirty="0">
                <a:solidFill>
                  <a:schemeClr val="tx1"/>
                </a:solidFill>
                <a:latin typeface="Arial" panose="020B0604020202020204" pitchFamily="34" charset="0"/>
              </a:rPr>
              <a:t>Professeur Bob KABAMBA</a:t>
            </a:r>
            <a:endParaRPr lang="fr-BE" b="1" dirty="0">
              <a:solidFill>
                <a:schemeClr val="tx1"/>
              </a:solidFill>
              <a:effectLst/>
              <a:latin typeface="Arial" panose="020B0604020202020204" pitchFamily="34" charset="0"/>
            </a:endParaRPr>
          </a:p>
          <a:p>
            <a:pPr marL="0" indent="0" algn="ctr">
              <a:buNone/>
            </a:pPr>
            <a:r>
              <a:rPr lang="fr-BE" sz="1800" b="1" dirty="0" err="1">
                <a:solidFill>
                  <a:schemeClr val="tx1"/>
                </a:solidFill>
                <a:latin typeface="Arial" panose="020B0604020202020204" pitchFamily="34" charset="0"/>
              </a:rPr>
              <a:t>Coyah</a:t>
            </a:r>
            <a:r>
              <a:rPr lang="fr-BE" sz="1800" b="1" dirty="0">
                <a:solidFill>
                  <a:schemeClr val="tx1"/>
                </a:solidFill>
                <a:latin typeface="Arial" panose="020B0604020202020204" pitchFamily="34" charset="0"/>
              </a:rPr>
              <a:t>, Maison blanche</a:t>
            </a:r>
          </a:p>
          <a:p>
            <a:pPr marL="0" indent="0" algn="ctr">
              <a:buNone/>
            </a:pPr>
            <a:r>
              <a:rPr lang="fr-BE" sz="1800" b="1" dirty="0">
                <a:solidFill>
                  <a:schemeClr val="tx1"/>
                </a:solidFill>
                <a:latin typeface="Arial" panose="020B0604020202020204" pitchFamily="34" charset="0"/>
              </a:rPr>
              <a:t>25 </a:t>
            </a:r>
            <a:r>
              <a:rPr lang="fr-BE" sz="1800" b="1" dirty="0">
                <a:latin typeface="Arial" panose="020B0604020202020204" pitchFamily="34" charset="0"/>
              </a:rPr>
              <a:t>j</a:t>
            </a:r>
            <a:r>
              <a:rPr lang="fr-BE" sz="1800" b="1" dirty="0">
                <a:solidFill>
                  <a:schemeClr val="tx1"/>
                </a:solidFill>
                <a:latin typeface="Arial" panose="020B0604020202020204" pitchFamily="34" charset="0"/>
              </a:rPr>
              <a:t>uin 2024</a:t>
            </a:r>
            <a:endParaRPr lang="fr-BE" sz="1800" b="1" dirty="0">
              <a:solidFill>
                <a:schemeClr val="tx1"/>
              </a:solidFill>
              <a:effectLst/>
              <a:latin typeface="Arial" panose="020B0604020202020204" pitchFamily="34" charset="0"/>
            </a:endParaRPr>
          </a:p>
          <a:p>
            <a:pPr marL="0" indent="0" algn="ctr">
              <a:buNone/>
            </a:pPr>
            <a:endParaRPr lang="fr-FR" sz="4000" dirty="0"/>
          </a:p>
        </p:txBody>
      </p:sp>
    </p:spTree>
    <p:extLst>
      <p:ext uri="{BB962C8B-B14F-4D97-AF65-F5344CB8AC3E}">
        <p14:creationId xmlns:p14="http://schemas.microsoft.com/office/powerpoint/2010/main" val="19308124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1CE6631-94C2-DFAC-E9DA-0A6B1D4F79A7}"/>
              </a:ext>
            </a:extLst>
          </p:cNvPr>
          <p:cNvSpPr>
            <a:spLocks noGrp="1"/>
          </p:cNvSpPr>
          <p:nvPr>
            <p:ph type="title"/>
          </p:nvPr>
        </p:nvSpPr>
        <p:spPr/>
        <p:txBody>
          <a:bodyPr>
            <a:normAutofit/>
          </a:bodyPr>
          <a:lstStyle/>
          <a:p>
            <a:pPr algn="ctr"/>
            <a:endParaRPr lang="fr-FR" sz="4000" b="1" u="sng" dirty="0"/>
          </a:p>
        </p:txBody>
      </p:sp>
      <p:sp>
        <p:nvSpPr>
          <p:cNvPr id="3" name="Espace réservé du contenu 2">
            <a:extLst>
              <a:ext uri="{FF2B5EF4-FFF2-40B4-BE49-F238E27FC236}">
                <a16:creationId xmlns:a16="http://schemas.microsoft.com/office/drawing/2014/main" id="{BF1DBB20-E85E-DCFC-531C-EC1601219436}"/>
              </a:ext>
            </a:extLst>
          </p:cNvPr>
          <p:cNvSpPr>
            <a:spLocks noGrp="1"/>
          </p:cNvSpPr>
          <p:nvPr>
            <p:ph idx="1"/>
          </p:nvPr>
        </p:nvSpPr>
        <p:spPr/>
        <p:txBody>
          <a:bodyPr/>
          <a:lstStyle/>
          <a:p>
            <a:r>
              <a:rPr lang="fr-FR" sz="4000" dirty="0"/>
              <a:t>Inspiré du droit belge </a:t>
            </a:r>
          </a:p>
          <a:p>
            <a:r>
              <a:rPr lang="fr-FR" sz="4000" dirty="0"/>
              <a:t>Contrôle de certains actes après leur adoption</a:t>
            </a:r>
          </a:p>
        </p:txBody>
      </p:sp>
    </p:spTree>
    <p:extLst>
      <p:ext uri="{BB962C8B-B14F-4D97-AF65-F5344CB8AC3E}">
        <p14:creationId xmlns:p14="http://schemas.microsoft.com/office/powerpoint/2010/main" val="25744783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124611F3-F6A4-1474-EE4C-CDC553A889E1}"/>
              </a:ext>
            </a:extLst>
          </p:cNvPr>
          <p:cNvSpPr>
            <a:spLocks noGrp="1"/>
          </p:cNvSpPr>
          <p:nvPr>
            <p:ph idx="1"/>
          </p:nvPr>
        </p:nvSpPr>
        <p:spPr>
          <a:xfrm>
            <a:off x="885568" y="2159257"/>
            <a:ext cx="10515600" cy="4351338"/>
          </a:xfrm>
        </p:spPr>
        <p:txBody>
          <a:bodyPr>
            <a:normAutofit/>
          </a:bodyPr>
          <a:lstStyle/>
          <a:p>
            <a:pPr algn="just"/>
            <a:r>
              <a:rPr lang="fr-FR" b="1" u="sng" dirty="0"/>
              <a:t>Charte de la Transition art. 79 :</a:t>
            </a:r>
          </a:p>
          <a:p>
            <a:pPr marL="0" indent="0" algn="just">
              <a:buNone/>
            </a:pPr>
            <a:endParaRPr lang="fr-FR" b="1" u="sng" dirty="0"/>
          </a:p>
          <a:p>
            <a:pPr marL="0" indent="0" algn="just">
              <a:buNone/>
            </a:pPr>
            <a:r>
              <a:rPr lang="fr-FR" dirty="0"/>
              <a:t> « </a:t>
            </a:r>
            <a:r>
              <a:rPr lang="fr-FR" i="1" dirty="0"/>
              <a:t>Les attributions de la Cour constitutionnelle sont transférées à la Cour suprême, durant la période de transition.</a:t>
            </a:r>
          </a:p>
          <a:p>
            <a:pPr marL="0" indent="0" algn="just">
              <a:buNone/>
            </a:pPr>
            <a:r>
              <a:rPr lang="fr-FR" i="1" dirty="0"/>
              <a:t>Une loi organique détermine l’organisation et le fonctionnement de la Cour Suprême, la procédure suivie, les immunités et le régime disciplinaire de ses membres. </a:t>
            </a:r>
            <a:r>
              <a:rPr lang="fr-FR" dirty="0"/>
              <a:t>»</a:t>
            </a:r>
          </a:p>
        </p:txBody>
      </p:sp>
      <p:sp>
        <p:nvSpPr>
          <p:cNvPr id="5" name="Titre 4">
            <a:extLst>
              <a:ext uri="{FF2B5EF4-FFF2-40B4-BE49-F238E27FC236}">
                <a16:creationId xmlns:a16="http://schemas.microsoft.com/office/drawing/2014/main" id="{437295B6-7A10-2E00-BB20-67F40908DD80}"/>
              </a:ext>
            </a:extLst>
          </p:cNvPr>
          <p:cNvSpPr>
            <a:spLocks noGrp="1"/>
          </p:cNvSpPr>
          <p:nvPr>
            <p:ph type="title"/>
          </p:nvPr>
        </p:nvSpPr>
        <p:spPr>
          <a:xfrm>
            <a:off x="838200" y="681037"/>
            <a:ext cx="10515600" cy="1325563"/>
          </a:xfrm>
        </p:spPr>
        <p:txBody>
          <a:bodyPr/>
          <a:lstStyle/>
          <a:p>
            <a:pPr algn="ctr"/>
            <a:r>
              <a:rPr lang="fr-FR" b="1" dirty="0">
                <a:highlight>
                  <a:srgbClr val="C0C0C0"/>
                </a:highlight>
              </a:rPr>
              <a:t>1. Fondements des compétences de la Cour Suprême</a:t>
            </a:r>
          </a:p>
        </p:txBody>
      </p:sp>
    </p:spTree>
    <p:extLst>
      <p:ext uri="{BB962C8B-B14F-4D97-AF65-F5344CB8AC3E}">
        <p14:creationId xmlns:p14="http://schemas.microsoft.com/office/powerpoint/2010/main" val="31901339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0C889F7-AEAB-0DEE-677F-3DE9E44120BF}"/>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179561D8-B3E2-4E7A-0A7A-E4FA2A1AA4F9}"/>
              </a:ext>
            </a:extLst>
          </p:cNvPr>
          <p:cNvSpPr>
            <a:spLocks noGrp="1"/>
          </p:cNvSpPr>
          <p:nvPr>
            <p:ph idx="1"/>
          </p:nvPr>
        </p:nvSpPr>
        <p:spPr/>
        <p:txBody>
          <a:bodyPr>
            <a:normAutofit/>
          </a:bodyPr>
          <a:lstStyle/>
          <a:p>
            <a:r>
              <a:rPr lang="fr-FR" sz="3200" u="sng" dirty="0"/>
              <a:t>Le « </a:t>
            </a:r>
            <a:r>
              <a:rPr lang="fr-FR" sz="3200" i="1" u="sng" dirty="0" err="1"/>
              <a:t>core</a:t>
            </a:r>
            <a:r>
              <a:rPr lang="fr-FR" sz="3200" i="1" u="sng" dirty="0"/>
              <a:t> business </a:t>
            </a:r>
            <a:r>
              <a:rPr lang="fr-FR" sz="3200" u="sng" dirty="0"/>
              <a:t>» de la Cour</a:t>
            </a:r>
            <a:r>
              <a:rPr lang="fr-FR" sz="3200" dirty="0"/>
              <a:t>:</a:t>
            </a:r>
          </a:p>
          <a:p>
            <a:pPr marL="0" indent="0">
              <a:buNone/>
            </a:pPr>
            <a:endParaRPr lang="fr-FR" sz="3200" dirty="0"/>
          </a:p>
          <a:p>
            <a:pPr lvl="1">
              <a:buFont typeface="Wingdings" pitchFamily="2" charset="2"/>
              <a:buChar char="Ø"/>
            </a:pPr>
            <a:r>
              <a:rPr lang="fr-FR" sz="4000" dirty="0"/>
              <a:t>Les recours d’inconstitutionnalité (recours en annulation)</a:t>
            </a:r>
          </a:p>
          <a:p>
            <a:pPr lvl="1">
              <a:buFont typeface="Wingdings" pitchFamily="2" charset="2"/>
              <a:buChar char="Ø"/>
            </a:pPr>
            <a:r>
              <a:rPr lang="fr-FR" sz="4000" dirty="0"/>
              <a:t>Exception d’inconstitutionnalité</a:t>
            </a:r>
          </a:p>
          <a:p>
            <a:pPr lvl="1">
              <a:buFont typeface="Wingdings" pitchFamily="2" charset="2"/>
              <a:buChar char="Ø"/>
            </a:pPr>
            <a:r>
              <a:rPr lang="fr-FR" sz="4000" dirty="0"/>
              <a:t>Recours en interprétation de la Constitution</a:t>
            </a:r>
          </a:p>
          <a:p>
            <a:pPr lvl="1">
              <a:buFont typeface="Wingdings" pitchFamily="2" charset="2"/>
              <a:buChar char="Ø"/>
            </a:pPr>
            <a:r>
              <a:rPr lang="fr-FR" sz="4000" dirty="0"/>
              <a:t>Les conflits de compétences</a:t>
            </a:r>
          </a:p>
          <a:p>
            <a:endParaRPr lang="fr-FR" dirty="0"/>
          </a:p>
        </p:txBody>
      </p:sp>
    </p:spTree>
    <p:extLst>
      <p:ext uri="{BB962C8B-B14F-4D97-AF65-F5344CB8AC3E}">
        <p14:creationId xmlns:p14="http://schemas.microsoft.com/office/powerpoint/2010/main" val="35448568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6D29CB-CAA6-1CE0-6EC9-8A4709B080CA}"/>
              </a:ext>
            </a:extLst>
          </p:cNvPr>
          <p:cNvSpPr>
            <a:spLocks noGrp="1"/>
          </p:cNvSpPr>
          <p:nvPr>
            <p:ph type="title"/>
          </p:nvPr>
        </p:nvSpPr>
        <p:spPr>
          <a:xfrm>
            <a:off x="838200" y="681037"/>
            <a:ext cx="10515600" cy="1009651"/>
          </a:xfrm>
        </p:spPr>
        <p:txBody>
          <a:bodyPr>
            <a:normAutofit/>
          </a:bodyPr>
          <a:lstStyle/>
          <a:p>
            <a:r>
              <a:rPr lang="fr-FR" sz="3600" b="1" dirty="0">
                <a:solidFill>
                  <a:schemeClr val="accent6"/>
                </a:solidFill>
              </a:rPr>
              <a:t>2.2.1 Les recours directs d’inconstitutionnalité </a:t>
            </a:r>
          </a:p>
        </p:txBody>
      </p:sp>
      <p:sp>
        <p:nvSpPr>
          <p:cNvPr id="3" name="Espace réservé du contenu 2">
            <a:extLst>
              <a:ext uri="{FF2B5EF4-FFF2-40B4-BE49-F238E27FC236}">
                <a16:creationId xmlns:a16="http://schemas.microsoft.com/office/drawing/2014/main" id="{9FE9B8A5-471A-972E-79D0-976EDA1BBF5B}"/>
              </a:ext>
            </a:extLst>
          </p:cNvPr>
          <p:cNvSpPr>
            <a:spLocks noGrp="1"/>
          </p:cNvSpPr>
          <p:nvPr>
            <p:ph idx="1"/>
          </p:nvPr>
        </p:nvSpPr>
        <p:spPr/>
        <p:txBody>
          <a:bodyPr/>
          <a:lstStyle/>
          <a:p>
            <a:pPr algn="just"/>
            <a:r>
              <a:rPr lang="fr-FR" dirty="0"/>
              <a:t>Toute personne peut saisir la Cour pour inconstitutionnalité de tout acte législatif ou règlementaire. </a:t>
            </a:r>
          </a:p>
          <a:p>
            <a:pPr algn="just"/>
            <a:r>
              <a:rPr lang="fr-FR" dirty="0"/>
              <a:t>Accès large est de nature à offrir une protection efficace aux citoyens qui peuvent défendre leurs droits et libertés garantis par la Constitution.</a:t>
            </a:r>
          </a:p>
          <a:p>
            <a:pPr algn="just"/>
            <a:r>
              <a:rPr lang="fr-FR" dirty="0"/>
              <a:t>Ce large accès n’est pas sans pose quelques problèmes dont la surcharge et retard cumulés. </a:t>
            </a:r>
          </a:p>
          <a:p>
            <a:pPr algn="just"/>
            <a:r>
              <a:rPr lang="fr-FR" dirty="0"/>
              <a:t>Risque d’encombrement = jugement après plusieurs années</a:t>
            </a:r>
          </a:p>
        </p:txBody>
      </p:sp>
    </p:spTree>
    <p:extLst>
      <p:ext uri="{BB962C8B-B14F-4D97-AF65-F5344CB8AC3E}">
        <p14:creationId xmlns:p14="http://schemas.microsoft.com/office/powerpoint/2010/main" val="286638378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A516314-4254-0FA3-AC97-2EF11F3FD40A}"/>
              </a:ext>
            </a:extLst>
          </p:cNvPr>
          <p:cNvSpPr>
            <a:spLocks noGrp="1"/>
          </p:cNvSpPr>
          <p:nvPr>
            <p:ph type="title"/>
          </p:nvPr>
        </p:nvSpPr>
        <p:spPr/>
        <p:txBody>
          <a:bodyPr>
            <a:normAutofit/>
          </a:bodyPr>
          <a:lstStyle/>
          <a:p>
            <a:r>
              <a:rPr lang="fr-FR" sz="2800" b="1" dirty="0"/>
              <a:t>Pistes de solution : système de filtrages</a:t>
            </a:r>
          </a:p>
        </p:txBody>
      </p:sp>
      <p:sp>
        <p:nvSpPr>
          <p:cNvPr id="3" name="Espace réservé du contenu 2">
            <a:extLst>
              <a:ext uri="{FF2B5EF4-FFF2-40B4-BE49-F238E27FC236}">
                <a16:creationId xmlns:a16="http://schemas.microsoft.com/office/drawing/2014/main" id="{0D8DA826-FBD9-EDF8-11B2-98EBD8EA5D6A}"/>
              </a:ext>
            </a:extLst>
          </p:cNvPr>
          <p:cNvSpPr>
            <a:spLocks noGrp="1"/>
          </p:cNvSpPr>
          <p:nvPr>
            <p:ph idx="1"/>
          </p:nvPr>
        </p:nvSpPr>
        <p:spPr/>
        <p:txBody>
          <a:bodyPr/>
          <a:lstStyle/>
          <a:p>
            <a:r>
              <a:rPr lang="fr-FR" sz="4000" dirty="0"/>
              <a:t>Conditions de recevabilité : </a:t>
            </a:r>
          </a:p>
          <a:p>
            <a:pPr marL="0" indent="0">
              <a:buNone/>
            </a:pPr>
            <a:endParaRPr lang="fr-FR" sz="4000" dirty="0"/>
          </a:p>
          <a:p>
            <a:pPr lvl="1">
              <a:buFont typeface="Wingdings" pitchFamily="2" charset="2"/>
              <a:buChar char="Ø"/>
            </a:pPr>
            <a:r>
              <a:rPr lang="fr-FR" sz="5000" dirty="0"/>
              <a:t>l’intérêt </a:t>
            </a:r>
          </a:p>
          <a:p>
            <a:pPr lvl="1">
              <a:buFont typeface="Wingdings" pitchFamily="2" charset="2"/>
              <a:buChar char="Ø"/>
            </a:pPr>
            <a:r>
              <a:rPr lang="fr-FR" sz="5000" dirty="0"/>
              <a:t>le délai</a:t>
            </a:r>
          </a:p>
        </p:txBody>
      </p:sp>
    </p:spTree>
    <p:extLst>
      <p:ext uri="{BB962C8B-B14F-4D97-AF65-F5344CB8AC3E}">
        <p14:creationId xmlns:p14="http://schemas.microsoft.com/office/powerpoint/2010/main" val="6977343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D51A411-1752-81B7-1FA9-A5FDDD5809AC}"/>
              </a:ext>
            </a:extLst>
          </p:cNvPr>
          <p:cNvSpPr>
            <a:spLocks noGrp="1"/>
          </p:cNvSpPr>
          <p:nvPr>
            <p:ph type="title"/>
          </p:nvPr>
        </p:nvSpPr>
        <p:spPr/>
        <p:txBody>
          <a:bodyPr>
            <a:normAutofit/>
          </a:bodyPr>
          <a:lstStyle/>
          <a:p>
            <a:r>
              <a:rPr lang="fr-FR" sz="3200" b="1" dirty="0"/>
              <a:t>A. L’intérêt </a:t>
            </a:r>
          </a:p>
        </p:txBody>
      </p:sp>
      <p:sp>
        <p:nvSpPr>
          <p:cNvPr id="3" name="Espace réservé du contenu 2">
            <a:extLst>
              <a:ext uri="{FF2B5EF4-FFF2-40B4-BE49-F238E27FC236}">
                <a16:creationId xmlns:a16="http://schemas.microsoft.com/office/drawing/2014/main" id="{BF0DD690-92AC-5B8F-729B-200C47103230}"/>
              </a:ext>
            </a:extLst>
          </p:cNvPr>
          <p:cNvSpPr>
            <a:spLocks noGrp="1"/>
          </p:cNvSpPr>
          <p:nvPr>
            <p:ph idx="1"/>
          </p:nvPr>
        </p:nvSpPr>
        <p:spPr/>
        <p:txBody>
          <a:bodyPr/>
          <a:lstStyle/>
          <a:p>
            <a:pPr algn="just"/>
            <a:r>
              <a:rPr lang="fr-FR" dirty="0"/>
              <a:t>« </a:t>
            </a:r>
            <a:r>
              <a:rPr lang="fr-FR" i="1" dirty="0" err="1"/>
              <a:t>Octo</a:t>
            </a:r>
            <a:r>
              <a:rPr lang="fr-FR" i="1" dirty="0"/>
              <a:t> </a:t>
            </a:r>
            <a:r>
              <a:rPr lang="fr-FR" i="1" dirty="0" err="1"/>
              <a:t>popularis</a:t>
            </a:r>
            <a:r>
              <a:rPr lang="fr-FR" i="1" dirty="0"/>
              <a:t> </a:t>
            </a:r>
            <a:r>
              <a:rPr lang="fr-FR" dirty="0"/>
              <a:t>»? = chacun sans aucun intérêt personnel peut induire un recours ? Il faut un intérêt personnel et direct.</a:t>
            </a:r>
          </a:p>
          <a:p>
            <a:pPr algn="just"/>
            <a:r>
              <a:rPr lang="fr-FR" dirty="0"/>
              <a:t>Un requérant ne peut attaquer une disposition qui ne lui est applicable</a:t>
            </a:r>
          </a:p>
          <a:p>
            <a:r>
              <a:rPr lang="fr-FR" dirty="0"/>
              <a:t>Il faut un risque de préjudice. </a:t>
            </a:r>
          </a:p>
          <a:p>
            <a:pPr algn="just"/>
            <a:r>
              <a:rPr lang="fr-FR" dirty="0"/>
              <a:t>In </a:t>
            </a:r>
            <a:r>
              <a:rPr lang="fr-FR" i="1" dirty="0" err="1"/>
              <a:t>concreto</a:t>
            </a:r>
            <a:r>
              <a:rPr lang="fr-FR" dirty="0"/>
              <a:t>: l’intérêt d’agir existe dans le chef de la personne dont la situation pourrait être directement et défavorablement affectée par la norme attaquée. Il faut qu’il y aie un lien direct entre la norme attaquée et la personne requérante + norme attaquée ait une incidence défavorable sur la situation de la personne</a:t>
            </a:r>
          </a:p>
        </p:txBody>
      </p:sp>
    </p:spTree>
    <p:extLst>
      <p:ext uri="{BB962C8B-B14F-4D97-AF65-F5344CB8AC3E}">
        <p14:creationId xmlns:p14="http://schemas.microsoft.com/office/powerpoint/2010/main" val="258682879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0D65803-A7C5-F5E5-114B-9FC127566E0B}"/>
              </a:ext>
            </a:extLst>
          </p:cNvPr>
          <p:cNvSpPr>
            <a:spLocks noGrp="1"/>
          </p:cNvSpPr>
          <p:nvPr>
            <p:ph type="title"/>
          </p:nvPr>
        </p:nvSpPr>
        <p:spPr/>
        <p:txBody>
          <a:bodyPr/>
          <a:lstStyle/>
          <a:p>
            <a:r>
              <a:rPr lang="fr-FR" dirty="0"/>
              <a:t>B. Délai </a:t>
            </a:r>
          </a:p>
        </p:txBody>
      </p:sp>
      <p:sp>
        <p:nvSpPr>
          <p:cNvPr id="3" name="Espace réservé du contenu 2">
            <a:extLst>
              <a:ext uri="{FF2B5EF4-FFF2-40B4-BE49-F238E27FC236}">
                <a16:creationId xmlns:a16="http://schemas.microsoft.com/office/drawing/2014/main" id="{555620B7-995C-131F-A9E3-4A90D76A0A92}"/>
              </a:ext>
            </a:extLst>
          </p:cNvPr>
          <p:cNvSpPr>
            <a:spLocks noGrp="1"/>
          </p:cNvSpPr>
          <p:nvPr>
            <p:ph idx="1"/>
          </p:nvPr>
        </p:nvSpPr>
        <p:spPr/>
        <p:txBody>
          <a:bodyPr/>
          <a:lstStyle/>
          <a:p>
            <a:pPr algn="just"/>
            <a:r>
              <a:rPr lang="fr-FR" dirty="0"/>
              <a:t>Délai à respecter pour introduire un recours en annulation. </a:t>
            </a:r>
          </a:p>
          <a:p>
            <a:pPr algn="just"/>
            <a:r>
              <a:rPr lang="fr-FR" dirty="0"/>
              <a:t>Ce délai est indispensable pour assurer la sécurité juridique car une annulation a un effet rétroactif. Ainsi, plus long est le délai de recours en annulation, plus difficile est le rétablissement de la situation antérieure</a:t>
            </a:r>
          </a:p>
          <a:p>
            <a:pPr lvl="1" algn="just"/>
            <a:r>
              <a:rPr lang="fr-FR" dirty="0"/>
              <a:t>Belgique = 6 mois suivant la promulgation de la norme attaquée</a:t>
            </a:r>
          </a:p>
        </p:txBody>
      </p:sp>
    </p:spTree>
    <p:extLst>
      <p:ext uri="{BB962C8B-B14F-4D97-AF65-F5344CB8AC3E}">
        <p14:creationId xmlns:p14="http://schemas.microsoft.com/office/powerpoint/2010/main" val="87718093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8997C91-CC21-13C3-7951-63C5D185E920}"/>
              </a:ext>
            </a:extLst>
          </p:cNvPr>
          <p:cNvSpPr>
            <a:spLocks noGrp="1"/>
          </p:cNvSpPr>
          <p:nvPr>
            <p:ph type="title"/>
          </p:nvPr>
        </p:nvSpPr>
        <p:spPr/>
        <p:txBody>
          <a:bodyPr>
            <a:normAutofit/>
          </a:bodyPr>
          <a:lstStyle/>
          <a:p>
            <a:r>
              <a:rPr lang="fr-FR" sz="3600" b="1" dirty="0"/>
              <a:t>C. Les effets de l’annulation</a:t>
            </a:r>
          </a:p>
        </p:txBody>
      </p:sp>
      <p:sp>
        <p:nvSpPr>
          <p:cNvPr id="3" name="Espace réservé du contenu 2">
            <a:extLst>
              <a:ext uri="{FF2B5EF4-FFF2-40B4-BE49-F238E27FC236}">
                <a16:creationId xmlns:a16="http://schemas.microsoft.com/office/drawing/2014/main" id="{F8D7148C-1AC8-BE46-0833-825C14502BF1}"/>
              </a:ext>
            </a:extLst>
          </p:cNvPr>
          <p:cNvSpPr>
            <a:spLocks noGrp="1"/>
          </p:cNvSpPr>
          <p:nvPr>
            <p:ph idx="1"/>
          </p:nvPr>
        </p:nvSpPr>
        <p:spPr/>
        <p:txBody>
          <a:bodyPr/>
          <a:lstStyle/>
          <a:p>
            <a:pPr algn="just"/>
            <a:r>
              <a:rPr lang="fr-FR" dirty="0"/>
              <a:t>Un arrêt d’annulation a l’autorité de la chose jugée : effet « </a:t>
            </a:r>
            <a:r>
              <a:rPr lang="fr-FR" i="1" dirty="0"/>
              <a:t>erga </a:t>
            </a:r>
            <a:r>
              <a:rPr lang="fr-FR" i="1" dirty="0" err="1"/>
              <a:t>omnes</a:t>
            </a:r>
            <a:r>
              <a:rPr lang="fr-FR" i="1" dirty="0"/>
              <a:t> ».</a:t>
            </a:r>
          </a:p>
          <a:p>
            <a:pPr algn="just"/>
            <a:r>
              <a:rPr lang="fr-FR" dirty="0"/>
              <a:t>La norme annulée est censée ne jamais existée et l’ordre juridique doit être remis dans son état antérieur.</a:t>
            </a:r>
          </a:p>
          <a:p>
            <a:pPr algn="just"/>
            <a:r>
              <a:rPr lang="fr-FR" dirty="0"/>
              <a:t>Quid des décisions juridictionnelles définitives et les actes administratifs qui sont fondés sur une norme annulée ? </a:t>
            </a:r>
          </a:p>
          <a:p>
            <a:pPr algn="just"/>
            <a:r>
              <a:rPr lang="fr-FR" dirty="0"/>
              <a:t>Ces difficultés pratiques expliquent l’évolution de plusieurs législations. Ex. UE prévoit l’octroi à la cour constitutionnelle la compétence de régler elle-même les effets d’une annulation.</a:t>
            </a:r>
          </a:p>
        </p:txBody>
      </p:sp>
    </p:spTree>
    <p:extLst>
      <p:ext uri="{BB962C8B-B14F-4D97-AF65-F5344CB8AC3E}">
        <p14:creationId xmlns:p14="http://schemas.microsoft.com/office/powerpoint/2010/main" val="223536380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8519B10-D9F7-280E-0BE5-D1638A8B12A9}"/>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107F1749-C6A9-9856-1F2D-F632976A9560}"/>
              </a:ext>
            </a:extLst>
          </p:cNvPr>
          <p:cNvSpPr>
            <a:spLocks noGrp="1"/>
          </p:cNvSpPr>
          <p:nvPr>
            <p:ph idx="1"/>
          </p:nvPr>
        </p:nvSpPr>
        <p:spPr/>
        <p:txBody>
          <a:bodyPr/>
          <a:lstStyle/>
          <a:p>
            <a:pPr algn="just"/>
            <a:r>
              <a:rPr lang="fr-FR" dirty="0"/>
              <a:t>Belgique : CC estime nécessaire, elle indique par voie de disposition générale, ceux des effets des dispositions annulées qui doivent être considérés comme définitifs ou maintenus provisoirement pour le délai qu’elle détermine.</a:t>
            </a:r>
          </a:p>
          <a:p>
            <a:pPr algn="just"/>
            <a:r>
              <a:rPr lang="fr-FR" dirty="0"/>
              <a:t>Allemagne: délai à partir duquel l’annulation produit ses effets, en permettant ainsi au législateur concerné de légiférer conformément aux motifs de l’arrêt d’annulation « annulation différée »</a:t>
            </a:r>
          </a:p>
          <a:p>
            <a:pPr algn="just"/>
            <a:r>
              <a:rPr lang="fr-FR" dirty="0"/>
              <a:t>Autriche: Le délai ne peut excéder 1 an.</a:t>
            </a:r>
          </a:p>
        </p:txBody>
      </p:sp>
    </p:spTree>
    <p:extLst>
      <p:ext uri="{BB962C8B-B14F-4D97-AF65-F5344CB8AC3E}">
        <p14:creationId xmlns:p14="http://schemas.microsoft.com/office/powerpoint/2010/main" val="46179869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E5A95FD-E875-C953-C28C-93E1B15EA44E}"/>
              </a:ext>
            </a:extLst>
          </p:cNvPr>
          <p:cNvSpPr>
            <a:spLocks noGrp="1"/>
          </p:cNvSpPr>
          <p:nvPr>
            <p:ph type="title"/>
          </p:nvPr>
        </p:nvSpPr>
        <p:spPr/>
        <p:txBody>
          <a:bodyPr>
            <a:normAutofit/>
          </a:bodyPr>
          <a:lstStyle/>
          <a:p>
            <a:r>
              <a:rPr lang="fr-FR" sz="3600" b="1" dirty="0"/>
              <a:t>D. Proposition</a:t>
            </a:r>
          </a:p>
        </p:txBody>
      </p:sp>
      <p:sp>
        <p:nvSpPr>
          <p:cNvPr id="3" name="Espace réservé du contenu 2">
            <a:extLst>
              <a:ext uri="{FF2B5EF4-FFF2-40B4-BE49-F238E27FC236}">
                <a16:creationId xmlns:a16="http://schemas.microsoft.com/office/drawing/2014/main" id="{79513A06-6A2A-BD78-BF5C-B10927019973}"/>
              </a:ext>
            </a:extLst>
          </p:cNvPr>
          <p:cNvSpPr>
            <a:spLocks noGrp="1"/>
          </p:cNvSpPr>
          <p:nvPr>
            <p:ph idx="1"/>
          </p:nvPr>
        </p:nvSpPr>
        <p:spPr/>
        <p:txBody>
          <a:bodyPr/>
          <a:lstStyle/>
          <a:p>
            <a:pPr algn="ctr"/>
            <a:r>
              <a:rPr lang="fr-FR" sz="4800" dirty="0"/>
              <a:t>Solution à la rétroactivité de la décision d’annulation est une disposition légale explicite que la décision d’annulation n’a pas d’effet rétroactif et que la norme annulée cesse d’avoir effet à la date de publication de l’arrêt d’annulation</a:t>
            </a:r>
            <a:r>
              <a:rPr lang="fr-FR" dirty="0"/>
              <a:t>.</a:t>
            </a:r>
          </a:p>
        </p:txBody>
      </p:sp>
    </p:spTree>
    <p:extLst>
      <p:ext uri="{BB962C8B-B14F-4D97-AF65-F5344CB8AC3E}">
        <p14:creationId xmlns:p14="http://schemas.microsoft.com/office/powerpoint/2010/main" val="27960258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9CB684D-4A53-810B-5BEA-D86DDC0D3DCE}"/>
              </a:ext>
            </a:extLst>
          </p:cNvPr>
          <p:cNvSpPr>
            <a:spLocks noGrp="1"/>
          </p:cNvSpPr>
          <p:nvPr>
            <p:ph type="title"/>
          </p:nvPr>
        </p:nvSpPr>
        <p:spPr/>
        <p:txBody>
          <a:bodyPr>
            <a:normAutofit/>
          </a:bodyPr>
          <a:lstStyle/>
          <a:p>
            <a:r>
              <a:rPr lang="fr-FR" sz="3600" b="1" dirty="0">
                <a:solidFill>
                  <a:schemeClr val="accent6"/>
                </a:solidFill>
              </a:rPr>
              <a:t>2.2.2. Exception d’inconstitutionnalité </a:t>
            </a:r>
          </a:p>
        </p:txBody>
      </p:sp>
      <p:sp>
        <p:nvSpPr>
          <p:cNvPr id="3" name="Espace réservé du contenu 2">
            <a:extLst>
              <a:ext uri="{FF2B5EF4-FFF2-40B4-BE49-F238E27FC236}">
                <a16:creationId xmlns:a16="http://schemas.microsoft.com/office/drawing/2014/main" id="{343F1EE3-1AA5-F0B2-0A1B-9CC084E3E3AB}"/>
              </a:ext>
            </a:extLst>
          </p:cNvPr>
          <p:cNvSpPr>
            <a:spLocks noGrp="1"/>
          </p:cNvSpPr>
          <p:nvPr>
            <p:ph idx="1"/>
          </p:nvPr>
        </p:nvSpPr>
        <p:spPr/>
        <p:txBody>
          <a:bodyPr/>
          <a:lstStyle/>
          <a:p>
            <a:pPr algn="just"/>
            <a:r>
              <a:rPr lang="fr-FR" dirty="0"/>
              <a:t>Toute personne peut saisir la Cour par la procédure de l’exception d’inconstitutionnalité invoquée dans une affaire qui la concerne devant une juridiction.</a:t>
            </a:r>
          </a:p>
          <a:p>
            <a:pPr algn="just"/>
            <a:r>
              <a:rPr lang="fr-FR" dirty="0"/>
              <a:t>Dans beaucoup de pays (européens), c’est l’activité principale de la Cour. </a:t>
            </a:r>
          </a:p>
          <a:p>
            <a:pPr algn="just"/>
            <a:r>
              <a:rPr lang="fr-FR" dirty="0"/>
              <a:t>Le contentieux préjudiciel (juge peut poser une question préjudicielle. Cette décision est d’aucun recours.</a:t>
            </a:r>
          </a:p>
          <a:p>
            <a:pPr algn="just"/>
            <a:r>
              <a:rPr lang="fr-FR" dirty="0"/>
              <a:t>Manœuvres dilatoires dans le chef des parties</a:t>
            </a:r>
          </a:p>
        </p:txBody>
      </p:sp>
    </p:spTree>
    <p:extLst>
      <p:ext uri="{BB962C8B-B14F-4D97-AF65-F5344CB8AC3E}">
        <p14:creationId xmlns:p14="http://schemas.microsoft.com/office/powerpoint/2010/main" val="417811479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537FE6B-6300-4AA6-FF15-6F16B1C64490}"/>
              </a:ext>
            </a:extLst>
          </p:cNvPr>
          <p:cNvSpPr>
            <a:spLocks noGrp="1"/>
          </p:cNvSpPr>
          <p:nvPr>
            <p:ph type="title"/>
          </p:nvPr>
        </p:nvSpPr>
        <p:spPr/>
        <p:txBody>
          <a:bodyPr>
            <a:normAutofit/>
          </a:bodyPr>
          <a:lstStyle/>
          <a:p>
            <a:r>
              <a:rPr lang="fr-FR" sz="3600" b="1" dirty="0"/>
              <a:t>A. Système de filtrages </a:t>
            </a:r>
          </a:p>
        </p:txBody>
      </p:sp>
      <p:sp>
        <p:nvSpPr>
          <p:cNvPr id="3" name="Espace réservé du contenu 2">
            <a:extLst>
              <a:ext uri="{FF2B5EF4-FFF2-40B4-BE49-F238E27FC236}">
                <a16:creationId xmlns:a16="http://schemas.microsoft.com/office/drawing/2014/main" id="{81E1AA10-A8EB-FF3D-5D17-4B1B6739B3CB}"/>
              </a:ext>
            </a:extLst>
          </p:cNvPr>
          <p:cNvSpPr>
            <a:spLocks noGrp="1"/>
          </p:cNvSpPr>
          <p:nvPr>
            <p:ph idx="1"/>
          </p:nvPr>
        </p:nvSpPr>
        <p:spPr/>
        <p:txBody>
          <a:bodyPr>
            <a:normAutofit lnSpcReduction="10000"/>
          </a:bodyPr>
          <a:lstStyle/>
          <a:p>
            <a:pPr algn="just"/>
            <a:r>
              <a:rPr lang="fr-FR" sz="3000" dirty="0"/>
              <a:t>Droit limité aux juridictions supérieures &lt;&gt; juridictions inférieures. Ex. La Cour de justice UE estime qu’une question juridictionnelle par une juridiction nationale dont les décisions ne sont pas susceptibles d’un recours de droit interne n’est pas nécessaire aux conditions ci-après:</a:t>
            </a:r>
          </a:p>
          <a:p>
            <a:pPr algn="just"/>
            <a:endParaRPr lang="fr-FR" sz="3000" dirty="0"/>
          </a:p>
          <a:p>
            <a:pPr marL="971550" lvl="1" indent="-514350" algn="just">
              <a:buFont typeface="+mj-lt"/>
              <a:buAutoNum type="alphaLcPeriod"/>
            </a:pPr>
            <a:r>
              <a:rPr lang="fr-FR" sz="2600" dirty="0"/>
              <a:t>Question soulevée n’est pas pertinente</a:t>
            </a:r>
          </a:p>
          <a:p>
            <a:pPr marL="971550" lvl="1" indent="-514350" algn="just">
              <a:buFont typeface="+mj-lt"/>
              <a:buAutoNum type="alphaLcPeriod"/>
            </a:pPr>
            <a:r>
              <a:rPr lang="fr-FR" sz="2600" dirty="0"/>
              <a:t>Disposition en cause a déjà fait l’objet d’une interprétation  de la Cour UE</a:t>
            </a:r>
          </a:p>
          <a:p>
            <a:pPr marL="971550" lvl="1" indent="-514350" algn="just">
              <a:buFont typeface="+mj-lt"/>
              <a:buAutoNum type="alphaLcPeriod"/>
            </a:pPr>
            <a:r>
              <a:rPr lang="fr-FR" sz="2600" dirty="0"/>
              <a:t>Application correcte du droit communautaire s’impose avec une telle évidence qu’elle ne laisse place à aucun doute raisonnable</a:t>
            </a:r>
          </a:p>
        </p:txBody>
      </p:sp>
    </p:spTree>
    <p:extLst>
      <p:ext uri="{BB962C8B-B14F-4D97-AF65-F5344CB8AC3E}">
        <p14:creationId xmlns:p14="http://schemas.microsoft.com/office/powerpoint/2010/main" val="9449531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C891D09C-3E95-B35A-EB4B-5798401CB225}"/>
              </a:ext>
            </a:extLst>
          </p:cNvPr>
          <p:cNvSpPr>
            <a:spLocks noGrp="1"/>
          </p:cNvSpPr>
          <p:nvPr>
            <p:ph idx="1"/>
          </p:nvPr>
        </p:nvSpPr>
        <p:spPr>
          <a:xfrm>
            <a:off x="1653988" y="2085385"/>
            <a:ext cx="9699812" cy="4010035"/>
          </a:xfrm>
        </p:spPr>
        <p:txBody>
          <a:bodyPr>
            <a:normAutofit fontScale="85000" lnSpcReduction="20000"/>
          </a:bodyPr>
          <a:lstStyle/>
          <a:p>
            <a:pPr marL="0" indent="0">
              <a:lnSpc>
                <a:spcPct val="100000"/>
              </a:lnSpc>
              <a:spcBef>
                <a:spcPts val="0"/>
              </a:spcBef>
              <a:buNone/>
            </a:pPr>
            <a:r>
              <a:rPr lang="fr-FR" sz="3100" b="1" u="sng" kern="0" spc="-30" dirty="0">
                <a:effectLst/>
                <a:latin typeface="Arial" panose="020B0604020202020204" pitchFamily="34" charset="0"/>
                <a:ea typeface="Times New Roman" panose="02020603050405020304" pitchFamily="18" charset="0"/>
                <a:cs typeface="Times New Roman" panose="02020603050405020304" pitchFamily="18" charset="0"/>
              </a:rPr>
              <a:t>Art. 1 Pt. 3. </a:t>
            </a:r>
          </a:p>
          <a:p>
            <a:pPr marL="0" indent="0">
              <a:lnSpc>
                <a:spcPct val="100000"/>
              </a:lnSpc>
              <a:spcBef>
                <a:spcPts val="0"/>
              </a:spcBef>
              <a:buNone/>
            </a:pPr>
            <a:endParaRPr lang="fr-FR" sz="3100" kern="0" spc="-30" dirty="0">
              <a:solidFill>
                <a:srgbClr val="565656"/>
              </a:solidFill>
              <a:latin typeface="Arial" panose="020B0604020202020204" pitchFamily="34" charset="0"/>
              <a:ea typeface="Times New Roman" panose="02020603050405020304" pitchFamily="18" charset="0"/>
              <a:cs typeface="Times New Roman" panose="02020603050405020304" pitchFamily="18" charset="0"/>
            </a:endParaRPr>
          </a:p>
          <a:p>
            <a:pPr marL="0" indent="0">
              <a:lnSpc>
                <a:spcPct val="100000"/>
              </a:lnSpc>
              <a:spcBef>
                <a:spcPts val="0"/>
              </a:spcBef>
              <a:buNone/>
            </a:pPr>
            <a:r>
              <a:rPr lang="fr-FR" sz="3100" i="1" kern="0" spc="-30" dirty="0">
                <a:effectLst/>
                <a:latin typeface="Arial" panose="020B0604020202020204" pitchFamily="34" charset="0"/>
                <a:ea typeface="Times New Roman" panose="02020603050405020304" pitchFamily="18" charset="0"/>
                <a:cs typeface="Times New Roman" panose="02020603050405020304" pitchFamily="18" charset="0"/>
              </a:rPr>
              <a:t>« La</a:t>
            </a:r>
            <a:r>
              <a:rPr lang="fr-CD" sz="3100" i="1" kern="0" dirty="0">
                <a:effectLst/>
                <a:latin typeface="Calibri" panose="020F0502020204030204" pitchFamily="34" charset="0"/>
                <a:ea typeface="Times New Roman" panose="02020603050405020304" pitchFamily="18" charset="0"/>
                <a:cs typeface="Times New Roman" panose="02020603050405020304" pitchFamily="18" charset="0"/>
              </a:rPr>
              <a:t> </a:t>
            </a:r>
            <a:r>
              <a:rPr lang="fr-FR" sz="3100" i="1" kern="0" spc="-45" dirty="0">
                <a:effectLst/>
                <a:latin typeface="Arial" panose="020B0604020202020204" pitchFamily="34" charset="0"/>
                <a:ea typeface="Times New Roman" panose="02020603050405020304" pitchFamily="18" charset="0"/>
                <a:cs typeface="Times New Roman" panose="02020603050405020304" pitchFamily="18" charset="0"/>
              </a:rPr>
              <a:t>Cour</a:t>
            </a:r>
            <a:r>
              <a:rPr lang="fr-CD" sz="3100" i="1" kern="0" dirty="0">
                <a:effectLst/>
                <a:latin typeface="Calibri" panose="020F0502020204030204" pitchFamily="34" charset="0"/>
                <a:ea typeface="Times New Roman" panose="02020603050405020304" pitchFamily="18" charset="0"/>
                <a:cs typeface="Times New Roman" panose="02020603050405020304" pitchFamily="18" charset="0"/>
              </a:rPr>
              <a:t> </a:t>
            </a:r>
            <a:r>
              <a:rPr lang="fr-FR" sz="3100" i="1" kern="0" spc="-50" dirty="0">
                <a:effectLst/>
                <a:latin typeface="Arial" panose="020B0604020202020204" pitchFamily="34" charset="0"/>
                <a:ea typeface="Times New Roman" panose="02020603050405020304" pitchFamily="18" charset="0"/>
                <a:cs typeface="Times New Roman" panose="02020603050405020304" pitchFamily="18" charset="0"/>
              </a:rPr>
              <a:t>constitutionnelle</a:t>
            </a:r>
            <a:r>
              <a:rPr lang="fr-CD" sz="3100" i="1" kern="0" dirty="0">
                <a:effectLst/>
                <a:latin typeface="Calibri" panose="020F0502020204030204" pitchFamily="34" charset="0"/>
                <a:ea typeface="Times New Roman" panose="02020603050405020304" pitchFamily="18" charset="0"/>
                <a:cs typeface="Times New Roman" panose="02020603050405020304" pitchFamily="18" charset="0"/>
              </a:rPr>
              <a:t> </a:t>
            </a:r>
            <a:r>
              <a:rPr lang="fr-FR" sz="3100" i="1" kern="0" spc="-45" dirty="0">
                <a:effectLst/>
                <a:latin typeface="Arial" panose="020B0604020202020204" pitchFamily="34" charset="0"/>
                <a:ea typeface="Times New Roman" panose="02020603050405020304" pitchFamily="18" charset="0"/>
                <a:cs typeface="Times New Roman" panose="02020603050405020304" pitchFamily="18" charset="0"/>
              </a:rPr>
              <a:t>est</a:t>
            </a:r>
            <a:r>
              <a:rPr lang="fr-CD" sz="3100" i="1" kern="0" dirty="0">
                <a:effectLst/>
                <a:latin typeface="Calibri" panose="020F0502020204030204" pitchFamily="34" charset="0"/>
                <a:ea typeface="Times New Roman" panose="02020603050405020304" pitchFamily="18" charset="0"/>
                <a:cs typeface="Times New Roman" panose="02020603050405020304" pitchFamily="18" charset="0"/>
              </a:rPr>
              <a:t> </a:t>
            </a:r>
            <a:r>
              <a:rPr lang="fr-FR" sz="3100" i="1" kern="0" spc="-40" dirty="0">
                <a:effectLst/>
                <a:latin typeface="Arial" panose="020B0604020202020204" pitchFamily="34" charset="0"/>
                <a:ea typeface="Times New Roman" panose="02020603050405020304" pitchFamily="18" charset="0"/>
                <a:cs typeface="Times New Roman" panose="02020603050405020304" pitchFamily="18" charset="0"/>
              </a:rPr>
              <a:t>la</a:t>
            </a:r>
            <a:r>
              <a:rPr lang="fr-CD" sz="3100" i="1" kern="0" dirty="0">
                <a:effectLst/>
                <a:latin typeface="Calibri" panose="020F0502020204030204" pitchFamily="34" charset="0"/>
                <a:ea typeface="Times New Roman" panose="02020603050405020304" pitchFamily="18" charset="0"/>
                <a:cs typeface="Times New Roman" panose="02020603050405020304" pitchFamily="18" charset="0"/>
              </a:rPr>
              <a:t> </a:t>
            </a:r>
            <a:r>
              <a:rPr lang="fr-FR" sz="3100" i="1" kern="0" spc="-50" dirty="0">
                <a:effectLst/>
                <a:latin typeface="Arial" panose="020B0604020202020204" pitchFamily="34" charset="0"/>
                <a:ea typeface="Times New Roman" panose="02020603050405020304" pitchFamily="18" charset="0"/>
                <a:cs typeface="Times New Roman" panose="02020603050405020304" pitchFamily="18" charset="0"/>
              </a:rPr>
              <a:t>juridiction</a:t>
            </a:r>
            <a:r>
              <a:rPr lang="fr-CD" sz="3100" i="1" kern="0" dirty="0">
                <a:effectLst/>
                <a:latin typeface="Calibri" panose="020F0502020204030204" pitchFamily="34" charset="0"/>
                <a:ea typeface="Times New Roman" panose="02020603050405020304" pitchFamily="18" charset="0"/>
                <a:cs typeface="Times New Roman" panose="02020603050405020304" pitchFamily="18" charset="0"/>
              </a:rPr>
              <a:t> </a:t>
            </a:r>
            <a:r>
              <a:rPr lang="fr-FR" sz="3100" i="1" kern="0" spc="-55" dirty="0">
                <a:effectLst/>
                <a:latin typeface="Arial" panose="020B0604020202020204" pitchFamily="34" charset="0"/>
                <a:ea typeface="Times New Roman" panose="02020603050405020304" pitchFamily="18" charset="0"/>
                <a:cs typeface="Times New Roman" panose="02020603050405020304" pitchFamily="18" charset="0"/>
              </a:rPr>
              <a:t>gardienne</a:t>
            </a:r>
            <a:r>
              <a:rPr lang="fr-FR" sz="3100" i="1" kern="0" dirty="0">
                <a:effectLst/>
                <a:latin typeface="Arial" panose="020B0604020202020204" pitchFamily="34" charset="0"/>
                <a:ea typeface="Times New Roman" panose="02020603050405020304" pitchFamily="18" charset="0"/>
                <a:cs typeface="Times New Roman" panose="02020603050405020304" pitchFamily="18" charset="0"/>
              </a:rPr>
              <a:t> </a:t>
            </a:r>
            <a:r>
              <a:rPr lang="fr-FR" sz="3100" i="1" kern="0" spc="-35" dirty="0">
                <a:effectLst/>
                <a:latin typeface="Arial" panose="020B0604020202020204" pitchFamily="34" charset="0"/>
                <a:ea typeface="Times New Roman" panose="02020603050405020304" pitchFamily="18" charset="0"/>
                <a:cs typeface="Times New Roman" panose="02020603050405020304" pitchFamily="18" charset="0"/>
              </a:rPr>
              <a:t>de</a:t>
            </a:r>
            <a:r>
              <a:rPr lang="fr-FR" sz="3100" i="1" kern="0" dirty="0">
                <a:effectLst/>
                <a:latin typeface="Arial" panose="020B0604020202020204" pitchFamily="34" charset="0"/>
                <a:ea typeface="Times New Roman" panose="02020603050405020304" pitchFamily="18" charset="0"/>
                <a:cs typeface="Times New Roman" panose="02020603050405020304" pitchFamily="18" charset="0"/>
              </a:rPr>
              <a:t> </a:t>
            </a:r>
            <a:r>
              <a:rPr lang="fr-FR" sz="3100" i="1" kern="0" spc="-40" dirty="0">
                <a:effectLst/>
                <a:latin typeface="Arial" panose="020B0604020202020204" pitchFamily="34" charset="0"/>
                <a:ea typeface="Times New Roman" panose="02020603050405020304" pitchFamily="18" charset="0"/>
                <a:cs typeface="Times New Roman" panose="02020603050405020304" pitchFamily="18" charset="0"/>
              </a:rPr>
              <a:t>la</a:t>
            </a:r>
            <a:r>
              <a:rPr lang="fr-FR" sz="3100" i="1" kern="0" dirty="0">
                <a:effectLst/>
                <a:latin typeface="Arial" panose="020B0604020202020204" pitchFamily="34" charset="0"/>
                <a:ea typeface="Times New Roman" panose="02020603050405020304" pitchFamily="18" charset="0"/>
                <a:cs typeface="Times New Roman" panose="02020603050405020304" pitchFamily="18" charset="0"/>
              </a:rPr>
              <a:t> </a:t>
            </a:r>
            <a:r>
              <a:rPr lang="fr-FR" sz="3100" i="1" kern="0" spc="-50" dirty="0">
                <a:effectLst/>
                <a:latin typeface="Arial" panose="020B0604020202020204" pitchFamily="34" charset="0"/>
                <a:ea typeface="Times New Roman" panose="02020603050405020304" pitchFamily="18" charset="0"/>
                <a:cs typeface="Times New Roman" panose="02020603050405020304" pitchFamily="18" charset="0"/>
              </a:rPr>
              <a:t>Constitution.</a:t>
            </a:r>
            <a:r>
              <a:rPr lang="fr-FR" sz="3100" i="1" kern="0" dirty="0">
                <a:effectLst/>
                <a:latin typeface="Arial" panose="020B0604020202020204" pitchFamily="34" charset="0"/>
                <a:ea typeface="Times New Roman" panose="02020603050405020304" pitchFamily="18" charset="0"/>
                <a:cs typeface="Times New Roman" panose="02020603050405020304" pitchFamily="18" charset="0"/>
              </a:rPr>
              <a:t> </a:t>
            </a:r>
          </a:p>
          <a:p>
            <a:pPr marL="0" indent="0">
              <a:lnSpc>
                <a:spcPct val="100000"/>
              </a:lnSpc>
              <a:spcBef>
                <a:spcPts val="0"/>
              </a:spcBef>
              <a:buNone/>
            </a:pPr>
            <a:endParaRPr lang="fr-FR" sz="3100" i="1" kern="0" spc="-40" dirty="0">
              <a:effectLst/>
              <a:latin typeface="Arial" panose="020B0604020202020204" pitchFamily="34" charset="0"/>
              <a:ea typeface="Times New Roman" panose="02020603050405020304" pitchFamily="18" charset="0"/>
              <a:cs typeface="Times New Roman" panose="02020603050405020304" pitchFamily="18" charset="0"/>
            </a:endParaRPr>
          </a:p>
          <a:p>
            <a:pPr marL="0" indent="0">
              <a:lnSpc>
                <a:spcPct val="100000"/>
              </a:lnSpc>
              <a:spcBef>
                <a:spcPts val="0"/>
              </a:spcBef>
              <a:buNone/>
            </a:pPr>
            <a:r>
              <a:rPr lang="fr-FR" sz="3100" i="1" kern="0" spc="-40" dirty="0">
                <a:effectLst/>
                <a:latin typeface="Arial" panose="020B0604020202020204" pitchFamily="34" charset="0"/>
                <a:ea typeface="Times New Roman" panose="02020603050405020304" pitchFamily="18" charset="0"/>
                <a:cs typeface="Times New Roman" panose="02020603050405020304" pitchFamily="18" charset="0"/>
              </a:rPr>
              <a:t>Elle est compétente en matière constitutionnelle, référendaire, électorale et des libertés et droits fondamentaux.</a:t>
            </a:r>
          </a:p>
          <a:p>
            <a:pPr marL="0" indent="0">
              <a:lnSpc>
                <a:spcPct val="100000"/>
              </a:lnSpc>
              <a:spcBef>
                <a:spcPts val="0"/>
              </a:spcBef>
              <a:buNone/>
            </a:pPr>
            <a:r>
              <a:rPr lang="fr-FR" sz="3100" i="1" kern="0" spc="-40" dirty="0">
                <a:effectLst/>
                <a:latin typeface="Arial" panose="020B0604020202020204" pitchFamily="34" charset="0"/>
                <a:ea typeface="Times New Roman" panose="02020603050405020304" pitchFamily="18" charset="0"/>
                <a:cs typeface="Times New Roman" panose="02020603050405020304" pitchFamily="18" charset="0"/>
              </a:rPr>
              <a:t> </a:t>
            </a:r>
            <a:endParaRPr lang="fr-FR" sz="3100" i="1" kern="0" spc="-40" dirty="0">
              <a:latin typeface="Arial" panose="020B0604020202020204" pitchFamily="34" charset="0"/>
              <a:ea typeface="Times New Roman" panose="02020603050405020304" pitchFamily="18" charset="0"/>
              <a:cs typeface="Times New Roman" panose="02020603050405020304" pitchFamily="18" charset="0"/>
            </a:endParaRPr>
          </a:p>
          <a:p>
            <a:pPr marL="0" indent="0">
              <a:lnSpc>
                <a:spcPct val="100000"/>
              </a:lnSpc>
              <a:spcBef>
                <a:spcPts val="0"/>
              </a:spcBef>
              <a:buNone/>
            </a:pPr>
            <a:r>
              <a:rPr lang="fr-FR" sz="3100" i="1" kern="0" spc="-40" dirty="0">
                <a:effectLst/>
                <a:latin typeface="Arial" panose="020B0604020202020204" pitchFamily="34" charset="0"/>
                <a:ea typeface="Times New Roman" panose="02020603050405020304" pitchFamily="18" charset="0"/>
                <a:cs typeface="Times New Roman" panose="02020603050405020304" pitchFamily="18" charset="0"/>
              </a:rPr>
              <a:t>Elle</a:t>
            </a:r>
            <a:r>
              <a:rPr lang="fr-FR" sz="3100" i="1" kern="0" dirty="0">
                <a:effectLst/>
                <a:latin typeface="Arial" panose="020B0604020202020204" pitchFamily="34" charset="0"/>
                <a:ea typeface="Times New Roman" panose="02020603050405020304" pitchFamily="18" charset="0"/>
                <a:cs typeface="Times New Roman" panose="02020603050405020304" pitchFamily="18" charset="0"/>
              </a:rPr>
              <a:t> </a:t>
            </a:r>
            <a:r>
              <a:rPr lang="fr-FR" sz="3100" i="1" kern="0" spc="-45" dirty="0">
                <a:effectLst/>
                <a:latin typeface="Arial" panose="020B0604020202020204" pitchFamily="34" charset="0"/>
                <a:ea typeface="Times New Roman" panose="02020603050405020304" pitchFamily="18" charset="0"/>
                <a:cs typeface="Times New Roman" panose="02020603050405020304" pitchFamily="18" charset="0"/>
              </a:rPr>
              <a:t>juge</a:t>
            </a:r>
            <a:r>
              <a:rPr lang="fr-FR" sz="3100" i="1" kern="0" dirty="0">
                <a:effectLst/>
                <a:latin typeface="Arial" panose="020B0604020202020204" pitchFamily="34" charset="0"/>
                <a:ea typeface="Times New Roman" panose="02020603050405020304" pitchFamily="18" charset="0"/>
                <a:cs typeface="Times New Roman" panose="02020603050405020304" pitchFamily="18" charset="0"/>
              </a:rPr>
              <a:t> </a:t>
            </a:r>
            <a:r>
              <a:rPr lang="fr-FR" sz="3100" i="1" kern="0" spc="-35" dirty="0">
                <a:effectLst/>
                <a:latin typeface="Arial" panose="020B0604020202020204" pitchFamily="34" charset="0"/>
                <a:ea typeface="Times New Roman" panose="02020603050405020304" pitchFamily="18" charset="0"/>
                <a:cs typeface="Times New Roman" panose="02020603050405020304" pitchFamily="18" charset="0"/>
              </a:rPr>
              <a:t>de</a:t>
            </a:r>
            <a:r>
              <a:rPr lang="fr-FR" sz="3100" i="1" kern="0" dirty="0">
                <a:effectLst/>
                <a:latin typeface="Arial" panose="020B0604020202020204" pitchFamily="34" charset="0"/>
                <a:ea typeface="Times New Roman" panose="02020603050405020304" pitchFamily="18" charset="0"/>
                <a:cs typeface="Times New Roman" panose="02020603050405020304" pitchFamily="18" charset="0"/>
              </a:rPr>
              <a:t> </a:t>
            </a:r>
            <a:r>
              <a:rPr lang="fr-FR" sz="3100" i="1" kern="0" spc="-40" dirty="0">
                <a:effectLst/>
                <a:latin typeface="Arial" panose="020B0604020202020204" pitchFamily="34" charset="0"/>
                <a:ea typeface="Times New Roman" panose="02020603050405020304" pitchFamily="18" charset="0"/>
                <a:cs typeface="Times New Roman" panose="02020603050405020304" pitchFamily="18" charset="0"/>
              </a:rPr>
              <a:t>la</a:t>
            </a:r>
            <a:r>
              <a:rPr lang="fr-FR" sz="3100" i="1" kern="0" dirty="0">
                <a:effectLst/>
                <a:latin typeface="Arial" panose="020B0604020202020204" pitchFamily="34" charset="0"/>
                <a:ea typeface="Times New Roman" panose="02020603050405020304" pitchFamily="18" charset="0"/>
                <a:cs typeface="Times New Roman" panose="02020603050405020304" pitchFamily="18" charset="0"/>
              </a:rPr>
              <a:t> </a:t>
            </a:r>
            <a:r>
              <a:rPr lang="fr-FR" sz="3100" i="1" kern="0" spc="-55" dirty="0">
                <a:effectLst/>
                <a:latin typeface="Arial" panose="020B0604020202020204" pitchFamily="34" charset="0"/>
                <a:ea typeface="Times New Roman" panose="02020603050405020304" pitchFamily="18" charset="0"/>
                <a:cs typeface="Times New Roman" panose="02020603050405020304" pitchFamily="18" charset="0"/>
              </a:rPr>
              <a:t>constitutionnalité</a:t>
            </a:r>
            <a:r>
              <a:rPr lang="fr-FR" sz="3100" i="1" kern="0" dirty="0">
                <a:effectLst/>
                <a:latin typeface="Arial" panose="020B0604020202020204" pitchFamily="34" charset="0"/>
                <a:ea typeface="Times New Roman" panose="02020603050405020304" pitchFamily="18" charset="0"/>
                <a:cs typeface="Times New Roman" panose="02020603050405020304" pitchFamily="18" charset="0"/>
              </a:rPr>
              <a:t> </a:t>
            </a:r>
            <a:r>
              <a:rPr lang="fr-FR" sz="3100" i="1" kern="0" spc="-45" dirty="0">
                <a:effectLst/>
                <a:latin typeface="Arial" panose="020B0604020202020204" pitchFamily="34" charset="0"/>
                <a:ea typeface="Times New Roman" panose="02020603050405020304" pitchFamily="18" charset="0"/>
                <a:cs typeface="Times New Roman" panose="02020603050405020304" pitchFamily="18" charset="0"/>
              </a:rPr>
              <a:t>des des lois, des ordonnances, ainsi que de la conformité des traités et accords internationaux à la Constitution.</a:t>
            </a:r>
            <a:r>
              <a:rPr lang="fr-FR" sz="3100" i="1" kern="0" spc="-50" dirty="0">
                <a:effectLst/>
                <a:latin typeface="Arial" panose="020B0604020202020204" pitchFamily="34" charset="0"/>
                <a:ea typeface="Times New Roman" panose="02020603050405020304" pitchFamily="18" charset="0"/>
                <a:cs typeface="Times New Roman" panose="02020603050405020304" pitchFamily="18" charset="0"/>
              </a:rPr>
              <a:t>»</a:t>
            </a:r>
            <a:endParaRPr lang="fr-CD" sz="3100" i="1"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buNone/>
            </a:pPr>
            <a:endParaRPr lang="fr-FR" sz="3200" dirty="0">
              <a:solidFill>
                <a:schemeClr val="accent1">
                  <a:lumMod val="75000"/>
                </a:schemeClr>
              </a:solidFill>
              <a:highlight>
                <a:srgbClr val="C0C0C0"/>
              </a:highlight>
              <a:latin typeface="Arial" panose="020B0604020202020204" pitchFamily="34" charset="0"/>
              <a:cs typeface="Arial" panose="020B0604020202020204" pitchFamily="34" charset="0"/>
            </a:endParaRPr>
          </a:p>
          <a:p>
            <a:pPr marL="0" indent="0">
              <a:buNone/>
            </a:pPr>
            <a:endParaRPr lang="fr-FR" sz="4000" b="1" dirty="0">
              <a:solidFill>
                <a:schemeClr val="accent1">
                  <a:lumMod val="75000"/>
                </a:schemeClr>
              </a:solidFill>
              <a:highlight>
                <a:srgbClr val="C0C0C0"/>
              </a:highlight>
              <a:latin typeface="Arial" panose="020B0604020202020204" pitchFamily="34" charset="0"/>
              <a:cs typeface="Arial" panose="020B0604020202020204" pitchFamily="34" charset="0"/>
            </a:endParaRPr>
          </a:p>
          <a:p>
            <a:pPr marL="0" indent="0">
              <a:buNone/>
            </a:pPr>
            <a:endParaRPr lang="fr-FR" sz="4000" b="1" dirty="0">
              <a:solidFill>
                <a:schemeClr val="accent1">
                  <a:lumMod val="75000"/>
                </a:schemeClr>
              </a:solidFill>
              <a:highlight>
                <a:srgbClr val="C0C0C0"/>
              </a:highlight>
              <a:latin typeface="Arial" panose="020B0604020202020204" pitchFamily="34" charset="0"/>
              <a:cs typeface="Arial" panose="020B0604020202020204" pitchFamily="34" charset="0"/>
            </a:endParaRPr>
          </a:p>
        </p:txBody>
      </p:sp>
      <p:sp>
        <p:nvSpPr>
          <p:cNvPr id="5" name="Titre 1">
            <a:extLst>
              <a:ext uri="{FF2B5EF4-FFF2-40B4-BE49-F238E27FC236}">
                <a16:creationId xmlns:a16="http://schemas.microsoft.com/office/drawing/2014/main" id="{48FCF423-FA3A-B26C-5D71-4AB7C868BFF1}"/>
              </a:ext>
            </a:extLst>
          </p:cNvPr>
          <p:cNvSpPr>
            <a:spLocks noGrp="1"/>
          </p:cNvSpPr>
          <p:nvPr>
            <p:ph type="title"/>
          </p:nvPr>
        </p:nvSpPr>
        <p:spPr>
          <a:xfrm>
            <a:off x="838200" y="864973"/>
            <a:ext cx="10515600" cy="1220412"/>
          </a:xfrm>
        </p:spPr>
        <p:txBody>
          <a:bodyPr>
            <a:noAutofit/>
          </a:bodyPr>
          <a:lstStyle/>
          <a:p>
            <a:pPr algn="ctr"/>
            <a:r>
              <a:rPr lang="fr-CD" sz="2800" b="1" kern="1800" dirty="0">
                <a:solidFill>
                  <a:srgbClr val="000000"/>
                </a:solidFill>
                <a:effectLst/>
                <a:latin typeface="Arial" panose="020B0604020202020204" pitchFamily="34" charset="0"/>
                <a:ea typeface="Times New Roman" panose="02020603050405020304" pitchFamily="18" charset="0"/>
              </a:rPr>
              <a:t>L/2020/0011/AN Loi portant attributions, organisation et fonctionnement de la cour constitutionnelle de la République de Guinée</a:t>
            </a:r>
            <a:endParaRPr lang="fr-FR" sz="2800" dirty="0"/>
          </a:p>
        </p:txBody>
      </p:sp>
    </p:spTree>
    <p:extLst>
      <p:ext uri="{BB962C8B-B14F-4D97-AF65-F5344CB8AC3E}">
        <p14:creationId xmlns:p14="http://schemas.microsoft.com/office/powerpoint/2010/main" val="236981251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CE27779-1A01-1DA8-4DE2-D0494C4540B0}"/>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7105AC83-DD6E-DD31-DA36-E6E7309B0B01}"/>
              </a:ext>
            </a:extLst>
          </p:cNvPr>
          <p:cNvSpPr>
            <a:spLocks noGrp="1"/>
          </p:cNvSpPr>
          <p:nvPr>
            <p:ph idx="1"/>
          </p:nvPr>
        </p:nvSpPr>
        <p:spPr/>
        <p:txBody>
          <a:bodyPr/>
          <a:lstStyle/>
          <a:p>
            <a:pPr algn="just"/>
            <a:r>
              <a:rPr lang="fr-FR" dirty="0"/>
              <a:t>Droit belge: juridictions peuvent refuser de poser une question préjudicielle à CC dans 4 hypothèses:</a:t>
            </a:r>
          </a:p>
          <a:p>
            <a:pPr marL="0" indent="0" algn="just">
              <a:buNone/>
            </a:pPr>
            <a:endParaRPr lang="fr-FR" dirty="0"/>
          </a:p>
          <a:p>
            <a:pPr marL="971550" lvl="1" indent="-514350" algn="just">
              <a:buFont typeface="+mj-lt"/>
              <a:buAutoNum type="alphaLcPeriod"/>
            </a:pPr>
            <a:r>
              <a:rPr lang="fr-FR" dirty="0"/>
              <a:t>Affaire ne peut être examinée par la juridiction pour des motifs d’incompétence ou de non-recevabilité</a:t>
            </a:r>
          </a:p>
          <a:p>
            <a:pPr marL="971550" lvl="1" indent="-514350" algn="just">
              <a:buFont typeface="+mj-lt"/>
              <a:buAutoNum type="alphaLcPeriod"/>
            </a:pPr>
            <a:r>
              <a:rPr lang="fr-FR" dirty="0"/>
              <a:t>CC a déjà statué sur une question identique ou un recours en annulation</a:t>
            </a:r>
          </a:p>
          <a:p>
            <a:pPr marL="971550" lvl="1" indent="-514350" algn="just">
              <a:buFont typeface="+mj-lt"/>
              <a:buAutoNum type="alphaLcPeriod"/>
            </a:pPr>
            <a:r>
              <a:rPr lang="fr-FR" dirty="0"/>
              <a:t>Juridiction estime que la réponse à la question n’est pas indispensable pour rendre sa décision.</a:t>
            </a:r>
          </a:p>
          <a:p>
            <a:pPr marL="971550" lvl="1" indent="-514350" algn="just">
              <a:buFont typeface="+mj-lt"/>
              <a:buAutoNum type="alphaLcPeriod"/>
            </a:pPr>
            <a:r>
              <a:rPr lang="fr-FR" dirty="0"/>
              <a:t>La norme attaquée ne viole manifestement pas la Constitution</a:t>
            </a:r>
          </a:p>
          <a:p>
            <a:pPr algn="just"/>
            <a:endParaRPr lang="fr-FR" dirty="0"/>
          </a:p>
        </p:txBody>
      </p:sp>
    </p:spTree>
    <p:extLst>
      <p:ext uri="{BB962C8B-B14F-4D97-AF65-F5344CB8AC3E}">
        <p14:creationId xmlns:p14="http://schemas.microsoft.com/office/powerpoint/2010/main" val="410881836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0BDFCC-AD8B-7D3A-80C4-86B48EBEC2C4}"/>
              </a:ext>
            </a:extLst>
          </p:cNvPr>
          <p:cNvSpPr>
            <a:spLocks noGrp="1"/>
          </p:cNvSpPr>
          <p:nvPr>
            <p:ph type="title"/>
          </p:nvPr>
        </p:nvSpPr>
        <p:spPr/>
        <p:txBody>
          <a:bodyPr>
            <a:normAutofit/>
          </a:bodyPr>
          <a:lstStyle/>
          <a:p>
            <a:r>
              <a:rPr lang="fr-FR" sz="3600" b="1" dirty="0"/>
              <a:t>B. Force juridique </a:t>
            </a:r>
          </a:p>
        </p:txBody>
      </p:sp>
      <p:sp>
        <p:nvSpPr>
          <p:cNvPr id="3" name="Espace réservé du contenu 2">
            <a:extLst>
              <a:ext uri="{FF2B5EF4-FFF2-40B4-BE49-F238E27FC236}">
                <a16:creationId xmlns:a16="http://schemas.microsoft.com/office/drawing/2014/main" id="{6AA14D53-9C15-68D7-8EF2-B5969AE77F82}"/>
              </a:ext>
            </a:extLst>
          </p:cNvPr>
          <p:cNvSpPr>
            <a:spLocks noGrp="1"/>
          </p:cNvSpPr>
          <p:nvPr>
            <p:ph idx="1"/>
          </p:nvPr>
        </p:nvSpPr>
        <p:spPr/>
        <p:txBody>
          <a:bodyPr>
            <a:normAutofit lnSpcReduction="10000"/>
          </a:bodyPr>
          <a:lstStyle/>
          <a:p>
            <a:pPr algn="just"/>
            <a:r>
              <a:rPr lang="fr-FR" dirty="0"/>
              <a:t>Force juridique de la déclaration d’inconstitutionnalité. Cas de la Belgique: les arrêts laissent subsister la norme législative jusqu’au moment où le législateur Concerné intervienne. Parfois &gt; insécurité juridique (certaines juridictions appliquent l’arrêt de la cour et d’autres pas !)</a:t>
            </a:r>
          </a:p>
          <a:p>
            <a:pPr algn="just"/>
            <a:r>
              <a:rPr lang="fr-FR" dirty="0"/>
              <a:t>De ce fait, inscrire dans la loi organique, norme « </a:t>
            </a:r>
            <a:r>
              <a:rPr lang="fr-FR" i="1" dirty="0"/>
              <a:t>erga </a:t>
            </a:r>
            <a:r>
              <a:rPr lang="fr-FR" i="1" dirty="0" err="1"/>
              <a:t>omnes</a:t>
            </a:r>
            <a:r>
              <a:rPr lang="fr-FR" i="1" dirty="0"/>
              <a:t> » </a:t>
            </a:r>
            <a:r>
              <a:rPr lang="fr-FR" dirty="0"/>
              <a:t>comme les arrêts d’annulation</a:t>
            </a:r>
            <a:r>
              <a:rPr lang="fr-FR" i="1" dirty="0"/>
              <a:t>. </a:t>
            </a:r>
            <a:r>
              <a:rPr lang="fr-FR" dirty="0"/>
              <a:t>Ex. Allemagne, Italie et Espagne. </a:t>
            </a:r>
          </a:p>
          <a:p>
            <a:pPr algn="just"/>
            <a:r>
              <a:rPr lang="fr-FR" dirty="0"/>
              <a:t>Important de préciser sans effet rétroactif : parfois normes en vigueur depuis longtemps. Si on eut donner l’effet rétroactif, important d’attribuer à la Cour le pouvoir de maintenir les effets de la norme déclarée inconstitutionnelle </a:t>
            </a:r>
          </a:p>
          <a:p>
            <a:pPr algn="just"/>
            <a:endParaRPr lang="fr-FR" dirty="0"/>
          </a:p>
          <a:p>
            <a:endParaRPr lang="fr-FR" dirty="0"/>
          </a:p>
        </p:txBody>
      </p:sp>
    </p:spTree>
    <p:extLst>
      <p:ext uri="{BB962C8B-B14F-4D97-AF65-F5344CB8AC3E}">
        <p14:creationId xmlns:p14="http://schemas.microsoft.com/office/powerpoint/2010/main" val="7876290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4B3EE52-896E-3EF4-13B5-2E42156C051B}"/>
              </a:ext>
            </a:extLst>
          </p:cNvPr>
          <p:cNvSpPr>
            <a:spLocks noGrp="1"/>
          </p:cNvSpPr>
          <p:nvPr>
            <p:ph type="title"/>
          </p:nvPr>
        </p:nvSpPr>
        <p:spPr/>
        <p:txBody>
          <a:bodyPr>
            <a:normAutofit/>
          </a:bodyPr>
          <a:lstStyle/>
          <a:p>
            <a:r>
              <a:rPr lang="fr-FR" sz="3600" b="1" dirty="0">
                <a:solidFill>
                  <a:schemeClr val="accent6"/>
                </a:solidFill>
              </a:rPr>
              <a:t>2.2.3 Conflits de compétences</a:t>
            </a:r>
          </a:p>
        </p:txBody>
      </p:sp>
      <p:sp>
        <p:nvSpPr>
          <p:cNvPr id="3" name="Espace réservé du contenu 2">
            <a:extLst>
              <a:ext uri="{FF2B5EF4-FFF2-40B4-BE49-F238E27FC236}">
                <a16:creationId xmlns:a16="http://schemas.microsoft.com/office/drawing/2014/main" id="{8C9DB2FD-F1A8-6C55-BA2A-FA13C119DB4F}"/>
              </a:ext>
            </a:extLst>
          </p:cNvPr>
          <p:cNvSpPr>
            <a:spLocks noGrp="1"/>
          </p:cNvSpPr>
          <p:nvPr>
            <p:ph idx="1"/>
          </p:nvPr>
        </p:nvSpPr>
        <p:spPr/>
        <p:txBody>
          <a:bodyPr>
            <a:normAutofit lnSpcReduction="10000"/>
          </a:bodyPr>
          <a:lstStyle/>
          <a:p>
            <a:r>
              <a:rPr lang="fr-FR" dirty="0"/>
              <a:t>La Cour connaît des conflits de compétences entre le Pouvoir exécutif et le Pouvoir législatif. </a:t>
            </a:r>
          </a:p>
          <a:p>
            <a:r>
              <a:rPr lang="fr-FR" dirty="0"/>
              <a:t>Titre II de la Charte de Transition spécifie les compétences de chaque institution !</a:t>
            </a:r>
          </a:p>
          <a:p>
            <a:r>
              <a:rPr lang="fr-FR" dirty="0"/>
              <a:t>Objectif: que la Cour suprême fasse respecter l’équilibre entre le Parlement et le Gouvernement.</a:t>
            </a:r>
          </a:p>
          <a:p>
            <a:r>
              <a:rPr lang="fr-FR" dirty="0"/>
              <a:t>Qui peut saisir la Cour ? Le Gouvernement peut à la Cour que certaines lois existantes ont désormais un caractère règlementaire.</a:t>
            </a:r>
          </a:p>
          <a:p>
            <a:r>
              <a:rPr lang="fr-FR" dirty="0"/>
              <a:t>Généralement cette compétence est laissée aux autorités politiques intéressées.  </a:t>
            </a:r>
          </a:p>
        </p:txBody>
      </p:sp>
    </p:spTree>
    <p:extLst>
      <p:ext uri="{BB962C8B-B14F-4D97-AF65-F5344CB8AC3E}">
        <p14:creationId xmlns:p14="http://schemas.microsoft.com/office/powerpoint/2010/main" val="58526521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7BB309C-8B03-A7B6-31B4-420BED80A80A}"/>
              </a:ext>
            </a:extLst>
          </p:cNvPr>
          <p:cNvSpPr>
            <a:spLocks noGrp="1"/>
          </p:cNvSpPr>
          <p:nvPr>
            <p:ph type="title"/>
          </p:nvPr>
        </p:nvSpPr>
        <p:spPr/>
        <p:txBody>
          <a:bodyPr/>
          <a:lstStyle/>
          <a:p>
            <a:endParaRPr lang="fr-FR" dirty="0"/>
          </a:p>
        </p:txBody>
      </p:sp>
      <p:sp>
        <p:nvSpPr>
          <p:cNvPr id="3" name="Espace réservé du contenu 2">
            <a:extLst>
              <a:ext uri="{FF2B5EF4-FFF2-40B4-BE49-F238E27FC236}">
                <a16:creationId xmlns:a16="http://schemas.microsoft.com/office/drawing/2014/main" id="{FBC761CE-187D-0246-D14E-A3A7094C934C}"/>
              </a:ext>
            </a:extLst>
          </p:cNvPr>
          <p:cNvSpPr>
            <a:spLocks noGrp="1"/>
          </p:cNvSpPr>
          <p:nvPr>
            <p:ph idx="1"/>
          </p:nvPr>
        </p:nvSpPr>
        <p:spPr/>
        <p:txBody>
          <a:bodyPr>
            <a:normAutofit lnSpcReduction="10000"/>
          </a:bodyPr>
          <a:lstStyle/>
          <a:p>
            <a:pPr marL="0" indent="0" algn="ctr">
              <a:buNone/>
            </a:pPr>
            <a:r>
              <a:rPr lang="fr-FR" sz="4300" b="1" dirty="0">
                <a:highlight>
                  <a:srgbClr val="C0C0C0"/>
                </a:highlight>
              </a:rPr>
              <a:t>LES COMPETENCES CONSULTATIVES DU JUGE CONSTITUTIONNEL</a:t>
            </a:r>
          </a:p>
          <a:p>
            <a:pPr marL="0" indent="0" algn="ctr">
              <a:buNone/>
            </a:pPr>
            <a:endParaRPr lang="fr-FR" sz="4300" b="1" dirty="0">
              <a:highlight>
                <a:srgbClr val="C0C0C0"/>
              </a:highlight>
            </a:endParaRPr>
          </a:p>
          <a:p>
            <a:pPr marL="0" indent="0" algn="ctr">
              <a:buNone/>
            </a:pPr>
            <a:r>
              <a:rPr lang="fr-BE" b="1" dirty="0">
                <a:solidFill>
                  <a:schemeClr val="accent1">
                    <a:lumMod val="75000"/>
                  </a:schemeClr>
                </a:solidFill>
                <a:latin typeface="Arial" panose="020B0604020202020204" pitchFamily="34" charset="0"/>
              </a:rPr>
              <a:t> </a:t>
            </a:r>
            <a:r>
              <a:rPr lang="fr-BE" b="1" dirty="0">
                <a:solidFill>
                  <a:schemeClr val="tx1"/>
                </a:solidFill>
                <a:latin typeface="Arial" panose="020B0604020202020204" pitchFamily="34" charset="0"/>
              </a:rPr>
              <a:t>Séminaire de renforcement des capacités sur les questions relatives aux contentieux constitutionnel et référendaire. </a:t>
            </a:r>
          </a:p>
          <a:p>
            <a:pPr marL="0" indent="0" algn="ctr">
              <a:buNone/>
            </a:pPr>
            <a:r>
              <a:rPr lang="fr-BE" b="1" dirty="0">
                <a:solidFill>
                  <a:schemeClr val="tx1"/>
                </a:solidFill>
                <a:effectLst/>
                <a:latin typeface="Arial" panose="020B0604020202020204" pitchFamily="34" charset="0"/>
              </a:rPr>
              <a:t> </a:t>
            </a:r>
          </a:p>
          <a:p>
            <a:pPr marL="0" indent="0" algn="ctr">
              <a:buNone/>
            </a:pPr>
            <a:r>
              <a:rPr lang="fr-BE" sz="2400" b="1" dirty="0">
                <a:solidFill>
                  <a:schemeClr val="tx1"/>
                </a:solidFill>
                <a:latin typeface="Arial" panose="020B0604020202020204" pitchFamily="34" charset="0"/>
              </a:rPr>
              <a:t>Professeur Bob KABAMBA</a:t>
            </a:r>
            <a:endParaRPr lang="fr-BE" sz="2400" b="1" dirty="0">
              <a:solidFill>
                <a:schemeClr val="tx1"/>
              </a:solidFill>
              <a:effectLst/>
              <a:latin typeface="Arial" panose="020B0604020202020204" pitchFamily="34" charset="0"/>
            </a:endParaRPr>
          </a:p>
          <a:p>
            <a:pPr marL="0" indent="0" algn="ctr">
              <a:buNone/>
            </a:pPr>
            <a:r>
              <a:rPr lang="fr-BE" sz="2000" b="1" dirty="0" err="1">
                <a:solidFill>
                  <a:schemeClr val="tx1"/>
                </a:solidFill>
                <a:latin typeface="Arial" panose="020B0604020202020204" pitchFamily="34" charset="0"/>
              </a:rPr>
              <a:t>Coyah</a:t>
            </a:r>
            <a:r>
              <a:rPr lang="fr-BE" sz="2000" b="1" dirty="0">
                <a:solidFill>
                  <a:schemeClr val="tx1"/>
                </a:solidFill>
                <a:latin typeface="Arial" panose="020B0604020202020204" pitchFamily="34" charset="0"/>
              </a:rPr>
              <a:t>, Maison blanche</a:t>
            </a:r>
          </a:p>
          <a:p>
            <a:pPr marL="0" indent="0" algn="ctr">
              <a:buNone/>
            </a:pPr>
            <a:r>
              <a:rPr lang="fr-BE" sz="2000" b="1" dirty="0">
                <a:solidFill>
                  <a:schemeClr val="tx1"/>
                </a:solidFill>
                <a:latin typeface="Arial" panose="020B0604020202020204" pitchFamily="34" charset="0"/>
              </a:rPr>
              <a:t>26 </a:t>
            </a:r>
            <a:r>
              <a:rPr lang="fr-BE" sz="2000" b="1" dirty="0">
                <a:latin typeface="Arial" panose="020B0604020202020204" pitchFamily="34" charset="0"/>
              </a:rPr>
              <a:t>j</a:t>
            </a:r>
            <a:r>
              <a:rPr lang="fr-BE" sz="2000" b="1" dirty="0">
                <a:solidFill>
                  <a:schemeClr val="tx1"/>
                </a:solidFill>
                <a:latin typeface="Arial" panose="020B0604020202020204" pitchFamily="34" charset="0"/>
              </a:rPr>
              <a:t>uin 2024</a:t>
            </a:r>
            <a:endParaRPr lang="fr-BE" sz="2000" b="1" dirty="0">
              <a:solidFill>
                <a:schemeClr val="tx1"/>
              </a:solidFill>
              <a:effectLst/>
              <a:latin typeface="Arial" panose="020B0604020202020204" pitchFamily="34" charset="0"/>
            </a:endParaRPr>
          </a:p>
          <a:p>
            <a:endParaRPr lang="fr-FR" dirty="0"/>
          </a:p>
        </p:txBody>
      </p:sp>
    </p:spTree>
    <p:extLst>
      <p:ext uri="{BB962C8B-B14F-4D97-AF65-F5344CB8AC3E}">
        <p14:creationId xmlns:p14="http://schemas.microsoft.com/office/powerpoint/2010/main" val="135841754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613D263-706E-DC3F-3EFD-6E88308B1C17}"/>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8794F5E9-79AB-5D3A-8317-9705EB8D204F}"/>
              </a:ext>
            </a:extLst>
          </p:cNvPr>
          <p:cNvSpPr>
            <a:spLocks noGrp="1"/>
          </p:cNvSpPr>
          <p:nvPr>
            <p:ph idx="1"/>
          </p:nvPr>
        </p:nvSpPr>
        <p:spPr/>
        <p:txBody>
          <a:bodyPr>
            <a:normAutofit lnSpcReduction="10000"/>
          </a:bodyPr>
          <a:lstStyle/>
          <a:p>
            <a:r>
              <a:rPr lang="fr-FR" dirty="0"/>
              <a:t>Dans un certain nombre de cas, le juge constitutionnel est consulté pour donner son avis.</a:t>
            </a:r>
          </a:p>
          <a:p>
            <a:pPr marL="0" indent="0">
              <a:buNone/>
            </a:pPr>
            <a:endParaRPr lang="fr-FR" sz="1300" dirty="0"/>
          </a:p>
          <a:p>
            <a:pPr lvl="1" algn="just">
              <a:spcBef>
                <a:spcPts val="0"/>
              </a:spcBef>
            </a:pPr>
            <a:r>
              <a:rPr lang="fr-FR" sz="2000" kern="0" spc="-25"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avant</a:t>
            </a:r>
            <a:r>
              <a:rPr lang="fr-FR" sz="20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 </a:t>
            </a:r>
            <a:r>
              <a:rPr lang="fr-FR" sz="2000" kern="0" spc="-2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l'instauration</a:t>
            </a:r>
            <a:r>
              <a:rPr lang="fr-FR" sz="20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 </a:t>
            </a:r>
            <a:r>
              <a:rPr lang="fr-FR" sz="2000" kern="0" spc="-2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de</a:t>
            </a:r>
            <a:r>
              <a:rPr lang="fr-FR" sz="20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 </a:t>
            </a:r>
            <a:r>
              <a:rPr lang="fr-FR" sz="2000" kern="0" spc="-2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l'Etat</a:t>
            </a:r>
            <a:r>
              <a:rPr lang="fr-FR" sz="20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 </a:t>
            </a:r>
            <a:r>
              <a:rPr lang="fr-FR" sz="2000" kern="0" spc="-25"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d’urgence</a:t>
            </a:r>
            <a:r>
              <a:rPr lang="fr-FR" sz="20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 </a:t>
            </a:r>
            <a:r>
              <a:rPr lang="fr-FR" sz="2000" kern="0" spc="-2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ou</a:t>
            </a:r>
            <a:r>
              <a:rPr lang="fr-FR" sz="20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 </a:t>
            </a:r>
            <a:r>
              <a:rPr lang="fr-FR" sz="2000" kern="0" spc="-2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de</a:t>
            </a:r>
            <a:r>
              <a:rPr lang="fr-FR" sz="20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 </a:t>
            </a:r>
            <a:r>
              <a:rPr lang="fr-FR" sz="2000" kern="0" spc="-2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l'Etat</a:t>
            </a:r>
            <a:r>
              <a:rPr lang="fr-FR" sz="20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 </a:t>
            </a:r>
            <a:r>
              <a:rPr lang="fr-FR" sz="2000" kern="0" spc="-2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de</a:t>
            </a:r>
            <a:r>
              <a:rPr lang="fr-FR" sz="20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 </a:t>
            </a:r>
            <a:r>
              <a:rPr lang="fr-FR" sz="2000" kern="0" spc="-2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siège,</a:t>
            </a:r>
            <a:r>
              <a:rPr lang="fr-FR" sz="20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 </a:t>
            </a:r>
            <a:r>
              <a:rPr lang="fr-FR" sz="2000" kern="0" spc="-25"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avant</a:t>
            </a:r>
            <a:r>
              <a:rPr lang="fr-FR" sz="20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 </a:t>
            </a:r>
            <a:r>
              <a:rPr lang="fr-FR" sz="2000" kern="0" spc="-15"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la</a:t>
            </a:r>
            <a:r>
              <a:rPr lang="fr-FR" sz="20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 </a:t>
            </a:r>
            <a:r>
              <a:rPr lang="fr-FR" sz="2000" kern="0" spc="-2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déclaration</a:t>
            </a:r>
            <a:r>
              <a:rPr lang="fr-FR" sz="20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 </a:t>
            </a:r>
            <a:r>
              <a:rPr lang="fr-FR" sz="2000" kern="0" spc="-2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de</a:t>
            </a:r>
            <a:r>
              <a:rPr lang="fr-FR" sz="20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 </a:t>
            </a:r>
            <a:r>
              <a:rPr lang="fr-FR" sz="2000" kern="0" spc="-2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guerre</a:t>
            </a:r>
            <a:r>
              <a:rPr lang="fr-FR" sz="20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 </a:t>
            </a:r>
            <a:r>
              <a:rPr lang="fr-FR" sz="2000" kern="0" spc="-15"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et </a:t>
            </a:r>
            <a:r>
              <a:rPr lang="fr-FR" sz="2000" kern="0" spc="-25"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avant</a:t>
            </a:r>
            <a:r>
              <a:rPr lang="fr-FR" sz="20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 </a:t>
            </a:r>
            <a:r>
              <a:rPr lang="fr-FR" sz="2000" kern="0" spc="-15"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la</a:t>
            </a:r>
            <a:r>
              <a:rPr lang="fr-FR" sz="20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 </a:t>
            </a:r>
            <a:r>
              <a:rPr lang="fr-FR" sz="2000" kern="0" spc="-2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signature</a:t>
            </a:r>
            <a:r>
              <a:rPr lang="fr-FR" sz="20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 </a:t>
            </a:r>
            <a:r>
              <a:rPr lang="fr-FR" sz="2000" kern="0" spc="-2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des</a:t>
            </a:r>
            <a:r>
              <a:rPr lang="fr-FR" sz="20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 </a:t>
            </a:r>
            <a:r>
              <a:rPr lang="fr-FR" sz="2000" kern="0" spc="-25"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accords</a:t>
            </a:r>
            <a:r>
              <a:rPr lang="fr-FR" sz="20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 </a:t>
            </a:r>
            <a:r>
              <a:rPr lang="fr-FR" sz="2000" kern="0" spc="-2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d'armistice</a:t>
            </a:r>
            <a:r>
              <a:rPr lang="fr-FR" sz="20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 </a:t>
            </a:r>
            <a:r>
              <a:rPr lang="fr-FR" sz="2000" kern="0" spc="-15"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et</a:t>
            </a:r>
            <a:r>
              <a:rPr lang="fr-FR" sz="20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 </a:t>
            </a:r>
            <a:r>
              <a:rPr lang="fr-FR" sz="2000" kern="0" spc="-25"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les</a:t>
            </a:r>
            <a:r>
              <a:rPr lang="fr-FR" sz="20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 </a:t>
            </a:r>
            <a:r>
              <a:rPr lang="fr-FR" sz="2000" kern="0" spc="-25"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traités</a:t>
            </a:r>
            <a:r>
              <a:rPr lang="fr-FR" sz="20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 </a:t>
            </a:r>
            <a:r>
              <a:rPr lang="fr-FR" sz="2000" kern="0" spc="-2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de</a:t>
            </a:r>
            <a:r>
              <a:rPr lang="fr-FR" sz="20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 </a:t>
            </a:r>
            <a:r>
              <a:rPr lang="fr-FR" sz="2000" kern="0" spc="-25"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paix;</a:t>
            </a:r>
            <a:endParaRPr lang="fr-CD" sz="2000" kern="100" dirty="0">
              <a:effectLst/>
              <a:latin typeface="Aptos" panose="020B0004020202020204" pitchFamily="34" charset="0"/>
              <a:ea typeface="Aptos" panose="020B0004020202020204" pitchFamily="34" charset="0"/>
              <a:cs typeface="Times New Roman" panose="02020603050405020304" pitchFamily="18" charset="0"/>
            </a:endParaRPr>
          </a:p>
          <a:p>
            <a:pPr lvl="1" algn="just">
              <a:spcBef>
                <a:spcPts val="0"/>
              </a:spcBef>
            </a:pPr>
            <a:r>
              <a:rPr lang="fr-FR" sz="2000" kern="0" spc="-15" dirty="0">
                <a:solidFill>
                  <a:srgbClr val="565656"/>
                </a:solidFill>
                <a:latin typeface="Arial" panose="020B0604020202020204" pitchFamily="34" charset="0"/>
                <a:ea typeface="Times New Roman" panose="02020603050405020304" pitchFamily="18" charset="0"/>
                <a:cs typeface="Times New Roman" panose="02020603050405020304" pitchFamily="18" charset="0"/>
              </a:rPr>
              <a:t>T</a:t>
            </a:r>
            <a:r>
              <a:rPr lang="fr-FR" sz="2000" kern="0" spc="-15"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out</a:t>
            </a:r>
            <a:r>
              <a:rPr lang="fr-FR" sz="20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 </a:t>
            </a:r>
            <a:r>
              <a:rPr lang="fr-FR" sz="2000" kern="0" spc="-15"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au long</a:t>
            </a:r>
            <a:r>
              <a:rPr lang="fr-FR" sz="20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 </a:t>
            </a:r>
            <a:r>
              <a:rPr lang="fr-FR" sz="2000" kern="0" spc="-2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de</a:t>
            </a:r>
            <a:r>
              <a:rPr lang="fr-FR" sz="20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 </a:t>
            </a:r>
            <a:r>
              <a:rPr lang="fr-FR" sz="2000" kern="0" spc="-1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la</a:t>
            </a:r>
            <a:r>
              <a:rPr lang="fr-FR" sz="20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 </a:t>
            </a:r>
            <a:r>
              <a:rPr lang="fr-FR" sz="2000" kern="0" spc="-15"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situation</a:t>
            </a:r>
            <a:r>
              <a:rPr lang="fr-FR" sz="20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 </a:t>
            </a:r>
            <a:r>
              <a:rPr lang="fr-FR" sz="2000" kern="0" spc="-15"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exceptionnelle;</a:t>
            </a:r>
            <a:endParaRPr lang="fr-CD" sz="2000" kern="100" dirty="0">
              <a:effectLst/>
              <a:latin typeface="Aptos" panose="020B0004020202020204" pitchFamily="34" charset="0"/>
              <a:ea typeface="Aptos" panose="020B0004020202020204" pitchFamily="34" charset="0"/>
              <a:cs typeface="Times New Roman" panose="02020603050405020304" pitchFamily="18" charset="0"/>
            </a:endParaRPr>
          </a:p>
          <a:p>
            <a:pPr lvl="1" algn="just">
              <a:spcBef>
                <a:spcPts val="0"/>
              </a:spcBef>
            </a:pPr>
            <a:r>
              <a:rPr lang="fr-FR" sz="2000" kern="0" spc="-20" dirty="0">
                <a:solidFill>
                  <a:srgbClr val="565656"/>
                </a:solidFill>
                <a:latin typeface="Arial" panose="020B0604020202020204" pitchFamily="34" charset="0"/>
                <a:ea typeface="Times New Roman" panose="02020603050405020304" pitchFamily="18" charset="0"/>
                <a:cs typeface="Times New Roman" panose="02020603050405020304" pitchFamily="18" charset="0"/>
              </a:rPr>
              <a:t>E</a:t>
            </a:r>
            <a:r>
              <a:rPr lang="fr-FR" sz="2000" kern="0" spc="-2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n</a:t>
            </a:r>
            <a:r>
              <a:rPr lang="fr-CD" sz="2000" kern="0" dirty="0">
                <a:solidFill>
                  <a:srgbClr val="565656"/>
                </a:solidFill>
                <a:effectLst/>
                <a:latin typeface="Calibri" panose="020F0502020204030204" pitchFamily="34" charset="0"/>
                <a:ea typeface="Times New Roman" panose="02020603050405020304" pitchFamily="18" charset="0"/>
                <a:cs typeface="Times New Roman" panose="02020603050405020304" pitchFamily="18" charset="0"/>
              </a:rPr>
              <a:t> </a:t>
            </a:r>
            <a:r>
              <a:rPr lang="fr-FR" sz="2000" kern="0" spc="-15"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cas</a:t>
            </a:r>
            <a:r>
              <a:rPr lang="fr-CD" sz="2000" kern="0" dirty="0">
                <a:solidFill>
                  <a:srgbClr val="565656"/>
                </a:solidFill>
                <a:effectLst/>
                <a:latin typeface="Calibri" panose="020F0502020204030204" pitchFamily="34" charset="0"/>
                <a:ea typeface="Times New Roman" panose="02020603050405020304" pitchFamily="18" charset="0"/>
                <a:cs typeface="Times New Roman" panose="02020603050405020304" pitchFamily="18" charset="0"/>
              </a:rPr>
              <a:t> </a:t>
            </a:r>
            <a:r>
              <a:rPr lang="fr-FR" sz="2000" kern="0" spc="-15"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de</a:t>
            </a:r>
            <a:r>
              <a:rPr lang="fr-CD" sz="2000" kern="0" dirty="0">
                <a:solidFill>
                  <a:srgbClr val="565656"/>
                </a:solidFill>
                <a:effectLst/>
                <a:latin typeface="Calibri" panose="020F0502020204030204" pitchFamily="34" charset="0"/>
                <a:ea typeface="Times New Roman" panose="02020603050405020304" pitchFamily="18" charset="0"/>
                <a:cs typeface="Times New Roman" panose="02020603050405020304" pitchFamily="18" charset="0"/>
              </a:rPr>
              <a:t> </a:t>
            </a:r>
            <a:r>
              <a:rPr lang="fr-FR" sz="2000" kern="0" spc="-15"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révision</a:t>
            </a:r>
            <a:r>
              <a:rPr lang="fr-FR" sz="20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 </a:t>
            </a:r>
            <a:r>
              <a:rPr lang="fr-FR" sz="2000" kern="0" spc="-15"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constitutionnelle;</a:t>
            </a:r>
            <a:endParaRPr lang="fr-CD" sz="2000" kern="100" dirty="0">
              <a:effectLst/>
              <a:latin typeface="Aptos" panose="020B0004020202020204" pitchFamily="34" charset="0"/>
              <a:ea typeface="Aptos" panose="020B0004020202020204" pitchFamily="34" charset="0"/>
              <a:cs typeface="Times New Roman" panose="02020603050405020304" pitchFamily="18" charset="0"/>
            </a:endParaRPr>
          </a:p>
          <a:p>
            <a:pPr lvl="1" algn="just">
              <a:spcBef>
                <a:spcPts val="0"/>
              </a:spcBef>
            </a:pPr>
            <a:r>
              <a:rPr lang="fr-FR" sz="2000" kern="0" spc="-15" dirty="0">
                <a:solidFill>
                  <a:srgbClr val="565656"/>
                </a:solidFill>
                <a:latin typeface="Arial" panose="020B0604020202020204" pitchFamily="34" charset="0"/>
                <a:ea typeface="Times New Roman" panose="02020603050405020304" pitchFamily="18" charset="0"/>
                <a:cs typeface="Times New Roman" panose="02020603050405020304" pitchFamily="18" charset="0"/>
              </a:rPr>
              <a:t>P</a:t>
            </a:r>
            <a:r>
              <a:rPr lang="fr-FR" sz="2000" kern="0" spc="-15"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ériodes</a:t>
            </a:r>
            <a:r>
              <a:rPr lang="fr-FR" sz="20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 </a:t>
            </a:r>
            <a:r>
              <a:rPr lang="fr-FR" sz="2000" kern="0" spc="-15"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d'empêchement</a:t>
            </a:r>
            <a:r>
              <a:rPr lang="fr-FR" sz="20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 </a:t>
            </a:r>
            <a:r>
              <a:rPr lang="fr-FR" sz="2000" kern="0" spc="-2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ou</a:t>
            </a:r>
            <a:r>
              <a:rPr lang="fr-FR" sz="20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 </a:t>
            </a:r>
            <a:r>
              <a:rPr lang="fr-FR" sz="2000" kern="0" spc="-2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de</a:t>
            </a:r>
            <a:r>
              <a:rPr lang="fr-FR" sz="20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 </a:t>
            </a:r>
            <a:r>
              <a:rPr lang="fr-FR" sz="2000" kern="0" spc="-15"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vacance</a:t>
            </a:r>
            <a:r>
              <a:rPr lang="fr-FR" sz="20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 </a:t>
            </a:r>
            <a:r>
              <a:rPr lang="fr-FR" sz="2000" kern="0" spc="-2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de</a:t>
            </a:r>
            <a:r>
              <a:rPr lang="fr-FR" sz="20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 </a:t>
            </a:r>
            <a:r>
              <a:rPr lang="fr-FR" sz="2000" kern="0" spc="-1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la</a:t>
            </a:r>
            <a:r>
              <a:rPr lang="fr-FR" sz="20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 </a:t>
            </a:r>
            <a:r>
              <a:rPr lang="fr-FR" sz="2000" kern="0" spc="-15"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Présidence</a:t>
            </a:r>
            <a:r>
              <a:rPr lang="fr-FR" sz="20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 </a:t>
            </a:r>
            <a:r>
              <a:rPr lang="fr-FR" sz="2000" kern="0" spc="-2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de</a:t>
            </a:r>
            <a:r>
              <a:rPr lang="fr-FR" sz="20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 </a:t>
            </a:r>
            <a:r>
              <a:rPr lang="fr-FR" sz="2000" kern="0" spc="-1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la</a:t>
            </a:r>
            <a:r>
              <a:rPr lang="fr-FR" sz="20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 </a:t>
            </a:r>
            <a:r>
              <a:rPr lang="fr-FR" sz="2000" kern="0" spc="-15"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République</a:t>
            </a:r>
            <a:r>
              <a:rPr lang="fr-FR" sz="20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 </a:t>
            </a:r>
            <a:r>
              <a:rPr lang="fr-FR" sz="2000" kern="0" spc="-15"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pour</a:t>
            </a:r>
            <a:r>
              <a:rPr lang="fr-FR" sz="20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 </a:t>
            </a:r>
            <a:r>
              <a:rPr lang="fr-FR" sz="2000" kern="0" spc="-15"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cause</a:t>
            </a:r>
            <a:r>
              <a:rPr lang="fr-FR" sz="20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 </a:t>
            </a:r>
            <a:r>
              <a:rPr lang="fr-FR" sz="2000" kern="0" spc="-15"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de</a:t>
            </a:r>
            <a:r>
              <a:rPr lang="fr-FR" sz="20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 </a:t>
            </a:r>
            <a:r>
              <a:rPr lang="fr-FR" sz="2000" kern="0" spc="-15"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décès</a:t>
            </a:r>
            <a:r>
              <a:rPr lang="fr-FR" sz="20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 </a:t>
            </a:r>
            <a:r>
              <a:rPr lang="fr-FR" sz="2000" kern="0" spc="-15"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ou</a:t>
            </a:r>
            <a:r>
              <a:rPr lang="fr-FR" sz="20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 </a:t>
            </a:r>
            <a:r>
              <a:rPr lang="fr-FR" sz="2000" kern="0" spc="-15"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de démission</a:t>
            </a:r>
            <a:r>
              <a:rPr lang="fr-FR" sz="20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 </a:t>
            </a:r>
            <a:r>
              <a:rPr lang="fr-FR" sz="2000" kern="0" spc="-15"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du</a:t>
            </a:r>
            <a:r>
              <a:rPr lang="fr-FR" sz="20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 </a:t>
            </a:r>
            <a:r>
              <a:rPr lang="fr-FR" sz="2000" kern="0" spc="-15"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Président</a:t>
            </a:r>
            <a:r>
              <a:rPr lang="fr-FR" sz="20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 </a:t>
            </a:r>
            <a:r>
              <a:rPr lang="fr-FR" sz="2000" kern="0" spc="-15"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de</a:t>
            </a:r>
            <a:r>
              <a:rPr lang="fr-FR" sz="20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 </a:t>
            </a:r>
            <a:r>
              <a:rPr lang="fr-FR" sz="2000" kern="0" spc="-1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la</a:t>
            </a:r>
            <a:r>
              <a:rPr lang="fr-FR" sz="20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 </a:t>
            </a:r>
            <a:r>
              <a:rPr lang="fr-FR" sz="2000" kern="0" spc="-15"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République;</a:t>
            </a:r>
            <a:endParaRPr lang="fr-CD" sz="2000" kern="100" dirty="0">
              <a:effectLst/>
              <a:latin typeface="Aptos" panose="020B0004020202020204" pitchFamily="34" charset="0"/>
              <a:ea typeface="Aptos" panose="020B0004020202020204" pitchFamily="34" charset="0"/>
              <a:cs typeface="Times New Roman" panose="02020603050405020304" pitchFamily="18" charset="0"/>
            </a:endParaRPr>
          </a:p>
          <a:p>
            <a:pPr lvl="1" algn="just">
              <a:spcBef>
                <a:spcPts val="0"/>
              </a:spcBef>
            </a:pPr>
            <a:r>
              <a:rPr lang="fr-FR" sz="2000" kern="0" spc="-10" dirty="0">
                <a:solidFill>
                  <a:srgbClr val="565656"/>
                </a:solidFill>
                <a:latin typeface="Arial" panose="020B0604020202020204" pitchFamily="34" charset="0"/>
                <a:ea typeface="Times New Roman" panose="02020603050405020304" pitchFamily="18" charset="0"/>
                <a:cs typeface="Times New Roman" panose="02020603050405020304" pitchFamily="18" charset="0"/>
              </a:rPr>
              <a:t>S</a:t>
            </a:r>
            <a:r>
              <a:rPr lang="fr-FR" sz="2000" kern="0" spc="-1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ur</a:t>
            </a:r>
            <a:r>
              <a:rPr lang="fr-CD" sz="2000" kern="0" dirty="0">
                <a:solidFill>
                  <a:srgbClr val="565656"/>
                </a:solidFill>
                <a:effectLst/>
                <a:latin typeface="Calibri" panose="020F0502020204030204" pitchFamily="34" charset="0"/>
                <a:ea typeface="Times New Roman" panose="02020603050405020304" pitchFamily="18" charset="0"/>
                <a:cs typeface="Times New Roman" panose="02020603050405020304" pitchFamily="18" charset="0"/>
              </a:rPr>
              <a:t> </a:t>
            </a:r>
            <a:r>
              <a:rPr lang="fr-FR" sz="2000" kern="0" spc="-15"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les</a:t>
            </a:r>
            <a:r>
              <a:rPr lang="fr-CD" sz="2000" kern="0" dirty="0">
                <a:solidFill>
                  <a:srgbClr val="565656"/>
                </a:solidFill>
                <a:effectLst/>
                <a:latin typeface="Calibri" panose="020F0502020204030204" pitchFamily="34" charset="0"/>
                <a:ea typeface="Times New Roman" panose="02020603050405020304" pitchFamily="18" charset="0"/>
                <a:cs typeface="Times New Roman" panose="02020603050405020304" pitchFamily="18" charset="0"/>
              </a:rPr>
              <a:t> </a:t>
            </a:r>
            <a:r>
              <a:rPr lang="fr-FR" sz="2000" kern="0" spc="-15"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projets</a:t>
            </a:r>
            <a:r>
              <a:rPr lang="fr-CD" sz="2000" kern="0" dirty="0">
                <a:solidFill>
                  <a:srgbClr val="565656"/>
                </a:solidFill>
                <a:effectLst/>
                <a:latin typeface="Calibri" panose="020F0502020204030204" pitchFamily="34" charset="0"/>
                <a:ea typeface="Times New Roman" panose="02020603050405020304" pitchFamily="18" charset="0"/>
                <a:cs typeface="Times New Roman" panose="02020603050405020304" pitchFamily="18" charset="0"/>
              </a:rPr>
              <a:t> </a:t>
            </a:r>
            <a:r>
              <a:rPr lang="fr-FR" sz="2000" kern="0" spc="-15"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de</a:t>
            </a:r>
            <a:r>
              <a:rPr lang="fr-CD" sz="2000" kern="0" dirty="0">
                <a:solidFill>
                  <a:srgbClr val="565656"/>
                </a:solidFill>
                <a:effectLst/>
                <a:latin typeface="Calibri" panose="020F0502020204030204" pitchFamily="34" charset="0"/>
                <a:ea typeface="Times New Roman" panose="02020603050405020304" pitchFamily="18" charset="0"/>
                <a:cs typeface="Times New Roman" panose="02020603050405020304" pitchFamily="18" charset="0"/>
              </a:rPr>
              <a:t> </a:t>
            </a:r>
            <a:r>
              <a:rPr lang="fr-FR" sz="2000" kern="0" spc="-1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lois</a:t>
            </a:r>
            <a:r>
              <a:rPr lang="fr-FR" sz="20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 </a:t>
            </a:r>
            <a:r>
              <a:rPr lang="fr-FR" sz="2000" kern="0" spc="-1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et</a:t>
            </a:r>
            <a:r>
              <a:rPr lang="fr-FR" sz="20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 </a:t>
            </a:r>
            <a:r>
              <a:rPr lang="fr-FR" sz="2000" kern="0" spc="-15"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d'ordonnances</a:t>
            </a:r>
            <a:r>
              <a:rPr lang="fr-FR" sz="20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 </a:t>
            </a:r>
            <a:r>
              <a:rPr lang="fr-FR" sz="2000" kern="0" spc="-15"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qui</a:t>
            </a:r>
            <a:r>
              <a:rPr lang="fr-FR" sz="20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 </a:t>
            </a:r>
            <a:r>
              <a:rPr lang="fr-FR" sz="2000" kern="0" spc="-1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lui</a:t>
            </a:r>
            <a:r>
              <a:rPr lang="fr-FR" sz="20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 </a:t>
            </a:r>
            <a:r>
              <a:rPr lang="fr-FR" sz="2000" kern="0" spc="-15"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sont</a:t>
            </a:r>
            <a:r>
              <a:rPr lang="fr-FR" sz="20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 </a:t>
            </a:r>
            <a:r>
              <a:rPr lang="fr-FR" sz="2000" kern="0" spc="-15"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soumis</a:t>
            </a:r>
            <a:r>
              <a:rPr lang="fr-FR" sz="2000" kern="0" spc="-15" dirty="0">
                <a:solidFill>
                  <a:srgbClr val="565656"/>
                </a:solidFill>
                <a:latin typeface="Arial" panose="020B0604020202020204" pitchFamily="34" charset="0"/>
                <a:ea typeface="Times New Roman" panose="02020603050405020304" pitchFamily="18" charset="0"/>
                <a:cs typeface="Times New Roman" panose="02020603050405020304" pitchFamily="18" charset="0"/>
              </a:rPr>
              <a:t>,</a:t>
            </a:r>
            <a:endParaRPr lang="fr-CD" sz="2000" kern="100" dirty="0">
              <a:effectLst/>
              <a:latin typeface="Aptos" panose="020B0004020202020204" pitchFamily="34" charset="0"/>
              <a:ea typeface="Aptos" panose="020B0004020202020204" pitchFamily="34" charset="0"/>
              <a:cs typeface="Times New Roman" panose="02020603050405020304" pitchFamily="18" charset="0"/>
            </a:endParaRPr>
          </a:p>
          <a:p>
            <a:pPr lvl="1" algn="just">
              <a:spcBef>
                <a:spcPts val="0"/>
              </a:spcBef>
            </a:pPr>
            <a:r>
              <a:rPr lang="fr-FR" sz="2000" kern="0" spc="-25" dirty="0">
                <a:solidFill>
                  <a:srgbClr val="565656"/>
                </a:solidFill>
                <a:latin typeface="Arial" panose="020B0604020202020204" pitchFamily="34" charset="0"/>
                <a:ea typeface="Times New Roman" panose="02020603050405020304" pitchFamily="18" charset="0"/>
                <a:cs typeface="Times New Roman" panose="02020603050405020304" pitchFamily="18" charset="0"/>
              </a:rPr>
              <a:t>S</a:t>
            </a:r>
            <a:r>
              <a:rPr lang="fr-FR" sz="2000" kern="0" spc="-25"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ur</a:t>
            </a:r>
            <a:r>
              <a:rPr lang="fr-FR" sz="20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 </a:t>
            </a:r>
            <a:r>
              <a:rPr lang="fr-FR" sz="2000" kern="0" spc="-25"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les</a:t>
            </a:r>
            <a:r>
              <a:rPr lang="fr-FR" sz="20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 </a:t>
            </a:r>
            <a:r>
              <a:rPr lang="fr-FR" sz="2000" kern="0" spc="-3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projets</a:t>
            </a:r>
            <a:r>
              <a:rPr lang="fr-FR" sz="20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 </a:t>
            </a:r>
            <a:r>
              <a:rPr lang="fr-FR" sz="2000" kern="0" spc="-25"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de lois</a:t>
            </a:r>
            <a:r>
              <a:rPr lang="fr-FR" sz="20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 </a:t>
            </a:r>
            <a:r>
              <a:rPr lang="fr-FR" sz="2000" kern="0" spc="-3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soumis</a:t>
            </a:r>
            <a:r>
              <a:rPr lang="fr-FR" sz="20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 </a:t>
            </a:r>
            <a:r>
              <a:rPr lang="fr-FR" sz="2000" kern="0" spc="-15"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à</a:t>
            </a:r>
            <a:r>
              <a:rPr lang="fr-FR" sz="20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 </a:t>
            </a:r>
            <a:r>
              <a:rPr lang="fr-FR" sz="2000" kern="0" spc="-35"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référendum</a:t>
            </a:r>
            <a:r>
              <a:rPr lang="fr-FR" sz="2000" kern="0" spc="-3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a:t>
            </a:r>
            <a:r>
              <a:rPr lang="fr-FR" sz="20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 </a:t>
            </a:r>
            <a:r>
              <a:rPr lang="fr-FR" sz="2000" kern="0" spc="-25"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sur</a:t>
            </a:r>
            <a:r>
              <a:rPr lang="fr-FR" sz="20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 </a:t>
            </a:r>
            <a:r>
              <a:rPr lang="fr-FR" sz="2000" kern="0" spc="-25"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les</a:t>
            </a:r>
            <a:r>
              <a:rPr lang="fr-FR" sz="20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 </a:t>
            </a:r>
            <a:r>
              <a:rPr lang="fr-FR" sz="2000" kern="0" spc="-3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projets</a:t>
            </a:r>
            <a:r>
              <a:rPr lang="fr-FR" sz="20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 </a:t>
            </a:r>
            <a:r>
              <a:rPr lang="fr-FR" sz="2000" kern="0" spc="-2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de</a:t>
            </a:r>
            <a:r>
              <a:rPr lang="fr-FR" sz="20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 </a:t>
            </a:r>
            <a:r>
              <a:rPr lang="fr-FR" sz="2000" kern="0" spc="-25"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lois</a:t>
            </a:r>
            <a:r>
              <a:rPr lang="fr-FR" sz="20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 </a:t>
            </a:r>
            <a:r>
              <a:rPr lang="fr-FR" sz="2000" kern="0" spc="-3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qualifiées </a:t>
            </a:r>
            <a:r>
              <a:rPr lang="fr-FR" sz="2000" kern="0" spc="-35"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d'organiques,</a:t>
            </a:r>
            <a:endParaRPr lang="fr-CD" sz="2000" kern="100" dirty="0">
              <a:effectLst/>
              <a:latin typeface="Aptos" panose="020B0004020202020204" pitchFamily="34" charset="0"/>
              <a:ea typeface="Aptos" panose="020B0004020202020204" pitchFamily="34" charset="0"/>
              <a:cs typeface="Times New Roman" panose="02020603050405020304" pitchFamily="18" charset="0"/>
            </a:endParaRPr>
          </a:p>
          <a:p>
            <a:pPr lvl="1" algn="just">
              <a:spcBef>
                <a:spcPts val="0"/>
              </a:spcBef>
            </a:pPr>
            <a:r>
              <a:rPr lang="fr-FR" sz="2000" kern="0" spc="-10" dirty="0">
                <a:solidFill>
                  <a:srgbClr val="565656"/>
                </a:solidFill>
                <a:latin typeface="Arial" panose="020B0604020202020204" pitchFamily="34" charset="0"/>
                <a:ea typeface="Times New Roman" panose="02020603050405020304" pitchFamily="18" charset="0"/>
                <a:cs typeface="Times New Roman" panose="02020603050405020304" pitchFamily="18" charset="0"/>
              </a:rPr>
              <a:t>L</a:t>
            </a:r>
            <a:r>
              <a:rPr lang="fr-FR" sz="2000" kern="0" spc="-1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a</a:t>
            </a:r>
            <a:r>
              <a:rPr lang="fr-FR" sz="20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 </a:t>
            </a:r>
            <a:r>
              <a:rPr lang="fr-FR" sz="2000" kern="0" spc="-15"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Cour constitutionnelle</a:t>
            </a:r>
            <a:r>
              <a:rPr lang="fr-FR" sz="20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 </a:t>
            </a:r>
            <a:r>
              <a:rPr lang="fr-FR" sz="2000" kern="0" spc="-15"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donne</a:t>
            </a:r>
            <a:r>
              <a:rPr lang="fr-FR" sz="20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 </a:t>
            </a:r>
            <a:r>
              <a:rPr lang="fr-FR" sz="2000" kern="0" spc="-15"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son</a:t>
            </a:r>
            <a:r>
              <a:rPr lang="fr-FR" sz="20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 </a:t>
            </a:r>
            <a:r>
              <a:rPr lang="fr-FR" sz="2000" kern="0" spc="-15"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avis</a:t>
            </a:r>
            <a:r>
              <a:rPr lang="fr-FR" sz="20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 </a:t>
            </a:r>
            <a:r>
              <a:rPr lang="fr-FR" sz="2000" kern="0" spc="-1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sur</a:t>
            </a:r>
            <a:r>
              <a:rPr lang="fr-FR" sz="20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 </a:t>
            </a:r>
            <a:r>
              <a:rPr lang="fr-FR" sz="2000" kern="0" spc="-15"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toute</a:t>
            </a:r>
            <a:r>
              <a:rPr lang="fr-FR" sz="20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 </a:t>
            </a:r>
            <a:r>
              <a:rPr lang="fr-FR" sz="2000" kern="0" spc="-15"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proposition</a:t>
            </a:r>
            <a:r>
              <a:rPr lang="fr-FR" sz="20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 </a:t>
            </a:r>
            <a:r>
              <a:rPr lang="fr-FR" sz="2000" kern="0" spc="-2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de</a:t>
            </a:r>
            <a:r>
              <a:rPr lang="fr-FR" sz="20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 </a:t>
            </a:r>
            <a:r>
              <a:rPr lang="fr-FR" sz="2000" kern="0" spc="-1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loi,</a:t>
            </a:r>
            <a:endParaRPr lang="fr-CD" sz="2000" kern="100" dirty="0">
              <a:effectLst/>
              <a:latin typeface="Aptos" panose="020B0004020202020204" pitchFamily="34" charset="0"/>
              <a:ea typeface="Aptos" panose="020B0004020202020204" pitchFamily="34" charset="0"/>
              <a:cs typeface="Times New Roman" panose="02020603050405020304" pitchFamily="18" charset="0"/>
            </a:endParaRPr>
          </a:p>
          <a:p>
            <a:pPr lvl="1" algn="just">
              <a:spcBef>
                <a:spcPts val="0"/>
              </a:spcBef>
            </a:pPr>
            <a:r>
              <a:rPr lang="fr-FR" sz="2000" kern="0" spc="-10" dirty="0">
                <a:solidFill>
                  <a:srgbClr val="565656"/>
                </a:solidFill>
                <a:latin typeface="Arial" panose="020B0604020202020204" pitchFamily="34" charset="0"/>
                <a:ea typeface="Times New Roman" panose="02020603050405020304" pitchFamily="18" charset="0"/>
                <a:cs typeface="Times New Roman" panose="02020603050405020304" pitchFamily="18" charset="0"/>
              </a:rPr>
              <a:t>L</a:t>
            </a:r>
            <a:r>
              <a:rPr lang="fr-FR" sz="2000" kern="0" spc="-1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a Cour constitutionnelle peut donner son avis sur toute question à incidence constitutionnelle.</a:t>
            </a:r>
            <a:endParaRPr lang="fr-FR" sz="2000" dirty="0"/>
          </a:p>
        </p:txBody>
      </p:sp>
    </p:spTree>
    <p:extLst>
      <p:ext uri="{BB962C8B-B14F-4D97-AF65-F5344CB8AC3E}">
        <p14:creationId xmlns:p14="http://schemas.microsoft.com/office/powerpoint/2010/main" val="391555132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3F82D49-9F23-7C9E-619B-5B32E8F9B244}"/>
              </a:ext>
            </a:extLst>
          </p:cNvPr>
          <p:cNvSpPr>
            <a:spLocks noGrp="1"/>
          </p:cNvSpPr>
          <p:nvPr>
            <p:ph type="title"/>
          </p:nvPr>
        </p:nvSpPr>
        <p:spPr>
          <a:xfrm>
            <a:off x="838200" y="681037"/>
            <a:ext cx="10515600" cy="1009651"/>
          </a:xfrm>
        </p:spPr>
        <p:txBody>
          <a:bodyPr>
            <a:normAutofit/>
          </a:bodyPr>
          <a:lstStyle/>
          <a:p>
            <a:pPr algn="ctr"/>
            <a:r>
              <a:rPr lang="fr-FR" sz="3200" b="1" dirty="0">
                <a:latin typeface="Arial" panose="020B0604020202020204" pitchFamily="34" charset="0"/>
                <a:cs typeface="Arial" panose="020B0604020202020204" pitchFamily="34" charset="0"/>
              </a:rPr>
              <a:t>Loi 2017/003/AN portant attributions, fonctionnement de la Cour suprême</a:t>
            </a:r>
          </a:p>
        </p:txBody>
      </p:sp>
      <p:sp>
        <p:nvSpPr>
          <p:cNvPr id="3" name="Espace réservé du contenu 2">
            <a:extLst>
              <a:ext uri="{FF2B5EF4-FFF2-40B4-BE49-F238E27FC236}">
                <a16:creationId xmlns:a16="http://schemas.microsoft.com/office/drawing/2014/main" id="{B48C48AC-CBA5-0137-AABB-20F3170A01D8}"/>
              </a:ext>
            </a:extLst>
          </p:cNvPr>
          <p:cNvSpPr>
            <a:spLocks noGrp="1"/>
          </p:cNvSpPr>
          <p:nvPr>
            <p:ph idx="1"/>
          </p:nvPr>
        </p:nvSpPr>
        <p:spPr>
          <a:xfrm>
            <a:off x="512885" y="1690688"/>
            <a:ext cx="10814538" cy="4351338"/>
          </a:xfrm>
        </p:spPr>
        <p:txBody>
          <a:bodyPr>
            <a:normAutofit fontScale="92500" lnSpcReduction="10000"/>
          </a:bodyPr>
          <a:lstStyle/>
          <a:p>
            <a:pPr marL="0" indent="0">
              <a:buNone/>
            </a:pPr>
            <a:r>
              <a:rPr lang="fr-FR" u="sng" dirty="0"/>
              <a:t>Art. 2 :</a:t>
            </a:r>
          </a:p>
          <a:p>
            <a:pPr marL="0" indent="0" algn="just">
              <a:buNone/>
            </a:pPr>
            <a:r>
              <a:rPr lang="fr-FR" dirty="0"/>
              <a:t>La Cour suprême à une compétence juridictionnelle et une compétence consultative. </a:t>
            </a:r>
          </a:p>
          <a:p>
            <a:pPr marL="0" indent="0">
              <a:buNone/>
            </a:pPr>
            <a:r>
              <a:rPr lang="fr-FR" u="sng" dirty="0"/>
              <a:t>Art. 5:</a:t>
            </a:r>
          </a:p>
          <a:p>
            <a:pPr marL="0" indent="0" algn="just">
              <a:buNone/>
            </a:pPr>
            <a:r>
              <a:rPr lang="fr-FR" dirty="0"/>
              <a:t>La Cour suprême donne ses avis sur les projets de lois et de décrets et des actes règlementaires qui lui sont soumis par le Président de la République ou le Président de l’Assemblée nationale. </a:t>
            </a:r>
          </a:p>
          <a:p>
            <a:pPr marL="0" indent="0" algn="just">
              <a:buNone/>
            </a:pPr>
            <a:r>
              <a:rPr lang="fr-FR" dirty="0"/>
              <a:t>La Cour suprême est saisie par le Président de la République ou le Président de l’Assemblée nationale pour donner son avis, préalablement avant son inscription à l’ordre du jour, sur les projets ou propositions de loi qui lui sont soumis.</a:t>
            </a:r>
          </a:p>
        </p:txBody>
      </p:sp>
    </p:spTree>
    <p:extLst>
      <p:ext uri="{BB962C8B-B14F-4D97-AF65-F5344CB8AC3E}">
        <p14:creationId xmlns:p14="http://schemas.microsoft.com/office/powerpoint/2010/main" val="412343137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952C3A7-CB6C-353A-9702-B81D1D5FAA02}"/>
              </a:ext>
            </a:extLst>
          </p:cNvPr>
          <p:cNvSpPr>
            <a:spLocks noGrp="1"/>
          </p:cNvSpPr>
          <p:nvPr>
            <p:ph type="title"/>
          </p:nvPr>
        </p:nvSpPr>
        <p:spPr/>
        <p:txBody>
          <a:bodyPr>
            <a:normAutofit/>
          </a:bodyPr>
          <a:lstStyle/>
          <a:p>
            <a:r>
              <a:rPr lang="fr-FR" sz="4000" b="1" dirty="0"/>
              <a:t>2. Saisine fonction consultative</a:t>
            </a:r>
          </a:p>
        </p:txBody>
      </p:sp>
      <p:sp>
        <p:nvSpPr>
          <p:cNvPr id="3" name="Espace réservé du contenu 2">
            <a:extLst>
              <a:ext uri="{FF2B5EF4-FFF2-40B4-BE49-F238E27FC236}">
                <a16:creationId xmlns:a16="http://schemas.microsoft.com/office/drawing/2014/main" id="{84E7E49D-42A7-7357-8467-4BC4DE659CE0}"/>
              </a:ext>
            </a:extLst>
          </p:cNvPr>
          <p:cNvSpPr>
            <a:spLocks noGrp="1"/>
          </p:cNvSpPr>
          <p:nvPr>
            <p:ph idx="1"/>
          </p:nvPr>
        </p:nvSpPr>
        <p:spPr/>
        <p:txBody>
          <a:bodyPr/>
          <a:lstStyle/>
          <a:p>
            <a:r>
              <a:rPr lang="fr-FR" dirty="0"/>
              <a:t>Le Président de la République</a:t>
            </a:r>
          </a:p>
          <a:p>
            <a:r>
              <a:rPr lang="fr-FR" dirty="0"/>
              <a:t>L’Assemblée nationale</a:t>
            </a:r>
          </a:p>
          <a:p>
            <a:r>
              <a:rPr lang="fr-FR" dirty="0"/>
              <a:t>Président de l’Assemblée nationale</a:t>
            </a:r>
          </a:p>
          <a:p>
            <a:endParaRPr lang="fr-FR" dirty="0"/>
          </a:p>
        </p:txBody>
      </p:sp>
    </p:spTree>
    <p:extLst>
      <p:ext uri="{BB962C8B-B14F-4D97-AF65-F5344CB8AC3E}">
        <p14:creationId xmlns:p14="http://schemas.microsoft.com/office/powerpoint/2010/main" val="356841706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CAB3910-C232-2AD8-BBD9-1ECCB982985E}"/>
              </a:ext>
            </a:extLst>
          </p:cNvPr>
          <p:cNvSpPr>
            <a:spLocks noGrp="1"/>
          </p:cNvSpPr>
          <p:nvPr>
            <p:ph type="title"/>
          </p:nvPr>
        </p:nvSpPr>
        <p:spPr>
          <a:xfrm>
            <a:off x="838200" y="847038"/>
            <a:ext cx="10515600" cy="1325563"/>
          </a:xfrm>
        </p:spPr>
        <p:txBody>
          <a:bodyPr>
            <a:normAutofit/>
          </a:bodyPr>
          <a:lstStyle/>
          <a:p>
            <a:r>
              <a:rPr lang="fr-FR" sz="4000" b="1" dirty="0"/>
              <a:t>3. Effets de la consultation</a:t>
            </a:r>
          </a:p>
        </p:txBody>
      </p:sp>
      <p:sp>
        <p:nvSpPr>
          <p:cNvPr id="3" name="Espace réservé du contenu 2">
            <a:extLst>
              <a:ext uri="{FF2B5EF4-FFF2-40B4-BE49-F238E27FC236}">
                <a16:creationId xmlns:a16="http://schemas.microsoft.com/office/drawing/2014/main" id="{22FF4F4D-67B1-BCBC-A403-2C868FF5EB26}"/>
              </a:ext>
            </a:extLst>
          </p:cNvPr>
          <p:cNvSpPr>
            <a:spLocks noGrp="1"/>
          </p:cNvSpPr>
          <p:nvPr>
            <p:ph idx="1"/>
          </p:nvPr>
        </p:nvSpPr>
        <p:spPr/>
        <p:txBody>
          <a:bodyPr/>
          <a:lstStyle/>
          <a:p>
            <a:endParaRPr lang="fr-FR" sz="2800" kern="0" spc="-15" dirty="0">
              <a:effectLst/>
              <a:latin typeface="Arial" panose="020B0604020202020204" pitchFamily="34" charset="0"/>
              <a:ea typeface="Times New Roman" panose="02020603050405020304" pitchFamily="18" charset="0"/>
            </a:endParaRPr>
          </a:p>
          <a:p>
            <a:r>
              <a:rPr lang="fr-FR" sz="3200" kern="0" spc="-15" dirty="0">
                <a:effectLst/>
                <a:latin typeface="Arial" panose="020B0604020202020204" pitchFamily="34" charset="0"/>
                <a:ea typeface="Times New Roman" panose="02020603050405020304" pitchFamily="18" charset="0"/>
              </a:rPr>
              <a:t>Les</a:t>
            </a:r>
            <a:r>
              <a:rPr lang="fr-CD" sz="3200" kern="0" dirty="0">
                <a:effectLst/>
                <a:latin typeface="Calibri" panose="020F0502020204030204" pitchFamily="34" charset="0"/>
                <a:ea typeface="Times New Roman" panose="02020603050405020304" pitchFamily="18" charset="0"/>
              </a:rPr>
              <a:t> </a:t>
            </a:r>
            <a:r>
              <a:rPr lang="fr-FR" sz="3200" kern="0" spc="-15" dirty="0">
                <a:effectLst/>
                <a:latin typeface="Arial" panose="020B0604020202020204" pitchFamily="34" charset="0"/>
                <a:ea typeface="Times New Roman" panose="02020603050405020304" pitchFamily="18" charset="0"/>
              </a:rPr>
              <a:t>avis</a:t>
            </a:r>
            <a:r>
              <a:rPr lang="fr-CD" sz="3200" kern="0" dirty="0">
                <a:effectLst/>
                <a:latin typeface="Calibri" panose="020F0502020204030204" pitchFamily="34" charset="0"/>
                <a:ea typeface="Times New Roman" panose="02020603050405020304" pitchFamily="18" charset="0"/>
              </a:rPr>
              <a:t> </a:t>
            </a:r>
            <a:r>
              <a:rPr lang="fr-FR" sz="3200" kern="0" spc="-15" dirty="0">
                <a:effectLst/>
                <a:latin typeface="Arial" panose="020B0604020202020204" pitchFamily="34" charset="0"/>
                <a:ea typeface="Times New Roman" panose="02020603050405020304" pitchFamily="18" charset="0"/>
              </a:rPr>
              <a:t>consultatifs</a:t>
            </a:r>
            <a:r>
              <a:rPr lang="fr-CD" sz="3200" kern="0" dirty="0">
                <a:effectLst/>
                <a:latin typeface="Calibri" panose="020F0502020204030204" pitchFamily="34" charset="0"/>
                <a:ea typeface="Times New Roman" panose="02020603050405020304" pitchFamily="18" charset="0"/>
              </a:rPr>
              <a:t> </a:t>
            </a:r>
            <a:r>
              <a:rPr lang="fr-FR" sz="3200" kern="0" spc="-15" dirty="0">
                <a:effectLst/>
                <a:latin typeface="Arial" panose="020B0604020202020204" pitchFamily="34" charset="0"/>
                <a:ea typeface="Times New Roman" panose="02020603050405020304" pitchFamily="18" charset="0"/>
              </a:rPr>
              <a:t>de</a:t>
            </a:r>
            <a:r>
              <a:rPr lang="fr-CD" sz="3200" kern="0" dirty="0">
                <a:effectLst/>
                <a:latin typeface="Calibri" panose="020F0502020204030204" pitchFamily="34" charset="0"/>
                <a:ea typeface="Times New Roman" panose="02020603050405020304" pitchFamily="18" charset="0"/>
              </a:rPr>
              <a:t> </a:t>
            </a:r>
            <a:r>
              <a:rPr lang="fr-FR" sz="3200" kern="0" spc="-10" dirty="0">
                <a:effectLst/>
                <a:latin typeface="Arial" panose="020B0604020202020204" pitchFamily="34" charset="0"/>
                <a:ea typeface="Times New Roman" panose="02020603050405020304" pitchFamily="18" charset="0"/>
              </a:rPr>
              <a:t>la</a:t>
            </a:r>
            <a:r>
              <a:rPr lang="fr-CD" sz="3200" kern="0" dirty="0">
                <a:effectLst/>
                <a:latin typeface="Calibri" panose="020F0502020204030204" pitchFamily="34" charset="0"/>
                <a:ea typeface="Times New Roman" panose="02020603050405020304" pitchFamily="18" charset="0"/>
              </a:rPr>
              <a:t> </a:t>
            </a:r>
            <a:r>
              <a:rPr lang="fr-FR" sz="3200" kern="0" spc="-20" dirty="0">
                <a:effectLst/>
                <a:latin typeface="Arial" panose="020B0604020202020204" pitchFamily="34" charset="0"/>
                <a:ea typeface="Times New Roman" panose="02020603050405020304" pitchFamily="18" charset="0"/>
              </a:rPr>
              <a:t>Cour</a:t>
            </a:r>
            <a:r>
              <a:rPr lang="fr-CD" sz="3200" kern="0" dirty="0">
                <a:effectLst/>
                <a:latin typeface="Calibri" panose="020F0502020204030204" pitchFamily="34" charset="0"/>
                <a:ea typeface="Times New Roman" panose="02020603050405020304" pitchFamily="18" charset="0"/>
              </a:rPr>
              <a:t> </a:t>
            </a:r>
            <a:r>
              <a:rPr lang="fr-FR" sz="3200" kern="0" spc="-15" dirty="0">
                <a:effectLst/>
                <a:latin typeface="Arial" panose="020B0604020202020204" pitchFamily="34" charset="0"/>
                <a:ea typeface="Times New Roman" panose="02020603050405020304" pitchFamily="18" charset="0"/>
              </a:rPr>
              <a:t>constitutionnelle</a:t>
            </a:r>
            <a:r>
              <a:rPr lang="fr-CD" sz="3200" kern="0" dirty="0">
                <a:effectLst/>
                <a:latin typeface="Calibri" panose="020F0502020204030204" pitchFamily="34" charset="0"/>
                <a:ea typeface="Times New Roman" panose="02020603050405020304" pitchFamily="18" charset="0"/>
              </a:rPr>
              <a:t> </a:t>
            </a:r>
            <a:r>
              <a:rPr lang="fr-FR" sz="3200" kern="0" spc="-20" dirty="0">
                <a:effectLst/>
                <a:latin typeface="Arial" panose="020B0604020202020204" pitchFamily="34" charset="0"/>
                <a:ea typeface="Times New Roman" panose="02020603050405020304" pitchFamily="18" charset="0"/>
              </a:rPr>
              <a:t>ne</a:t>
            </a:r>
            <a:r>
              <a:rPr lang="fr-CD" sz="3200" kern="0" dirty="0">
                <a:effectLst/>
                <a:latin typeface="Calibri" panose="020F0502020204030204" pitchFamily="34" charset="0"/>
                <a:ea typeface="Times New Roman" panose="02020603050405020304" pitchFamily="18" charset="0"/>
              </a:rPr>
              <a:t> </a:t>
            </a:r>
            <a:r>
              <a:rPr lang="fr-FR" sz="3200" kern="0" spc="-10" dirty="0">
                <a:effectLst/>
                <a:latin typeface="Arial" panose="020B0604020202020204" pitchFamily="34" charset="0"/>
                <a:ea typeface="Times New Roman" panose="02020603050405020304" pitchFamily="18" charset="0"/>
              </a:rPr>
              <a:t>lient</a:t>
            </a:r>
            <a:r>
              <a:rPr lang="fr-CD" sz="3200" kern="0" dirty="0">
                <a:effectLst/>
                <a:latin typeface="Calibri" panose="020F0502020204030204" pitchFamily="34" charset="0"/>
                <a:ea typeface="Times New Roman" panose="02020603050405020304" pitchFamily="18" charset="0"/>
              </a:rPr>
              <a:t> </a:t>
            </a:r>
            <a:r>
              <a:rPr lang="fr-FR" sz="3200" kern="0" spc="-20" dirty="0">
                <a:effectLst/>
                <a:latin typeface="Arial" panose="020B0604020202020204" pitchFamily="34" charset="0"/>
                <a:ea typeface="Times New Roman" panose="02020603050405020304" pitchFamily="18" charset="0"/>
              </a:rPr>
              <a:t>pas</a:t>
            </a:r>
            <a:r>
              <a:rPr lang="fr-FR" sz="3200" kern="0" dirty="0">
                <a:effectLst/>
                <a:latin typeface="Arial" panose="020B0604020202020204" pitchFamily="34" charset="0"/>
                <a:ea typeface="Times New Roman" panose="02020603050405020304" pitchFamily="18" charset="0"/>
              </a:rPr>
              <a:t> </a:t>
            </a:r>
            <a:r>
              <a:rPr lang="fr-FR" sz="3200" kern="0" spc="-10" dirty="0">
                <a:effectLst/>
                <a:latin typeface="Arial" panose="020B0604020202020204" pitchFamily="34" charset="0"/>
                <a:ea typeface="Times New Roman" panose="02020603050405020304" pitchFamily="18" charset="0"/>
              </a:rPr>
              <a:t>le</a:t>
            </a:r>
            <a:r>
              <a:rPr lang="fr-FR" sz="3200" kern="0" dirty="0">
                <a:effectLst/>
                <a:latin typeface="Arial" panose="020B0604020202020204" pitchFamily="34" charset="0"/>
                <a:ea typeface="Times New Roman" panose="02020603050405020304" pitchFamily="18" charset="0"/>
              </a:rPr>
              <a:t> </a:t>
            </a:r>
            <a:r>
              <a:rPr lang="fr-FR" sz="3200" kern="0" spc="-15" dirty="0">
                <a:effectLst/>
                <a:latin typeface="Arial" panose="020B0604020202020204" pitchFamily="34" charset="0"/>
                <a:ea typeface="Times New Roman" panose="02020603050405020304" pitchFamily="18" charset="0"/>
              </a:rPr>
              <a:t>Président</a:t>
            </a:r>
            <a:r>
              <a:rPr lang="fr-FR" sz="3200" kern="0" dirty="0">
                <a:effectLst/>
                <a:latin typeface="Arial" panose="020B0604020202020204" pitchFamily="34" charset="0"/>
                <a:ea typeface="Times New Roman" panose="02020603050405020304" pitchFamily="18" charset="0"/>
              </a:rPr>
              <a:t> </a:t>
            </a:r>
            <a:r>
              <a:rPr lang="fr-FR" sz="3200" kern="0" spc="-20" dirty="0">
                <a:effectLst/>
                <a:latin typeface="Arial" panose="020B0604020202020204" pitchFamily="34" charset="0"/>
                <a:ea typeface="Times New Roman" panose="02020603050405020304" pitchFamily="18" charset="0"/>
              </a:rPr>
              <a:t>de</a:t>
            </a:r>
            <a:r>
              <a:rPr lang="fr-FR" sz="3200" kern="0" dirty="0">
                <a:effectLst/>
                <a:latin typeface="Arial" panose="020B0604020202020204" pitchFamily="34" charset="0"/>
                <a:ea typeface="Times New Roman" panose="02020603050405020304" pitchFamily="18" charset="0"/>
              </a:rPr>
              <a:t> </a:t>
            </a:r>
            <a:r>
              <a:rPr lang="fr-FR" sz="3200" kern="0" spc="-10" dirty="0">
                <a:effectLst/>
                <a:latin typeface="Arial" panose="020B0604020202020204" pitchFamily="34" charset="0"/>
                <a:ea typeface="Times New Roman" panose="02020603050405020304" pitchFamily="18" charset="0"/>
              </a:rPr>
              <a:t>la</a:t>
            </a:r>
            <a:r>
              <a:rPr lang="fr-FR" sz="3200" kern="0" dirty="0">
                <a:effectLst/>
                <a:latin typeface="Arial" panose="020B0604020202020204" pitchFamily="34" charset="0"/>
                <a:ea typeface="Times New Roman" panose="02020603050405020304" pitchFamily="18" charset="0"/>
              </a:rPr>
              <a:t> </a:t>
            </a:r>
            <a:r>
              <a:rPr lang="fr-FR" sz="3200" kern="0" spc="-15" dirty="0">
                <a:effectLst/>
                <a:latin typeface="Arial" panose="020B0604020202020204" pitchFamily="34" charset="0"/>
                <a:ea typeface="Times New Roman" panose="02020603050405020304" pitchFamily="18" charset="0"/>
              </a:rPr>
              <a:t>République</a:t>
            </a:r>
          </a:p>
          <a:p>
            <a:r>
              <a:rPr lang="fr-FR" sz="3200" kern="0" spc="-15" dirty="0">
                <a:latin typeface="Arial" panose="020B0604020202020204" pitchFamily="34" charset="0"/>
              </a:rPr>
              <a:t>Publication au journal officiel</a:t>
            </a:r>
            <a:endParaRPr lang="fr-FR" sz="3200" dirty="0"/>
          </a:p>
        </p:txBody>
      </p:sp>
    </p:spTree>
    <p:extLst>
      <p:ext uri="{BB962C8B-B14F-4D97-AF65-F5344CB8AC3E}">
        <p14:creationId xmlns:p14="http://schemas.microsoft.com/office/powerpoint/2010/main" val="381359047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44DBD43-3BEB-CD58-C267-3D29877703B2}"/>
              </a:ext>
            </a:extLst>
          </p:cNvPr>
          <p:cNvSpPr>
            <a:spLocks noGrp="1"/>
          </p:cNvSpPr>
          <p:nvPr>
            <p:ph type="title"/>
          </p:nvPr>
        </p:nvSpPr>
        <p:spPr/>
        <p:txBody>
          <a:bodyPr/>
          <a:lstStyle/>
          <a:p>
            <a:endParaRPr lang="fr-FR" dirty="0"/>
          </a:p>
        </p:txBody>
      </p:sp>
      <p:sp>
        <p:nvSpPr>
          <p:cNvPr id="3" name="Espace réservé du contenu 2">
            <a:extLst>
              <a:ext uri="{FF2B5EF4-FFF2-40B4-BE49-F238E27FC236}">
                <a16:creationId xmlns:a16="http://schemas.microsoft.com/office/drawing/2014/main" id="{4A104B18-4E3D-F744-726B-56530EB2A449}"/>
              </a:ext>
            </a:extLst>
          </p:cNvPr>
          <p:cNvSpPr>
            <a:spLocks noGrp="1"/>
          </p:cNvSpPr>
          <p:nvPr>
            <p:ph idx="1"/>
          </p:nvPr>
        </p:nvSpPr>
        <p:spPr/>
        <p:txBody>
          <a:bodyPr/>
          <a:lstStyle/>
          <a:p>
            <a:pPr marL="0" indent="0" algn="ctr">
              <a:buNone/>
            </a:pPr>
            <a:r>
              <a:rPr lang="fr-FR" sz="4400" b="1" dirty="0">
                <a:highlight>
                  <a:srgbClr val="C0C0C0"/>
                </a:highlight>
              </a:rPr>
              <a:t>LES OPERATIONS ET LES CONTENTIEUX REFERENDAIRES</a:t>
            </a:r>
          </a:p>
          <a:p>
            <a:pPr marL="0" indent="0">
              <a:buNone/>
            </a:pPr>
            <a:endParaRPr lang="fr-FR" sz="2000" dirty="0"/>
          </a:p>
          <a:p>
            <a:pPr marL="0" indent="0" algn="ctr">
              <a:buNone/>
            </a:pPr>
            <a:r>
              <a:rPr lang="fr-BE" sz="2000" b="1" dirty="0">
                <a:solidFill>
                  <a:schemeClr val="tx1"/>
                </a:solidFill>
                <a:latin typeface="Arial" panose="020B0604020202020204" pitchFamily="34" charset="0"/>
              </a:rPr>
              <a:t>Séminaire de renforcement des capacités sur les questions relatives aux contentieux constitutionnel et référendaire. </a:t>
            </a:r>
          </a:p>
          <a:p>
            <a:pPr marL="0" indent="0" algn="ctr">
              <a:buNone/>
            </a:pPr>
            <a:endParaRPr lang="fr-BE" b="1" dirty="0">
              <a:solidFill>
                <a:schemeClr val="tx1"/>
              </a:solidFill>
              <a:effectLst/>
              <a:latin typeface="Arial" panose="020B0604020202020204" pitchFamily="34" charset="0"/>
            </a:endParaRPr>
          </a:p>
          <a:p>
            <a:pPr marL="0" indent="0" algn="ctr">
              <a:spcBef>
                <a:spcPts val="0"/>
              </a:spcBef>
              <a:buNone/>
            </a:pPr>
            <a:r>
              <a:rPr lang="fr-BE" sz="2400" b="1" dirty="0">
                <a:solidFill>
                  <a:schemeClr val="tx1"/>
                </a:solidFill>
                <a:latin typeface="Arial" panose="020B0604020202020204" pitchFamily="34" charset="0"/>
              </a:rPr>
              <a:t>Professeur Bob KABAMBA</a:t>
            </a:r>
            <a:endParaRPr lang="fr-BE" sz="2400" b="1" dirty="0">
              <a:solidFill>
                <a:schemeClr val="tx1"/>
              </a:solidFill>
              <a:effectLst/>
              <a:latin typeface="Arial" panose="020B0604020202020204" pitchFamily="34" charset="0"/>
            </a:endParaRPr>
          </a:p>
          <a:p>
            <a:pPr marL="0" indent="0" algn="ctr">
              <a:spcBef>
                <a:spcPts val="0"/>
              </a:spcBef>
              <a:buNone/>
            </a:pPr>
            <a:r>
              <a:rPr lang="fr-BE" sz="1800" b="1" dirty="0" err="1">
                <a:solidFill>
                  <a:schemeClr val="tx1"/>
                </a:solidFill>
                <a:latin typeface="Arial" panose="020B0604020202020204" pitchFamily="34" charset="0"/>
              </a:rPr>
              <a:t>Coyah</a:t>
            </a:r>
            <a:r>
              <a:rPr lang="fr-BE" sz="1800" b="1" dirty="0">
                <a:solidFill>
                  <a:schemeClr val="tx1"/>
                </a:solidFill>
                <a:latin typeface="Arial" panose="020B0604020202020204" pitchFamily="34" charset="0"/>
              </a:rPr>
              <a:t>, Maison blanche</a:t>
            </a:r>
          </a:p>
          <a:p>
            <a:pPr marL="0" indent="0" algn="ctr">
              <a:spcBef>
                <a:spcPts val="0"/>
              </a:spcBef>
              <a:buNone/>
            </a:pPr>
            <a:r>
              <a:rPr lang="fr-BE" sz="1800" b="1" dirty="0">
                <a:solidFill>
                  <a:schemeClr val="tx1"/>
                </a:solidFill>
                <a:latin typeface="Arial" panose="020B0604020202020204" pitchFamily="34" charset="0"/>
              </a:rPr>
              <a:t>  27 </a:t>
            </a:r>
            <a:r>
              <a:rPr lang="fr-BE" sz="1800" b="1" dirty="0">
                <a:latin typeface="Arial" panose="020B0604020202020204" pitchFamily="34" charset="0"/>
              </a:rPr>
              <a:t>j</a:t>
            </a:r>
            <a:r>
              <a:rPr lang="fr-BE" sz="1800" b="1" dirty="0">
                <a:solidFill>
                  <a:schemeClr val="tx1"/>
                </a:solidFill>
                <a:latin typeface="Arial" panose="020B0604020202020204" pitchFamily="34" charset="0"/>
              </a:rPr>
              <a:t>uin 2024</a:t>
            </a:r>
            <a:endParaRPr lang="fr-BE" sz="1800" b="1" dirty="0">
              <a:solidFill>
                <a:schemeClr val="tx1"/>
              </a:solidFill>
              <a:effectLst/>
              <a:latin typeface="Arial" panose="020B0604020202020204" pitchFamily="34" charset="0"/>
            </a:endParaRPr>
          </a:p>
          <a:p>
            <a:pPr marL="0" indent="0">
              <a:buNone/>
            </a:pPr>
            <a:endParaRPr lang="fr-FR" dirty="0"/>
          </a:p>
        </p:txBody>
      </p:sp>
    </p:spTree>
    <p:extLst>
      <p:ext uri="{BB962C8B-B14F-4D97-AF65-F5344CB8AC3E}">
        <p14:creationId xmlns:p14="http://schemas.microsoft.com/office/powerpoint/2010/main" val="376882851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4F87863-E6CF-E03E-CB0B-D45125BBA3C2}"/>
              </a:ext>
            </a:extLst>
          </p:cNvPr>
          <p:cNvSpPr>
            <a:spLocks noGrp="1"/>
          </p:cNvSpPr>
          <p:nvPr>
            <p:ph type="title"/>
          </p:nvPr>
        </p:nvSpPr>
        <p:spPr/>
        <p:txBody>
          <a:bodyPr/>
          <a:lstStyle/>
          <a:p>
            <a:r>
              <a:rPr lang="fr-FR" b="1" dirty="0"/>
              <a:t>1. Les opérations référendaires </a:t>
            </a:r>
          </a:p>
        </p:txBody>
      </p:sp>
      <p:sp>
        <p:nvSpPr>
          <p:cNvPr id="3" name="Espace réservé du contenu 2">
            <a:extLst>
              <a:ext uri="{FF2B5EF4-FFF2-40B4-BE49-F238E27FC236}">
                <a16:creationId xmlns:a16="http://schemas.microsoft.com/office/drawing/2014/main" id="{7E883FD9-CA8D-C371-3482-88F4FD4F3789}"/>
              </a:ext>
            </a:extLst>
          </p:cNvPr>
          <p:cNvSpPr>
            <a:spLocks noGrp="1"/>
          </p:cNvSpPr>
          <p:nvPr>
            <p:ph idx="1"/>
          </p:nvPr>
        </p:nvSpPr>
        <p:spPr/>
        <p:txBody>
          <a:bodyPr>
            <a:normAutofit lnSpcReduction="10000"/>
          </a:bodyPr>
          <a:lstStyle/>
          <a:p>
            <a:r>
              <a:rPr lang="fr-FR" dirty="0"/>
              <a:t>Opérations référendaires = processus électoral </a:t>
            </a:r>
          </a:p>
          <a:p>
            <a:r>
              <a:rPr lang="fr-FR" dirty="0"/>
              <a:t>Organe de gestion électorale = la Commission électorale nationale indépendante (CENI)</a:t>
            </a:r>
          </a:p>
          <a:p>
            <a:r>
              <a:rPr lang="fr-FR" dirty="0"/>
              <a:t>La liste des électeurs (fichier électoral) = identification des électeurs (personnes à consulter)/ sont exclus : condamnés pour crimes, vol, escroquerie, abus de confiance, détournement de derniers publics, corruption et trafic d’influence.</a:t>
            </a:r>
          </a:p>
          <a:p>
            <a:r>
              <a:rPr lang="fr-FR" dirty="0"/>
              <a:t>Date de la consultation</a:t>
            </a:r>
          </a:p>
          <a:p>
            <a:r>
              <a:rPr lang="fr-FR" dirty="0"/>
              <a:t>Question en langue officielle : « Approuvez-vous le projet de Constitution qui vous est soumis ?» réponse : « oui » ou « non » </a:t>
            </a:r>
          </a:p>
        </p:txBody>
      </p:sp>
    </p:spTree>
    <p:extLst>
      <p:ext uri="{BB962C8B-B14F-4D97-AF65-F5344CB8AC3E}">
        <p14:creationId xmlns:p14="http://schemas.microsoft.com/office/powerpoint/2010/main" val="42045399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D34E8EA-FF06-0C9B-6D18-CB2462AB916C}"/>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1F3FDB14-ADB8-7578-A7D1-E56BB1C28B56}"/>
              </a:ext>
            </a:extLst>
          </p:cNvPr>
          <p:cNvSpPr>
            <a:spLocks noGrp="1"/>
          </p:cNvSpPr>
          <p:nvPr>
            <p:ph idx="1"/>
          </p:nvPr>
        </p:nvSpPr>
        <p:spPr/>
        <p:txBody>
          <a:bodyPr>
            <a:normAutofit fontScale="77500" lnSpcReduction="20000"/>
          </a:bodyPr>
          <a:lstStyle/>
          <a:p>
            <a:pPr marL="0" lvl="0" indent="0" algn="just">
              <a:buSzPts val="1000"/>
              <a:buNone/>
              <a:tabLst>
                <a:tab pos="457200" algn="l"/>
              </a:tabLst>
            </a:pPr>
            <a:r>
              <a:rPr lang="fr-FR" sz="3200" b="1" u="sng" kern="0" spc="-1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Art. 21 :</a:t>
            </a:r>
          </a:p>
          <a:p>
            <a:pPr marL="0" lvl="0" indent="0" algn="just">
              <a:buSzPts val="1000"/>
              <a:buNone/>
              <a:tabLst>
                <a:tab pos="457200" algn="l"/>
              </a:tabLst>
            </a:pPr>
            <a:endParaRPr lang="fr-FR" sz="1800" b="1" u="sng" kern="0" spc="-1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just">
              <a:spcBef>
                <a:spcPts val="0"/>
              </a:spcBef>
              <a:buSzPts val="1000"/>
              <a:buFont typeface="Symbol" pitchFamily="2" charset="2"/>
              <a:buChar char=""/>
              <a:tabLst>
                <a:tab pos="457200" algn="l"/>
              </a:tabLst>
            </a:pPr>
            <a:r>
              <a:rPr lang="fr-FR" sz="3100" kern="0" spc="-1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la</a:t>
            </a:r>
            <a:r>
              <a:rPr lang="fr-CD" sz="3100" kern="0" dirty="0">
                <a:solidFill>
                  <a:srgbClr val="565656"/>
                </a:solidFill>
                <a:effectLst/>
                <a:latin typeface="Calibri" panose="020F0502020204030204" pitchFamily="34" charset="0"/>
                <a:ea typeface="Times New Roman" panose="02020603050405020304" pitchFamily="18" charset="0"/>
                <a:cs typeface="Times New Roman" panose="02020603050405020304" pitchFamily="18" charset="0"/>
              </a:rPr>
              <a:t> </a:t>
            </a:r>
            <a:r>
              <a:rPr lang="fr-FR" sz="3100" kern="0" spc="-15"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constitutionnalité</a:t>
            </a:r>
            <a:r>
              <a:rPr lang="fr-CD" sz="3100" kern="0" dirty="0">
                <a:solidFill>
                  <a:srgbClr val="565656"/>
                </a:solidFill>
                <a:effectLst/>
                <a:latin typeface="Calibri" panose="020F0502020204030204" pitchFamily="34" charset="0"/>
                <a:ea typeface="Times New Roman" panose="02020603050405020304" pitchFamily="18" charset="0"/>
                <a:cs typeface="Times New Roman" panose="02020603050405020304" pitchFamily="18" charset="0"/>
              </a:rPr>
              <a:t> </a:t>
            </a:r>
            <a:r>
              <a:rPr lang="fr-FR" sz="3100" kern="0" spc="-2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des</a:t>
            </a:r>
            <a:r>
              <a:rPr lang="fr-CD" sz="3100" kern="0" dirty="0">
                <a:solidFill>
                  <a:srgbClr val="565656"/>
                </a:solidFill>
                <a:effectLst/>
                <a:latin typeface="Calibri" panose="020F0502020204030204" pitchFamily="34" charset="0"/>
                <a:ea typeface="Times New Roman" panose="02020603050405020304" pitchFamily="18" charset="0"/>
                <a:cs typeface="Times New Roman" panose="02020603050405020304" pitchFamily="18" charset="0"/>
              </a:rPr>
              <a:t> </a:t>
            </a:r>
            <a:r>
              <a:rPr lang="fr-FR" sz="3100" kern="0" spc="-15"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lois</a:t>
            </a:r>
            <a:r>
              <a:rPr lang="fr-CD" sz="3100" kern="0" dirty="0">
                <a:solidFill>
                  <a:srgbClr val="565656"/>
                </a:solidFill>
                <a:effectLst/>
                <a:latin typeface="Calibri" panose="020F0502020204030204" pitchFamily="34" charset="0"/>
                <a:ea typeface="Times New Roman" panose="02020603050405020304" pitchFamily="18" charset="0"/>
                <a:cs typeface="Times New Roman" panose="02020603050405020304" pitchFamily="18" charset="0"/>
              </a:rPr>
              <a:t> </a:t>
            </a:r>
            <a:r>
              <a:rPr lang="fr-FR" sz="3100" kern="0" spc="-15"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avant</a:t>
            </a:r>
            <a:r>
              <a:rPr lang="fr-CD" sz="3100" kern="0" dirty="0">
                <a:solidFill>
                  <a:srgbClr val="565656"/>
                </a:solidFill>
                <a:effectLst/>
                <a:latin typeface="Calibri" panose="020F0502020204030204" pitchFamily="34" charset="0"/>
                <a:ea typeface="Times New Roman" panose="02020603050405020304" pitchFamily="18" charset="0"/>
                <a:cs typeface="Times New Roman" panose="02020603050405020304" pitchFamily="18" charset="0"/>
              </a:rPr>
              <a:t> </a:t>
            </a:r>
            <a:r>
              <a:rPr lang="fr-FR" sz="3100" kern="0" spc="-15"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leur</a:t>
            </a:r>
            <a:r>
              <a:rPr lang="fr-CD" sz="3100" kern="0" dirty="0">
                <a:solidFill>
                  <a:srgbClr val="565656"/>
                </a:solidFill>
                <a:effectLst/>
                <a:latin typeface="Calibri" panose="020F0502020204030204" pitchFamily="34" charset="0"/>
                <a:ea typeface="Times New Roman" panose="02020603050405020304" pitchFamily="18" charset="0"/>
                <a:cs typeface="Times New Roman" panose="02020603050405020304" pitchFamily="18" charset="0"/>
              </a:rPr>
              <a:t> </a:t>
            </a:r>
            <a:r>
              <a:rPr lang="fr-FR" sz="3100" kern="0" spc="-15"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promulgation ;</a:t>
            </a:r>
            <a:endParaRPr lang="fr-CD" sz="31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gn="just">
              <a:spcBef>
                <a:spcPts val="0"/>
              </a:spcBef>
              <a:buSzPts val="1000"/>
              <a:buFont typeface="Symbol" pitchFamily="2" charset="2"/>
              <a:buChar char=""/>
              <a:tabLst>
                <a:tab pos="457200" algn="l"/>
              </a:tabLst>
            </a:pPr>
            <a:r>
              <a:rPr lang="fr-FR" sz="3100" kern="0" spc="-1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le</a:t>
            </a:r>
            <a:r>
              <a:rPr lang="fr-CD" sz="3100" kern="0" dirty="0">
                <a:solidFill>
                  <a:srgbClr val="565656"/>
                </a:solidFill>
                <a:effectLst/>
                <a:latin typeface="Calibri" panose="020F0502020204030204" pitchFamily="34" charset="0"/>
                <a:ea typeface="Times New Roman" panose="02020603050405020304" pitchFamily="18" charset="0"/>
                <a:cs typeface="Times New Roman" panose="02020603050405020304" pitchFamily="18" charset="0"/>
              </a:rPr>
              <a:t> </a:t>
            </a:r>
            <a:r>
              <a:rPr lang="fr-FR" sz="3100" kern="0" spc="-1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contentieux</a:t>
            </a:r>
            <a:r>
              <a:rPr lang="fr-CD" sz="3100" kern="0" dirty="0">
                <a:solidFill>
                  <a:srgbClr val="565656"/>
                </a:solidFill>
                <a:effectLst/>
                <a:latin typeface="Calibri" panose="020F0502020204030204" pitchFamily="34" charset="0"/>
                <a:ea typeface="Times New Roman" panose="02020603050405020304" pitchFamily="18" charset="0"/>
                <a:cs typeface="Times New Roman" panose="02020603050405020304" pitchFamily="18" charset="0"/>
              </a:rPr>
              <a:t> </a:t>
            </a:r>
            <a:r>
              <a:rPr lang="fr-FR" sz="3100" kern="0" spc="-15"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des</a:t>
            </a:r>
            <a:r>
              <a:rPr lang="fr-CD" sz="3100" kern="0" dirty="0">
                <a:solidFill>
                  <a:srgbClr val="565656"/>
                </a:solidFill>
                <a:effectLst/>
                <a:latin typeface="Calibri" panose="020F0502020204030204" pitchFamily="34" charset="0"/>
                <a:ea typeface="Times New Roman" panose="02020603050405020304" pitchFamily="18" charset="0"/>
                <a:cs typeface="Times New Roman" panose="02020603050405020304" pitchFamily="18" charset="0"/>
              </a:rPr>
              <a:t> </a:t>
            </a:r>
            <a:r>
              <a:rPr lang="fr-FR" sz="3100" kern="0" spc="-1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élections</a:t>
            </a:r>
            <a:r>
              <a:rPr lang="fr-CD" sz="3100" kern="0" dirty="0">
                <a:solidFill>
                  <a:srgbClr val="565656"/>
                </a:solidFill>
                <a:effectLst/>
                <a:latin typeface="Calibri" panose="020F0502020204030204" pitchFamily="34" charset="0"/>
                <a:ea typeface="Times New Roman" panose="02020603050405020304" pitchFamily="18" charset="0"/>
                <a:cs typeface="Times New Roman" panose="02020603050405020304" pitchFamily="18" charset="0"/>
              </a:rPr>
              <a:t> </a:t>
            </a:r>
            <a:r>
              <a:rPr lang="fr-FR" sz="3100" kern="0" spc="-1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nationales ;</a:t>
            </a:r>
            <a:endParaRPr lang="fr-CD" sz="31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gn="just">
              <a:spcBef>
                <a:spcPts val="0"/>
              </a:spcBef>
              <a:buSzPts val="1000"/>
              <a:buFont typeface="Symbol" pitchFamily="2" charset="2"/>
              <a:buChar char=""/>
              <a:tabLst>
                <a:tab pos="457200" algn="l"/>
              </a:tabLst>
            </a:pPr>
            <a:r>
              <a:rPr lang="fr-FR" sz="3100" kern="0" spc="-1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la</a:t>
            </a:r>
            <a:r>
              <a:rPr lang="fr-CD" sz="3100" kern="0" dirty="0">
                <a:solidFill>
                  <a:srgbClr val="565656"/>
                </a:solidFill>
                <a:effectLst/>
                <a:latin typeface="Calibri" panose="020F0502020204030204" pitchFamily="34" charset="0"/>
                <a:ea typeface="Times New Roman" panose="02020603050405020304" pitchFamily="18" charset="0"/>
                <a:cs typeface="Times New Roman" panose="02020603050405020304" pitchFamily="18" charset="0"/>
              </a:rPr>
              <a:t> </a:t>
            </a:r>
            <a:r>
              <a:rPr lang="fr-FR" sz="3100" kern="0" spc="-15"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validité</a:t>
            </a:r>
            <a:r>
              <a:rPr lang="fr-CD" sz="3100" kern="0" dirty="0">
                <a:solidFill>
                  <a:srgbClr val="565656"/>
                </a:solidFill>
                <a:effectLst/>
                <a:latin typeface="Calibri" panose="020F0502020204030204" pitchFamily="34" charset="0"/>
                <a:ea typeface="Times New Roman" panose="02020603050405020304" pitchFamily="18" charset="0"/>
                <a:cs typeface="Times New Roman" panose="02020603050405020304" pitchFamily="18" charset="0"/>
              </a:rPr>
              <a:t> </a:t>
            </a:r>
            <a:r>
              <a:rPr lang="fr-FR" sz="3100" kern="0" spc="-2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des</a:t>
            </a:r>
            <a:r>
              <a:rPr lang="fr-CD" sz="3100" kern="0" dirty="0">
                <a:solidFill>
                  <a:srgbClr val="565656"/>
                </a:solidFill>
                <a:effectLst/>
                <a:latin typeface="Calibri" panose="020F0502020204030204" pitchFamily="34" charset="0"/>
                <a:ea typeface="Times New Roman" panose="02020603050405020304" pitchFamily="18" charset="0"/>
                <a:cs typeface="Times New Roman" panose="02020603050405020304" pitchFamily="18" charset="0"/>
              </a:rPr>
              <a:t> </a:t>
            </a:r>
            <a:r>
              <a:rPr lang="fr-FR" sz="3100" kern="0" spc="-15"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dossiers</a:t>
            </a:r>
            <a:r>
              <a:rPr lang="fr-FR" sz="3100" kern="0" spc="-1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a:t>
            </a:r>
            <a:r>
              <a:rPr lang="fr-CD" sz="3100" kern="0" dirty="0">
                <a:solidFill>
                  <a:srgbClr val="565656"/>
                </a:solidFill>
                <a:effectLst/>
                <a:latin typeface="Calibri" panose="020F0502020204030204" pitchFamily="34" charset="0"/>
                <a:ea typeface="Times New Roman" panose="02020603050405020304" pitchFamily="18" charset="0"/>
                <a:cs typeface="Times New Roman" panose="02020603050405020304" pitchFamily="18" charset="0"/>
              </a:rPr>
              <a:t> </a:t>
            </a:r>
            <a:r>
              <a:rPr lang="fr-FR" sz="3100" kern="0" spc="-2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de</a:t>
            </a:r>
            <a:r>
              <a:rPr lang="fr-CD" sz="3100" kern="0" dirty="0">
                <a:solidFill>
                  <a:srgbClr val="565656"/>
                </a:solidFill>
                <a:effectLst/>
                <a:latin typeface="Calibri" panose="020F0502020204030204" pitchFamily="34" charset="0"/>
                <a:ea typeface="Times New Roman" panose="02020603050405020304" pitchFamily="18" charset="0"/>
                <a:cs typeface="Times New Roman" panose="02020603050405020304" pitchFamily="18" charset="0"/>
              </a:rPr>
              <a:t> </a:t>
            </a:r>
            <a:r>
              <a:rPr lang="fr-FR" sz="3100" kern="0" spc="-15"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candidatures</a:t>
            </a:r>
            <a:r>
              <a:rPr lang="fr-CD" sz="3100" kern="0" dirty="0">
                <a:solidFill>
                  <a:srgbClr val="565656"/>
                </a:solidFill>
                <a:effectLst/>
                <a:latin typeface="Calibri" panose="020F0502020204030204" pitchFamily="34" charset="0"/>
                <a:ea typeface="Times New Roman" panose="02020603050405020304" pitchFamily="18" charset="0"/>
                <a:cs typeface="Times New Roman" panose="02020603050405020304" pitchFamily="18" charset="0"/>
              </a:rPr>
              <a:t> </a:t>
            </a:r>
            <a:r>
              <a:rPr lang="fr-FR" sz="3100" kern="0" spc="-15"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aux</a:t>
            </a:r>
            <a:r>
              <a:rPr lang="fr-CD" sz="3100" kern="0" dirty="0">
                <a:solidFill>
                  <a:srgbClr val="565656"/>
                </a:solidFill>
                <a:effectLst/>
                <a:latin typeface="Calibri" panose="020F0502020204030204" pitchFamily="34" charset="0"/>
                <a:ea typeface="Times New Roman" panose="02020603050405020304" pitchFamily="18" charset="0"/>
                <a:cs typeface="Times New Roman" panose="02020603050405020304" pitchFamily="18" charset="0"/>
              </a:rPr>
              <a:t> </a:t>
            </a:r>
            <a:r>
              <a:rPr lang="fr-FR" sz="3100" kern="0" spc="-15"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élections</a:t>
            </a:r>
            <a:r>
              <a:rPr lang="fr-FR" sz="31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 </a:t>
            </a:r>
            <a:r>
              <a:rPr lang="fr-FR" sz="3100" kern="0" spc="-15"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nationales,</a:t>
            </a:r>
            <a:r>
              <a:rPr lang="fr-FR" sz="31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 </a:t>
            </a:r>
            <a:r>
              <a:rPr lang="fr-FR" sz="3100" kern="0" spc="-15"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ainsi</a:t>
            </a:r>
            <a:r>
              <a:rPr lang="fr-FR" sz="31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 </a:t>
            </a:r>
            <a:r>
              <a:rPr lang="fr-FR" sz="3100" kern="0" spc="-15"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que</a:t>
            </a:r>
            <a:r>
              <a:rPr lang="fr-FR" sz="31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 </a:t>
            </a:r>
            <a:r>
              <a:rPr lang="fr-FR" sz="3100" kern="0" spc="-15"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celle</a:t>
            </a:r>
            <a:r>
              <a:rPr lang="fr-FR" sz="31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 </a:t>
            </a:r>
            <a:r>
              <a:rPr lang="fr-FR" sz="3100" kern="0" spc="-2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des</a:t>
            </a:r>
            <a:r>
              <a:rPr lang="fr-FR" sz="31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 </a:t>
            </a:r>
            <a:r>
              <a:rPr lang="fr-FR" sz="3100" kern="0" spc="-15"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opérations</a:t>
            </a:r>
            <a:r>
              <a:rPr lang="fr-FR" sz="31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 </a:t>
            </a:r>
            <a:r>
              <a:rPr lang="fr-FR" sz="3100" kern="0" spc="-2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de</a:t>
            </a:r>
            <a:r>
              <a:rPr lang="fr-FR" sz="31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 </a:t>
            </a:r>
            <a:r>
              <a:rPr lang="fr-FR" sz="3100" kern="0" spc="-15"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référendum </a:t>
            </a:r>
            <a:r>
              <a:rPr lang="fr-FR" sz="3100" kern="0" spc="3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a:t>
            </a:r>
            <a:endParaRPr lang="fr-CD" sz="31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gn="just">
              <a:spcBef>
                <a:spcPts val="0"/>
              </a:spcBef>
              <a:buSzPts val="1000"/>
              <a:buFont typeface="Symbol" pitchFamily="2" charset="2"/>
              <a:buChar char=""/>
              <a:tabLst>
                <a:tab pos="457200" algn="l"/>
              </a:tabLst>
            </a:pPr>
            <a:r>
              <a:rPr lang="fr-FR" sz="3100" kern="0" spc="-5"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le</a:t>
            </a:r>
            <a:r>
              <a:rPr lang="fr-CD" sz="3100" kern="0" dirty="0">
                <a:solidFill>
                  <a:srgbClr val="565656"/>
                </a:solidFill>
                <a:effectLst/>
                <a:latin typeface="Calibri" panose="020F0502020204030204" pitchFamily="34" charset="0"/>
                <a:ea typeface="Times New Roman" panose="02020603050405020304" pitchFamily="18" charset="0"/>
                <a:cs typeface="Times New Roman" panose="02020603050405020304" pitchFamily="18" charset="0"/>
              </a:rPr>
              <a:t> </a:t>
            </a:r>
            <a:r>
              <a:rPr lang="fr-FR" sz="3100" kern="0" spc="-5"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Règlement</a:t>
            </a:r>
            <a:r>
              <a:rPr lang="fr-CD" sz="3100" kern="0" dirty="0">
                <a:solidFill>
                  <a:srgbClr val="565656"/>
                </a:solidFill>
                <a:effectLst/>
                <a:latin typeface="Calibri" panose="020F0502020204030204" pitchFamily="34" charset="0"/>
                <a:ea typeface="Times New Roman" panose="02020603050405020304" pitchFamily="18" charset="0"/>
                <a:cs typeface="Times New Roman" panose="02020603050405020304" pitchFamily="18" charset="0"/>
              </a:rPr>
              <a:t> </a:t>
            </a:r>
            <a:r>
              <a:rPr lang="fr-FR" sz="31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Intérieur </a:t>
            </a:r>
            <a:r>
              <a:rPr lang="fr-FR" sz="3100" kern="0" spc="-1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de</a:t>
            </a:r>
            <a:r>
              <a:rPr lang="fr-FR" sz="31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 </a:t>
            </a:r>
            <a:r>
              <a:rPr lang="fr-FR" sz="3100" kern="0" spc="-5"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l'Assemblée</a:t>
            </a:r>
            <a:r>
              <a:rPr lang="fr-FR" sz="31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 </a:t>
            </a:r>
            <a:r>
              <a:rPr lang="fr-FR" sz="3100" kern="0" spc="-5"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nationale, de la Cour suprême, de la Cour des comptes,</a:t>
            </a:r>
            <a:r>
              <a:rPr lang="fr-FR" sz="31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 </a:t>
            </a:r>
            <a:r>
              <a:rPr lang="fr-FR" sz="3100" kern="0" spc="-1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du</a:t>
            </a:r>
            <a:r>
              <a:rPr lang="fr-FR" sz="31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 Conseil</a:t>
            </a:r>
            <a:r>
              <a:rPr lang="fr-FR" sz="3100" kern="0" spc="-5"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 économique</a:t>
            </a:r>
            <a:r>
              <a:rPr lang="fr-FR" sz="31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 </a:t>
            </a:r>
            <a:r>
              <a:rPr lang="fr-FR" sz="3100" kern="0" spc="-5"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social, environnemental et culturel,</a:t>
            </a:r>
            <a:r>
              <a:rPr lang="fr-FR" sz="31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 de la </a:t>
            </a:r>
            <a:r>
              <a:rPr lang="fr-FR" sz="3100" kern="0" spc="-5"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Haute Cour de Justice, de la Haute Autorité de la Communication, du Médiateur de la République, de la Commission Electorale Nationale Indépendante, du Haut Conseil des Collectivités Locales, de l'Institution Nationale Indépendante des Droits Humains, quant à leur conformité à la Constitution </a:t>
            </a:r>
            <a:r>
              <a:rPr lang="fr-FR" sz="31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a:t>
            </a:r>
            <a:endParaRPr lang="fr-CD" sz="31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gn="just">
              <a:spcBef>
                <a:spcPts val="0"/>
              </a:spcBef>
              <a:buSzPts val="1000"/>
              <a:buFont typeface="Symbol" pitchFamily="2" charset="2"/>
              <a:buChar char=""/>
              <a:tabLst>
                <a:tab pos="457200" algn="l"/>
              </a:tabLst>
            </a:pPr>
            <a:r>
              <a:rPr lang="fr-FR" sz="3100" kern="0" spc="-5"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les</a:t>
            </a:r>
            <a:r>
              <a:rPr lang="fr-CD" sz="3100" kern="0" dirty="0">
                <a:solidFill>
                  <a:srgbClr val="565656"/>
                </a:solidFill>
                <a:effectLst/>
                <a:latin typeface="Calibri" panose="020F0502020204030204" pitchFamily="34" charset="0"/>
                <a:ea typeface="Times New Roman" panose="02020603050405020304" pitchFamily="18" charset="0"/>
                <a:cs typeface="Times New Roman" panose="02020603050405020304" pitchFamily="18" charset="0"/>
              </a:rPr>
              <a:t> </a:t>
            </a:r>
            <a:r>
              <a:rPr lang="fr-FR" sz="31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conflits d'attributions </a:t>
            </a:r>
            <a:r>
              <a:rPr lang="fr-FR" sz="3100" kern="0" spc="-5"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entre</a:t>
            </a:r>
            <a:r>
              <a:rPr lang="fr-FR" sz="31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 </a:t>
            </a:r>
            <a:r>
              <a:rPr lang="fr-FR" sz="3100" kern="0" spc="-5"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les</a:t>
            </a:r>
            <a:r>
              <a:rPr lang="fr-FR" sz="31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 </a:t>
            </a:r>
            <a:r>
              <a:rPr lang="fr-FR" sz="3100" kern="0" spc="-5"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organes</a:t>
            </a:r>
            <a:r>
              <a:rPr lang="fr-FR" sz="31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 constitutionnels </a:t>
            </a:r>
            <a:r>
              <a:rPr lang="fr-FR" sz="3100" kern="0" spc="65"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a:t>
            </a:r>
            <a:endParaRPr lang="fr-CD" sz="31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gn="just">
              <a:spcBef>
                <a:spcPts val="0"/>
              </a:spcBef>
              <a:buSzPts val="1000"/>
              <a:buFont typeface="Symbol" pitchFamily="2" charset="2"/>
              <a:buChar char=""/>
              <a:tabLst>
                <a:tab pos="457200" algn="l"/>
              </a:tabLst>
            </a:pPr>
            <a:r>
              <a:rPr lang="fr-FR" sz="31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l'exception d'inconstitutionnalité </a:t>
            </a:r>
            <a:r>
              <a:rPr lang="fr-FR" sz="3100" kern="0" spc="-5"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soulevée</a:t>
            </a:r>
            <a:r>
              <a:rPr lang="fr-FR" sz="31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 </a:t>
            </a:r>
            <a:r>
              <a:rPr lang="fr-FR" sz="3100" kern="0" spc="-5"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devant</a:t>
            </a:r>
            <a:r>
              <a:rPr lang="fr-FR" sz="31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 </a:t>
            </a:r>
            <a:r>
              <a:rPr lang="fr-FR" sz="3100" kern="0" spc="-5"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les</a:t>
            </a:r>
            <a:r>
              <a:rPr lang="fr-FR" sz="31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 juridictions </a:t>
            </a:r>
            <a:r>
              <a:rPr lang="fr-FR" sz="3100" kern="0" spc="65"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fr-CD" sz="31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gn="just">
              <a:spcBef>
                <a:spcPts val="0"/>
              </a:spcBef>
              <a:buSzPts val="1000"/>
              <a:buFont typeface="Symbol" pitchFamily="2" charset="2"/>
              <a:buChar char=""/>
              <a:tabLst>
                <a:tab pos="457200" algn="l"/>
              </a:tabLst>
            </a:pPr>
            <a:r>
              <a:rPr lang="fr-FR" sz="3100" kern="0" dirty="0">
                <a:solidFill>
                  <a:srgbClr val="565656"/>
                </a:solidFill>
                <a:effectLst/>
                <a:latin typeface="Arial" panose="020B0604020202020204" pitchFamily="34" charset="0"/>
                <a:ea typeface="Times New Roman" panose="02020603050405020304" pitchFamily="18" charset="0"/>
                <a:cs typeface="Times New Roman" panose="02020603050405020304" pitchFamily="18" charset="0"/>
              </a:rPr>
              <a:t>les recours formés contre les actes du Président de la République. </a:t>
            </a:r>
            <a:endParaRPr lang="fr-CD" sz="31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61103866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5E17635-86D8-94E0-E49B-A8FFB85DE86C}"/>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7E00980B-620C-8942-3639-3C6A4279646F}"/>
              </a:ext>
            </a:extLst>
          </p:cNvPr>
          <p:cNvSpPr>
            <a:spLocks noGrp="1"/>
          </p:cNvSpPr>
          <p:nvPr>
            <p:ph idx="1"/>
          </p:nvPr>
        </p:nvSpPr>
        <p:spPr/>
        <p:txBody>
          <a:bodyPr/>
          <a:lstStyle/>
          <a:p>
            <a:r>
              <a:rPr lang="fr-FR" dirty="0"/>
              <a:t>Campagne électorale : durée, conditions d’accès aux médias</a:t>
            </a:r>
          </a:p>
          <a:p>
            <a:r>
              <a:rPr lang="fr-FR" dirty="0"/>
              <a:t>Témoins et observateurs</a:t>
            </a:r>
          </a:p>
          <a:p>
            <a:r>
              <a:rPr lang="fr-FR" dirty="0"/>
              <a:t>Cartographie des bureaux de vote (400 à 600 électeurs par bureaux de vote &amp; bulletins de vote)</a:t>
            </a:r>
          </a:p>
          <a:p>
            <a:r>
              <a:rPr lang="fr-FR" dirty="0"/>
              <a:t>Personnel d’appoint (président, assesseurs, secrétaire) + formations</a:t>
            </a:r>
          </a:p>
          <a:p>
            <a:r>
              <a:rPr lang="fr-FR" dirty="0"/>
              <a:t>Vote /dépouillement/ proclamation des résultats</a:t>
            </a:r>
          </a:p>
          <a:p>
            <a:endParaRPr lang="fr-FR" dirty="0"/>
          </a:p>
        </p:txBody>
      </p:sp>
    </p:spTree>
    <p:extLst>
      <p:ext uri="{BB962C8B-B14F-4D97-AF65-F5344CB8AC3E}">
        <p14:creationId xmlns:p14="http://schemas.microsoft.com/office/powerpoint/2010/main" val="186454203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914AC6C-9C3F-255E-C316-75FDD6C5350A}"/>
              </a:ext>
            </a:extLst>
          </p:cNvPr>
          <p:cNvSpPr>
            <a:spLocks noGrp="1"/>
          </p:cNvSpPr>
          <p:nvPr>
            <p:ph type="title"/>
          </p:nvPr>
        </p:nvSpPr>
        <p:spPr/>
        <p:txBody>
          <a:bodyPr>
            <a:normAutofit/>
          </a:bodyPr>
          <a:lstStyle/>
          <a:p>
            <a:r>
              <a:rPr lang="fr-FR" sz="4000" b="1" dirty="0"/>
              <a:t>2. Contentieux référendaire </a:t>
            </a:r>
          </a:p>
        </p:txBody>
      </p:sp>
      <p:sp>
        <p:nvSpPr>
          <p:cNvPr id="3" name="Espace réservé du contenu 2">
            <a:extLst>
              <a:ext uri="{FF2B5EF4-FFF2-40B4-BE49-F238E27FC236}">
                <a16:creationId xmlns:a16="http://schemas.microsoft.com/office/drawing/2014/main" id="{72AFF04F-CAAC-0385-6BC9-9BA6678F46BC}"/>
              </a:ext>
            </a:extLst>
          </p:cNvPr>
          <p:cNvSpPr>
            <a:spLocks noGrp="1"/>
          </p:cNvSpPr>
          <p:nvPr>
            <p:ph idx="1"/>
          </p:nvPr>
        </p:nvSpPr>
        <p:spPr/>
        <p:txBody>
          <a:bodyPr>
            <a:normAutofit lnSpcReduction="10000"/>
          </a:bodyPr>
          <a:lstStyle/>
          <a:p>
            <a:r>
              <a:rPr lang="fr-FR" dirty="0"/>
              <a:t>Tribunal de première instance pour la liste électorale (délai 10 jours)</a:t>
            </a:r>
          </a:p>
          <a:p>
            <a:r>
              <a:rPr lang="fr-FR" dirty="0"/>
              <a:t>La Cour veille au bon déroulement des opérations référendaires </a:t>
            </a:r>
          </a:p>
          <a:p>
            <a:r>
              <a:rPr lang="fr-FR" dirty="0"/>
              <a:t>La Cour est saisie par Tout parti politique, toute association ou toute personne intéressée.</a:t>
            </a:r>
          </a:p>
          <a:p>
            <a:r>
              <a:rPr lang="fr-FR" dirty="0"/>
              <a:t>Examen toutes affaires cessantes: elle peut annuler en tout ou en partie lorsque les irrégularités retenues ont pu avoir une influence déterminante sur le résultat du scrutin.</a:t>
            </a:r>
          </a:p>
          <a:p>
            <a:r>
              <a:rPr lang="fr-FR" dirty="0"/>
              <a:t>Délai : généralement 15 jours</a:t>
            </a:r>
          </a:p>
          <a:p>
            <a:r>
              <a:rPr lang="fr-FR" dirty="0"/>
              <a:t>Proclamation des résultats définitifs mais possibilité d’être saisie pour erreur matérielle.</a:t>
            </a:r>
          </a:p>
        </p:txBody>
      </p:sp>
    </p:spTree>
    <p:extLst>
      <p:ext uri="{BB962C8B-B14F-4D97-AF65-F5344CB8AC3E}">
        <p14:creationId xmlns:p14="http://schemas.microsoft.com/office/powerpoint/2010/main" val="15877838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D730237-4E16-42E9-BBC4-A201ED8CDCC4}"/>
              </a:ext>
            </a:extLst>
          </p:cNvPr>
          <p:cNvSpPr>
            <a:spLocks noGrp="1"/>
          </p:cNvSpPr>
          <p:nvPr>
            <p:ph type="title"/>
          </p:nvPr>
        </p:nvSpPr>
        <p:spPr>
          <a:xfrm>
            <a:off x="838200" y="1169893"/>
            <a:ext cx="10515600" cy="807187"/>
          </a:xfrm>
        </p:spPr>
        <p:txBody>
          <a:bodyPr>
            <a:noAutofit/>
          </a:bodyPr>
          <a:lstStyle/>
          <a:p>
            <a:pPr algn="ctr"/>
            <a:r>
              <a:rPr lang="fr-FR" b="1" dirty="0">
                <a:highlight>
                  <a:srgbClr val="C0C0C0"/>
                </a:highlight>
                <a:latin typeface="Arial" panose="020B0604020202020204" pitchFamily="34" charset="0"/>
                <a:cs typeface="Arial" panose="020B0604020202020204" pitchFamily="34" charset="0"/>
              </a:rPr>
              <a:t>2. Contrôle de constitutionnalité et de conformité</a:t>
            </a:r>
            <a:endParaRPr lang="fr-FR" dirty="0">
              <a:highlight>
                <a:srgbClr val="C0C0C0"/>
              </a:highlight>
            </a:endParaRPr>
          </a:p>
        </p:txBody>
      </p:sp>
      <p:sp>
        <p:nvSpPr>
          <p:cNvPr id="3" name="Espace réservé du contenu 2">
            <a:extLst>
              <a:ext uri="{FF2B5EF4-FFF2-40B4-BE49-F238E27FC236}">
                <a16:creationId xmlns:a16="http://schemas.microsoft.com/office/drawing/2014/main" id="{D957855A-2D5B-597B-5EB8-D21094FC3136}"/>
              </a:ext>
            </a:extLst>
          </p:cNvPr>
          <p:cNvSpPr>
            <a:spLocks noGrp="1"/>
          </p:cNvSpPr>
          <p:nvPr>
            <p:ph idx="1"/>
          </p:nvPr>
        </p:nvSpPr>
        <p:spPr/>
        <p:txBody>
          <a:bodyPr>
            <a:normAutofit lnSpcReduction="10000"/>
          </a:bodyPr>
          <a:lstStyle/>
          <a:p>
            <a:pPr marL="0" indent="0">
              <a:buNone/>
            </a:pPr>
            <a:endParaRPr lang="fr-FR" b="1" u="sng" dirty="0"/>
          </a:p>
          <a:p>
            <a:r>
              <a:rPr lang="fr-FR" b="1" u="sng" dirty="0"/>
              <a:t>A. Deux types de contrôle:</a:t>
            </a:r>
          </a:p>
          <a:p>
            <a:pPr marL="0" indent="0">
              <a:buNone/>
            </a:pPr>
            <a:endParaRPr lang="fr-FR" dirty="0"/>
          </a:p>
          <a:p>
            <a:pPr lvl="1"/>
            <a:r>
              <a:rPr lang="fr-FR" sz="4000" dirty="0"/>
              <a:t>Contrôle à priori : contrôle de constitutionnalité d’actes avant leur adoption (contrôle préventif) </a:t>
            </a:r>
          </a:p>
          <a:p>
            <a:pPr lvl="1"/>
            <a:r>
              <a:rPr lang="fr-FR" sz="4000" dirty="0"/>
              <a:t>Contrôle à postériori : contrôle de constitutionnalité d’actes après leur adoption.</a:t>
            </a:r>
          </a:p>
        </p:txBody>
      </p:sp>
    </p:spTree>
    <p:extLst>
      <p:ext uri="{BB962C8B-B14F-4D97-AF65-F5344CB8AC3E}">
        <p14:creationId xmlns:p14="http://schemas.microsoft.com/office/powerpoint/2010/main" val="32558185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36D03E-518F-5990-0C9D-38ADB9B374FA}"/>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5B945E5B-2CE5-78F0-B898-AE8AAEE49ABD}"/>
              </a:ext>
            </a:extLst>
          </p:cNvPr>
          <p:cNvSpPr>
            <a:spLocks noGrp="1"/>
          </p:cNvSpPr>
          <p:nvPr>
            <p:ph idx="1"/>
          </p:nvPr>
        </p:nvSpPr>
        <p:spPr/>
        <p:txBody>
          <a:bodyPr/>
          <a:lstStyle/>
          <a:p>
            <a:r>
              <a:rPr lang="fr-FR" b="1" u="sng" dirty="0"/>
              <a:t>B. Etendue du contrôle exercé. </a:t>
            </a:r>
          </a:p>
          <a:p>
            <a:pPr marL="0" indent="0" algn="just">
              <a:buNone/>
            </a:pPr>
            <a:r>
              <a:rPr lang="fr-FR" dirty="0"/>
              <a:t>La Cour se prononce sur la conformité de l’acte déféré à la Constitution. Question ? « toute la Constitution » ou « n’est-ce-que la Constitution » ?</a:t>
            </a:r>
          </a:p>
          <a:p>
            <a:pPr marL="0" indent="0" algn="just">
              <a:buNone/>
            </a:pPr>
            <a:r>
              <a:rPr lang="fr-FR" dirty="0"/>
              <a:t>Toute la Constitution ? en principe toutes les dispositions de la Constitution (règles de compétences, de procédures et de fonds)</a:t>
            </a:r>
          </a:p>
          <a:p>
            <a:pPr marL="0" indent="0" algn="just">
              <a:buNone/>
            </a:pPr>
            <a:r>
              <a:rPr lang="fr-FR" dirty="0"/>
              <a:t>Limiter à la Constitution proprement dite ? + principes généraux déduits des dispositions de la Constitution et « ayant valeur constitutionnelle » Ex. sécurité juridique et de proportionnalité. Dans certains cas, Droit constitutionnel comparé. </a:t>
            </a:r>
          </a:p>
          <a:p>
            <a:pPr marL="0" indent="0">
              <a:buNone/>
            </a:pPr>
            <a:endParaRPr lang="fr-FR" b="1" u="sng" dirty="0"/>
          </a:p>
        </p:txBody>
      </p:sp>
    </p:spTree>
    <p:extLst>
      <p:ext uri="{BB962C8B-B14F-4D97-AF65-F5344CB8AC3E}">
        <p14:creationId xmlns:p14="http://schemas.microsoft.com/office/powerpoint/2010/main" val="18846938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3896522-2FF5-9C56-DC82-9E5EC8ABA333}"/>
              </a:ext>
            </a:extLst>
          </p:cNvPr>
          <p:cNvSpPr>
            <a:spLocks noGrp="1"/>
          </p:cNvSpPr>
          <p:nvPr>
            <p:ph type="title"/>
          </p:nvPr>
        </p:nvSpPr>
        <p:spPr>
          <a:xfrm>
            <a:off x="838200" y="829319"/>
            <a:ext cx="10515600" cy="1009651"/>
          </a:xfrm>
        </p:spPr>
        <p:txBody>
          <a:bodyPr>
            <a:noAutofit/>
          </a:bodyPr>
          <a:lstStyle/>
          <a:p>
            <a:pPr algn="ctr"/>
            <a:r>
              <a:rPr lang="fr-FR" sz="4000" b="1" u="sng" dirty="0">
                <a:latin typeface="Arial" panose="020B0604020202020204" pitchFamily="34" charset="0"/>
                <a:cs typeface="Arial" panose="020B0604020202020204" pitchFamily="34" charset="0"/>
              </a:rPr>
              <a:t>2.1 Contrôle de constitutionnalité et de conformité à priori</a:t>
            </a:r>
            <a:endParaRPr lang="fr-FR" sz="4000" u="sng" dirty="0"/>
          </a:p>
        </p:txBody>
      </p:sp>
      <p:sp>
        <p:nvSpPr>
          <p:cNvPr id="3" name="Espace réservé du contenu 2">
            <a:extLst>
              <a:ext uri="{FF2B5EF4-FFF2-40B4-BE49-F238E27FC236}">
                <a16:creationId xmlns:a16="http://schemas.microsoft.com/office/drawing/2014/main" id="{66DBEC7B-229E-47A7-2B49-8371D42294A6}"/>
              </a:ext>
            </a:extLst>
          </p:cNvPr>
          <p:cNvSpPr>
            <a:spLocks noGrp="1"/>
          </p:cNvSpPr>
          <p:nvPr>
            <p:ph idx="1"/>
          </p:nvPr>
        </p:nvSpPr>
        <p:spPr>
          <a:xfrm>
            <a:off x="838200" y="2051221"/>
            <a:ext cx="10515600" cy="4125741"/>
          </a:xfrm>
        </p:spPr>
        <p:txBody>
          <a:bodyPr>
            <a:normAutofit/>
          </a:bodyPr>
          <a:lstStyle/>
          <a:p>
            <a:r>
              <a:rPr lang="fr-FR" sz="3600" dirty="0"/>
              <a:t>Inspiré du droit français. </a:t>
            </a:r>
          </a:p>
          <a:p>
            <a:r>
              <a:rPr lang="fr-FR" sz="3600" dirty="0"/>
              <a:t>Contrôle préventif car acte soumis à la Cour n’est pas encore définitif &gt; pas d’effet juridique.</a:t>
            </a:r>
          </a:p>
          <a:p>
            <a:r>
              <a:rPr lang="fr-FR" sz="3600" dirty="0"/>
              <a:t>Contrôle permettant d’éviter qu’un acte inconstitutionnel quelconque ne rentre dans l’ordre juridique du pays</a:t>
            </a:r>
          </a:p>
        </p:txBody>
      </p:sp>
    </p:spTree>
    <p:extLst>
      <p:ext uri="{BB962C8B-B14F-4D97-AF65-F5344CB8AC3E}">
        <p14:creationId xmlns:p14="http://schemas.microsoft.com/office/powerpoint/2010/main" val="24479869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73600C7-4D4E-46FB-CB8E-85AFBE2DCEE7}"/>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07A6F75B-FFB9-BBCD-BA95-38D80C5E6457}"/>
              </a:ext>
            </a:extLst>
          </p:cNvPr>
          <p:cNvSpPr>
            <a:spLocks noGrp="1"/>
          </p:cNvSpPr>
          <p:nvPr>
            <p:ph idx="1"/>
          </p:nvPr>
        </p:nvSpPr>
        <p:spPr/>
        <p:txBody>
          <a:bodyPr>
            <a:normAutofit lnSpcReduction="10000"/>
          </a:bodyPr>
          <a:lstStyle/>
          <a:p>
            <a:pPr marL="0" indent="0">
              <a:buNone/>
            </a:pPr>
            <a:r>
              <a:rPr lang="fr-FR" b="1" u="sng" dirty="0"/>
              <a:t>Quels actes ?</a:t>
            </a:r>
          </a:p>
          <a:p>
            <a:pPr marL="457200" lvl="1" indent="0">
              <a:buNone/>
            </a:pPr>
            <a:r>
              <a:rPr lang="fr-FR" sz="3400" dirty="0"/>
              <a:t>Art. 23 :</a:t>
            </a:r>
          </a:p>
          <a:p>
            <a:pPr marL="457200" lvl="1" indent="0">
              <a:buNone/>
            </a:pPr>
            <a:endParaRPr lang="fr-FR" sz="1200" dirty="0"/>
          </a:p>
          <a:p>
            <a:pPr lvl="2">
              <a:spcBef>
                <a:spcPts val="0"/>
              </a:spcBef>
            </a:pPr>
            <a:r>
              <a:rPr lang="fr-FR" sz="3000" dirty="0"/>
              <a:t>Traités, Accords et conventions internationaux; </a:t>
            </a:r>
          </a:p>
          <a:p>
            <a:pPr lvl="2">
              <a:spcBef>
                <a:spcPts val="0"/>
              </a:spcBef>
            </a:pPr>
            <a:r>
              <a:rPr lang="fr-FR" sz="3000" dirty="0"/>
              <a:t>Lois organiques </a:t>
            </a:r>
          </a:p>
          <a:p>
            <a:pPr lvl="2">
              <a:spcBef>
                <a:spcPts val="0"/>
              </a:spcBef>
            </a:pPr>
            <a:r>
              <a:rPr lang="fr-FR" sz="3000" dirty="0"/>
              <a:t>Lois ordinaires, ordonnances du Président, actes des institutions constitutionnelles</a:t>
            </a:r>
          </a:p>
          <a:p>
            <a:pPr lvl="2">
              <a:spcBef>
                <a:spcPts val="0"/>
              </a:spcBef>
            </a:pPr>
            <a:r>
              <a:rPr lang="fr-FR" sz="3000" dirty="0"/>
              <a:t>Règlements intérieurs des Institutions constitutionnelles</a:t>
            </a:r>
          </a:p>
          <a:p>
            <a:pPr marL="0" indent="0">
              <a:spcBef>
                <a:spcPts val="0"/>
              </a:spcBef>
              <a:buNone/>
            </a:pPr>
            <a:r>
              <a:rPr lang="fr-FR" sz="1200" dirty="0"/>
              <a:t> </a:t>
            </a:r>
          </a:p>
          <a:p>
            <a:pPr marL="0" indent="0">
              <a:spcBef>
                <a:spcPts val="0"/>
              </a:spcBef>
              <a:buNone/>
            </a:pPr>
            <a:r>
              <a:rPr lang="fr-FR" sz="3400" dirty="0"/>
              <a:t>    Art. 25: </a:t>
            </a:r>
          </a:p>
          <a:p>
            <a:pPr marL="0" indent="0">
              <a:spcBef>
                <a:spcPts val="0"/>
              </a:spcBef>
              <a:buNone/>
            </a:pPr>
            <a:endParaRPr lang="fr-FR" sz="1200" dirty="0"/>
          </a:p>
          <a:p>
            <a:pPr lvl="2"/>
            <a:r>
              <a:rPr lang="fr-FR" sz="3000" dirty="0"/>
              <a:t>Projet ou proposition de loi référendaire</a:t>
            </a:r>
          </a:p>
          <a:p>
            <a:endParaRPr lang="fr-FR" dirty="0"/>
          </a:p>
        </p:txBody>
      </p:sp>
    </p:spTree>
    <p:extLst>
      <p:ext uri="{BB962C8B-B14F-4D97-AF65-F5344CB8AC3E}">
        <p14:creationId xmlns:p14="http://schemas.microsoft.com/office/powerpoint/2010/main" val="15790950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8D39F9D-307A-79B1-764A-CCD6FEBD7449}"/>
              </a:ext>
            </a:extLst>
          </p:cNvPr>
          <p:cNvSpPr>
            <a:spLocks noGrp="1"/>
          </p:cNvSpPr>
          <p:nvPr>
            <p:ph type="title"/>
          </p:nvPr>
        </p:nvSpPr>
        <p:spPr/>
        <p:txBody>
          <a:bodyPr>
            <a:normAutofit/>
          </a:bodyPr>
          <a:lstStyle/>
          <a:p>
            <a:r>
              <a:rPr lang="fr-FR" sz="3600" b="1" dirty="0">
                <a:solidFill>
                  <a:schemeClr val="accent6"/>
                </a:solidFill>
              </a:rPr>
              <a:t>2.1.1.Lois organiques </a:t>
            </a:r>
          </a:p>
        </p:txBody>
      </p:sp>
      <p:sp>
        <p:nvSpPr>
          <p:cNvPr id="3" name="Espace réservé du contenu 2">
            <a:extLst>
              <a:ext uri="{FF2B5EF4-FFF2-40B4-BE49-F238E27FC236}">
                <a16:creationId xmlns:a16="http://schemas.microsoft.com/office/drawing/2014/main" id="{FC001126-0B56-11B9-5C31-FEE32E2D31FA}"/>
              </a:ext>
            </a:extLst>
          </p:cNvPr>
          <p:cNvSpPr>
            <a:spLocks noGrp="1"/>
          </p:cNvSpPr>
          <p:nvPr>
            <p:ph idx="1"/>
          </p:nvPr>
        </p:nvSpPr>
        <p:spPr/>
        <p:txBody>
          <a:bodyPr/>
          <a:lstStyle/>
          <a:p>
            <a:r>
              <a:rPr lang="fr-FR" dirty="0"/>
              <a:t>Le contrôle de constitutionalité s’exerce d’office avant la promulgation</a:t>
            </a:r>
          </a:p>
          <a:p>
            <a:r>
              <a:rPr lang="fr-FR" dirty="0"/>
              <a:t>Le contrôle revêt un caractère obligatoire.</a:t>
            </a:r>
          </a:p>
          <a:p>
            <a:r>
              <a:rPr lang="fr-FR" dirty="0"/>
              <a:t>Le contrôle est juridictionnel: même si la procédure ne comprend pas tous les actes d’une procédure juridictionnelle (ex. pas de parties ni publicité) mais elle a traits fondamentaux:</a:t>
            </a:r>
          </a:p>
          <a:p>
            <a:endParaRPr lang="fr-FR" dirty="0"/>
          </a:p>
          <a:p>
            <a:pPr lvl="1">
              <a:buFont typeface="Wingdings" pitchFamily="2" charset="2"/>
              <a:buChar char="Ø"/>
            </a:pPr>
            <a:r>
              <a:rPr lang="fr-FR" dirty="0"/>
              <a:t>La CC statue en droit, sur base d’un texte juridique (Constitution)</a:t>
            </a:r>
          </a:p>
          <a:p>
            <a:pPr lvl="1">
              <a:buFont typeface="Wingdings" pitchFamily="2" charset="2"/>
              <a:buChar char="Ø"/>
            </a:pPr>
            <a:r>
              <a:rPr lang="fr-FR" dirty="0"/>
              <a:t>La CC en examinant la constitutionnalité, elle résout un litige</a:t>
            </a:r>
          </a:p>
          <a:p>
            <a:pPr lvl="1">
              <a:buFont typeface="Wingdings" pitchFamily="2" charset="2"/>
              <a:buChar char="Ø"/>
            </a:pPr>
            <a:r>
              <a:rPr lang="fr-FR" dirty="0"/>
              <a:t>Les décisions de la CC ont l’autorité de la chose jugée</a:t>
            </a:r>
          </a:p>
          <a:p>
            <a:pPr marL="457200" lvl="1" indent="0">
              <a:buNone/>
            </a:pPr>
            <a:endParaRPr lang="fr-FR" dirty="0"/>
          </a:p>
        </p:txBody>
      </p:sp>
    </p:spTree>
    <p:extLst>
      <p:ext uri="{BB962C8B-B14F-4D97-AF65-F5344CB8AC3E}">
        <p14:creationId xmlns:p14="http://schemas.microsoft.com/office/powerpoint/2010/main" val="1526004046"/>
      </p:ext>
    </p:extLst>
  </p:cSld>
  <p:clrMapOvr>
    <a:masterClrMapping/>
  </p:clrMapOvr>
</p:sld>
</file>

<file path=ppt/theme/theme1.xml><?xml version="1.0" encoding="utf-8"?>
<a:theme xmlns:a="http://schemas.openxmlformats.org/drawingml/2006/main" name="Office Theme">
  <a:themeElements>
    <a:clrScheme name="Personnalisé 1">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10794</TotalTime>
  <Words>2602</Words>
  <Application>Microsoft Macintosh PowerPoint</Application>
  <PresentationFormat>Grand écran</PresentationFormat>
  <Paragraphs>239</Paragraphs>
  <Slides>41</Slides>
  <Notes>1</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41</vt:i4>
      </vt:variant>
    </vt:vector>
  </HeadingPairs>
  <TitlesOfParts>
    <vt:vector size="49" baseType="lpstr">
      <vt:lpstr>Aptos</vt:lpstr>
      <vt:lpstr>Arial</vt:lpstr>
      <vt:lpstr>Calibri</vt:lpstr>
      <vt:lpstr>Calibri Light</vt:lpstr>
      <vt:lpstr>Symbol</vt:lpstr>
      <vt:lpstr>Times New Roman</vt:lpstr>
      <vt:lpstr>Wingdings</vt:lpstr>
      <vt:lpstr>Office Theme</vt:lpstr>
      <vt:lpstr>Présentation PowerPoint</vt:lpstr>
      <vt:lpstr>1. Fondements des compétences de la Cour Suprême</vt:lpstr>
      <vt:lpstr>L/2020/0011/AN Loi portant attributions, organisation et fonctionnement de la cour constitutionnelle de la République de Guinée</vt:lpstr>
      <vt:lpstr>Présentation PowerPoint</vt:lpstr>
      <vt:lpstr>2. Contrôle de constitutionnalité et de conformité</vt:lpstr>
      <vt:lpstr>Présentation PowerPoint</vt:lpstr>
      <vt:lpstr>2.1 Contrôle de constitutionnalité et de conformité à priori</vt:lpstr>
      <vt:lpstr>Présentation PowerPoint</vt:lpstr>
      <vt:lpstr>2.1.1.Lois organiques </vt:lpstr>
      <vt:lpstr>Présentation PowerPoint</vt:lpstr>
      <vt:lpstr>2.1.2 Lois ordinaires &amp; ordonnances du Président </vt:lpstr>
      <vt:lpstr>2.1.3 Règlements intérieurs des institutions constitutionnelles </vt:lpstr>
      <vt:lpstr>Présentation PowerPoint</vt:lpstr>
      <vt:lpstr>2.2 Saisine de la Cour </vt:lpstr>
      <vt:lpstr>2.2.1 Nécessité de la saisine</vt:lpstr>
      <vt:lpstr>2.2.2 Délai de saisine</vt:lpstr>
      <vt:lpstr>2.2.3 Effets de la Saisine</vt:lpstr>
      <vt:lpstr>Présentation PowerPoint</vt:lpstr>
      <vt:lpstr>Présentation PowerPoint</vt:lpstr>
      <vt:lpstr>Présentation PowerPoint</vt:lpstr>
      <vt:lpstr>2.2.1 Les recours directs d’inconstitutionnalité </vt:lpstr>
      <vt:lpstr>Pistes de solution : système de filtrages</vt:lpstr>
      <vt:lpstr>A. L’intérêt </vt:lpstr>
      <vt:lpstr>B. Délai </vt:lpstr>
      <vt:lpstr>C. Les effets de l’annulation</vt:lpstr>
      <vt:lpstr>Présentation PowerPoint</vt:lpstr>
      <vt:lpstr>D. Proposition</vt:lpstr>
      <vt:lpstr>2.2.2. Exception d’inconstitutionnalité </vt:lpstr>
      <vt:lpstr>A. Système de filtrages </vt:lpstr>
      <vt:lpstr>Présentation PowerPoint</vt:lpstr>
      <vt:lpstr>B. Force juridique </vt:lpstr>
      <vt:lpstr>2.2.3 Conflits de compétences</vt:lpstr>
      <vt:lpstr>Présentation PowerPoint</vt:lpstr>
      <vt:lpstr>Présentation PowerPoint</vt:lpstr>
      <vt:lpstr>Loi 2017/003/AN portant attributions, fonctionnement de la Cour suprême</vt:lpstr>
      <vt:lpstr>2. Saisine fonction consultative</vt:lpstr>
      <vt:lpstr>3. Effets de la consultation</vt:lpstr>
      <vt:lpstr>Présentation PowerPoint</vt:lpstr>
      <vt:lpstr>1. Les opérations référendaires </vt:lpstr>
      <vt:lpstr>Présentation PowerPoint</vt:lpstr>
      <vt:lpstr>2. Contentieux référendaire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Agung Putranto</dc:creator>
  <cp:lastModifiedBy>Kabamba Bob</cp:lastModifiedBy>
  <cp:revision>107</cp:revision>
  <dcterms:created xsi:type="dcterms:W3CDTF">2023-09-12T12:07:50Z</dcterms:created>
  <dcterms:modified xsi:type="dcterms:W3CDTF">2024-06-25T16:11:08Z</dcterms:modified>
</cp:coreProperties>
</file>