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3"/>
  </p:notesMasterIdLst>
  <p:sldIdLst>
    <p:sldId id="256" r:id="rId2"/>
    <p:sldId id="463" r:id="rId3"/>
    <p:sldId id="418" r:id="rId4"/>
    <p:sldId id="390" r:id="rId5"/>
    <p:sldId id="391" r:id="rId6"/>
    <p:sldId id="325" r:id="rId7"/>
    <p:sldId id="389" r:id="rId8"/>
    <p:sldId id="339" r:id="rId9"/>
    <p:sldId id="388" r:id="rId10"/>
    <p:sldId id="338" r:id="rId11"/>
    <p:sldId id="265" r:id="rId12"/>
    <p:sldId id="370" r:id="rId13"/>
    <p:sldId id="275" r:id="rId14"/>
    <p:sldId id="279" r:id="rId15"/>
    <p:sldId id="280" r:id="rId16"/>
    <p:sldId id="341" r:id="rId17"/>
    <p:sldId id="281" r:id="rId18"/>
    <p:sldId id="450" r:id="rId19"/>
    <p:sldId id="284" r:id="rId20"/>
    <p:sldId id="282" r:id="rId21"/>
    <p:sldId id="288" r:id="rId22"/>
    <p:sldId id="451" r:id="rId23"/>
    <p:sldId id="454" r:id="rId24"/>
    <p:sldId id="457" r:id="rId25"/>
    <p:sldId id="458" r:id="rId26"/>
    <p:sldId id="452" r:id="rId27"/>
    <p:sldId id="407" r:id="rId28"/>
    <p:sldId id="408" r:id="rId29"/>
    <p:sldId id="425" r:id="rId30"/>
    <p:sldId id="424" r:id="rId31"/>
    <p:sldId id="453" r:id="rId32"/>
    <p:sldId id="286" r:id="rId33"/>
    <p:sldId id="287" r:id="rId34"/>
    <p:sldId id="427" r:id="rId35"/>
    <p:sldId id="293" r:id="rId36"/>
    <p:sldId id="446" r:id="rId37"/>
    <p:sldId id="276" r:id="rId38"/>
    <p:sldId id="260" r:id="rId39"/>
    <p:sldId id="297" r:id="rId40"/>
    <p:sldId id="302" r:id="rId41"/>
    <p:sldId id="298" r:id="rId42"/>
    <p:sldId id="468" r:id="rId43"/>
    <p:sldId id="347" r:id="rId44"/>
    <p:sldId id="467" r:id="rId45"/>
    <p:sldId id="305" r:id="rId46"/>
    <p:sldId id="436" r:id="rId47"/>
    <p:sldId id="437" r:id="rId48"/>
    <p:sldId id="438" r:id="rId49"/>
    <p:sldId id="381" r:id="rId50"/>
    <p:sldId id="431" r:id="rId51"/>
    <p:sldId id="439" r:id="rId52"/>
    <p:sldId id="307" r:id="rId53"/>
    <p:sldId id="447" r:id="rId54"/>
    <p:sldId id="277" r:id="rId55"/>
    <p:sldId id="340" r:id="rId56"/>
    <p:sldId id="326" r:id="rId57"/>
    <p:sldId id="327" r:id="rId58"/>
    <p:sldId id="429" r:id="rId59"/>
    <p:sldId id="470" r:id="rId60"/>
    <p:sldId id="332" r:id="rId61"/>
    <p:sldId id="415" r:id="rId62"/>
    <p:sldId id="371" r:id="rId63"/>
    <p:sldId id="356" r:id="rId64"/>
    <p:sldId id="357" r:id="rId65"/>
    <p:sldId id="358" r:id="rId66"/>
    <p:sldId id="359" r:id="rId67"/>
    <p:sldId id="360" r:id="rId68"/>
    <p:sldId id="361" r:id="rId69"/>
    <p:sldId id="362" r:id="rId70"/>
    <p:sldId id="363" r:id="rId71"/>
    <p:sldId id="364" r:id="rId72"/>
    <p:sldId id="375" r:id="rId73"/>
    <p:sldId id="376" r:id="rId74"/>
    <p:sldId id="469" r:id="rId75"/>
    <p:sldId id="448" r:id="rId76"/>
    <p:sldId id="278" r:id="rId77"/>
    <p:sldId id="319" r:id="rId78"/>
    <p:sldId id="323" r:id="rId79"/>
    <p:sldId id="324" r:id="rId80"/>
    <p:sldId id="464" r:id="rId81"/>
    <p:sldId id="322" r:id="rId82"/>
    <p:sldId id="321" r:id="rId83"/>
    <p:sldId id="444" r:id="rId84"/>
    <p:sldId id="443" r:id="rId85"/>
    <p:sldId id="320" r:id="rId86"/>
    <p:sldId id="449" r:id="rId87"/>
    <p:sldId id="267" r:id="rId88"/>
    <p:sldId id="312" r:id="rId89"/>
    <p:sldId id="311" r:id="rId90"/>
    <p:sldId id="459" r:id="rId91"/>
    <p:sldId id="263" r:id="rId9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00"/>
    <a:srgbClr val="2A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7"/>
    <p:restoredTop sz="87321"/>
  </p:normalViewPr>
  <p:slideViewPr>
    <p:cSldViewPr snapToGrid="0">
      <p:cViewPr>
        <p:scale>
          <a:sx n="90" d="100"/>
          <a:sy n="90" d="100"/>
        </p:scale>
        <p:origin x="32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E9951-ABAB-2142-9E05-794416323F6C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946DA-369C-764E-BDB8-19487647D93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88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644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062D6-514F-D793-1482-76426E201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823FB0B-2548-155F-1C32-0C52CD75F9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678E1BA-F9B4-8C14-0F89-0BDEBC2123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F3458A-DC1B-B968-2F96-40058663D9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549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05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461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874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673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A859B-D7CE-D703-55BC-F4A8C34BD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643C094-6E66-022C-E7B8-802027AC12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F1558FA-01E1-F585-95B2-BFAC5AE26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113356-72C5-0AD2-7D70-C499534452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765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720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9CC3C-B8DF-D494-C17A-9237F71EE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B882057-BB97-8500-5FA4-49085BC633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A69B5D5-064A-6747-8E2A-129429C74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CD42BC-79C4-610A-BE1C-6EB849789F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037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473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2E35C-F345-135F-68B7-075C34E57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28B32C8-3E29-5BF9-FB81-2299BBE783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11A4EF0-4F6C-407F-28D7-4A7327651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587988E-2DE3-4C52-9BEE-9AB0D3571F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962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975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B8659-BF0D-4281-25E1-CD2E7B4CD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FC08B50-60EC-95CC-A69C-B66DD6BAFF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D118389-02DB-AEF1-D3CF-C1E5ACD2AB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84CC94-B2A7-9C6C-80E8-FAE282848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315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35786-B272-8233-A54C-9300127D6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9BEB888-9DC3-CDBF-0501-F4487C69CF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537454D-117B-C27B-A81D-5247C23FB3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6D171A-CD64-75F6-A29A-A0B2098E6A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954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ABE-4591-2844-674B-64314CFEB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7DE1FAF-E437-F976-522A-242FF12D12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0F8C14-E148-6B51-52E4-0F111BC8A1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1F21D1-8D5F-DAE1-A4D6-B5A5C4C9DE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162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8BECE-D7E9-2CDC-1A42-82316D869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EA17F91-AA25-87CE-B635-205CF79DE4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7908CE6-0356-391E-0124-2E32E71F21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793DA1-6A40-FC08-CE0F-7962FC273A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4897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5B23F-9A28-6B8B-51DF-67B189D0A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FD2B296-DF66-7CC1-1445-90E896807F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FA67F36-4F03-2E7B-D2D9-547DB5025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699C67-22EB-461E-4012-90D0E4061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8945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080F1-4D4A-0A03-C403-27593ADBE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28D8CA2-2A81-9DEB-7C7C-2EF04203C1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545C093-C972-4BAD-43CA-7AA02F275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9B7C5E-DB65-EF01-9EDC-26DEDB776C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0411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F258A-6CBA-1868-6FDB-CF85E0DE3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163BF86-043B-76F0-348B-C8B141562E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CE48330-1234-3678-6F06-6D04ADD560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8A437B-932F-910A-FB29-26DCE734C4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00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A6F94-E440-F559-8C1E-603CCBE19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DFC5026-862A-2A20-42F8-AE197241BB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B7CC510-9C62-B08B-EAB5-6BCD4E45D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EC776A-5A47-AB50-CA94-66BC8AF69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4995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22B13-2390-7368-C431-C2CEBC80B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DE3668D-E3B3-E23C-0B50-46C5E85D5C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87974E8-FDCB-C431-A3DC-8E686E6893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C3CC56-6132-5F7F-C99D-D0D2805224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6820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83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B5475-FA72-3567-4121-26E3F2A7D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60D33C7-C7AD-CB97-5389-9BD91B6F5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0F7AEA4-FE96-6D74-2905-05989532CB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EF65BA-1338-92DF-A464-0F62CBB97B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8982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2DB35-D80C-5CF3-3AE0-659323D70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1212BCD-C44B-92EA-165E-369A4618F6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BE1669B-5D7A-7263-D0E6-53724544A4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40AC7B-D863-D1A6-04CB-5BF3ADB998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7048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7461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5371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490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4428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7784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B78BA-23B7-4B1F-373B-160F4E355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0F5958C-9685-19E2-8989-E03BC49FB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B92E994-5B9D-B15B-BEAA-D30337179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20E9BC-2D05-670B-ABC1-CE102ED0A7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476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2107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4949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352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0DBF6-B6C8-D356-AB3B-40D883883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B0660F2-25DB-EC2E-EC89-3EFA9B9DE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81E77C0-967D-8934-0E89-104B4CF502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3AFCB5-E955-D6E1-1430-9714C7CD67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6782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4411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7617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016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BC550-39EC-2B1E-B8E8-260EEDA74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D852976-1B33-CC16-E2CE-637D79B657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6A00A11-A749-0D30-C6EA-CC4C29FC21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8B2F82-DEDB-F62A-F776-46F244017B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6050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F6A68-BC07-02B8-B920-A11A0E4D5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FFB03CD-11D8-31A4-10B8-3DE1F6E199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DA02DF8-E8B3-6FD6-0D40-3ADB49D48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DA630E-28AD-BA23-7C7C-C2E0023017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0877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8130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A1FF0-EFCB-0246-F2EE-67561CBA1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EBF080F-77E5-7B24-96A6-57F4BC6219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68D05CA-DF25-9488-A2DC-ED39FC679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BAAF7C-FFCC-00E7-61B3-2BE55990BE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9187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4387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8360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48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BC146-D9D8-6FB1-0C68-A0BC77423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50955C-5DFF-F00B-52A2-135EBACEC3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5DB7F69-3D21-3891-10A5-24F437FB1F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038449-2D2A-FE37-FDF8-54B75ED4F9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4404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6948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2251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E9D78-AA74-3AD1-9F3D-770CFE13B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9638294-3BB1-F124-E3AE-0AB2B783AF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289962D-3B64-2D52-482B-75E8299489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D68499-45F1-E466-2B88-D8634A6EEC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3186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4374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3260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0E0BF-A276-4AC2-E09F-FD05F17AE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666A1B-03E3-56D9-A966-3AA4FF288D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AE2480B-A72D-F592-F615-30D9301BA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F6A9E0-0092-8B0A-8189-430F0FA5C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80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981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C1922-D417-F1B6-1EE8-BF4444467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9B26BA1-6F3F-E4C1-CDB6-51516A7CA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8E56A88-8EF4-06FA-F3CA-D688B32FD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799EE8-591D-197F-EB96-84F438C647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366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85697-6CA1-048B-94F0-B61141B10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D642779-FC3B-FD6D-B685-4CB7631315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EDD9FAE-5BA6-E0C5-A0E0-947BBFADCC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9B2379-7608-B714-36F3-210B3CCA46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937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48A87-DE3F-4281-BE77-0B95C996C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731272C-2547-6DA0-8D75-3536D4C04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86A99BC-A33E-73AB-3F02-121EF13C7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66FF4E-1D72-521C-74F9-C500761012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946DA-369C-764E-BDB8-19487647D93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198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131E07-5435-C689-49DD-EDAC914A08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5FA136-28D9-18F9-2BC4-00E577EE6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B4BE6E-D885-B832-9CB7-A84053113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F98BA3-0366-43DE-8E9E-5AF3032D9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EB2A85-0BE9-6AF6-383A-837606593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888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0B0207-DFB8-7D05-0933-7339091BC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3C74A5B-A87D-F38A-1348-588518219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5DD7DA-7519-3D39-ED3F-3C25250DC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26AEE1-85EC-D2B1-CF93-8D028CDCD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0C7384-366B-ED92-3E16-F66F50ACE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116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0838BB5-4559-D5DD-8155-98EFAE329C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BED5673-1802-D957-CA26-8C45E3DDE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B37AEC-C3AE-A988-D12D-FE3AA9E4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28219E-3F53-64C7-CBEA-25815646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1BC86C-CE0C-559D-64B4-1FC8252DF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50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8B30AD-BCA7-9EA8-D553-9EAF513CB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F121DA-7606-E54D-3CDE-8B58A2CA8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6F6550-CB14-3657-D930-D527E6465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1CED64-B89E-EC4B-FD05-5CB28D8F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Hosting Capacity of Low-Voltage Distribution Networks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8C1436-A87D-196C-577E-EB599E67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521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91C07-7ADB-B41D-8EA0-E9F58E7D3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C3D125-9F55-0F6A-D949-F567B2DB3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FDFB1C-5602-344A-3C2C-E397D8BBE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575DE6-BFB6-AACA-41A4-7B239732C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72238B-7F25-9CE9-C9B4-C6B7E679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767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4DACAA-49FA-8408-9D5F-7204D59A0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82C1C3-0630-F377-95F2-9310AD580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F7CC81-CA17-845C-2E4A-2B5C95DD6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80C2BA-8725-A4E2-2EED-F9ED75D41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3B36BC-995B-159A-21BF-9BB91FD36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CDDF9D-C0A9-C347-5F92-639786E04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704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293451-4F9F-045F-D5C5-B4FD00449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D5AEA7-4EBA-831D-56A5-95D8903E0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BEF5BFE-F2C4-9B91-3E47-0DCC2B37A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6D72342-948F-64E5-4105-F1744139FE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D6943CB-DBD0-0BC2-D549-DF9CC4E094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68D95F-23D2-64FE-EBF3-2E6803A0C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A9245FA-7CC4-E296-BF46-759909641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F6710D-3F4E-27A8-61E4-46A6A2B5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183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F95B08-2CE7-E55D-CB67-C6FD88E87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AD38DB0-6BFE-299D-E261-C422F2B41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C9EB4C6-E57E-CB7D-4023-80B6D10E2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C7438D0-2454-62DC-4824-64C4EF19D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787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788602F-3F93-6AD8-DFBA-C7C53AC85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990BB40-4B2B-B96C-F520-6C9C4063E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CF71EB-FAAB-7E5F-330D-96A10A9A1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304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647CA-CE4E-F44F-4C07-0EAEF0272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9B1CE4-9B4C-CE94-F402-528F3D10A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BE5EF7-F323-385F-7073-1337D6B952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88E2D40-8236-E9C2-5431-16797C5CB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899441-C4ED-9F40-796A-A486CA850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2A7D6B-9F1A-6809-7555-332D76486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374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E6D73B-B0EF-9A6D-5D3E-346621E3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5E55ECA-80EF-3070-16A0-D389F53EF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931E57-B122-0B24-88C6-F63E63E75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06C5363-6897-C5B2-7F3B-BD94DD68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E8A324-CA1D-BD04-90D7-DDDC5F8C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24BD91A-5CC6-9B61-B1CE-72587A6B2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834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C72212A-05DD-01B7-E952-20AED7FAF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4F55E2-E421-A2C4-68D7-D96FAC480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7EED1B-0769-30F2-A320-421C94E19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fr-BE"/>
              <a:t>Amina Benzerga</a:t>
            </a:r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F50F71-34AC-C4B4-48A4-95FE42966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Hosting Capacity of Low-Voltage Distribution Networks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EB6A1D-4F51-B3CC-87B0-E617B4F3D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8BF42E-3C0A-684A-90D3-99F22B51B03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47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8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4.PN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9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8.jpg"/><Relationship Id="rId4" Type="http://schemas.openxmlformats.org/officeDocument/2006/relationships/image" Target="../media/image34.PNG"/><Relationship Id="rId9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2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53.jpg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1.png"/><Relationship Id="rId9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4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19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8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1.png"/><Relationship Id="rId5" Type="http://schemas.openxmlformats.org/officeDocument/2006/relationships/image" Target="../media/image89.jpg"/><Relationship Id="rId10" Type="http://schemas.openxmlformats.org/officeDocument/2006/relationships/image" Target="../media/image75.png"/><Relationship Id="rId4" Type="http://schemas.openxmlformats.org/officeDocument/2006/relationships/image" Target="../media/image90.png"/><Relationship Id="rId9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93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6.jpg"/><Relationship Id="rId7" Type="http://schemas.openxmlformats.org/officeDocument/2006/relationships/image" Target="../media/image106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83.png"/><Relationship Id="rId4" Type="http://schemas.openxmlformats.org/officeDocument/2006/relationships/image" Target="../media/image105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19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19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s://hdl.handle.net/2268/323245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8F5CAA-D419-B184-BDB6-A92F6ED87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216035"/>
            <a:ext cx="9144000" cy="1763259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Hosting capacity of low-voltage distribution networks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194389C-4958-01EF-2D32-F91EB4B78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6527" y="4389213"/>
            <a:ext cx="9144000" cy="365120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Amina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Benzerga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FBB975-D21D-E338-90CC-1FD9B7A5117D}"/>
              </a:ext>
            </a:extLst>
          </p:cNvPr>
          <p:cNvSpPr txBox="1"/>
          <p:nvPr/>
        </p:nvSpPr>
        <p:spPr>
          <a:xfrm>
            <a:off x="4485495" y="1388495"/>
            <a:ext cx="298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Doctoral thesis public defence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8C32FCD-6DCE-6550-D7A4-B0713B8038EC}"/>
              </a:ext>
            </a:extLst>
          </p:cNvPr>
          <p:cNvCxnSpPr>
            <a:cxnSpLocks/>
          </p:cNvCxnSpPr>
          <p:nvPr/>
        </p:nvCxnSpPr>
        <p:spPr>
          <a:xfrm>
            <a:off x="2008414" y="2111828"/>
            <a:ext cx="81751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23D7318-F29B-D5F0-F8F6-82ED6F882583}"/>
              </a:ext>
            </a:extLst>
          </p:cNvPr>
          <p:cNvCxnSpPr>
            <a:cxnSpLocks/>
          </p:cNvCxnSpPr>
          <p:nvPr/>
        </p:nvCxnSpPr>
        <p:spPr>
          <a:xfrm>
            <a:off x="2008414" y="4239305"/>
            <a:ext cx="81751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Image 12" descr="Une image contenant texte, Graphique, graphisme, Police&#10;&#10;Description générée automatiquement">
            <a:extLst>
              <a:ext uri="{FF2B5EF4-FFF2-40B4-BE49-F238E27FC236}">
                <a16:creationId xmlns:a16="http://schemas.microsoft.com/office/drawing/2014/main" id="{347EEE06-622A-6DCC-4240-7F35811BC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498869"/>
            <a:ext cx="2146754" cy="10400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DE0546B-7A24-F40C-D8F0-F992D1EF54A8}"/>
              </a:ext>
            </a:extLst>
          </p:cNvPr>
          <p:cNvSpPr txBox="1"/>
          <p:nvPr/>
        </p:nvSpPr>
        <p:spPr>
          <a:xfrm>
            <a:off x="5140804" y="6185342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December 6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2024</a:t>
            </a:r>
          </a:p>
        </p:txBody>
      </p:sp>
    </p:spTree>
    <p:extLst>
      <p:ext uri="{BB962C8B-B14F-4D97-AF65-F5344CB8AC3E}">
        <p14:creationId xmlns:p14="http://schemas.microsoft.com/office/powerpoint/2010/main" val="2111412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36DED-9CD2-A297-D001-EB87748B5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3A54B2-F0F7-3306-03B6-12ABF4E23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DERs issues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02AEA1F-874B-4E8B-C8F4-18415102C77F}"/>
              </a:ext>
            </a:extLst>
          </p:cNvPr>
          <p:cNvSpPr txBox="1"/>
          <p:nvPr/>
        </p:nvSpPr>
        <p:spPr>
          <a:xfrm>
            <a:off x="883865" y="2524498"/>
            <a:ext cx="691868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examples of issues from the network point of view: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Voltage rises or drops (produce or consume more than expected, beyond voltage limits)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Congestion (due to high demand, network limits to deliver electricity are reached)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AA0B7531-D7BC-EC92-7402-5841E6439A72}"/>
              </a:ext>
            </a:extLst>
          </p:cNvPr>
          <p:cNvCxnSpPr/>
          <p:nvPr/>
        </p:nvCxnSpPr>
        <p:spPr>
          <a:xfrm>
            <a:off x="454586" y="1474520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diagramme, ligne, Tracé, Police&#10;&#10;Description générée automatiquement">
            <a:extLst>
              <a:ext uri="{FF2B5EF4-FFF2-40B4-BE49-F238E27FC236}">
                <a16:creationId xmlns:a16="http://schemas.microsoft.com/office/drawing/2014/main" id="{D03553EF-32B7-4030-2C6E-3749353DF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6921">
            <a:off x="8157087" y="1705733"/>
            <a:ext cx="3068254" cy="2253931"/>
          </a:xfrm>
          <a:prstGeom prst="rect">
            <a:avLst/>
          </a:prstGeom>
        </p:spPr>
      </p:pic>
      <p:pic>
        <p:nvPicPr>
          <p:cNvPr id="12" name="Image 11" descr="Une image contenant diagramme, croquis, ligne, dessin&#10;&#10;Description générée automatiquement">
            <a:extLst>
              <a:ext uri="{FF2B5EF4-FFF2-40B4-BE49-F238E27FC236}">
                <a16:creationId xmlns:a16="http://schemas.microsoft.com/office/drawing/2014/main" id="{581D1FC1-B94A-6C4D-3128-49D5D7BFF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879">
            <a:off x="8314469" y="3996305"/>
            <a:ext cx="2918965" cy="226184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EBAC758D-4651-DDA6-AA3B-9AA2C19E5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41727A0-8265-4EA3-3064-7BB1F155A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72E3621A-B532-64BE-1FC5-AD73F1A9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958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D8E9B5-A8F6-A094-30FF-16AFC5677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scope of this thesis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C790DAC-7F99-C183-834A-E0A9A55281D5}"/>
              </a:ext>
            </a:extLst>
          </p:cNvPr>
          <p:cNvSpPr txBox="1"/>
          <p:nvPr/>
        </p:nvSpPr>
        <p:spPr>
          <a:xfrm>
            <a:off x="2479270" y="2216420"/>
            <a:ext cx="74170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hosting capacity is the amount of new resources that can be hosted by a network before facing any issues, i.e., compromising its operational limits or violating safety constraints.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0C1299-499B-8220-36B2-3B1ACCE9F979}"/>
              </a:ext>
            </a:extLst>
          </p:cNvPr>
          <p:cNvSpPr/>
          <p:nvPr/>
        </p:nvSpPr>
        <p:spPr>
          <a:xfrm>
            <a:off x="2393372" y="2157811"/>
            <a:ext cx="7588828" cy="10339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2B4A27-A975-F3E5-A968-0A923C3B9064}"/>
              </a:ext>
            </a:extLst>
          </p:cNvPr>
          <p:cNvSpPr/>
          <p:nvPr/>
        </p:nvSpPr>
        <p:spPr>
          <a:xfrm>
            <a:off x="5802284" y="5885411"/>
            <a:ext cx="1130531" cy="174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5BAAA46-6CB1-BD13-5D20-5CF720CB3527}"/>
              </a:ext>
            </a:extLst>
          </p:cNvPr>
          <p:cNvCxnSpPr/>
          <p:nvPr/>
        </p:nvCxnSpPr>
        <p:spPr>
          <a:xfrm>
            <a:off x="407307" y="157842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4F8E79B-CCA3-3A6E-5B11-F19B79FE4230}"/>
              </a:ext>
            </a:extLst>
          </p:cNvPr>
          <p:cNvSpPr/>
          <p:nvPr/>
        </p:nvSpPr>
        <p:spPr>
          <a:xfrm>
            <a:off x="7209322" y="4591879"/>
            <a:ext cx="80430" cy="1207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D6DE77-55F2-B9BA-3201-D0B696642D5B}"/>
              </a:ext>
            </a:extLst>
          </p:cNvPr>
          <p:cNvSpPr/>
          <p:nvPr/>
        </p:nvSpPr>
        <p:spPr>
          <a:xfrm>
            <a:off x="7089370" y="5885411"/>
            <a:ext cx="320251" cy="470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Espace réservé de la date 30">
            <a:extLst>
              <a:ext uri="{FF2B5EF4-FFF2-40B4-BE49-F238E27FC236}">
                <a16:creationId xmlns:a16="http://schemas.microsoft.com/office/drawing/2014/main" id="{113D4B5D-2335-807D-F21F-01995C4AD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32" name="Espace réservé du pied de page 31">
            <a:extLst>
              <a:ext uri="{FF2B5EF4-FFF2-40B4-BE49-F238E27FC236}">
                <a16:creationId xmlns:a16="http://schemas.microsoft.com/office/drawing/2014/main" id="{63BD617B-99DA-C3B7-C7C6-F713BE4C3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33" name="Espace réservé du numéro de diapositive 32">
            <a:extLst>
              <a:ext uri="{FF2B5EF4-FFF2-40B4-BE49-F238E27FC236}">
                <a16:creationId xmlns:a16="http://schemas.microsoft.com/office/drawing/2014/main" id="{A1392379-9D0B-6D4C-173B-06C3A04CB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11</a:t>
            </a:fld>
            <a:endParaRPr lang="en-GB"/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91E49C08-9E12-A1D9-94EB-3D6694A91CCC}"/>
              </a:ext>
            </a:extLst>
          </p:cNvPr>
          <p:cNvGrpSpPr/>
          <p:nvPr/>
        </p:nvGrpSpPr>
        <p:grpSpPr>
          <a:xfrm>
            <a:off x="4135693" y="3296383"/>
            <a:ext cx="4619213" cy="2837550"/>
            <a:chOff x="4135693" y="3296383"/>
            <a:chExt cx="4619213" cy="2837550"/>
          </a:xfrm>
        </p:grpSpPr>
        <p:pic>
          <p:nvPicPr>
            <p:cNvPr id="40" name="Image 39" descr="Une image contenant ligne, croquis, Tracé, Dessin d’enfant&#10;&#10;Description générée automatiquement">
              <a:extLst>
                <a:ext uri="{FF2B5EF4-FFF2-40B4-BE49-F238E27FC236}">
                  <a16:creationId xmlns:a16="http://schemas.microsoft.com/office/drawing/2014/main" id="{DE676A36-41AB-E5D1-7DD0-F439F3E29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20801">
              <a:off x="4216040" y="3359421"/>
              <a:ext cx="3759918" cy="2774512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FCCAAC5C-81EA-4B01-28CA-FE3AFAD5B978}"/>
                </a:ext>
              </a:extLst>
            </p:cNvPr>
            <p:cNvSpPr txBox="1"/>
            <p:nvPr/>
          </p:nvSpPr>
          <p:spPr>
            <a:xfrm>
              <a:off x="5902780" y="5810323"/>
              <a:ext cx="238397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/>
                <a:t>Amount of photovoltaic panels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E2524048-D197-F942-67C2-20463AE3F4EB}"/>
                </a:ext>
              </a:extLst>
            </p:cNvPr>
            <p:cNvSpPr txBox="1"/>
            <p:nvPr/>
          </p:nvSpPr>
          <p:spPr>
            <a:xfrm rot="16200000">
              <a:off x="3346235" y="4085841"/>
              <a:ext cx="18713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/>
                <a:t>Performance indicator</a:t>
              </a:r>
            </a:p>
          </p:txBody>
        </p:sp>
        <p:cxnSp>
          <p:nvCxnSpPr>
            <p:cNvPr id="43" name="Connecteur en arc 42">
              <a:extLst>
                <a:ext uri="{FF2B5EF4-FFF2-40B4-BE49-F238E27FC236}">
                  <a16:creationId xmlns:a16="http://schemas.microsoft.com/office/drawing/2014/main" id="{A8DC3D79-0A49-380C-95FC-6D898233F58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89752" y="4206240"/>
              <a:ext cx="238540" cy="195113"/>
            </a:xfrm>
            <a:prstGeom prst="curvedConnector3">
              <a:avLst>
                <a:gd name="adj1" fmla="val 1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68661ED2-0257-C553-9EC1-47864F8F8A29}"/>
                </a:ext>
              </a:extLst>
            </p:cNvPr>
            <p:cNvSpPr txBox="1"/>
            <p:nvPr/>
          </p:nvSpPr>
          <p:spPr>
            <a:xfrm>
              <a:off x="7434058" y="4445719"/>
              <a:ext cx="1320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/>
                <a:t>Hosting capacity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4D979113-5279-48C7-D7FA-7F5A4894B669}"/>
                </a:ext>
              </a:extLst>
            </p:cNvPr>
            <p:cNvSpPr txBox="1"/>
            <p:nvPr/>
          </p:nvSpPr>
          <p:spPr>
            <a:xfrm>
              <a:off x="4496245" y="3731131"/>
              <a:ext cx="20997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solidFill>
                    <a:srgbClr val="FF0000"/>
                  </a:solidFill>
                </a:rPr>
                <a:t>Unacceptable operation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EEB450E8-BD9F-F70A-9B03-EFDC1424A385}"/>
                </a:ext>
              </a:extLst>
            </p:cNvPr>
            <p:cNvSpPr txBox="1"/>
            <p:nvPr/>
          </p:nvSpPr>
          <p:spPr>
            <a:xfrm>
              <a:off x="4496245" y="4130964"/>
              <a:ext cx="20997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Acceptable operation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6310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A11DF-5D0F-2309-CA13-96FD1A20B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89CDF8D-5F91-5FFC-6378-ECEE608C5E2F}"/>
              </a:ext>
            </a:extLst>
          </p:cNvPr>
          <p:cNvSpPr/>
          <p:nvPr/>
        </p:nvSpPr>
        <p:spPr>
          <a:xfrm>
            <a:off x="3262884" y="1115922"/>
            <a:ext cx="2730730" cy="4332964"/>
          </a:xfrm>
          <a:prstGeom prst="roundRect">
            <a:avLst/>
          </a:prstGeom>
          <a:ln w="127000">
            <a:solidFill>
              <a:schemeClr val="accent1"/>
            </a:solidFill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CEB7DA0-8A58-77EA-21AF-F9E800DCEDBA}"/>
              </a:ext>
            </a:extLst>
          </p:cNvPr>
          <p:cNvSpPr/>
          <p:nvPr/>
        </p:nvSpPr>
        <p:spPr>
          <a:xfrm>
            <a:off x="3440408" y="1346990"/>
            <a:ext cx="2375682" cy="239873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38" t="474" r="-3038" b="47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7B191EC-974A-7399-9756-A70AD7AC051D}"/>
              </a:ext>
            </a:extLst>
          </p:cNvPr>
          <p:cNvGrpSpPr/>
          <p:nvPr/>
        </p:nvGrpSpPr>
        <p:grpSpPr>
          <a:xfrm>
            <a:off x="327383" y="1115922"/>
            <a:ext cx="2730730" cy="4332964"/>
            <a:chOff x="327383" y="1115922"/>
            <a:chExt cx="2730730" cy="4332964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A5DF16AC-FD5A-DB39-8484-E11D8A570ED8}"/>
                </a:ext>
              </a:extLst>
            </p:cNvPr>
            <p:cNvSpPr/>
            <p:nvPr/>
          </p:nvSpPr>
          <p:spPr>
            <a:xfrm>
              <a:off x="327383" y="1115922"/>
              <a:ext cx="2730730" cy="4332964"/>
            </a:xfrm>
            <a:prstGeom prst="roundRect">
              <a:avLst/>
            </a:prstGeom>
            <a:ln w="127000">
              <a:solidFill>
                <a:schemeClr val="accent1"/>
              </a:solidFill>
            </a:ln>
            <a:effectLst>
              <a:softEdge rad="3175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B22D9946-869C-5424-E667-ECA6E10420EE}"/>
                </a:ext>
              </a:extLst>
            </p:cNvPr>
            <p:cNvSpPr/>
            <p:nvPr/>
          </p:nvSpPr>
          <p:spPr>
            <a:xfrm>
              <a:off x="504907" y="1346989"/>
              <a:ext cx="2375681" cy="2323216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110C2CEE-191A-5858-2125-7F25FBEEC984}"/>
                </a:ext>
              </a:extLst>
            </p:cNvPr>
            <p:cNvSpPr txBox="1"/>
            <p:nvPr/>
          </p:nvSpPr>
          <p:spPr>
            <a:xfrm>
              <a:off x="573600" y="4050215"/>
              <a:ext cx="22382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Topology identification</a:t>
              </a: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4EFB8BD6-CC49-9803-2499-99378ECBAE3D}"/>
              </a:ext>
            </a:extLst>
          </p:cNvPr>
          <p:cNvSpPr txBox="1"/>
          <p:nvPr/>
        </p:nvSpPr>
        <p:spPr>
          <a:xfrm>
            <a:off x="3509102" y="4050214"/>
            <a:ext cx="2238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technology HC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D684137-AF3F-DBB3-593D-2EDFC774C6CF}"/>
              </a:ext>
            </a:extLst>
          </p:cNvPr>
          <p:cNvGrpSpPr/>
          <p:nvPr/>
        </p:nvGrpSpPr>
        <p:grpSpPr>
          <a:xfrm>
            <a:off x="6198385" y="1115922"/>
            <a:ext cx="2730730" cy="4332964"/>
            <a:chOff x="6198385" y="1115922"/>
            <a:chExt cx="2730730" cy="4332964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DBC0957C-9EBB-1275-D935-7BDD5BDF72DA}"/>
                </a:ext>
              </a:extLst>
            </p:cNvPr>
            <p:cNvSpPr/>
            <p:nvPr/>
          </p:nvSpPr>
          <p:spPr>
            <a:xfrm>
              <a:off x="6198385" y="1115922"/>
              <a:ext cx="2730730" cy="4332964"/>
            </a:xfrm>
            <a:prstGeom prst="roundRect">
              <a:avLst/>
            </a:prstGeom>
            <a:ln w="127000">
              <a:solidFill>
                <a:schemeClr val="accent1">
                  <a:alpha val="34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4576FCD3-B524-15F0-1016-D131883EE966}"/>
                </a:ext>
              </a:extLst>
            </p:cNvPr>
            <p:cNvSpPr/>
            <p:nvPr/>
          </p:nvSpPr>
          <p:spPr>
            <a:xfrm>
              <a:off x="6373727" y="1346990"/>
              <a:ext cx="2375682" cy="2398737"/>
            </a:xfrm>
            <a:prstGeom prst="ellipse">
              <a:avLst/>
            </a:prstGeom>
            <a:blipFill dpi="0" rotWithShape="1">
              <a:blip r:embed="rId4">
                <a:alphaModFix amt="10543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3645" t="-40047" r="-13645" b="-40047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C974201E-FE8C-E1DA-6820-6788D02666E9}"/>
                </a:ext>
              </a:extLst>
            </p:cNvPr>
            <p:cNvSpPr txBox="1"/>
            <p:nvPr/>
          </p:nvSpPr>
          <p:spPr>
            <a:xfrm>
              <a:off x="6442421" y="4079757"/>
              <a:ext cx="22382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tx1">
                      <a:alpha val="21672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Unified HC definition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367F350-D138-9A76-C05D-7C865458F1AF}"/>
              </a:ext>
            </a:extLst>
          </p:cNvPr>
          <p:cNvGrpSpPr/>
          <p:nvPr/>
        </p:nvGrpSpPr>
        <p:grpSpPr>
          <a:xfrm>
            <a:off x="9133886" y="1115922"/>
            <a:ext cx="2730730" cy="4332964"/>
            <a:chOff x="9133886" y="1115922"/>
            <a:chExt cx="2730730" cy="4332964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82F44811-EF8C-ABC3-D0AC-6D56E6FF8E1D}"/>
                </a:ext>
              </a:extLst>
            </p:cNvPr>
            <p:cNvSpPr/>
            <p:nvPr/>
          </p:nvSpPr>
          <p:spPr>
            <a:xfrm>
              <a:off x="9133886" y="1115922"/>
              <a:ext cx="2730730" cy="4332964"/>
            </a:xfrm>
            <a:prstGeom prst="roundRect">
              <a:avLst/>
            </a:prstGeom>
            <a:ln w="127000">
              <a:solidFill>
                <a:schemeClr val="accent1">
                  <a:alpha val="33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0DA28344-E40E-6E51-11E0-8B7BB43B9DD9}"/>
                </a:ext>
              </a:extLst>
            </p:cNvPr>
            <p:cNvSpPr/>
            <p:nvPr/>
          </p:nvSpPr>
          <p:spPr>
            <a:xfrm>
              <a:off x="9311410" y="1346989"/>
              <a:ext cx="2375682" cy="2397600"/>
            </a:xfrm>
            <a:prstGeom prst="ellipse">
              <a:avLst/>
            </a:prstGeom>
            <a:blipFill dpi="0" rotWithShape="1">
              <a:blip r:embed="rId5">
                <a:alphaModFix amt="11751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433" t="1201" r="-17433" b="1201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05FE54CB-90F8-A234-1F28-A35F6DC7C15D}"/>
                </a:ext>
              </a:extLst>
            </p:cNvPr>
            <p:cNvSpPr txBox="1"/>
            <p:nvPr/>
          </p:nvSpPr>
          <p:spPr>
            <a:xfrm>
              <a:off x="9448799" y="4079757"/>
              <a:ext cx="2238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tx1">
                      <a:alpha val="12946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Combined HC</a:t>
              </a:r>
            </a:p>
          </p:txBody>
        </p:sp>
      </p:grp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13714BC-FD50-C237-2AF7-A430365E8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194CD80-8D7E-C523-65DA-FBEF16D1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E40232-6FDC-7BA8-56DA-6A4BBBC90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14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4B54EB-CE95-2F4A-DC37-D32ECEA03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identification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A582AAC-7C95-89DD-C416-9DA2E941BAA6}"/>
              </a:ext>
            </a:extLst>
          </p:cNvPr>
          <p:cNvCxnSpPr/>
          <p:nvPr/>
        </p:nvCxnSpPr>
        <p:spPr>
          <a:xfrm>
            <a:off x="371458" y="469985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6762FF-1EB6-B0D5-2F84-F7D5E603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DDBFE11-01B2-ECE9-BA4D-706AF269A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B1D0B19-B556-F8C2-9ED8-0D63640D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270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C0D971A-6BF1-1A16-68F7-4E920CABD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F9542D92-AB97-794C-DBA6-4DBD6001D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E757C38-0BCE-F6F5-0D24-EC360D68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14</a:t>
            </a:fld>
            <a:endParaRPr lang="en-GB"/>
          </a:p>
        </p:txBody>
      </p:sp>
      <p:pic>
        <p:nvPicPr>
          <p:cNvPr id="13" name="Image 12" descr="Une image contenant plein air, nuage, ciel, route&#10;&#10;Description générée automatiquement">
            <a:extLst>
              <a:ext uri="{FF2B5EF4-FFF2-40B4-BE49-F238E27FC236}">
                <a16:creationId xmlns:a16="http://schemas.microsoft.com/office/drawing/2014/main" id="{98058925-2280-EFCA-A80A-8A54C8D5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91" y="1246088"/>
            <a:ext cx="11194418" cy="436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60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E7EF7-A49E-5FB4-9C6D-5137D81CA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BCBA40A-352E-4A5B-382D-C5330165C747}"/>
              </a:ext>
            </a:extLst>
          </p:cNvPr>
          <p:cNvSpPr txBox="1"/>
          <p:nvPr/>
        </p:nvSpPr>
        <p:spPr>
          <a:xfrm>
            <a:off x="1088571" y="636545"/>
            <a:ext cx="26132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Street map</a:t>
            </a:r>
          </a:p>
        </p:txBody>
      </p:sp>
      <p:pic>
        <p:nvPicPr>
          <p:cNvPr id="16" name="Image 15" descr="Une image contenant Plan, texte, carte&#10;&#10;Description générée automatiquement">
            <a:extLst>
              <a:ext uri="{FF2B5EF4-FFF2-40B4-BE49-F238E27FC236}">
                <a16:creationId xmlns:a16="http://schemas.microsoft.com/office/drawing/2014/main" id="{E2FC82E9-3B0F-35EF-E5DA-186EE13BA3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01" r="15128" b="581"/>
          <a:stretch/>
        </p:blipFill>
        <p:spPr>
          <a:xfrm>
            <a:off x="6188852" y="636545"/>
            <a:ext cx="4914577" cy="5300663"/>
          </a:xfrm>
          <a:prstGeom prst="rect">
            <a:avLst/>
          </a:prstGeom>
        </p:spPr>
      </p:pic>
      <p:sp>
        <p:nvSpPr>
          <p:cNvPr id="17" name="Espace réservé de la date 16">
            <a:extLst>
              <a:ext uri="{FF2B5EF4-FFF2-40B4-BE49-F238E27FC236}">
                <a16:creationId xmlns:a16="http://schemas.microsoft.com/office/drawing/2014/main" id="{27DBB092-F16E-8B42-CD0E-124A96C6C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16C08729-E45B-A8A2-4D81-EAFFA0C9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8C153C94-55F1-BFD6-4359-2E84C28C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15</a:t>
            </a:fld>
            <a:endParaRPr lang="en-GB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F520708-E8DE-E262-6DB5-F2A1A013305C}"/>
              </a:ext>
            </a:extLst>
          </p:cNvPr>
          <p:cNvCxnSpPr>
            <a:cxnSpLocks/>
          </p:cNvCxnSpPr>
          <p:nvPr/>
        </p:nvCxnSpPr>
        <p:spPr>
          <a:xfrm>
            <a:off x="407307" y="1578429"/>
            <a:ext cx="42075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529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5186F-FC0E-B5E2-488B-AC328D44C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rte, diagramme, texte, Plan&#10;&#10;Description générée automatiquement">
            <a:extLst>
              <a:ext uri="{FF2B5EF4-FFF2-40B4-BE49-F238E27FC236}">
                <a16:creationId xmlns:a16="http://schemas.microsoft.com/office/drawing/2014/main" id="{74894172-64D3-9BE9-95CA-9D7B24E49B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83" r="13348"/>
          <a:stretch/>
        </p:blipFill>
        <p:spPr>
          <a:xfrm>
            <a:off x="6096000" y="1432669"/>
            <a:ext cx="4457394" cy="4729795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FABE31-58D6-88AA-4D56-0EE273615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E0B4C9-3966-E7E4-EA2A-E5FB45DD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51364F-101B-7601-2333-A84466544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16</a:t>
            </a:fld>
            <a:endParaRPr lang="en-GB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1BB989F-D171-8AC9-6E5F-E854E0F89AEF}"/>
              </a:ext>
            </a:extLst>
          </p:cNvPr>
          <p:cNvSpPr txBox="1"/>
          <p:nvPr/>
        </p:nvSpPr>
        <p:spPr>
          <a:xfrm>
            <a:off x="364445" y="308863"/>
            <a:ext cx="6482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network topology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11EDACC-8A69-5D8A-2FC7-AB767FF13543}"/>
              </a:ext>
            </a:extLst>
          </p:cNvPr>
          <p:cNvCxnSpPr>
            <a:cxnSpLocks/>
          </p:cNvCxnSpPr>
          <p:nvPr/>
        </p:nvCxnSpPr>
        <p:spPr>
          <a:xfrm>
            <a:off x="364445" y="1255486"/>
            <a:ext cx="67935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 20" descr="Une image contenant capture d’écran, conception&#10;&#10;Description générée automatiquement">
            <a:extLst>
              <a:ext uri="{FF2B5EF4-FFF2-40B4-BE49-F238E27FC236}">
                <a16:creationId xmlns:a16="http://schemas.microsoft.com/office/drawing/2014/main" id="{B612C34D-DCCD-0170-4614-403E5276EA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7815"/>
          <a:stretch/>
        </p:blipFill>
        <p:spPr>
          <a:xfrm>
            <a:off x="1718606" y="2614725"/>
            <a:ext cx="914400" cy="202802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0B4FDC9-5B97-85A9-B4EF-2B6004CF7B94}"/>
              </a:ext>
            </a:extLst>
          </p:cNvPr>
          <p:cNvSpPr txBox="1"/>
          <p:nvPr/>
        </p:nvSpPr>
        <p:spPr>
          <a:xfrm>
            <a:off x="2633006" y="2614725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35B9493-407B-250A-D713-B9FFD81BCCF4}"/>
              </a:ext>
            </a:extLst>
          </p:cNvPr>
          <p:cNvSpPr txBox="1"/>
          <p:nvPr/>
        </p:nvSpPr>
        <p:spPr>
          <a:xfrm>
            <a:off x="2633006" y="315147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Feeder 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A4C8865-DE2D-30B9-D8E7-6BFBF2029698}"/>
              </a:ext>
            </a:extLst>
          </p:cNvPr>
          <p:cNvSpPr txBox="1"/>
          <p:nvPr/>
        </p:nvSpPr>
        <p:spPr>
          <a:xfrm>
            <a:off x="2628574" y="3479689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Feeder 2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579BA9B-8843-4CCA-1EFC-E7C72FABE106}"/>
              </a:ext>
            </a:extLst>
          </p:cNvPr>
          <p:cNvSpPr txBox="1"/>
          <p:nvPr/>
        </p:nvSpPr>
        <p:spPr>
          <a:xfrm>
            <a:off x="2624142" y="3812348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Feeder 3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D6293C4-F481-E466-A463-1D8E57DAF43C}"/>
              </a:ext>
            </a:extLst>
          </p:cNvPr>
          <p:cNvSpPr txBox="1"/>
          <p:nvPr/>
        </p:nvSpPr>
        <p:spPr>
          <a:xfrm>
            <a:off x="2619710" y="4127078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Feeder 4</a:t>
            </a:r>
          </a:p>
        </p:txBody>
      </p:sp>
    </p:spTree>
    <p:extLst>
      <p:ext uri="{BB962C8B-B14F-4D97-AF65-F5344CB8AC3E}">
        <p14:creationId xmlns:p14="http://schemas.microsoft.com/office/powerpoint/2010/main" val="4049550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exte, carte, Plan&#10;&#10;Description générée automatiquement">
            <a:extLst>
              <a:ext uri="{FF2B5EF4-FFF2-40B4-BE49-F238E27FC236}">
                <a16:creationId xmlns:a16="http://schemas.microsoft.com/office/drawing/2014/main" id="{4ACDD170-8B29-7018-59C1-686D3E2EC2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15" r="9612"/>
          <a:stretch/>
        </p:blipFill>
        <p:spPr>
          <a:xfrm>
            <a:off x="6287535" y="1399779"/>
            <a:ext cx="4584329" cy="4779388"/>
          </a:xfrm>
          <a:prstGeom prst="rect">
            <a:avLst/>
          </a:prstGeom>
        </p:spPr>
      </p:pic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F390AC8C-80A9-F71E-620A-7E4343D6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FEAE1635-2E81-ADDC-130C-B48CC28FA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B533CAF9-DA6B-427F-5C32-8A2801B3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17</a:t>
            </a:fld>
            <a:endParaRPr lang="en-GB"/>
          </a:p>
        </p:txBody>
      </p:sp>
      <p:pic>
        <p:nvPicPr>
          <p:cNvPr id="19" name="Image 18" descr="Une image contenant capture d’écran, conception&#10;&#10;Description générée automatiquement">
            <a:extLst>
              <a:ext uri="{FF2B5EF4-FFF2-40B4-BE49-F238E27FC236}">
                <a16:creationId xmlns:a16="http://schemas.microsoft.com/office/drawing/2014/main" id="{40EA9265-62CF-6912-8D62-D07059DA1D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" b="20569"/>
          <a:stretch/>
        </p:blipFill>
        <p:spPr>
          <a:xfrm>
            <a:off x="1718606" y="2614725"/>
            <a:ext cx="914400" cy="308682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C76F60F-AFB3-ECF7-4E63-C57EBD12B810}"/>
              </a:ext>
            </a:extLst>
          </p:cNvPr>
          <p:cNvSpPr txBox="1"/>
          <p:nvPr/>
        </p:nvSpPr>
        <p:spPr>
          <a:xfrm>
            <a:off x="364445" y="308863"/>
            <a:ext cx="6482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network topology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49FCF28-7B68-7190-B356-3FA6566DF69E}"/>
              </a:ext>
            </a:extLst>
          </p:cNvPr>
          <p:cNvCxnSpPr>
            <a:cxnSpLocks/>
          </p:cNvCxnSpPr>
          <p:nvPr/>
        </p:nvCxnSpPr>
        <p:spPr>
          <a:xfrm>
            <a:off x="364445" y="1255486"/>
            <a:ext cx="67935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E1A8A0B7-28D9-B83C-4F74-A49CBA1426F0}"/>
              </a:ext>
            </a:extLst>
          </p:cNvPr>
          <p:cNvSpPr txBox="1"/>
          <p:nvPr/>
        </p:nvSpPr>
        <p:spPr>
          <a:xfrm>
            <a:off x="2633006" y="2614725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3837A02-2C22-18EA-42DA-7D6CEA3854BB}"/>
              </a:ext>
            </a:extLst>
          </p:cNvPr>
          <p:cNvSpPr txBox="1"/>
          <p:nvPr/>
        </p:nvSpPr>
        <p:spPr>
          <a:xfrm>
            <a:off x="2633006" y="315147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Feeder 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A408052-283E-AC5B-1D57-94828D01BDA1}"/>
              </a:ext>
            </a:extLst>
          </p:cNvPr>
          <p:cNvSpPr txBox="1"/>
          <p:nvPr/>
        </p:nvSpPr>
        <p:spPr>
          <a:xfrm>
            <a:off x="2628574" y="3479689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Feeder 2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1942352-81B5-38F8-061B-86A2E52E2943}"/>
              </a:ext>
            </a:extLst>
          </p:cNvPr>
          <p:cNvSpPr txBox="1"/>
          <p:nvPr/>
        </p:nvSpPr>
        <p:spPr>
          <a:xfrm>
            <a:off x="2624142" y="3812348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Feeder 3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0FC841F-D17B-2F54-9617-7D54A53C31AE}"/>
              </a:ext>
            </a:extLst>
          </p:cNvPr>
          <p:cNvSpPr txBox="1"/>
          <p:nvPr/>
        </p:nvSpPr>
        <p:spPr>
          <a:xfrm>
            <a:off x="2619710" y="4127078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Feeder 4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8A12C94-BA63-025F-88F6-B094F1BD2135}"/>
              </a:ext>
            </a:extLst>
          </p:cNvPr>
          <p:cNvSpPr txBox="1"/>
          <p:nvPr/>
        </p:nvSpPr>
        <p:spPr>
          <a:xfrm>
            <a:off x="2619709" y="4589801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1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62B0364-4502-37A4-2857-C5902CC6E43F}"/>
              </a:ext>
            </a:extLst>
          </p:cNvPr>
          <p:cNvSpPr txBox="1"/>
          <p:nvPr/>
        </p:nvSpPr>
        <p:spPr>
          <a:xfrm>
            <a:off x="2619708" y="4993729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3F2760E-2EDF-F3BD-B2CE-65E37A6B199D}"/>
              </a:ext>
            </a:extLst>
          </p:cNvPr>
          <p:cNvSpPr txBox="1"/>
          <p:nvPr/>
        </p:nvSpPr>
        <p:spPr>
          <a:xfrm>
            <a:off x="2619707" y="5397657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3</a:t>
            </a:r>
          </a:p>
        </p:txBody>
      </p:sp>
    </p:spTree>
    <p:extLst>
      <p:ext uri="{BB962C8B-B14F-4D97-AF65-F5344CB8AC3E}">
        <p14:creationId xmlns:p14="http://schemas.microsoft.com/office/powerpoint/2010/main" val="2894170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17954-9EDD-2DC7-7636-A3E9F3501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diagramme, ligne, carte&#10;&#10;Description générée automatiquement">
            <a:extLst>
              <a:ext uri="{FF2B5EF4-FFF2-40B4-BE49-F238E27FC236}">
                <a16:creationId xmlns:a16="http://schemas.microsoft.com/office/drawing/2014/main" id="{3426F717-41F9-C92D-0E13-0D58613B1E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1"/>
          <a:stretch/>
        </p:blipFill>
        <p:spPr>
          <a:xfrm>
            <a:off x="3389100" y="932338"/>
            <a:ext cx="5413800" cy="5424012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7688C77E-DCC5-ACD6-35CF-64662C9DD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529FA74D-B8C9-23EC-3867-65BD6BC4F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21929481-8148-BB3A-D02F-86829AAB6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18</a:t>
            </a:fld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DAA4E11-6EF4-D857-F7D7-0BE8043DE629}"/>
              </a:ext>
            </a:extLst>
          </p:cNvPr>
          <p:cNvSpPr txBox="1"/>
          <p:nvPr/>
        </p:nvSpPr>
        <p:spPr>
          <a:xfrm>
            <a:off x="562969" y="328842"/>
            <a:ext cx="3177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meters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02CA306-72E8-1122-5229-D3C150788CAB}"/>
              </a:ext>
            </a:extLst>
          </p:cNvPr>
          <p:cNvCxnSpPr/>
          <p:nvPr/>
        </p:nvCxnSpPr>
        <p:spPr>
          <a:xfrm>
            <a:off x="393019" y="1119374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60A9E81-CA0A-EDAC-F263-15BCD61BDD18}"/>
              </a:ext>
            </a:extLst>
          </p:cNvPr>
          <p:cNvGrpSpPr/>
          <p:nvPr/>
        </p:nvGrpSpPr>
        <p:grpSpPr>
          <a:xfrm>
            <a:off x="7188482" y="1147950"/>
            <a:ext cx="3948477" cy="4935621"/>
            <a:chOff x="7188482" y="1147950"/>
            <a:chExt cx="3948477" cy="4935621"/>
          </a:xfrm>
        </p:grpSpPr>
        <p:pic>
          <p:nvPicPr>
            <p:cNvPr id="3" name="Image 2" descr="Une image contenant texte, compteur, Appareils électroniques, conception&#10;&#10;Description générée automatiquement">
              <a:extLst>
                <a:ext uri="{FF2B5EF4-FFF2-40B4-BE49-F238E27FC236}">
                  <a16:creationId xmlns:a16="http://schemas.microsoft.com/office/drawing/2014/main" id="{DD434C9E-318F-2519-6567-7DE7C7F61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5797" y="1147950"/>
              <a:ext cx="1681162" cy="2642844"/>
            </a:xfrm>
            <a:prstGeom prst="rect">
              <a:avLst/>
            </a:prstGeom>
          </p:spPr>
        </p:pic>
        <p:pic>
          <p:nvPicPr>
            <p:cNvPr id="5" name="Image 4" descr="Une image contenant compteur, Instrument de mesure&#10;&#10;Description générée automatiquement">
              <a:extLst>
                <a:ext uri="{FF2B5EF4-FFF2-40B4-BE49-F238E27FC236}">
                  <a16:creationId xmlns:a16="http://schemas.microsoft.com/office/drawing/2014/main" id="{312AB9CF-AC24-1495-7E8B-F130E0CA7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35241" y="4317728"/>
              <a:ext cx="1251797" cy="1765843"/>
            </a:xfrm>
            <a:prstGeom prst="rect">
              <a:avLst/>
            </a:prstGeom>
          </p:spPr>
        </p:pic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41DE8F50-529C-8B5B-3AC9-CDE870B024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2350" y="2314575"/>
              <a:ext cx="1713819" cy="885825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4B9F33D3-61E7-9AB6-1FCF-40528E03B7CB}"/>
                </a:ext>
              </a:extLst>
            </p:cNvPr>
            <p:cNvCxnSpPr>
              <a:cxnSpLocks/>
            </p:cNvCxnSpPr>
            <p:nvPr/>
          </p:nvCxnSpPr>
          <p:spPr>
            <a:xfrm>
              <a:off x="7188482" y="4728368"/>
              <a:ext cx="1897687" cy="47228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 descr="Une image contenant capture d’écran, conception&#10;&#10;Description générée automatiquement">
            <a:extLst>
              <a:ext uri="{FF2B5EF4-FFF2-40B4-BE49-F238E27FC236}">
                <a16:creationId xmlns:a16="http://schemas.microsoft.com/office/drawing/2014/main" id="{0D98F25A-864B-0A24-3620-941F2D4AC0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" r="969" b="512"/>
          <a:stretch/>
        </p:blipFill>
        <p:spPr>
          <a:xfrm>
            <a:off x="919948" y="1872335"/>
            <a:ext cx="905536" cy="3866291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C3948532-BE92-0EF9-A3E0-56C6F92A281E}"/>
              </a:ext>
            </a:extLst>
          </p:cNvPr>
          <p:cNvSpPr txBox="1"/>
          <p:nvPr/>
        </p:nvSpPr>
        <p:spPr>
          <a:xfrm>
            <a:off x="1834348" y="187233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Substation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123A434-395B-3C7C-CE51-A21DAE141FEC}"/>
              </a:ext>
            </a:extLst>
          </p:cNvPr>
          <p:cNvSpPr txBox="1"/>
          <p:nvPr/>
        </p:nvSpPr>
        <p:spPr>
          <a:xfrm>
            <a:off x="1834348" y="2409084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Feeder 1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52EF0A6-94EE-5B11-2665-21D535C1804A}"/>
              </a:ext>
            </a:extLst>
          </p:cNvPr>
          <p:cNvSpPr txBox="1"/>
          <p:nvPr/>
        </p:nvSpPr>
        <p:spPr>
          <a:xfrm>
            <a:off x="1829916" y="2737300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Feeder 2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4872C6-F997-0478-B330-1B4A52233985}"/>
              </a:ext>
            </a:extLst>
          </p:cNvPr>
          <p:cNvSpPr txBox="1"/>
          <p:nvPr/>
        </p:nvSpPr>
        <p:spPr>
          <a:xfrm>
            <a:off x="1825484" y="3069959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Feeder 3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AF939D9-14BA-9DEB-AE48-F182CD99B436}"/>
              </a:ext>
            </a:extLst>
          </p:cNvPr>
          <p:cNvSpPr txBox="1"/>
          <p:nvPr/>
        </p:nvSpPr>
        <p:spPr>
          <a:xfrm>
            <a:off x="1821052" y="3384689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Feeder 4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09CCF20-5D2B-3544-DF93-DA9D839E8BD6}"/>
              </a:ext>
            </a:extLst>
          </p:cNvPr>
          <p:cNvSpPr txBox="1"/>
          <p:nvPr/>
        </p:nvSpPr>
        <p:spPr>
          <a:xfrm>
            <a:off x="1821051" y="3847412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1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FE49A3C-23A4-05C9-B944-15E49DD02131}"/>
              </a:ext>
            </a:extLst>
          </p:cNvPr>
          <p:cNvSpPr txBox="1"/>
          <p:nvPr/>
        </p:nvSpPr>
        <p:spPr>
          <a:xfrm>
            <a:off x="1821050" y="425134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2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0540636-D750-250F-169B-5E66E1FCB26C}"/>
              </a:ext>
            </a:extLst>
          </p:cNvPr>
          <p:cNvSpPr txBox="1"/>
          <p:nvPr/>
        </p:nvSpPr>
        <p:spPr>
          <a:xfrm>
            <a:off x="1821049" y="4655268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3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9C7E736-0121-452E-C863-5C6D2E1FE334}"/>
              </a:ext>
            </a:extLst>
          </p:cNvPr>
          <p:cNvSpPr txBox="1"/>
          <p:nvPr/>
        </p:nvSpPr>
        <p:spPr>
          <a:xfrm>
            <a:off x="1821048" y="5250787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Smart-meters </a:t>
            </a:r>
          </a:p>
        </p:txBody>
      </p:sp>
    </p:spTree>
    <p:extLst>
      <p:ext uri="{BB962C8B-B14F-4D97-AF65-F5344CB8AC3E}">
        <p14:creationId xmlns:p14="http://schemas.microsoft.com/office/powerpoint/2010/main" val="320271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918C7-79C5-AEB4-87C5-E6A95818182B}"/>
              </a:ext>
            </a:extLst>
          </p:cNvPr>
          <p:cNvSpPr/>
          <p:nvPr/>
        </p:nvSpPr>
        <p:spPr>
          <a:xfrm>
            <a:off x="6574971" y="4822371"/>
            <a:ext cx="1817915" cy="776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E0A20F8-E03A-A435-4564-A184121A7C79}"/>
              </a:ext>
            </a:extLst>
          </p:cNvPr>
          <p:cNvSpPr txBox="1"/>
          <p:nvPr/>
        </p:nvSpPr>
        <p:spPr>
          <a:xfrm>
            <a:off x="822959" y="515814"/>
            <a:ext cx="34161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data</a:t>
            </a:r>
          </a:p>
        </p:txBody>
      </p:sp>
      <p:pic>
        <p:nvPicPr>
          <p:cNvPr id="10" name="Image 9" descr="Une image contenant capture d’écran, conception&#10;&#10;Description générée automatiquement">
            <a:extLst>
              <a:ext uri="{FF2B5EF4-FFF2-40B4-BE49-F238E27FC236}">
                <a16:creationId xmlns:a16="http://schemas.microsoft.com/office/drawing/2014/main" id="{EED8A49B-6279-0FB6-2FD1-E58ADB6AC7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77"/>
          <a:stretch/>
        </p:blipFill>
        <p:spPr>
          <a:xfrm>
            <a:off x="3915558" y="1634332"/>
            <a:ext cx="4237842" cy="4343173"/>
          </a:xfrm>
          <a:prstGeom prst="rect">
            <a:avLst/>
          </a:prstGeom>
        </p:spPr>
      </p:pic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BCE0BB5A-3A57-5895-CE0B-8269D07F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6D2207FF-5EA1-D17C-66CE-62E7B87EF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AED790B0-37D2-A084-CEA7-28D98E42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19</a:t>
            </a:fld>
            <a:endParaRPr lang="en-GB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0F70090-B13D-DB3C-7812-0ACBE664029F}"/>
              </a:ext>
            </a:extLst>
          </p:cNvPr>
          <p:cNvCxnSpPr>
            <a:cxnSpLocks/>
          </p:cNvCxnSpPr>
          <p:nvPr/>
        </p:nvCxnSpPr>
        <p:spPr>
          <a:xfrm>
            <a:off x="364445" y="1255486"/>
            <a:ext cx="67935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336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CAE6EB-AE39-5291-02AA-3F690F1BB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4EBCB0-CB49-78C8-E742-FE6495BE6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E24668-397A-BE40-898E-5878AFE7B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2</a:t>
            </a:fld>
            <a:endParaRPr lang="en-GB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85BFA9A-31F8-BD81-80A7-BC9E20BF8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75" y="297009"/>
            <a:ext cx="8858250" cy="589959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10B839F-C92D-44EE-D049-3C1AA00D33E3}"/>
              </a:ext>
            </a:extLst>
          </p:cNvPr>
          <p:cNvSpPr txBox="1"/>
          <p:nvPr/>
        </p:nvSpPr>
        <p:spPr>
          <a:xfrm>
            <a:off x="3902931" y="6145672"/>
            <a:ext cx="43861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(Image from https://</a:t>
            </a:r>
            <a:r>
              <a:rPr lang="en-GB" sz="11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www.synox.io</a:t>
            </a:r>
            <a:r>
              <a:rPr lang="en-GB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/cat-smart-energy/smart-grid-definition)</a:t>
            </a:r>
          </a:p>
        </p:txBody>
      </p:sp>
    </p:spTree>
    <p:extLst>
      <p:ext uri="{BB962C8B-B14F-4D97-AF65-F5344CB8AC3E}">
        <p14:creationId xmlns:p14="http://schemas.microsoft.com/office/powerpoint/2010/main" val="3020142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0DB9024-8470-847D-F408-18E0CAD84A07}"/>
              </a:ext>
            </a:extLst>
          </p:cNvPr>
          <p:cNvSpPr txBox="1"/>
          <p:nvPr/>
        </p:nvSpPr>
        <p:spPr>
          <a:xfrm>
            <a:off x="729342" y="425912"/>
            <a:ext cx="8686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reconstruction goal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0A4D40-540C-587A-267E-C54206D44E73}"/>
              </a:ext>
            </a:extLst>
          </p:cNvPr>
          <p:cNvSpPr/>
          <p:nvPr/>
        </p:nvSpPr>
        <p:spPr>
          <a:xfrm>
            <a:off x="3559048" y="4853546"/>
            <a:ext cx="1817915" cy="776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Image 12" descr="Une image contenant capture d’écran, conception&#10;&#10;Description générée automatiquement">
            <a:extLst>
              <a:ext uri="{FF2B5EF4-FFF2-40B4-BE49-F238E27FC236}">
                <a16:creationId xmlns:a16="http://schemas.microsoft.com/office/drawing/2014/main" id="{EC22B03A-21C9-BE14-D649-6565B8C457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77"/>
          <a:stretch/>
        </p:blipFill>
        <p:spPr>
          <a:xfrm>
            <a:off x="949436" y="1739154"/>
            <a:ext cx="4203265" cy="4307738"/>
          </a:xfrm>
          <a:prstGeom prst="rect">
            <a:avLst/>
          </a:prstGeom>
        </p:spPr>
      </p:pic>
      <p:pic>
        <p:nvPicPr>
          <p:cNvPr id="15" name="Image 14" descr="Une image contenant diagramme, ligne, conception&#10;&#10;Description générée automatiquement">
            <a:extLst>
              <a:ext uri="{FF2B5EF4-FFF2-40B4-BE49-F238E27FC236}">
                <a16:creationId xmlns:a16="http://schemas.microsoft.com/office/drawing/2014/main" id="{13C966CB-0938-5ACC-3CD7-ABAFD1248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516" y="1468953"/>
            <a:ext cx="4166166" cy="4711138"/>
          </a:xfrm>
          <a:prstGeom prst="rect">
            <a:avLst/>
          </a:prstGeom>
        </p:spPr>
      </p:pic>
      <p:sp>
        <p:nvSpPr>
          <p:cNvPr id="16" name="Espace réservé de la date 15">
            <a:extLst>
              <a:ext uri="{FF2B5EF4-FFF2-40B4-BE49-F238E27FC236}">
                <a16:creationId xmlns:a16="http://schemas.microsoft.com/office/drawing/2014/main" id="{F7B95EA8-4EF4-7EB2-7E24-BF44E66D8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0F24EEAC-34FE-D6C6-F193-FBF830201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4F2CE4CE-6289-66E6-12F0-486E6B02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20</a:t>
            </a:fld>
            <a:endParaRPr lang="en-GB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28F41CC4-CA20-CA8A-3E77-AAC52A66F83B}"/>
              </a:ext>
            </a:extLst>
          </p:cNvPr>
          <p:cNvCxnSpPr>
            <a:cxnSpLocks/>
          </p:cNvCxnSpPr>
          <p:nvPr/>
        </p:nvCxnSpPr>
        <p:spPr>
          <a:xfrm>
            <a:off x="364445" y="1255486"/>
            <a:ext cx="80623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5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04BF1B-B1C9-AFBE-5C81-AEE890C2C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Assumptions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0B8144-DE99-60F1-97E8-D87409637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observation period, the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 topology does not change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Customer connections to the main feeder are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single-phase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Customers connection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is known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least one smart-meter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connected at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 phase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 feeder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Three-phase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feeders at the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substation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4BD6791-DA9E-B3ED-C504-404B4943F028}"/>
              </a:ext>
            </a:extLst>
          </p:cNvPr>
          <p:cNvCxnSpPr/>
          <p:nvPr/>
        </p:nvCxnSpPr>
        <p:spPr>
          <a:xfrm>
            <a:off x="407307" y="157842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CFCA7D1-9E46-E059-8A65-CB8BE3EDC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96445B7-3A72-C3C9-C95C-36562683A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0206B31-802C-80A1-33FC-B863DDC6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034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58935-B2A0-9B61-F7E0-618F8D8D8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02505A-66F8-5459-B3BB-42807490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CB948D-6B79-86E1-165F-83FB8E091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486" y="4955059"/>
            <a:ext cx="10515600" cy="1450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steps:</a:t>
            </a:r>
          </a:p>
          <a:p>
            <a:pPr marL="457200" lvl="1" indent="0">
              <a:buNone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Construct single-phase estimates of the network topology for each.</a:t>
            </a:r>
          </a:p>
          <a:p>
            <a:pPr marL="457200" lvl="1" indent="0">
              <a:buNone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Merge the three single-phase estimated typologies to form a three-phase feeder model</a:t>
            </a:r>
          </a:p>
          <a:p>
            <a:pPr marL="0" indent="0">
              <a:buNone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B3ABD00-7CC0-9535-27E5-BF7CFE8064F3}"/>
              </a:ext>
            </a:extLst>
          </p:cNvPr>
          <p:cNvCxnSpPr/>
          <p:nvPr/>
        </p:nvCxnSpPr>
        <p:spPr>
          <a:xfrm>
            <a:off x="407307" y="1458686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capture d’écran, texte, diagramme&#10;&#10;Description générée automatiquement">
            <a:extLst>
              <a:ext uri="{FF2B5EF4-FFF2-40B4-BE49-F238E27FC236}">
                <a16:creationId xmlns:a16="http://schemas.microsoft.com/office/drawing/2014/main" id="{51388036-531E-E05A-A65C-685CA6C14E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65" t="28170" r="60244" b="49107"/>
          <a:stretch/>
        </p:blipFill>
        <p:spPr>
          <a:xfrm>
            <a:off x="1001486" y="1686606"/>
            <a:ext cx="1067587" cy="1303028"/>
          </a:xfrm>
          <a:prstGeom prst="rect">
            <a:avLst/>
          </a:prstGeom>
        </p:spPr>
      </p:pic>
      <p:pic>
        <p:nvPicPr>
          <p:cNvPr id="11" name="Image 10" descr="Une image contenant capture d’écran, diagramme, texte, carte&#10;&#10;Description générée automatiquement">
            <a:extLst>
              <a:ext uri="{FF2B5EF4-FFF2-40B4-BE49-F238E27FC236}">
                <a16:creationId xmlns:a16="http://schemas.microsoft.com/office/drawing/2014/main" id="{E6707875-E7B9-084B-5AFF-2E049BC4D0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659" t="28413" r="25606" b="10363"/>
          <a:stretch/>
        </p:blipFill>
        <p:spPr>
          <a:xfrm>
            <a:off x="8946364" y="1664370"/>
            <a:ext cx="1758704" cy="2551226"/>
          </a:xfrm>
          <a:prstGeom prst="rect">
            <a:avLst/>
          </a:prstGeom>
        </p:spPr>
      </p:pic>
      <p:pic>
        <p:nvPicPr>
          <p:cNvPr id="13" name="Image 12" descr="Une image contenant texte, capture d’écran, carte, diagramme&#10;&#10;Description générée automatiquement">
            <a:extLst>
              <a:ext uri="{FF2B5EF4-FFF2-40B4-BE49-F238E27FC236}">
                <a16:creationId xmlns:a16="http://schemas.microsoft.com/office/drawing/2014/main" id="{E04808E8-D3F5-8B21-320E-3EF2A1263C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849" t="30049" r="22590" b="42516"/>
          <a:stretch/>
        </p:blipFill>
        <p:spPr>
          <a:xfrm>
            <a:off x="4527942" y="1853541"/>
            <a:ext cx="3041218" cy="2085844"/>
          </a:xfrm>
          <a:prstGeom prst="rect">
            <a:avLst/>
          </a:prstGeom>
        </p:spPr>
      </p:pic>
      <p:pic>
        <p:nvPicPr>
          <p:cNvPr id="15" name="Image 14" descr="Une image contenant capture d’écran, diagramme, texte, carte&#10;&#10;Description générée automatiquement">
            <a:extLst>
              <a:ext uri="{FF2B5EF4-FFF2-40B4-BE49-F238E27FC236}">
                <a16:creationId xmlns:a16="http://schemas.microsoft.com/office/drawing/2014/main" id="{94C35646-76C7-DA8F-EF79-6A1C286810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148" t="11270" r="25559" b="73247"/>
          <a:stretch/>
        </p:blipFill>
        <p:spPr>
          <a:xfrm>
            <a:off x="7861525" y="2725333"/>
            <a:ext cx="673205" cy="479307"/>
          </a:xfrm>
          <a:prstGeom prst="rect">
            <a:avLst/>
          </a:prstGeom>
        </p:spPr>
      </p:pic>
      <p:pic>
        <p:nvPicPr>
          <p:cNvPr id="19" name="Image 18" descr="Une image contenant dessin, Dessin d’enfant, croquis, art&#10;&#10;Description générée automatiquement">
            <a:extLst>
              <a:ext uri="{FF2B5EF4-FFF2-40B4-BE49-F238E27FC236}">
                <a16:creationId xmlns:a16="http://schemas.microsoft.com/office/drawing/2014/main" id="{4CC90622-281D-A4F3-BE4B-91B30C4C19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8159"/>
          <a:stretch/>
        </p:blipFill>
        <p:spPr>
          <a:xfrm>
            <a:off x="1856782" y="2860134"/>
            <a:ext cx="504656" cy="129094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8717509B-D928-44A8-E7D0-22519E3DC22F}"/>
              </a:ext>
            </a:extLst>
          </p:cNvPr>
          <p:cNvSpPr txBox="1"/>
          <p:nvPr/>
        </p:nvSpPr>
        <p:spPr>
          <a:xfrm>
            <a:off x="1359400" y="4114200"/>
            <a:ext cx="20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Metered nodes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E33FDC8-D7DD-D3B0-4109-948AB148F9F2}"/>
              </a:ext>
            </a:extLst>
          </p:cNvPr>
          <p:cNvSpPr txBox="1"/>
          <p:nvPr/>
        </p:nvSpPr>
        <p:spPr>
          <a:xfrm>
            <a:off x="4371877" y="4148001"/>
            <a:ext cx="3130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Single-phase topologies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5BA2B0D-C78B-BE40-05A5-64B24C354F78}"/>
              </a:ext>
            </a:extLst>
          </p:cNvPr>
          <p:cNvSpPr txBox="1"/>
          <p:nvPr/>
        </p:nvSpPr>
        <p:spPr>
          <a:xfrm>
            <a:off x="8388463" y="4175903"/>
            <a:ext cx="2874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Three-phase topology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363A05-18C8-074E-DCB7-5C4388B43357}"/>
              </a:ext>
            </a:extLst>
          </p:cNvPr>
          <p:cNvSpPr/>
          <p:nvPr/>
        </p:nvSpPr>
        <p:spPr>
          <a:xfrm>
            <a:off x="9786257" y="3429000"/>
            <a:ext cx="463265" cy="40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Espace réservé de la date 30">
            <a:extLst>
              <a:ext uri="{FF2B5EF4-FFF2-40B4-BE49-F238E27FC236}">
                <a16:creationId xmlns:a16="http://schemas.microsoft.com/office/drawing/2014/main" id="{69064586-A252-94FF-048F-1B5E15F45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32" name="Espace réservé du pied de page 31">
            <a:extLst>
              <a:ext uri="{FF2B5EF4-FFF2-40B4-BE49-F238E27FC236}">
                <a16:creationId xmlns:a16="http://schemas.microsoft.com/office/drawing/2014/main" id="{F056B9FD-0536-2150-E3AA-1FCAB019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33" name="Espace réservé du numéro de diapositive 32">
            <a:extLst>
              <a:ext uri="{FF2B5EF4-FFF2-40B4-BE49-F238E27FC236}">
                <a16:creationId xmlns:a16="http://schemas.microsoft.com/office/drawing/2014/main" id="{721C62BF-0A3A-4D11-A2A4-60B86130C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22</a:t>
            </a:fld>
            <a:endParaRPr lang="en-GB"/>
          </a:p>
        </p:txBody>
      </p:sp>
      <p:pic>
        <p:nvPicPr>
          <p:cNvPr id="5" name="Image 4" descr="Une image contenant dessin, diagramme&#10;&#10;Description générée automatiquement">
            <a:extLst>
              <a:ext uri="{FF2B5EF4-FFF2-40B4-BE49-F238E27FC236}">
                <a16:creationId xmlns:a16="http://schemas.microsoft.com/office/drawing/2014/main" id="{A5C8AE8F-47A2-8973-B7F6-AB42FA9AFC3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6528"/>
          <a:stretch/>
        </p:blipFill>
        <p:spPr>
          <a:xfrm>
            <a:off x="2706400" y="2027572"/>
            <a:ext cx="739877" cy="1859085"/>
          </a:xfrm>
          <a:prstGeom prst="rect">
            <a:avLst/>
          </a:prstGeom>
        </p:spPr>
      </p:pic>
      <p:pic>
        <p:nvPicPr>
          <p:cNvPr id="8" name="Image 7" descr="Une image contenant capture d’écran, diagramme, texte, carte&#10;&#10;Description générée automatiquement">
            <a:extLst>
              <a:ext uri="{FF2B5EF4-FFF2-40B4-BE49-F238E27FC236}">
                <a16:creationId xmlns:a16="http://schemas.microsoft.com/office/drawing/2014/main" id="{9FA5D2A3-EAF7-A565-748A-CFC3457268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148" t="11270" r="25559" b="73247"/>
          <a:stretch/>
        </p:blipFill>
        <p:spPr>
          <a:xfrm>
            <a:off x="3542607" y="2665444"/>
            <a:ext cx="673205" cy="47930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2CE83F8-58C8-045C-47C3-67837E1193C2}"/>
              </a:ext>
            </a:extLst>
          </p:cNvPr>
          <p:cNvSpPr txBox="1"/>
          <p:nvPr/>
        </p:nvSpPr>
        <p:spPr>
          <a:xfrm>
            <a:off x="3409754" y="1666675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E6816A8-2813-4C55-977B-183DA5DEAF3C}"/>
              </a:ext>
            </a:extLst>
          </p:cNvPr>
          <p:cNvSpPr txBox="1"/>
          <p:nvPr/>
        </p:nvSpPr>
        <p:spPr>
          <a:xfrm>
            <a:off x="7648477" y="1580464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2B13C12-7954-A391-5E02-40814C129288}"/>
              </a:ext>
            </a:extLst>
          </p:cNvPr>
          <p:cNvSpPr/>
          <p:nvPr/>
        </p:nvSpPr>
        <p:spPr>
          <a:xfrm>
            <a:off x="700088" y="1623328"/>
            <a:ext cx="10816998" cy="320401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9E6A56-B0E5-3CAA-A5C9-A53D0EF8B7D6}"/>
              </a:ext>
            </a:extLst>
          </p:cNvPr>
          <p:cNvSpPr/>
          <p:nvPr/>
        </p:nvSpPr>
        <p:spPr>
          <a:xfrm>
            <a:off x="10017889" y="3939385"/>
            <a:ext cx="1040636" cy="276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830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66422-319D-0390-BE88-47F1B2AE6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6E6B7-77CA-49F5-FDA0-769194F94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 – single phase reconstruction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A12233C5-7F84-F251-6300-A0559CBFC394}"/>
              </a:ext>
            </a:extLst>
          </p:cNvPr>
          <p:cNvCxnSpPr/>
          <p:nvPr/>
        </p:nvCxnSpPr>
        <p:spPr>
          <a:xfrm>
            <a:off x="407307" y="157842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capture d’écran, croquis&#10;&#10;Description générée automatiquement">
            <a:extLst>
              <a:ext uri="{FF2B5EF4-FFF2-40B4-BE49-F238E27FC236}">
                <a16:creationId xmlns:a16="http://schemas.microsoft.com/office/drawing/2014/main" id="{BABA7A1E-1625-7F74-1DD0-7348BD1A53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645" t="17008" r="41254" b="26719"/>
          <a:stretch/>
        </p:blipFill>
        <p:spPr>
          <a:xfrm>
            <a:off x="673190" y="2926913"/>
            <a:ext cx="1664184" cy="270077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F6E37F9-2094-C4BD-9D8B-3F4A14C81AC9}"/>
              </a:ext>
            </a:extLst>
          </p:cNvPr>
          <p:cNvSpPr txBox="1"/>
          <p:nvPr/>
        </p:nvSpPr>
        <p:spPr>
          <a:xfrm>
            <a:off x="780026" y="2158457"/>
            <a:ext cx="150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data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9932AA-7F31-19A0-BA70-E725CBB59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7C762B5-A6B0-736E-B471-55D3F4884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63CCF5B-C6D5-6C7D-B7F9-6A0DED25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23</a:t>
            </a:fld>
            <a:endParaRPr lang="en-GB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11F4CA9-C6B0-0D4B-36BE-A77EB52A9F62}"/>
              </a:ext>
            </a:extLst>
          </p:cNvPr>
          <p:cNvGrpSpPr/>
          <p:nvPr/>
        </p:nvGrpSpPr>
        <p:grpSpPr>
          <a:xfrm>
            <a:off x="9281808" y="2237236"/>
            <a:ext cx="1925848" cy="3572565"/>
            <a:chOff x="9250916" y="1992870"/>
            <a:chExt cx="1925848" cy="357256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8D1E5F9-3F2D-D454-4AB1-582743CF8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50916" y="2481602"/>
              <a:ext cx="1925848" cy="308383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AED674F-B402-8A02-9FD1-144B94DF7307}"/>
                </a:ext>
              </a:extLst>
            </p:cNvPr>
            <p:cNvSpPr txBox="1"/>
            <p:nvPr/>
          </p:nvSpPr>
          <p:spPr>
            <a:xfrm>
              <a:off x="9550617" y="1992870"/>
              <a:ext cx="142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Real network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858EEEB-064F-3AC9-0E97-BA381F99133B}"/>
                </a:ext>
              </a:extLst>
            </p:cNvPr>
            <p:cNvSpPr/>
            <p:nvPr/>
          </p:nvSpPr>
          <p:spPr>
            <a:xfrm>
              <a:off x="10010776" y="4229100"/>
              <a:ext cx="279509" cy="228600"/>
            </a:xfrm>
            <a:prstGeom prst="rect">
              <a:avLst/>
            </a:prstGeom>
            <a:noFill/>
            <a:ln w="285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Image 15" descr="Une image contenant capture d’écran, diagramme, texte, carte&#10;&#10;Description générée automatiquement">
            <a:extLst>
              <a:ext uri="{FF2B5EF4-FFF2-40B4-BE49-F238E27FC236}">
                <a16:creationId xmlns:a16="http://schemas.microsoft.com/office/drawing/2014/main" id="{C777517C-103B-1E32-7AB6-5559F15348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701" t="85589" r="50122" b="10136"/>
          <a:stretch/>
        </p:blipFill>
        <p:spPr>
          <a:xfrm rot="10519109">
            <a:off x="9988978" y="2869782"/>
            <a:ext cx="294680" cy="178131"/>
          </a:xfrm>
          <a:prstGeom prst="rect">
            <a:avLst/>
          </a:prstGeom>
        </p:spPr>
      </p:pic>
      <p:pic>
        <p:nvPicPr>
          <p:cNvPr id="17" name="Image 16" descr="Une image contenant capture d’écran, diagramme, texte, carte&#10;&#10;Description générée automatiquement">
            <a:extLst>
              <a:ext uri="{FF2B5EF4-FFF2-40B4-BE49-F238E27FC236}">
                <a16:creationId xmlns:a16="http://schemas.microsoft.com/office/drawing/2014/main" id="{25DA8855-CF69-F447-8138-B739346345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701" t="85589" r="50122" b="10136"/>
          <a:stretch/>
        </p:blipFill>
        <p:spPr>
          <a:xfrm rot="10519109">
            <a:off x="1254422" y="2673418"/>
            <a:ext cx="350080" cy="21162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28EF1134-9389-7DB5-C308-C12474E90B10}"/>
              </a:ext>
            </a:extLst>
          </p:cNvPr>
          <p:cNvGrpSpPr/>
          <p:nvPr/>
        </p:nvGrpSpPr>
        <p:grpSpPr>
          <a:xfrm>
            <a:off x="2735068" y="2158457"/>
            <a:ext cx="2085764" cy="3433439"/>
            <a:chOff x="2735068" y="2158457"/>
            <a:chExt cx="2085764" cy="3433439"/>
          </a:xfrm>
        </p:grpSpPr>
        <p:pic>
          <p:nvPicPr>
            <p:cNvPr id="18" name="Image 17" descr="Une image contenant croquis&#10;&#10;Description générée automatiquement">
              <a:extLst>
                <a:ext uri="{FF2B5EF4-FFF2-40B4-BE49-F238E27FC236}">
                  <a16:creationId xmlns:a16="http://schemas.microsoft.com/office/drawing/2014/main" id="{BFC60B7C-58F5-8BF4-FF46-A0CB9262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7141" t="12494" r="39954" b="21994"/>
            <a:stretch/>
          </p:blipFill>
          <p:spPr>
            <a:xfrm>
              <a:off x="2910192" y="2891125"/>
              <a:ext cx="1739920" cy="2700771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8D62E17-4F2B-4062-9E21-42F69AC07011}"/>
                </a:ext>
              </a:extLst>
            </p:cNvPr>
            <p:cNvSpPr txBox="1"/>
            <p:nvPr/>
          </p:nvSpPr>
          <p:spPr>
            <a:xfrm>
              <a:off x="2735068" y="2158457"/>
              <a:ext cx="2085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Topology estimation</a:t>
              </a:r>
            </a:p>
          </p:txBody>
        </p:sp>
        <p:pic>
          <p:nvPicPr>
            <p:cNvPr id="21" name="Image 20" descr="Une image contenant capture d’écran, diagramme, texte, carte&#10;&#10;Description générée automatiquement">
              <a:extLst>
                <a:ext uri="{FF2B5EF4-FFF2-40B4-BE49-F238E27FC236}">
                  <a16:creationId xmlns:a16="http://schemas.microsoft.com/office/drawing/2014/main" id="{7166D77C-DB55-532D-0245-708CBBDD0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9701" t="85589" r="50122" b="10136"/>
            <a:stretch/>
          </p:blipFill>
          <p:spPr>
            <a:xfrm rot="10519109">
              <a:off x="3538605" y="2766517"/>
              <a:ext cx="350080" cy="211620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5DE1A45-7926-AF67-6510-C2E487B159E0}"/>
              </a:ext>
            </a:extLst>
          </p:cNvPr>
          <p:cNvGrpSpPr/>
          <p:nvPr/>
        </p:nvGrpSpPr>
        <p:grpSpPr>
          <a:xfrm>
            <a:off x="5104479" y="2159926"/>
            <a:ext cx="3091036" cy="3651849"/>
            <a:chOff x="5104479" y="2159926"/>
            <a:chExt cx="3091036" cy="3651849"/>
          </a:xfrm>
        </p:grpSpPr>
        <p:pic>
          <p:nvPicPr>
            <p:cNvPr id="22" name="Image 21" descr="Une image contenant écriture manuscrite, croquis, dessin, Dessin d’enfant&#10;&#10;Description générée automatiquement">
              <a:extLst>
                <a:ext uri="{FF2B5EF4-FFF2-40B4-BE49-F238E27FC236}">
                  <a16:creationId xmlns:a16="http://schemas.microsoft.com/office/drawing/2014/main" id="{18DC9990-3B4E-6F91-CB28-BB8D00625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9669" t="8952" r="29640" b="27664"/>
            <a:stretch/>
          </p:blipFill>
          <p:spPr>
            <a:xfrm>
              <a:off x="5104479" y="2653924"/>
              <a:ext cx="2114680" cy="3157851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08E2F81F-2F52-34CB-4C5A-B3B5DA763824}"/>
                </a:ext>
              </a:extLst>
            </p:cNvPr>
            <p:cNvSpPr txBox="1"/>
            <p:nvPr/>
          </p:nvSpPr>
          <p:spPr>
            <a:xfrm>
              <a:off x="6109495" y="2159926"/>
              <a:ext cx="2086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Topology validation</a:t>
              </a:r>
            </a:p>
          </p:txBody>
        </p:sp>
        <p:pic>
          <p:nvPicPr>
            <p:cNvPr id="24" name="Image 23" descr="Une image contenant capture d’écran, diagramme, texte, carte&#10;&#10;Description générée automatiquement">
              <a:extLst>
                <a:ext uri="{FF2B5EF4-FFF2-40B4-BE49-F238E27FC236}">
                  <a16:creationId xmlns:a16="http://schemas.microsoft.com/office/drawing/2014/main" id="{03E88028-A8D4-B938-4F84-7981A5A65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9701" t="85589" r="50122" b="10136"/>
            <a:stretch/>
          </p:blipFill>
          <p:spPr>
            <a:xfrm rot="10519109">
              <a:off x="5943205" y="2611732"/>
              <a:ext cx="350080" cy="211620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C1181B0-FF93-69B0-3AD6-0FD4B55FA172}"/>
              </a:ext>
            </a:extLst>
          </p:cNvPr>
          <p:cNvGrpSpPr/>
          <p:nvPr/>
        </p:nvGrpSpPr>
        <p:grpSpPr>
          <a:xfrm>
            <a:off x="7316452" y="2619455"/>
            <a:ext cx="2138698" cy="3346405"/>
            <a:chOff x="7316452" y="2619455"/>
            <a:chExt cx="2138698" cy="3346405"/>
          </a:xfrm>
        </p:grpSpPr>
        <p:pic>
          <p:nvPicPr>
            <p:cNvPr id="4" name="Image 3" descr="Une image contenant écriture manuscrite, dessin, croquis, Dessin d’enfant&#10;&#10;Description générée automatiquement">
              <a:extLst>
                <a:ext uri="{FF2B5EF4-FFF2-40B4-BE49-F238E27FC236}">
                  <a16:creationId xmlns:a16="http://schemas.microsoft.com/office/drawing/2014/main" id="{01CA5CAC-3316-09A4-3C2E-04547B497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841" t="10499" r="33025" b="20840"/>
            <a:stretch/>
          </p:blipFill>
          <p:spPr>
            <a:xfrm>
              <a:off x="7316452" y="2715876"/>
              <a:ext cx="2138698" cy="3249984"/>
            </a:xfrm>
            <a:prstGeom prst="rect">
              <a:avLst/>
            </a:prstGeom>
          </p:spPr>
        </p:pic>
        <p:pic>
          <p:nvPicPr>
            <p:cNvPr id="25" name="Image 24" descr="Une image contenant capture d’écran, diagramme, texte, carte&#10;&#10;Description générée automatiquement">
              <a:extLst>
                <a:ext uri="{FF2B5EF4-FFF2-40B4-BE49-F238E27FC236}">
                  <a16:creationId xmlns:a16="http://schemas.microsoft.com/office/drawing/2014/main" id="{C4A4F29E-740B-3F1F-6074-09F7C1CEB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9701" t="85589" r="50122" b="10136"/>
            <a:stretch/>
          </p:blipFill>
          <p:spPr>
            <a:xfrm rot="10519109">
              <a:off x="8242547" y="2619455"/>
              <a:ext cx="350080" cy="211620"/>
            </a:xfrm>
            <a:prstGeom prst="rect">
              <a:avLst/>
            </a:prstGeom>
          </p:spPr>
        </p:pic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1723C933-7006-44F2-8A4B-6EFE7DB811A5}"/>
              </a:ext>
            </a:extLst>
          </p:cNvPr>
          <p:cNvSpPr txBox="1"/>
          <p:nvPr/>
        </p:nvSpPr>
        <p:spPr>
          <a:xfrm>
            <a:off x="9452990" y="5559869"/>
            <a:ext cx="136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Unavailable</a:t>
            </a:r>
          </a:p>
        </p:txBody>
      </p:sp>
    </p:spTree>
    <p:extLst>
      <p:ext uri="{BB962C8B-B14F-4D97-AF65-F5344CB8AC3E}">
        <p14:creationId xmlns:p14="http://schemas.microsoft.com/office/powerpoint/2010/main" val="378365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892C8-B181-CF2E-99D0-6327CF7CF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9EAA0B-5C99-B6D6-A744-E03ACF79E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 – single phase reconstruction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910E35B-64F8-62BE-A946-8CD773EB9897}"/>
              </a:ext>
            </a:extLst>
          </p:cNvPr>
          <p:cNvCxnSpPr/>
          <p:nvPr/>
        </p:nvCxnSpPr>
        <p:spPr>
          <a:xfrm>
            <a:off x="407307" y="157842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588D6FD6-83A7-6D7B-48B1-30D57799C207}"/>
              </a:ext>
            </a:extLst>
          </p:cNvPr>
          <p:cNvSpPr txBox="1"/>
          <p:nvPr/>
        </p:nvSpPr>
        <p:spPr>
          <a:xfrm>
            <a:off x="1049328" y="2259794"/>
            <a:ext cx="2573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Hidden nodes detection</a:t>
            </a:r>
          </a:p>
        </p:txBody>
      </p:sp>
      <p:pic>
        <p:nvPicPr>
          <p:cNvPr id="7" name="Image 6" descr="Une image contenant dessin, écriture manuscrite&#10;&#10;Description générée automatiquement">
            <a:extLst>
              <a:ext uri="{FF2B5EF4-FFF2-40B4-BE49-F238E27FC236}">
                <a16:creationId xmlns:a16="http://schemas.microsoft.com/office/drawing/2014/main" id="{1FCD2C9B-665F-73DE-9937-56451D0AFD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26" t="6089" r="56944" b="51744"/>
          <a:stretch/>
        </p:blipFill>
        <p:spPr>
          <a:xfrm>
            <a:off x="2564815" y="2868673"/>
            <a:ext cx="1832981" cy="2891778"/>
          </a:xfrm>
          <a:prstGeom prst="rect">
            <a:avLst/>
          </a:prstGeom>
        </p:spPr>
      </p:pic>
      <p:pic>
        <p:nvPicPr>
          <p:cNvPr id="9" name="Image 8" descr="Une image contenant dessin, écriture manuscrite&#10;&#10;Description générée automatiquement">
            <a:extLst>
              <a:ext uri="{FF2B5EF4-FFF2-40B4-BE49-F238E27FC236}">
                <a16:creationId xmlns:a16="http://schemas.microsoft.com/office/drawing/2014/main" id="{6E420F45-FF0E-877A-A0E5-03CAE7C11D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44" t="52097" r="54988" b="2935"/>
          <a:stretch/>
        </p:blipFill>
        <p:spPr>
          <a:xfrm>
            <a:off x="9100457" y="2733822"/>
            <a:ext cx="2028099" cy="3083834"/>
          </a:xfrm>
          <a:prstGeom prst="rect">
            <a:avLst/>
          </a:prstGeom>
        </p:spPr>
      </p:pic>
      <p:pic>
        <p:nvPicPr>
          <p:cNvPr id="16" name="Image 15" descr="Une image contenant dessin, écriture manuscrite&#10;&#10;Description générée automatiquement">
            <a:extLst>
              <a:ext uri="{FF2B5EF4-FFF2-40B4-BE49-F238E27FC236}">
                <a16:creationId xmlns:a16="http://schemas.microsoft.com/office/drawing/2014/main" id="{348922D6-4971-3F33-F184-876E9F62B6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017" t="6665" r="4675" b="53954"/>
          <a:stretch/>
        </p:blipFill>
        <p:spPr>
          <a:xfrm>
            <a:off x="5163520" y="2963081"/>
            <a:ext cx="1851238" cy="2700771"/>
          </a:xfrm>
          <a:prstGeom prst="rect">
            <a:avLst/>
          </a:prstGeom>
        </p:spPr>
      </p:pic>
      <p:pic>
        <p:nvPicPr>
          <p:cNvPr id="21" name="Image 20" descr="Une image contenant dessin, écriture manuscrite&#10;&#10;Description générée automatiquement">
            <a:extLst>
              <a:ext uri="{FF2B5EF4-FFF2-40B4-BE49-F238E27FC236}">
                <a16:creationId xmlns:a16="http://schemas.microsoft.com/office/drawing/2014/main" id="{6D7E2016-D4F8-C0B3-FD98-E0FAD9B447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692" t="53505"/>
          <a:stretch/>
        </p:blipFill>
        <p:spPr>
          <a:xfrm>
            <a:off x="7082797" y="2719147"/>
            <a:ext cx="2141206" cy="3188641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5EB7A7-32E7-7FF2-DA2D-5D43E4507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869E8E-3FA8-7A5F-EFFF-574551F66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7A2578-95E8-0B40-7124-9BA907498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24</a:t>
            </a:fld>
            <a:endParaRPr lang="en-GB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55F390A-2CE4-2685-88F0-B3DE264E0BE1}"/>
              </a:ext>
            </a:extLst>
          </p:cNvPr>
          <p:cNvGrpSpPr/>
          <p:nvPr/>
        </p:nvGrpSpPr>
        <p:grpSpPr>
          <a:xfrm>
            <a:off x="457531" y="2791495"/>
            <a:ext cx="2491097" cy="3010094"/>
            <a:chOff x="437841" y="2673418"/>
            <a:chExt cx="2491097" cy="3010094"/>
          </a:xfrm>
        </p:grpSpPr>
        <p:pic>
          <p:nvPicPr>
            <p:cNvPr id="8" name="Image 7" descr="Une image contenant écriture manuscrite, dessin, croquis, Dessin d’enfant&#10;&#10;Description générée automatiquement">
              <a:extLst>
                <a:ext uri="{FF2B5EF4-FFF2-40B4-BE49-F238E27FC236}">
                  <a16:creationId xmlns:a16="http://schemas.microsoft.com/office/drawing/2014/main" id="{1BCE88CE-7D02-A0EB-C8FB-D18266390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841" t="10499" r="33025" b="20840"/>
            <a:stretch/>
          </p:blipFill>
          <p:spPr>
            <a:xfrm>
              <a:off x="437841" y="2791734"/>
              <a:ext cx="1902975" cy="289177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75FC88-9448-5941-7300-C04DDC249AF3}"/>
                </a:ext>
              </a:extLst>
            </p:cNvPr>
            <p:cNvSpPr/>
            <p:nvPr/>
          </p:nvSpPr>
          <p:spPr>
            <a:xfrm>
              <a:off x="1357313" y="3629025"/>
              <a:ext cx="200025" cy="14573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lèche vers la droite 10">
              <a:extLst>
                <a:ext uri="{FF2B5EF4-FFF2-40B4-BE49-F238E27FC236}">
                  <a16:creationId xmlns:a16="http://schemas.microsoft.com/office/drawing/2014/main" id="{FC02E5AB-C5AF-F9C4-DBBC-A844567F6B5F}"/>
                </a:ext>
              </a:extLst>
            </p:cNvPr>
            <p:cNvSpPr/>
            <p:nvPr/>
          </p:nvSpPr>
          <p:spPr>
            <a:xfrm>
              <a:off x="1972800" y="4029075"/>
              <a:ext cx="956138" cy="25717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Image 12" descr="Une image contenant capture d’écran, diagramme, texte, carte&#10;&#10;Description générée automatiquement">
              <a:extLst>
                <a:ext uri="{FF2B5EF4-FFF2-40B4-BE49-F238E27FC236}">
                  <a16:creationId xmlns:a16="http://schemas.microsoft.com/office/drawing/2014/main" id="{8F712CDD-A6B2-B539-0238-90166C867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9701" t="85589" r="50122" b="10136"/>
            <a:stretch/>
          </p:blipFill>
          <p:spPr>
            <a:xfrm rot="10519109">
              <a:off x="1254422" y="2673418"/>
              <a:ext cx="350080" cy="211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555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61B29-8CD2-CFD8-37DA-5DEECC4F8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982581-1AC4-41B5-8518-2AB9A1FBD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 – single phase reconstruction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62BAA7FD-6606-129C-8CEA-FC3DDF122A5F}"/>
              </a:ext>
            </a:extLst>
          </p:cNvPr>
          <p:cNvCxnSpPr/>
          <p:nvPr/>
        </p:nvCxnSpPr>
        <p:spPr>
          <a:xfrm>
            <a:off x="407307" y="157842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A2DF4E-E2AD-1959-9A47-C183CFB24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D00FACB6-4B92-3FF7-3310-ACA68CCBC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6533F25-9C9E-F2D0-E5B6-EEB3D22F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25</a:t>
            </a:fld>
            <a:endParaRPr lang="en-GB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FC988D0-55C7-92D1-4821-B2F0C2997F96}"/>
              </a:ext>
            </a:extLst>
          </p:cNvPr>
          <p:cNvGrpSpPr/>
          <p:nvPr/>
        </p:nvGrpSpPr>
        <p:grpSpPr>
          <a:xfrm>
            <a:off x="9876397" y="2237236"/>
            <a:ext cx="1925848" cy="3572565"/>
            <a:chOff x="9250916" y="1992870"/>
            <a:chExt cx="1925848" cy="357256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C86BFF5-B690-9164-224F-0447C37B6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50916" y="2481602"/>
              <a:ext cx="1925848" cy="308383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344551B-8938-857F-45D4-1694DDBF2269}"/>
                </a:ext>
              </a:extLst>
            </p:cNvPr>
            <p:cNvSpPr txBox="1"/>
            <p:nvPr/>
          </p:nvSpPr>
          <p:spPr>
            <a:xfrm>
              <a:off x="9550617" y="1992870"/>
              <a:ext cx="142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Real network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D8BFBBF-07A0-A96B-7105-3321763AB891}"/>
                </a:ext>
              </a:extLst>
            </p:cNvPr>
            <p:cNvSpPr/>
            <p:nvPr/>
          </p:nvSpPr>
          <p:spPr>
            <a:xfrm>
              <a:off x="10010776" y="4229100"/>
              <a:ext cx="279509" cy="228600"/>
            </a:xfrm>
            <a:prstGeom prst="rect">
              <a:avLst/>
            </a:prstGeom>
            <a:noFill/>
            <a:ln w="285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Image 15" descr="Une image contenant capture d’écran, diagramme, texte, carte&#10;&#10;Description générée automatiquement">
            <a:extLst>
              <a:ext uri="{FF2B5EF4-FFF2-40B4-BE49-F238E27FC236}">
                <a16:creationId xmlns:a16="http://schemas.microsoft.com/office/drawing/2014/main" id="{E5094DC9-43FA-0619-B1C2-F6FD622801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701" t="85589" r="50122" b="10136"/>
          <a:stretch/>
        </p:blipFill>
        <p:spPr>
          <a:xfrm rot="10519109">
            <a:off x="10585733" y="2814630"/>
            <a:ext cx="294680" cy="178131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4E230A9-3749-E591-5DE9-771C75A7D427}"/>
              </a:ext>
            </a:extLst>
          </p:cNvPr>
          <p:cNvGrpSpPr/>
          <p:nvPr/>
        </p:nvGrpSpPr>
        <p:grpSpPr>
          <a:xfrm>
            <a:off x="389755" y="2149271"/>
            <a:ext cx="1664184" cy="3469226"/>
            <a:chOff x="673190" y="2158457"/>
            <a:chExt cx="1664184" cy="3469226"/>
          </a:xfrm>
        </p:grpSpPr>
        <p:pic>
          <p:nvPicPr>
            <p:cNvPr id="14" name="Image 13" descr="Une image contenant capture d’écran, croquis&#10;&#10;Description générée automatiquement">
              <a:extLst>
                <a:ext uri="{FF2B5EF4-FFF2-40B4-BE49-F238E27FC236}">
                  <a16:creationId xmlns:a16="http://schemas.microsoft.com/office/drawing/2014/main" id="{FC0CC4E7-9BD5-9D18-4FEB-9965FF02B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1645" t="17008" r="41254" b="26719"/>
            <a:stretch/>
          </p:blipFill>
          <p:spPr>
            <a:xfrm>
              <a:off x="673190" y="2926913"/>
              <a:ext cx="1664184" cy="270077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C68B914-CE06-0C96-7BC0-57F73494F6A4}"/>
                </a:ext>
              </a:extLst>
            </p:cNvPr>
            <p:cNvSpPr txBox="1"/>
            <p:nvPr/>
          </p:nvSpPr>
          <p:spPr>
            <a:xfrm>
              <a:off x="780026" y="2158457"/>
              <a:ext cx="1507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Available data</a:t>
              </a:r>
            </a:p>
          </p:txBody>
        </p:sp>
        <p:pic>
          <p:nvPicPr>
            <p:cNvPr id="17" name="Image 16" descr="Une image contenant capture d’écran, diagramme, texte, carte&#10;&#10;Description générée automatiquement">
              <a:extLst>
                <a:ext uri="{FF2B5EF4-FFF2-40B4-BE49-F238E27FC236}">
                  <a16:creationId xmlns:a16="http://schemas.microsoft.com/office/drawing/2014/main" id="{532F92FD-CB6C-9DF3-22ED-800F00C3B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9701" t="85589" r="50122" b="10136"/>
            <a:stretch/>
          </p:blipFill>
          <p:spPr>
            <a:xfrm rot="10519109">
              <a:off x="1254422" y="2673418"/>
              <a:ext cx="350080" cy="211620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0BF6ACC8-BE48-32BE-44FB-7973CA3E64A6}"/>
              </a:ext>
            </a:extLst>
          </p:cNvPr>
          <p:cNvGrpSpPr/>
          <p:nvPr/>
        </p:nvGrpSpPr>
        <p:grpSpPr>
          <a:xfrm>
            <a:off x="2096883" y="2185058"/>
            <a:ext cx="2085764" cy="3433439"/>
            <a:chOff x="2735068" y="2158457"/>
            <a:chExt cx="2085764" cy="3433439"/>
          </a:xfrm>
        </p:grpSpPr>
        <p:pic>
          <p:nvPicPr>
            <p:cNvPr id="18" name="Image 17" descr="Une image contenant croquis&#10;&#10;Description générée automatiquement">
              <a:extLst>
                <a:ext uri="{FF2B5EF4-FFF2-40B4-BE49-F238E27FC236}">
                  <a16:creationId xmlns:a16="http://schemas.microsoft.com/office/drawing/2014/main" id="{6F01F638-35D9-E4F2-50EF-11E101689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7141" t="12494" r="39954" b="21994"/>
            <a:stretch/>
          </p:blipFill>
          <p:spPr>
            <a:xfrm>
              <a:off x="2910192" y="2891125"/>
              <a:ext cx="1739920" cy="2700771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97CE8F5-4513-B653-2252-1FEC147864C8}"/>
                </a:ext>
              </a:extLst>
            </p:cNvPr>
            <p:cNvSpPr txBox="1"/>
            <p:nvPr/>
          </p:nvSpPr>
          <p:spPr>
            <a:xfrm>
              <a:off x="2735068" y="2158457"/>
              <a:ext cx="2085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Topology estimation</a:t>
              </a:r>
            </a:p>
          </p:txBody>
        </p:sp>
        <p:pic>
          <p:nvPicPr>
            <p:cNvPr id="21" name="Image 20" descr="Une image contenant capture d’écran, diagramme, texte, carte&#10;&#10;Description générée automatiquement">
              <a:extLst>
                <a:ext uri="{FF2B5EF4-FFF2-40B4-BE49-F238E27FC236}">
                  <a16:creationId xmlns:a16="http://schemas.microsoft.com/office/drawing/2014/main" id="{691B46D9-B30B-CD6B-AA60-51C1556A3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9701" t="85589" r="50122" b="10136"/>
            <a:stretch/>
          </p:blipFill>
          <p:spPr>
            <a:xfrm rot="10519109">
              <a:off x="3538605" y="2766517"/>
              <a:ext cx="350080" cy="211620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D16C35E-5925-2FA3-9C52-493A5B0CA6BB}"/>
              </a:ext>
            </a:extLst>
          </p:cNvPr>
          <p:cNvGrpSpPr/>
          <p:nvPr/>
        </p:nvGrpSpPr>
        <p:grpSpPr>
          <a:xfrm>
            <a:off x="3837406" y="2203094"/>
            <a:ext cx="3091036" cy="3651849"/>
            <a:chOff x="5104479" y="2159926"/>
            <a:chExt cx="3091036" cy="3651849"/>
          </a:xfrm>
        </p:grpSpPr>
        <p:pic>
          <p:nvPicPr>
            <p:cNvPr id="22" name="Image 21" descr="Une image contenant écriture manuscrite, croquis, dessin, Dessin d’enfant&#10;&#10;Description générée automatiquement">
              <a:extLst>
                <a:ext uri="{FF2B5EF4-FFF2-40B4-BE49-F238E27FC236}">
                  <a16:creationId xmlns:a16="http://schemas.microsoft.com/office/drawing/2014/main" id="{E3CB29CB-4B79-3C22-DC1C-AD1BF9E8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9669" t="8952" r="29640" b="27664"/>
            <a:stretch/>
          </p:blipFill>
          <p:spPr>
            <a:xfrm>
              <a:off x="5104479" y="2653924"/>
              <a:ext cx="2114680" cy="3157851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287C20D-EDCB-56B7-10A2-56D8AA9BA27D}"/>
                </a:ext>
              </a:extLst>
            </p:cNvPr>
            <p:cNvSpPr txBox="1"/>
            <p:nvPr/>
          </p:nvSpPr>
          <p:spPr>
            <a:xfrm>
              <a:off x="6109495" y="2159926"/>
              <a:ext cx="2086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Topology validation</a:t>
              </a:r>
            </a:p>
          </p:txBody>
        </p:sp>
        <p:pic>
          <p:nvPicPr>
            <p:cNvPr id="24" name="Image 23" descr="Une image contenant capture d’écran, diagramme, texte, carte&#10;&#10;Description générée automatiquement">
              <a:extLst>
                <a:ext uri="{FF2B5EF4-FFF2-40B4-BE49-F238E27FC236}">
                  <a16:creationId xmlns:a16="http://schemas.microsoft.com/office/drawing/2014/main" id="{08BFBF40-22B1-39F2-CEAA-09E3EA08A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9701" t="85589" r="50122" b="10136"/>
            <a:stretch/>
          </p:blipFill>
          <p:spPr>
            <a:xfrm rot="10519109">
              <a:off x="5943205" y="2611732"/>
              <a:ext cx="350080" cy="211620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51163FA3-530D-56AE-3962-782F9AFDFB00}"/>
              </a:ext>
            </a:extLst>
          </p:cNvPr>
          <p:cNvGrpSpPr/>
          <p:nvPr/>
        </p:nvGrpSpPr>
        <p:grpSpPr>
          <a:xfrm>
            <a:off x="5713411" y="2697092"/>
            <a:ext cx="2138698" cy="3346405"/>
            <a:chOff x="7316452" y="2619455"/>
            <a:chExt cx="2138698" cy="3346405"/>
          </a:xfrm>
        </p:grpSpPr>
        <p:pic>
          <p:nvPicPr>
            <p:cNvPr id="4" name="Image 3" descr="Une image contenant écriture manuscrite, dessin, croquis, Dessin d’enfant&#10;&#10;Description générée automatiquement">
              <a:extLst>
                <a:ext uri="{FF2B5EF4-FFF2-40B4-BE49-F238E27FC236}">
                  <a16:creationId xmlns:a16="http://schemas.microsoft.com/office/drawing/2014/main" id="{F0665C9A-631D-45E2-983C-EB2B73CF9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841" t="10499" r="33025" b="20840"/>
            <a:stretch/>
          </p:blipFill>
          <p:spPr>
            <a:xfrm>
              <a:off x="7316452" y="2715876"/>
              <a:ext cx="2138698" cy="3249984"/>
            </a:xfrm>
            <a:prstGeom prst="rect">
              <a:avLst/>
            </a:prstGeom>
          </p:spPr>
        </p:pic>
        <p:pic>
          <p:nvPicPr>
            <p:cNvPr id="25" name="Image 24" descr="Une image contenant capture d’écran, diagramme, texte, carte&#10;&#10;Description générée automatiquement">
              <a:extLst>
                <a:ext uri="{FF2B5EF4-FFF2-40B4-BE49-F238E27FC236}">
                  <a16:creationId xmlns:a16="http://schemas.microsoft.com/office/drawing/2014/main" id="{B1020E2C-CFCD-30AA-75B1-01F8F0ED2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9701" t="85589" r="50122" b="10136"/>
            <a:stretch/>
          </p:blipFill>
          <p:spPr>
            <a:xfrm rot="10519109">
              <a:off x="8242547" y="2619455"/>
              <a:ext cx="350080" cy="211620"/>
            </a:xfrm>
            <a:prstGeom prst="rect">
              <a:avLst/>
            </a:prstGeom>
          </p:spPr>
        </p:pic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E47945AC-95FE-A1F2-DF7E-F51A2994086E}"/>
              </a:ext>
            </a:extLst>
          </p:cNvPr>
          <p:cNvSpPr txBox="1"/>
          <p:nvPr/>
        </p:nvSpPr>
        <p:spPr>
          <a:xfrm>
            <a:off x="9982200" y="5559869"/>
            <a:ext cx="136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Unavailable</a:t>
            </a:r>
          </a:p>
        </p:txBody>
      </p:sp>
      <p:pic>
        <p:nvPicPr>
          <p:cNvPr id="28" name="Image 27" descr="Une image contenant crochet&#10;&#10;Description générée automatiquement avec une confiance moyenne">
            <a:extLst>
              <a:ext uri="{FF2B5EF4-FFF2-40B4-BE49-F238E27FC236}">
                <a16:creationId xmlns:a16="http://schemas.microsoft.com/office/drawing/2014/main" id="{175A339A-29DA-BCA8-EA25-1DAA6C230F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7498" y="2802901"/>
            <a:ext cx="1722554" cy="3070639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344AD031-7E19-5316-2F54-9420C6D2DF83}"/>
              </a:ext>
            </a:extLst>
          </p:cNvPr>
          <p:cNvSpPr txBox="1"/>
          <p:nvPr/>
        </p:nvSpPr>
        <p:spPr>
          <a:xfrm>
            <a:off x="7315400" y="2210607"/>
            <a:ext cx="2519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Hidden node detection</a:t>
            </a:r>
          </a:p>
        </p:txBody>
      </p:sp>
      <p:pic>
        <p:nvPicPr>
          <p:cNvPr id="31" name="Image 30" descr="Une image contenant capture d’écran, diagramme, texte, carte&#10;&#10;Description générée automatiquement">
            <a:extLst>
              <a:ext uri="{FF2B5EF4-FFF2-40B4-BE49-F238E27FC236}">
                <a16:creationId xmlns:a16="http://schemas.microsoft.com/office/drawing/2014/main" id="{63F7A05F-71F8-9AFE-9EE0-1A6B5F1744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701" t="85589" r="50122" b="10136"/>
          <a:stretch/>
        </p:blipFill>
        <p:spPr>
          <a:xfrm rot="10519109">
            <a:off x="8427567" y="2737695"/>
            <a:ext cx="294680" cy="178131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A7901B58-F6D6-B275-676E-1FD34245BDAF}"/>
              </a:ext>
            </a:extLst>
          </p:cNvPr>
          <p:cNvGrpSpPr/>
          <p:nvPr/>
        </p:nvGrpSpPr>
        <p:grpSpPr>
          <a:xfrm>
            <a:off x="5409605" y="5559869"/>
            <a:ext cx="3209170" cy="776491"/>
            <a:chOff x="5409605" y="5559869"/>
            <a:chExt cx="3209170" cy="776491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3501F072-00D4-6423-F89A-235F3D7A38E6}"/>
                </a:ext>
              </a:extLst>
            </p:cNvPr>
            <p:cNvSpPr txBox="1"/>
            <p:nvPr/>
          </p:nvSpPr>
          <p:spPr>
            <a:xfrm>
              <a:off x="5590061" y="5967028"/>
              <a:ext cx="30287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Single phase reconstruction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010DF09-FB0E-AD94-396E-39792D0A4CAB}"/>
                </a:ext>
              </a:extLst>
            </p:cNvPr>
            <p:cNvSpPr/>
            <p:nvPr/>
          </p:nvSpPr>
          <p:spPr>
            <a:xfrm>
              <a:off x="5409605" y="5965093"/>
              <a:ext cx="3176066" cy="3575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Connecteur en arc 32">
              <a:extLst>
                <a:ext uri="{FF2B5EF4-FFF2-40B4-BE49-F238E27FC236}">
                  <a16:creationId xmlns:a16="http://schemas.microsoft.com/office/drawing/2014/main" id="{FB9F940B-9945-33F8-7B4D-9597248A41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7352" y="5559869"/>
              <a:ext cx="1254553" cy="395090"/>
            </a:xfrm>
            <a:prstGeom prst="curvedConnector2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140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4063C-6016-DD76-A44C-1FA7EF8F9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082236-0038-ECD8-46B8-F0EF26574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25B34F-6BAC-FDDA-44F2-3AAF87AA0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486" y="4955059"/>
            <a:ext cx="10515600" cy="1450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steps:</a:t>
            </a:r>
          </a:p>
          <a:p>
            <a:pPr marL="457200" lvl="1" indent="0">
              <a:buNone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Construct single-phase estimates of the network topology for each.</a:t>
            </a:r>
          </a:p>
          <a:p>
            <a:pPr marL="457200" lvl="1" indent="0">
              <a:buNone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Merge the three single-phase estimated typologies to form a three-phase feeder model</a:t>
            </a:r>
          </a:p>
          <a:p>
            <a:pPr marL="0" indent="0">
              <a:buNone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9B9ACAC-BB68-8854-9245-AED65AB176BE}"/>
              </a:ext>
            </a:extLst>
          </p:cNvPr>
          <p:cNvCxnSpPr/>
          <p:nvPr/>
        </p:nvCxnSpPr>
        <p:spPr>
          <a:xfrm>
            <a:off x="407307" y="1458686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capture d’écran, texte, diagramme&#10;&#10;Description générée automatiquement">
            <a:extLst>
              <a:ext uri="{FF2B5EF4-FFF2-40B4-BE49-F238E27FC236}">
                <a16:creationId xmlns:a16="http://schemas.microsoft.com/office/drawing/2014/main" id="{303C7D78-6E3D-A7E1-7D3F-2540929FE1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65" t="28170" r="60244" b="49107"/>
          <a:stretch/>
        </p:blipFill>
        <p:spPr>
          <a:xfrm>
            <a:off x="1001486" y="1686606"/>
            <a:ext cx="1067587" cy="1303028"/>
          </a:xfrm>
          <a:prstGeom prst="rect">
            <a:avLst/>
          </a:prstGeom>
        </p:spPr>
      </p:pic>
      <p:pic>
        <p:nvPicPr>
          <p:cNvPr id="11" name="Image 10" descr="Une image contenant capture d’écran, diagramme, texte, carte&#10;&#10;Description générée automatiquement">
            <a:extLst>
              <a:ext uri="{FF2B5EF4-FFF2-40B4-BE49-F238E27FC236}">
                <a16:creationId xmlns:a16="http://schemas.microsoft.com/office/drawing/2014/main" id="{57EBB5E6-05D3-5231-3B23-C6B4D57CB5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659" t="28413" r="25606" b="10363"/>
          <a:stretch/>
        </p:blipFill>
        <p:spPr>
          <a:xfrm>
            <a:off x="8946364" y="1664370"/>
            <a:ext cx="1758704" cy="2551226"/>
          </a:xfrm>
          <a:prstGeom prst="rect">
            <a:avLst/>
          </a:prstGeom>
        </p:spPr>
      </p:pic>
      <p:pic>
        <p:nvPicPr>
          <p:cNvPr id="13" name="Image 12" descr="Une image contenant texte, capture d’écran, carte, diagramme&#10;&#10;Description générée automatiquement">
            <a:extLst>
              <a:ext uri="{FF2B5EF4-FFF2-40B4-BE49-F238E27FC236}">
                <a16:creationId xmlns:a16="http://schemas.microsoft.com/office/drawing/2014/main" id="{63052473-D339-DF09-F01D-506420994C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849" t="30049" r="22590" b="42516"/>
          <a:stretch/>
        </p:blipFill>
        <p:spPr>
          <a:xfrm>
            <a:off x="4527942" y="1853541"/>
            <a:ext cx="3041218" cy="2085844"/>
          </a:xfrm>
          <a:prstGeom prst="rect">
            <a:avLst/>
          </a:prstGeom>
        </p:spPr>
      </p:pic>
      <p:pic>
        <p:nvPicPr>
          <p:cNvPr id="15" name="Image 14" descr="Une image contenant capture d’écran, diagramme, texte, carte&#10;&#10;Description générée automatiquement">
            <a:extLst>
              <a:ext uri="{FF2B5EF4-FFF2-40B4-BE49-F238E27FC236}">
                <a16:creationId xmlns:a16="http://schemas.microsoft.com/office/drawing/2014/main" id="{CF3CC495-6447-1DEE-7D99-84A8F86182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148" t="11270" r="25559" b="73247"/>
          <a:stretch/>
        </p:blipFill>
        <p:spPr>
          <a:xfrm>
            <a:off x="7861525" y="2725333"/>
            <a:ext cx="673205" cy="479307"/>
          </a:xfrm>
          <a:prstGeom prst="rect">
            <a:avLst/>
          </a:prstGeom>
        </p:spPr>
      </p:pic>
      <p:pic>
        <p:nvPicPr>
          <p:cNvPr id="19" name="Image 18" descr="Une image contenant dessin, Dessin d’enfant, croquis, art&#10;&#10;Description générée automatiquement">
            <a:extLst>
              <a:ext uri="{FF2B5EF4-FFF2-40B4-BE49-F238E27FC236}">
                <a16:creationId xmlns:a16="http://schemas.microsoft.com/office/drawing/2014/main" id="{081367F4-3F04-C2D3-1444-46652169C8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8159"/>
          <a:stretch/>
        </p:blipFill>
        <p:spPr>
          <a:xfrm>
            <a:off x="1856782" y="2860134"/>
            <a:ext cx="504656" cy="129094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25FB30D5-2319-2120-8850-23BFBFB57A86}"/>
              </a:ext>
            </a:extLst>
          </p:cNvPr>
          <p:cNvSpPr txBox="1"/>
          <p:nvPr/>
        </p:nvSpPr>
        <p:spPr>
          <a:xfrm>
            <a:off x="1359400" y="4114200"/>
            <a:ext cx="20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Metered nodes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54BF37D-6E51-1359-D7D8-ADC401712301}"/>
              </a:ext>
            </a:extLst>
          </p:cNvPr>
          <p:cNvSpPr txBox="1"/>
          <p:nvPr/>
        </p:nvSpPr>
        <p:spPr>
          <a:xfrm>
            <a:off x="4371877" y="4148001"/>
            <a:ext cx="3130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Single-phase topologies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F2B442D-0435-C3C4-01E9-86E0476DD56D}"/>
              </a:ext>
            </a:extLst>
          </p:cNvPr>
          <p:cNvSpPr txBox="1"/>
          <p:nvPr/>
        </p:nvSpPr>
        <p:spPr>
          <a:xfrm>
            <a:off x="8388463" y="4175903"/>
            <a:ext cx="2874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Three-phase topology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AEAF1A5-6D86-12D4-7FA8-6F0CFFA972D8}"/>
              </a:ext>
            </a:extLst>
          </p:cNvPr>
          <p:cNvSpPr/>
          <p:nvPr/>
        </p:nvSpPr>
        <p:spPr>
          <a:xfrm>
            <a:off x="9786257" y="3429000"/>
            <a:ext cx="463265" cy="40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Espace réservé de la date 30">
            <a:extLst>
              <a:ext uri="{FF2B5EF4-FFF2-40B4-BE49-F238E27FC236}">
                <a16:creationId xmlns:a16="http://schemas.microsoft.com/office/drawing/2014/main" id="{6E836B69-04A6-C907-2422-3628371E2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32" name="Espace réservé du pied de page 31">
            <a:extLst>
              <a:ext uri="{FF2B5EF4-FFF2-40B4-BE49-F238E27FC236}">
                <a16:creationId xmlns:a16="http://schemas.microsoft.com/office/drawing/2014/main" id="{780E6BF3-B52B-2A5A-F7A8-362CDA7B9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33" name="Espace réservé du numéro de diapositive 32">
            <a:extLst>
              <a:ext uri="{FF2B5EF4-FFF2-40B4-BE49-F238E27FC236}">
                <a16:creationId xmlns:a16="http://schemas.microsoft.com/office/drawing/2014/main" id="{D5CB908F-E610-D69A-47C5-0E384A6AA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26</a:t>
            </a:fld>
            <a:endParaRPr lang="en-GB"/>
          </a:p>
        </p:txBody>
      </p:sp>
      <p:pic>
        <p:nvPicPr>
          <p:cNvPr id="5" name="Image 4" descr="Une image contenant dessin, diagramme&#10;&#10;Description générée automatiquement">
            <a:extLst>
              <a:ext uri="{FF2B5EF4-FFF2-40B4-BE49-F238E27FC236}">
                <a16:creationId xmlns:a16="http://schemas.microsoft.com/office/drawing/2014/main" id="{9F8FF846-5E58-0C76-1F51-95541C2B84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6528"/>
          <a:stretch/>
        </p:blipFill>
        <p:spPr>
          <a:xfrm>
            <a:off x="2706400" y="2027572"/>
            <a:ext cx="739877" cy="1859085"/>
          </a:xfrm>
          <a:prstGeom prst="rect">
            <a:avLst/>
          </a:prstGeom>
        </p:spPr>
      </p:pic>
      <p:pic>
        <p:nvPicPr>
          <p:cNvPr id="8" name="Image 7" descr="Une image contenant capture d’écran, diagramme, texte, carte&#10;&#10;Description générée automatiquement">
            <a:extLst>
              <a:ext uri="{FF2B5EF4-FFF2-40B4-BE49-F238E27FC236}">
                <a16:creationId xmlns:a16="http://schemas.microsoft.com/office/drawing/2014/main" id="{63A451B1-19D0-EF1D-1C34-7DCFAE2312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148" t="11270" r="25559" b="73247"/>
          <a:stretch/>
        </p:blipFill>
        <p:spPr>
          <a:xfrm>
            <a:off x="3542607" y="2665444"/>
            <a:ext cx="673205" cy="47930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9BDCD0B-F216-3530-8DBC-6B12173DF350}"/>
              </a:ext>
            </a:extLst>
          </p:cNvPr>
          <p:cNvSpPr txBox="1"/>
          <p:nvPr/>
        </p:nvSpPr>
        <p:spPr>
          <a:xfrm>
            <a:off x="3409754" y="1666675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BC405C5-F303-148C-AA81-E649428C8BE1}"/>
              </a:ext>
            </a:extLst>
          </p:cNvPr>
          <p:cNvSpPr txBox="1"/>
          <p:nvPr/>
        </p:nvSpPr>
        <p:spPr>
          <a:xfrm>
            <a:off x="7648477" y="1580464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7EDF90B-617E-A58C-CB18-9BBC2EDD4C2F}"/>
              </a:ext>
            </a:extLst>
          </p:cNvPr>
          <p:cNvSpPr/>
          <p:nvPr/>
        </p:nvSpPr>
        <p:spPr>
          <a:xfrm>
            <a:off x="700088" y="1623328"/>
            <a:ext cx="10816998" cy="320401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3D3BC9-79FF-2433-2EAB-D38A3FC31751}"/>
              </a:ext>
            </a:extLst>
          </p:cNvPr>
          <p:cNvSpPr/>
          <p:nvPr/>
        </p:nvSpPr>
        <p:spPr>
          <a:xfrm>
            <a:off x="10017889" y="3939385"/>
            <a:ext cx="1040636" cy="276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age 3" descr="Une image contenant Graphique, symbole, clipart, créativité&#10;&#10;Description générée automatiquement">
            <a:extLst>
              <a:ext uri="{FF2B5EF4-FFF2-40B4-BE49-F238E27FC236}">
                <a16:creationId xmlns:a16="http://schemas.microsoft.com/office/drawing/2014/main" id="{384C17C0-0FF9-E895-F26B-28D9D7CBEF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9263" y="4466252"/>
            <a:ext cx="811951" cy="79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49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B20EE-A10A-6574-7D0E-5DA0A6F51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C59FB9-6973-03B6-F852-7B9C4FE2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5971" cy="1325563"/>
          </a:xfrm>
        </p:spPr>
        <p:txBody>
          <a:bodyPr/>
          <a:lstStyle/>
          <a:p>
            <a:r>
              <a:rPr lang="en-GB" dirty="0"/>
              <a:t>Methodology – Three-phase topology formation</a:t>
            </a:r>
          </a:p>
        </p:txBody>
      </p:sp>
      <p:pic>
        <p:nvPicPr>
          <p:cNvPr id="4" name="Image 3" descr="Une image contenant capture d’écran, diagramme, ligne, croquis&#10;&#10;Description générée automatiquement">
            <a:extLst>
              <a:ext uri="{FF2B5EF4-FFF2-40B4-BE49-F238E27FC236}">
                <a16:creationId xmlns:a16="http://schemas.microsoft.com/office/drawing/2014/main" id="{9AD79543-3312-D125-07EB-C24A8BD0B5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79" t="10813" r="15654" b="33228"/>
          <a:stretch/>
        </p:blipFill>
        <p:spPr>
          <a:xfrm>
            <a:off x="559981" y="1951200"/>
            <a:ext cx="2643548" cy="3261600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6B1701A-06B7-62FD-81D0-764E41CF713B}"/>
              </a:ext>
            </a:extLst>
          </p:cNvPr>
          <p:cNvCxnSpPr/>
          <p:nvPr/>
        </p:nvCxnSpPr>
        <p:spPr>
          <a:xfrm>
            <a:off x="3203529" y="1690688"/>
            <a:ext cx="0" cy="39757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A9A01662-1913-3FA2-B839-5EF42412B480}"/>
              </a:ext>
            </a:extLst>
          </p:cNvPr>
          <p:cNvSpPr txBox="1"/>
          <p:nvPr/>
        </p:nvSpPr>
        <p:spPr>
          <a:xfrm>
            <a:off x="4300227" y="5481734"/>
            <a:ext cx="104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Feeder 1</a:t>
            </a:r>
          </a:p>
        </p:txBody>
      </p:sp>
      <p:sp>
        <p:nvSpPr>
          <p:cNvPr id="19" name="Espace réservé de la date 18">
            <a:extLst>
              <a:ext uri="{FF2B5EF4-FFF2-40B4-BE49-F238E27FC236}">
                <a16:creationId xmlns:a16="http://schemas.microsoft.com/office/drawing/2014/main" id="{3B1FFCC4-51A1-7292-B6A9-505F3398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6906F52F-3D97-C552-ADC3-F2D70C7BD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pic>
        <p:nvPicPr>
          <p:cNvPr id="22" name="Image 21" descr="Une image contenant capture d’écran, diagramme, ligne, croquis&#10;&#10;Description générée automatiquement">
            <a:extLst>
              <a:ext uri="{FF2B5EF4-FFF2-40B4-BE49-F238E27FC236}">
                <a16:creationId xmlns:a16="http://schemas.microsoft.com/office/drawing/2014/main" id="{068E7127-64C4-BAB6-D158-35F5256AE1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79" t="10813" r="15654" b="33228"/>
          <a:stretch/>
        </p:blipFill>
        <p:spPr>
          <a:xfrm>
            <a:off x="3577636" y="1967492"/>
            <a:ext cx="2643548" cy="3261600"/>
          </a:xfrm>
          <a:prstGeom prst="rect">
            <a:avLst/>
          </a:prstGeom>
        </p:spPr>
      </p:pic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FDF5C338-2C5E-5052-6353-1459263D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27</a:t>
            </a:fld>
            <a:endParaRPr lang="en-GB"/>
          </a:p>
        </p:txBody>
      </p:sp>
      <p:pic>
        <p:nvPicPr>
          <p:cNvPr id="24" name="Image 23" descr="Une image contenant capture d’écran, diagramme, Dessin d’enfant, ligne&#10;&#10;Description générée automatiquement">
            <a:extLst>
              <a:ext uri="{FF2B5EF4-FFF2-40B4-BE49-F238E27FC236}">
                <a16:creationId xmlns:a16="http://schemas.microsoft.com/office/drawing/2014/main" id="{4DB4C0F2-73E9-982D-56D9-0A7ABB9A11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835" t="11758" r="52674" b="61921"/>
          <a:stretch/>
        </p:blipFill>
        <p:spPr>
          <a:xfrm>
            <a:off x="3501321" y="2007275"/>
            <a:ext cx="1156368" cy="1593175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39F07654-F391-EF01-1355-34078E57A34F}"/>
              </a:ext>
            </a:extLst>
          </p:cNvPr>
          <p:cNvGrpSpPr/>
          <p:nvPr/>
        </p:nvGrpSpPr>
        <p:grpSpPr>
          <a:xfrm>
            <a:off x="6442660" y="2195972"/>
            <a:ext cx="3867586" cy="3279016"/>
            <a:chOff x="6442660" y="2195972"/>
            <a:chExt cx="3867586" cy="3279016"/>
          </a:xfrm>
        </p:grpSpPr>
        <p:pic>
          <p:nvPicPr>
            <p:cNvPr id="25" name="Image 24" descr="Une image contenant capture d’écran, diagramme, Dessin d’enfant, ligne&#10;&#10;Description générée automatiquement">
              <a:extLst>
                <a:ext uri="{FF2B5EF4-FFF2-40B4-BE49-F238E27FC236}">
                  <a16:creationId xmlns:a16="http://schemas.microsoft.com/office/drawing/2014/main" id="{A70401E1-E48B-0568-C629-FE54F8F75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9835" t="11758" r="17317" b="34069"/>
            <a:stretch/>
          </p:blipFill>
          <p:spPr>
            <a:xfrm>
              <a:off x="7666698" y="2195972"/>
              <a:ext cx="2643548" cy="3279016"/>
            </a:xfrm>
            <a:prstGeom prst="rect">
              <a:avLst/>
            </a:prstGeom>
          </p:spPr>
        </p:pic>
        <p:sp>
          <p:nvSpPr>
            <p:cNvPr id="26" name="Flèche vers la droite 25">
              <a:extLst>
                <a:ext uri="{FF2B5EF4-FFF2-40B4-BE49-F238E27FC236}">
                  <a16:creationId xmlns:a16="http://schemas.microsoft.com/office/drawing/2014/main" id="{6A534747-2F78-8F15-AF22-7CF2FD18D040}"/>
                </a:ext>
              </a:extLst>
            </p:cNvPr>
            <p:cNvSpPr/>
            <p:nvPr/>
          </p:nvSpPr>
          <p:spPr>
            <a:xfrm>
              <a:off x="6442660" y="3300413"/>
              <a:ext cx="1015415" cy="378131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538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59D5D-BB06-C22E-D98A-02DBCF786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5462DE-D81C-69AB-8D36-E9E5C556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5971" cy="1325563"/>
          </a:xfrm>
        </p:spPr>
        <p:txBody>
          <a:bodyPr/>
          <a:lstStyle/>
          <a:p>
            <a:r>
              <a:rPr lang="en-GB" dirty="0"/>
              <a:t>Methodology – three-phase topology formation</a:t>
            </a:r>
          </a:p>
        </p:txBody>
      </p:sp>
      <p:pic>
        <p:nvPicPr>
          <p:cNvPr id="4" name="Image 3" descr="Une image contenant capture d’écran, diagramme, ligne, croquis&#10;&#10;Description générée automatiquement">
            <a:extLst>
              <a:ext uri="{FF2B5EF4-FFF2-40B4-BE49-F238E27FC236}">
                <a16:creationId xmlns:a16="http://schemas.microsoft.com/office/drawing/2014/main" id="{3405F400-7838-4202-0656-FD32C468BD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79" t="10813" r="15654" b="33228"/>
          <a:stretch/>
        </p:blipFill>
        <p:spPr>
          <a:xfrm>
            <a:off x="559981" y="1951200"/>
            <a:ext cx="2643548" cy="3261600"/>
          </a:xfrm>
          <a:prstGeom prst="rect">
            <a:avLst/>
          </a:prstGeom>
        </p:spPr>
      </p:pic>
      <p:pic>
        <p:nvPicPr>
          <p:cNvPr id="8" name="Image 7" descr="Une image contenant capture d’écran, diagramme, Dessin d’enfant, ligne&#10;&#10;Description générée automatiquement">
            <a:extLst>
              <a:ext uri="{FF2B5EF4-FFF2-40B4-BE49-F238E27FC236}">
                <a16:creationId xmlns:a16="http://schemas.microsoft.com/office/drawing/2014/main" id="{6F9EDE61-5270-0EF1-414B-EFA71F8B03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835" t="11758" r="17317" b="34069"/>
          <a:stretch/>
        </p:blipFill>
        <p:spPr>
          <a:xfrm>
            <a:off x="3501321" y="2007275"/>
            <a:ext cx="2643548" cy="327901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771803C-C69F-274E-F43D-1A6C6ADE26C9}"/>
              </a:ext>
            </a:extLst>
          </p:cNvPr>
          <p:cNvCxnSpPr/>
          <p:nvPr/>
        </p:nvCxnSpPr>
        <p:spPr>
          <a:xfrm>
            <a:off x="3203529" y="1690688"/>
            <a:ext cx="0" cy="39757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A07AF704-B9E4-078D-DE1E-D51B7045A0FD}"/>
              </a:ext>
            </a:extLst>
          </p:cNvPr>
          <p:cNvSpPr txBox="1"/>
          <p:nvPr/>
        </p:nvSpPr>
        <p:spPr>
          <a:xfrm>
            <a:off x="4300227" y="5481734"/>
            <a:ext cx="104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Feeder 1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98221B8C-5513-CE58-7440-683CD4BD8342}"/>
              </a:ext>
            </a:extLst>
          </p:cNvPr>
          <p:cNvGrpSpPr/>
          <p:nvPr/>
        </p:nvGrpSpPr>
        <p:grpSpPr>
          <a:xfrm>
            <a:off x="6221184" y="2080800"/>
            <a:ext cx="2601580" cy="3770266"/>
            <a:chOff x="6221184" y="2080800"/>
            <a:chExt cx="2601580" cy="3770266"/>
          </a:xfrm>
        </p:grpSpPr>
        <p:pic>
          <p:nvPicPr>
            <p:cNvPr id="5" name="Image 4" descr="Une image contenant capture d’écran, Dessin d’enfant, diagramme, texte&#10;&#10;Description générée automatiquement">
              <a:extLst>
                <a:ext uri="{FF2B5EF4-FFF2-40B4-BE49-F238E27FC236}">
                  <a16:creationId xmlns:a16="http://schemas.microsoft.com/office/drawing/2014/main" id="{DC69F506-C7C2-E620-9372-57A7CF26A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1345" t="11234" r="12633" b="31968"/>
            <a:stretch/>
          </p:blipFill>
          <p:spPr>
            <a:xfrm>
              <a:off x="6339376" y="2080800"/>
              <a:ext cx="2483388" cy="3074400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F70737E-BC56-1B2D-42C5-BC84A43B3225}"/>
                </a:ext>
              </a:extLst>
            </p:cNvPr>
            <p:cNvSpPr txBox="1"/>
            <p:nvPr/>
          </p:nvSpPr>
          <p:spPr>
            <a:xfrm>
              <a:off x="7058202" y="5481734"/>
              <a:ext cx="1045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Feeder 2</a:t>
              </a: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508DEBA2-3E14-96EC-44C6-5A59612A9A36}"/>
                </a:ext>
              </a:extLst>
            </p:cNvPr>
            <p:cNvCxnSpPr>
              <a:cxnSpLocks/>
            </p:cNvCxnSpPr>
            <p:nvPr/>
          </p:nvCxnSpPr>
          <p:spPr>
            <a:xfrm>
              <a:off x="6221184" y="2210400"/>
              <a:ext cx="8361" cy="3075891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0118FFB-03C3-9A64-F01D-B67145DF9637}"/>
              </a:ext>
            </a:extLst>
          </p:cNvPr>
          <p:cNvGrpSpPr/>
          <p:nvPr/>
        </p:nvGrpSpPr>
        <p:grpSpPr>
          <a:xfrm>
            <a:off x="9012319" y="2080800"/>
            <a:ext cx="2876134" cy="3758400"/>
            <a:chOff x="9012319" y="2080800"/>
            <a:chExt cx="2876134" cy="3758400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F5A165D-0BD3-4F53-D5E6-EDFD93767759}"/>
                </a:ext>
              </a:extLst>
            </p:cNvPr>
            <p:cNvSpPr txBox="1"/>
            <p:nvPr/>
          </p:nvSpPr>
          <p:spPr>
            <a:xfrm>
              <a:off x="9969856" y="5469868"/>
              <a:ext cx="1045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Feeder 3</a:t>
              </a:r>
            </a:p>
          </p:txBody>
        </p: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79D22138-EBDF-0344-DF14-5E3D4309A053}"/>
                </a:ext>
              </a:extLst>
            </p:cNvPr>
            <p:cNvGrpSpPr/>
            <p:nvPr/>
          </p:nvGrpSpPr>
          <p:grpSpPr>
            <a:xfrm>
              <a:off x="9012319" y="2080800"/>
              <a:ext cx="2876134" cy="3333600"/>
              <a:chOff x="9012319" y="2080800"/>
              <a:chExt cx="2876134" cy="3333600"/>
            </a:xfrm>
          </p:grpSpPr>
          <p:pic>
            <p:nvPicPr>
              <p:cNvPr id="6" name="Image 5" descr="Une image contenant capture d’écran, Dessin d’enfant, conception&#10;&#10;Description générée automatiquement">
                <a:extLst>
                  <a:ext uri="{FF2B5EF4-FFF2-40B4-BE49-F238E27FC236}">
                    <a16:creationId xmlns:a16="http://schemas.microsoft.com/office/drawing/2014/main" id="{38F11FE4-714C-44C2-F565-2BADD24EC0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20137" t="11234" r="6741" b="28084"/>
              <a:stretch/>
            </p:blipFill>
            <p:spPr>
              <a:xfrm>
                <a:off x="9096995" y="2080800"/>
                <a:ext cx="2791458" cy="3333600"/>
              </a:xfrm>
              <a:prstGeom prst="rect">
                <a:avLst/>
              </a:prstGeom>
            </p:spPr>
          </p:pic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8AC3FF7E-B90E-E480-4CF5-D8F10601F9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12319" y="2207838"/>
                <a:ext cx="8361" cy="3075891"/>
              </a:xfrm>
              <a:prstGeom prst="line">
                <a:avLst/>
              </a:prstGeom>
              <a:ln>
                <a:solidFill>
                  <a:schemeClr val="dk1"/>
                </a:solidFill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CBA44BA-7AAA-2138-7A46-269B2070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E4A45A6-02D0-DEA5-7A49-CDEA3C87D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9933CFEB-D19A-7D00-9507-4BDF99181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74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1268A-1729-2FB8-3AC5-3D0F00F9D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5C04DB-3606-A1D7-FFB5-C047EA526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5971" cy="1325563"/>
          </a:xfrm>
        </p:spPr>
        <p:txBody>
          <a:bodyPr/>
          <a:lstStyle/>
          <a:p>
            <a:r>
              <a:rPr lang="en-GB" dirty="0"/>
              <a:t>Methodology – three-phase topology formation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67C0A12-3E0F-9904-CB02-7245E05C0150}"/>
              </a:ext>
            </a:extLst>
          </p:cNvPr>
          <p:cNvSpPr txBox="1"/>
          <p:nvPr/>
        </p:nvSpPr>
        <p:spPr>
          <a:xfrm>
            <a:off x="5233816" y="5544666"/>
            <a:ext cx="104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Feeder 1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373AD25-8C10-74EF-0C00-D39B825F2B26}"/>
              </a:ext>
            </a:extLst>
          </p:cNvPr>
          <p:cNvGrpSpPr/>
          <p:nvPr/>
        </p:nvGrpSpPr>
        <p:grpSpPr>
          <a:xfrm>
            <a:off x="7889421" y="2793335"/>
            <a:ext cx="2665396" cy="1625950"/>
            <a:chOff x="7889421" y="2793335"/>
            <a:chExt cx="2665396" cy="1625950"/>
          </a:xfrm>
        </p:grpSpPr>
        <p:pic>
          <p:nvPicPr>
            <p:cNvPr id="20" name="Image 19" descr="Une image contenant capture d’écran, texte, Dessin d’enfant&#10;&#10;Description générée automatiquement">
              <a:extLst>
                <a:ext uri="{FF2B5EF4-FFF2-40B4-BE49-F238E27FC236}">
                  <a16:creationId xmlns:a16="http://schemas.microsoft.com/office/drawing/2014/main" id="{793A67DE-BE43-B6F9-267F-318B4564C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4600" t="68977" r="55391" b="7315"/>
            <a:stretch/>
          </p:blipFill>
          <p:spPr>
            <a:xfrm rot="20296523">
              <a:off x="9124670" y="2793335"/>
              <a:ext cx="1430147" cy="1625950"/>
            </a:xfrm>
            <a:prstGeom prst="rect">
              <a:avLst/>
            </a:prstGeom>
          </p:spPr>
        </p:pic>
        <p:sp>
          <p:nvSpPr>
            <p:cNvPr id="25" name="Flèche vers la droite 24">
              <a:extLst>
                <a:ext uri="{FF2B5EF4-FFF2-40B4-BE49-F238E27FC236}">
                  <a16:creationId xmlns:a16="http://schemas.microsoft.com/office/drawing/2014/main" id="{0BAD4DF9-CB8F-5AD3-23BE-91824102FD2A}"/>
                </a:ext>
              </a:extLst>
            </p:cNvPr>
            <p:cNvSpPr/>
            <p:nvPr/>
          </p:nvSpPr>
          <p:spPr>
            <a:xfrm>
              <a:off x="7889421" y="3442042"/>
              <a:ext cx="527958" cy="338757"/>
            </a:xfrm>
            <a:prstGeom prst="rightArrow">
              <a:avLst/>
            </a:prstGeom>
            <a:ln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Espace réservé de la date 26">
            <a:extLst>
              <a:ext uri="{FF2B5EF4-FFF2-40B4-BE49-F238E27FC236}">
                <a16:creationId xmlns:a16="http://schemas.microsoft.com/office/drawing/2014/main" id="{E15080FF-BD64-EC8A-433A-F0BBB494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28" name="Espace réservé du pied de page 27">
            <a:extLst>
              <a:ext uri="{FF2B5EF4-FFF2-40B4-BE49-F238E27FC236}">
                <a16:creationId xmlns:a16="http://schemas.microsoft.com/office/drawing/2014/main" id="{5AF337D6-3267-27A3-3818-6C6B5DE7E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29" name="Espace réservé du numéro de diapositive 28">
            <a:extLst>
              <a:ext uri="{FF2B5EF4-FFF2-40B4-BE49-F238E27FC236}">
                <a16:creationId xmlns:a16="http://schemas.microsoft.com/office/drawing/2014/main" id="{1E61FA05-721D-84B2-6813-61BF972F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29</a:t>
            </a:fld>
            <a:endParaRPr lang="en-GB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FC35B53-2715-C26F-06CA-3FE68A06FC19}"/>
              </a:ext>
            </a:extLst>
          </p:cNvPr>
          <p:cNvGrpSpPr/>
          <p:nvPr/>
        </p:nvGrpSpPr>
        <p:grpSpPr>
          <a:xfrm>
            <a:off x="1899215" y="2077359"/>
            <a:ext cx="2643548" cy="3380796"/>
            <a:chOff x="2991861" y="2168255"/>
            <a:chExt cx="2643548" cy="3380796"/>
          </a:xfrm>
        </p:grpSpPr>
        <p:pic>
          <p:nvPicPr>
            <p:cNvPr id="30" name="Image 29" descr="Une image contenant capture d’écran, diagramme, ligne, croquis&#10;&#10;Description générée automatiquement">
              <a:extLst>
                <a:ext uri="{FF2B5EF4-FFF2-40B4-BE49-F238E27FC236}">
                  <a16:creationId xmlns:a16="http://schemas.microsoft.com/office/drawing/2014/main" id="{0D15C5BF-2ABD-B220-6527-E2326067E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9079" t="10813" r="15654" b="33228"/>
            <a:stretch/>
          </p:blipFill>
          <p:spPr>
            <a:xfrm>
              <a:off x="2991861" y="2168255"/>
              <a:ext cx="2643548" cy="3261600"/>
            </a:xfrm>
            <a:prstGeom prst="rect">
              <a:avLst/>
            </a:prstGeom>
          </p:spPr>
        </p:pic>
        <p:pic>
          <p:nvPicPr>
            <p:cNvPr id="6" name="Image 5" descr="Une image contenant capture d’écran, Dessin d’enfant, conception&#10;&#10;Description générée automatiquement">
              <a:extLst>
                <a:ext uri="{FF2B5EF4-FFF2-40B4-BE49-F238E27FC236}">
                  <a16:creationId xmlns:a16="http://schemas.microsoft.com/office/drawing/2014/main" id="{1ED53D0B-5453-6F3F-4F31-4C9D75B6A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2481" t="41383" r="6741" b="28084"/>
            <a:stretch/>
          </p:blipFill>
          <p:spPr>
            <a:xfrm>
              <a:off x="4332594" y="3871696"/>
              <a:ext cx="1174967" cy="167735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2FA40C4-53DC-018E-C1FB-5CB90432DDE2}"/>
                </a:ext>
              </a:extLst>
            </p:cNvPr>
            <p:cNvSpPr/>
            <p:nvPr/>
          </p:nvSpPr>
          <p:spPr>
            <a:xfrm rot="1255820">
              <a:off x="4535816" y="4028657"/>
              <a:ext cx="264994" cy="9661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A1EC72-454B-7ED7-F119-BCD76D1D0A32}"/>
                </a:ext>
              </a:extLst>
            </p:cNvPr>
            <p:cNvSpPr/>
            <p:nvPr/>
          </p:nvSpPr>
          <p:spPr>
            <a:xfrm rot="566324">
              <a:off x="3203986" y="2333358"/>
              <a:ext cx="264994" cy="134213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7CB286-096A-8A03-1BD8-19514C064F7C}"/>
                </a:ext>
              </a:extLst>
            </p:cNvPr>
            <p:cNvSpPr/>
            <p:nvPr/>
          </p:nvSpPr>
          <p:spPr>
            <a:xfrm rot="785993">
              <a:off x="4462149" y="2412382"/>
              <a:ext cx="321221" cy="124321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EA871A-9929-D555-6899-55EA3964FE8C}"/>
                </a:ext>
              </a:extLst>
            </p:cNvPr>
            <p:cNvSpPr/>
            <p:nvPr/>
          </p:nvSpPr>
          <p:spPr>
            <a:xfrm rot="1255820">
              <a:off x="3290196" y="4044581"/>
              <a:ext cx="264994" cy="4835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4B0108F-8B0F-4561-636E-0D1E80413F50}"/>
              </a:ext>
            </a:extLst>
          </p:cNvPr>
          <p:cNvGrpSpPr/>
          <p:nvPr/>
        </p:nvGrpSpPr>
        <p:grpSpPr>
          <a:xfrm>
            <a:off x="5096458" y="2692562"/>
            <a:ext cx="2527950" cy="1713600"/>
            <a:chOff x="5096458" y="2692562"/>
            <a:chExt cx="2527950" cy="1713600"/>
          </a:xfrm>
        </p:grpSpPr>
        <p:pic>
          <p:nvPicPr>
            <p:cNvPr id="17" name="Image 16" descr="Une image contenant capture d’écran, texte, Dessin d’enfant&#10;&#10;Description générée automatiquement">
              <a:extLst>
                <a:ext uri="{FF2B5EF4-FFF2-40B4-BE49-F238E27FC236}">
                  <a16:creationId xmlns:a16="http://schemas.microsoft.com/office/drawing/2014/main" id="{25905435-80F2-452F-E2DF-74FBEC4B3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4175" t="68556" r="51579" b="6457"/>
            <a:stretch/>
          </p:blipFill>
          <p:spPr>
            <a:xfrm rot="20452531">
              <a:off x="5992353" y="2692562"/>
              <a:ext cx="1632055" cy="1713600"/>
            </a:xfrm>
            <a:prstGeom prst="rect">
              <a:avLst/>
            </a:prstGeom>
          </p:spPr>
        </p:pic>
        <p:sp>
          <p:nvSpPr>
            <p:cNvPr id="11" name="Flèche vers la droite 10">
              <a:extLst>
                <a:ext uri="{FF2B5EF4-FFF2-40B4-BE49-F238E27FC236}">
                  <a16:creationId xmlns:a16="http://schemas.microsoft.com/office/drawing/2014/main" id="{1D3229C2-7D83-FE47-16F6-76142AB225CB}"/>
                </a:ext>
              </a:extLst>
            </p:cNvPr>
            <p:cNvSpPr/>
            <p:nvPr/>
          </p:nvSpPr>
          <p:spPr>
            <a:xfrm>
              <a:off x="5096458" y="3442043"/>
              <a:ext cx="527958" cy="338757"/>
            </a:xfrm>
            <a:prstGeom prst="rightArrow">
              <a:avLst/>
            </a:prstGeom>
            <a:ln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2918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F7DC1-106E-6243-EA2F-9841C2D73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B6D436-248D-B1F6-8B27-09EBE972B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Power System</a:t>
            </a:r>
          </a:p>
        </p:txBody>
      </p:sp>
      <p:pic>
        <p:nvPicPr>
          <p:cNvPr id="12" name="Image 11" descr="Une image contenant croquis, diagramme, dessin, Dessin au trait&#10;&#10;Description générée automatiquement">
            <a:extLst>
              <a:ext uri="{FF2B5EF4-FFF2-40B4-BE49-F238E27FC236}">
                <a16:creationId xmlns:a16="http://schemas.microsoft.com/office/drawing/2014/main" id="{352038A4-AE59-EE3C-369A-F95094C8F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992" y="1967988"/>
            <a:ext cx="7124701" cy="3994719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3AE1545-E642-C755-EB2F-A929A75EE27D}"/>
              </a:ext>
            </a:extLst>
          </p:cNvPr>
          <p:cNvCxnSpPr/>
          <p:nvPr/>
        </p:nvCxnSpPr>
        <p:spPr>
          <a:xfrm>
            <a:off x="407307" y="180702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FCED5110-2C44-480E-0EC6-5FB5F01CB81F}"/>
              </a:ext>
            </a:extLst>
          </p:cNvPr>
          <p:cNvSpPr txBox="1"/>
          <p:nvPr/>
        </p:nvSpPr>
        <p:spPr>
          <a:xfrm>
            <a:off x="641053" y="3100189"/>
            <a:ext cx="1901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Traditional power system, one way power flow.</a:t>
            </a:r>
          </a:p>
        </p:txBody>
      </p:sp>
      <p:sp>
        <p:nvSpPr>
          <p:cNvPr id="17" name="Flèche vers la droite 16">
            <a:extLst>
              <a:ext uri="{FF2B5EF4-FFF2-40B4-BE49-F238E27FC236}">
                <a16:creationId xmlns:a16="http://schemas.microsoft.com/office/drawing/2014/main" id="{003C24EC-0A75-C63E-F5ED-460E13E757B0}"/>
              </a:ext>
            </a:extLst>
          </p:cNvPr>
          <p:cNvSpPr/>
          <p:nvPr/>
        </p:nvSpPr>
        <p:spPr>
          <a:xfrm>
            <a:off x="4346609" y="2204227"/>
            <a:ext cx="4263991" cy="52370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C9484C2-29A5-289A-B447-E05918394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80A2E2-132B-811D-62D3-9B931B12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3CEB0F-0560-6BC6-7B55-D9CC2BEC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3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6081A0-27BD-4715-0DD2-6B1B16D9034D}"/>
              </a:ext>
            </a:extLst>
          </p:cNvPr>
          <p:cNvSpPr/>
          <p:nvPr/>
        </p:nvSpPr>
        <p:spPr>
          <a:xfrm>
            <a:off x="8805949" y="5050971"/>
            <a:ext cx="903316" cy="144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>
                <a:solidFill>
                  <a:schemeClr val="tx1"/>
                </a:solidFill>
              </a:rPr>
              <a:t>Demand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E353FC-ACB4-81A5-CD57-983F81EFFC07}"/>
              </a:ext>
            </a:extLst>
          </p:cNvPr>
          <p:cNvSpPr/>
          <p:nvPr/>
        </p:nvSpPr>
        <p:spPr>
          <a:xfrm>
            <a:off x="3039686" y="5045451"/>
            <a:ext cx="998913" cy="144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>
                <a:solidFill>
                  <a:schemeClr val="tx1"/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2141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FC5B8-3414-11B0-0CB9-87A640A1F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CBB23D-14BB-BD3B-6905-CDEDF2A0E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5971" cy="1325563"/>
          </a:xfrm>
        </p:spPr>
        <p:txBody>
          <a:bodyPr/>
          <a:lstStyle/>
          <a:p>
            <a:r>
              <a:rPr lang="en-GB" dirty="0"/>
              <a:t>Methodology – three-phase topology formation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8B034D8-C875-51CA-C5AA-29551A04D0D1}"/>
              </a:ext>
            </a:extLst>
          </p:cNvPr>
          <p:cNvCxnSpPr/>
          <p:nvPr/>
        </p:nvCxnSpPr>
        <p:spPr>
          <a:xfrm>
            <a:off x="3203529" y="1690688"/>
            <a:ext cx="0" cy="39757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7B7EE4E7-6A06-BE18-54F5-DA5BBAAB536E}"/>
              </a:ext>
            </a:extLst>
          </p:cNvPr>
          <p:cNvGrpSpPr/>
          <p:nvPr/>
        </p:nvGrpSpPr>
        <p:grpSpPr>
          <a:xfrm>
            <a:off x="6221184" y="2009419"/>
            <a:ext cx="2569445" cy="3841647"/>
            <a:chOff x="6221184" y="2009419"/>
            <a:chExt cx="2569445" cy="3841647"/>
          </a:xfrm>
        </p:grpSpPr>
        <p:pic>
          <p:nvPicPr>
            <p:cNvPr id="35" name="Image 34" descr="Une image contenant Accessoire de mode, Bijoux, Fabrication de bijoux, Perle&#10;&#10;Description générée automatiquement">
              <a:extLst>
                <a:ext uri="{FF2B5EF4-FFF2-40B4-BE49-F238E27FC236}">
                  <a16:creationId xmlns:a16="http://schemas.microsoft.com/office/drawing/2014/main" id="{F7D1DCE7-9C17-0AF6-CD68-A0999C6A3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357858">
              <a:off x="7523494" y="3718844"/>
              <a:ext cx="1267135" cy="1619917"/>
            </a:xfrm>
            <a:prstGeom prst="rect">
              <a:avLst/>
            </a:prstGeom>
          </p:spPr>
        </p:pic>
        <p:pic>
          <p:nvPicPr>
            <p:cNvPr id="33" name="Image 32" descr="Une image contenant cercle, capture d’écran&#10;&#10;Description générée automatiquement">
              <a:extLst>
                <a:ext uri="{FF2B5EF4-FFF2-40B4-BE49-F238E27FC236}">
                  <a16:creationId xmlns:a16="http://schemas.microsoft.com/office/drawing/2014/main" id="{1549E9C0-43CB-20AF-F5EE-84FE00FD1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960427">
              <a:off x="6252131" y="2009419"/>
              <a:ext cx="1440896" cy="201558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DD3F0F2-366C-B5B9-46EA-DB85E7D3EB51}"/>
                </a:ext>
              </a:extLst>
            </p:cNvPr>
            <p:cNvSpPr txBox="1"/>
            <p:nvPr/>
          </p:nvSpPr>
          <p:spPr>
            <a:xfrm>
              <a:off x="7058202" y="5481734"/>
              <a:ext cx="1045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Feeder 3</a:t>
              </a: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A4716514-4078-3D3E-B0D2-4D7416582944}"/>
                </a:ext>
              </a:extLst>
            </p:cNvPr>
            <p:cNvCxnSpPr>
              <a:cxnSpLocks/>
            </p:cNvCxnSpPr>
            <p:nvPr/>
          </p:nvCxnSpPr>
          <p:spPr>
            <a:xfrm>
              <a:off x="6221184" y="2210400"/>
              <a:ext cx="8361" cy="3075891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Flèche vers la droite 25">
              <a:extLst>
                <a:ext uri="{FF2B5EF4-FFF2-40B4-BE49-F238E27FC236}">
                  <a16:creationId xmlns:a16="http://schemas.microsoft.com/office/drawing/2014/main" id="{26CC7D3B-7BAC-BCC7-8898-E7D2EEAB4E38}"/>
                </a:ext>
              </a:extLst>
            </p:cNvPr>
            <p:cNvSpPr/>
            <p:nvPr/>
          </p:nvSpPr>
          <p:spPr>
            <a:xfrm rot="2644868">
              <a:off x="7536969" y="3421349"/>
              <a:ext cx="527958" cy="338757"/>
            </a:xfrm>
            <a:prstGeom prst="rightArrow">
              <a:avLst/>
            </a:prstGeom>
            <a:ln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Espace réservé de la date 26">
            <a:extLst>
              <a:ext uri="{FF2B5EF4-FFF2-40B4-BE49-F238E27FC236}">
                <a16:creationId xmlns:a16="http://schemas.microsoft.com/office/drawing/2014/main" id="{F74E58DD-7EB9-04EA-EC2E-38467AE3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28" name="Espace réservé du pied de page 27">
            <a:extLst>
              <a:ext uri="{FF2B5EF4-FFF2-40B4-BE49-F238E27FC236}">
                <a16:creationId xmlns:a16="http://schemas.microsoft.com/office/drawing/2014/main" id="{70411820-481C-8047-A115-2DDB1875E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29" name="Espace réservé du numéro de diapositive 28">
            <a:extLst>
              <a:ext uri="{FF2B5EF4-FFF2-40B4-BE49-F238E27FC236}">
                <a16:creationId xmlns:a16="http://schemas.microsoft.com/office/drawing/2014/main" id="{CF49DA6B-072E-9144-3796-5835CEE0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30</a:t>
            </a:fld>
            <a:endParaRPr lang="en-GB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B60ADA-DBA6-84DA-8D55-4797EE72DF9E}"/>
              </a:ext>
            </a:extLst>
          </p:cNvPr>
          <p:cNvGrpSpPr/>
          <p:nvPr/>
        </p:nvGrpSpPr>
        <p:grpSpPr>
          <a:xfrm>
            <a:off x="410148" y="2016866"/>
            <a:ext cx="2643548" cy="3380796"/>
            <a:chOff x="410148" y="2016866"/>
            <a:chExt cx="2643548" cy="3380796"/>
          </a:xfrm>
        </p:grpSpPr>
        <p:pic>
          <p:nvPicPr>
            <p:cNvPr id="4" name="Image 3" descr="Une image contenant capture d’écran, diagramme, ligne, croquis&#10;&#10;Description générée automatiquement">
              <a:extLst>
                <a:ext uri="{FF2B5EF4-FFF2-40B4-BE49-F238E27FC236}">
                  <a16:creationId xmlns:a16="http://schemas.microsoft.com/office/drawing/2014/main" id="{DC3AAC62-8504-8611-9E30-4A8115849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9079" t="10813" r="15654" b="33228"/>
            <a:stretch/>
          </p:blipFill>
          <p:spPr>
            <a:xfrm>
              <a:off x="410148" y="2016866"/>
              <a:ext cx="2643548" cy="3261600"/>
            </a:xfrm>
            <a:prstGeom prst="rect">
              <a:avLst/>
            </a:prstGeom>
          </p:spPr>
        </p:pic>
        <p:pic>
          <p:nvPicPr>
            <p:cNvPr id="5" name="Image 4" descr="Une image contenant capture d’écran, Dessin d’enfant, conception&#10;&#10;Description générée automatiquement">
              <a:extLst>
                <a:ext uri="{FF2B5EF4-FFF2-40B4-BE49-F238E27FC236}">
                  <a16:creationId xmlns:a16="http://schemas.microsoft.com/office/drawing/2014/main" id="{AE7931CC-6B6A-4E70-0FE5-757302FCF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2481" t="41383" r="6741" b="28084"/>
            <a:stretch/>
          </p:blipFill>
          <p:spPr>
            <a:xfrm>
              <a:off x="1750881" y="3720307"/>
              <a:ext cx="1174967" cy="1677355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6718AC5B-5F6F-BD7A-7853-372D2EE5771B}"/>
              </a:ext>
            </a:extLst>
          </p:cNvPr>
          <p:cNvGrpSpPr/>
          <p:nvPr/>
        </p:nvGrpSpPr>
        <p:grpSpPr>
          <a:xfrm>
            <a:off x="3322958" y="2006936"/>
            <a:ext cx="2472233" cy="3858869"/>
            <a:chOff x="3409603" y="1992197"/>
            <a:chExt cx="2472233" cy="3858869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39B39EE-15F4-454E-97FD-2B0ACE66C743}"/>
                </a:ext>
              </a:extLst>
            </p:cNvPr>
            <p:cNvSpPr txBox="1"/>
            <p:nvPr/>
          </p:nvSpPr>
          <p:spPr>
            <a:xfrm>
              <a:off x="4300227" y="5481734"/>
              <a:ext cx="1045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Feeder 2</a:t>
              </a:r>
            </a:p>
          </p:txBody>
        </p:sp>
        <p:pic>
          <p:nvPicPr>
            <p:cNvPr id="23" name="Image 22" descr="Une image contenant cercle&#10;&#10;Description générée automatiquement">
              <a:extLst>
                <a:ext uri="{FF2B5EF4-FFF2-40B4-BE49-F238E27FC236}">
                  <a16:creationId xmlns:a16="http://schemas.microsoft.com/office/drawing/2014/main" id="{CF0E5DF0-A109-DE9B-4CFD-5B8E72E60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09603" y="1992197"/>
              <a:ext cx="1302754" cy="1706849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C81D079B-04D4-3FE1-C48B-0638E252B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77451">
              <a:off x="4688043" y="3399141"/>
              <a:ext cx="1193793" cy="1900464"/>
            </a:xfrm>
            <a:prstGeom prst="rect">
              <a:avLst/>
            </a:prstGeom>
          </p:spPr>
        </p:pic>
        <p:sp>
          <p:nvSpPr>
            <p:cNvPr id="25" name="Flèche vers la droite 24">
              <a:extLst>
                <a:ext uri="{FF2B5EF4-FFF2-40B4-BE49-F238E27FC236}">
                  <a16:creationId xmlns:a16="http://schemas.microsoft.com/office/drawing/2014/main" id="{FC1DD9CF-5194-68C9-81C2-3AA46DA91BD1}"/>
                </a:ext>
              </a:extLst>
            </p:cNvPr>
            <p:cNvSpPr/>
            <p:nvPr/>
          </p:nvSpPr>
          <p:spPr>
            <a:xfrm rot="2644868">
              <a:off x="4532746" y="3369392"/>
              <a:ext cx="527958" cy="338757"/>
            </a:xfrm>
            <a:prstGeom prst="rightArrow">
              <a:avLst/>
            </a:prstGeom>
            <a:ln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9E91630D-E894-6FAA-A2C6-DD3BF7AEED28}"/>
              </a:ext>
            </a:extLst>
          </p:cNvPr>
          <p:cNvGrpSpPr/>
          <p:nvPr/>
        </p:nvGrpSpPr>
        <p:grpSpPr>
          <a:xfrm>
            <a:off x="9012319" y="2207838"/>
            <a:ext cx="2678736" cy="3728505"/>
            <a:chOff x="9012319" y="2207838"/>
            <a:chExt cx="2678736" cy="3728505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6941844-4FB0-E9F0-7CE3-619D72ED9565}"/>
                </a:ext>
              </a:extLst>
            </p:cNvPr>
            <p:cNvSpPr txBox="1"/>
            <p:nvPr/>
          </p:nvSpPr>
          <p:spPr>
            <a:xfrm>
              <a:off x="9350799" y="5479635"/>
              <a:ext cx="2340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Three-phase topology</a:t>
              </a:r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D743EDBC-43EF-B94F-108B-9788A2D1CB72}"/>
                </a:ext>
              </a:extLst>
            </p:cNvPr>
            <p:cNvCxnSpPr>
              <a:cxnSpLocks/>
            </p:cNvCxnSpPr>
            <p:nvPr/>
          </p:nvCxnSpPr>
          <p:spPr>
            <a:xfrm>
              <a:off x="9012319" y="2207838"/>
              <a:ext cx="8361" cy="3075891"/>
            </a:xfrm>
            <a:prstGeom prst="line">
              <a:avLst/>
            </a:prstGeom>
            <a:ln>
              <a:solidFill>
                <a:schemeClr val="dk1"/>
              </a:solidFill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Image 6" descr="Une image contenant Dessin d’enfant, texte, capture d’écran, dessin&#10;&#10;Description générée automatiquement">
              <a:extLst>
                <a:ext uri="{FF2B5EF4-FFF2-40B4-BE49-F238E27FC236}">
                  <a16:creationId xmlns:a16="http://schemas.microsoft.com/office/drawing/2014/main" id="{72F974FF-FB3E-A34C-F570-03AE718FD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4248" t="69608" r="39425" b="6044"/>
            <a:stretch/>
          </p:blipFill>
          <p:spPr>
            <a:xfrm>
              <a:off x="9417017" y="2572079"/>
              <a:ext cx="2207820" cy="1669895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720F1F7-FF61-3CF0-EAE6-62ADC7BB6173}"/>
                </a:ext>
              </a:extLst>
            </p:cNvPr>
            <p:cNvSpPr/>
            <p:nvPr/>
          </p:nvSpPr>
          <p:spPr>
            <a:xfrm>
              <a:off x="9289143" y="5428891"/>
              <a:ext cx="2401912" cy="5074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7074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FC436-E1CE-791E-F7C7-043EDF76D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17C87B-BA2B-2323-A00B-3AFB653D5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1C9702-CC05-571A-4A22-60938DDA1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486" y="4955059"/>
            <a:ext cx="10515600" cy="1450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steps:</a:t>
            </a:r>
          </a:p>
          <a:p>
            <a:pPr marL="457200" lvl="1" indent="0">
              <a:buNone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Construct single-phase estimates of the network topology for each.</a:t>
            </a:r>
          </a:p>
          <a:p>
            <a:pPr marL="457200" lvl="1" indent="0">
              <a:buNone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Merge the three single-phase estimated typologies to form a three-phase feeder model</a:t>
            </a:r>
          </a:p>
          <a:p>
            <a:pPr marL="0" indent="0">
              <a:buNone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B72D480-63C4-71D4-F549-E5E8797710E4}"/>
              </a:ext>
            </a:extLst>
          </p:cNvPr>
          <p:cNvCxnSpPr/>
          <p:nvPr/>
        </p:nvCxnSpPr>
        <p:spPr>
          <a:xfrm>
            <a:off x="407307" y="1458686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capture d’écran, texte, diagramme&#10;&#10;Description générée automatiquement">
            <a:extLst>
              <a:ext uri="{FF2B5EF4-FFF2-40B4-BE49-F238E27FC236}">
                <a16:creationId xmlns:a16="http://schemas.microsoft.com/office/drawing/2014/main" id="{28301C7C-EBFF-DF24-263D-D02338E4FD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65" t="28170" r="60244" b="49107"/>
          <a:stretch/>
        </p:blipFill>
        <p:spPr>
          <a:xfrm>
            <a:off x="1001486" y="1686606"/>
            <a:ext cx="1067587" cy="1303028"/>
          </a:xfrm>
          <a:prstGeom prst="rect">
            <a:avLst/>
          </a:prstGeom>
        </p:spPr>
      </p:pic>
      <p:pic>
        <p:nvPicPr>
          <p:cNvPr id="11" name="Image 10" descr="Une image contenant capture d’écran, diagramme, texte, carte&#10;&#10;Description générée automatiquement">
            <a:extLst>
              <a:ext uri="{FF2B5EF4-FFF2-40B4-BE49-F238E27FC236}">
                <a16:creationId xmlns:a16="http://schemas.microsoft.com/office/drawing/2014/main" id="{0793E23A-9FE0-8BD5-B2C0-944A4841CD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659" t="28413" r="25606" b="10363"/>
          <a:stretch/>
        </p:blipFill>
        <p:spPr>
          <a:xfrm>
            <a:off x="8946364" y="1664370"/>
            <a:ext cx="1758704" cy="2551226"/>
          </a:xfrm>
          <a:prstGeom prst="rect">
            <a:avLst/>
          </a:prstGeom>
        </p:spPr>
      </p:pic>
      <p:pic>
        <p:nvPicPr>
          <p:cNvPr id="13" name="Image 12" descr="Une image contenant texte, capture d’écran, carte, diagramme&#10;&#10;Description générée automatiquement">
            <a:extLst>
              <a:ext uri="{FF2B5EF4-FFF2-40B4-BE49-F238E27FC236}">
                <a16:creationId xmlns:a16="http://schemas.microsoft.com/office/drawing/2014/main" id="{5E66D4C3-0880-D1E5-B4E8-FD99304ADA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849" t="30049" r="22590" b="42516"/>
          <a:stretch/>
        </p:blipFill>
        <p:spPr>
          <a:xfrm>
            <a:off x="4527942" y="1853541"/>
            <a:ext cx="3041218" cy="2085844"/>
          </a:xfrm>
          <a:prstGeom prst="rect">
            <a:avLst/>
          </a:prstGeom>
        </p:spPr>
      </p:pic>
      <p:pic>
        <p:nvPicPr>
          <p:cNvPr id="15" name="Image 14" descr="Une image contenant capture d’écran, diagramme, texte, carte&#10;&#10;Description générée automatiquement">
            <a:extLst>
              <a:ext uri="{FF2B5EF4-FFF2-40B4-BE49-F238E27FC236}">
                <a16:creationId xmlns:a16="http://schemas.microsoft.com/office/drawing/2014/main" id="{382BFAC4-8EEB-F832-9118-EC0323907F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148" t="11270" r="25559" b="73247"/>
          <a:stretch/>
        </p:blipFill>
        <p:spPr>
          <a:xfrm>
            <a:off x="7861525" y="2725333"/>
            <a:ext cx="673205" cy="479307"/>
          </a:xfrm>
          <a:prstGeom prst="rect">
            <a:avLst/>
          </a:prstGeom>
        </p:spPr>
      </p:pic>
      <p:pic>
        <p:nvPicPr>
          <p:cNvPr id="19" name="Image 18" descr="Une image contenant dessin, Dessin d’enfant, croquis, art&#10;&#10;Description générée automatiquement">
            <a:extLst>
              <a:ext uri="{FF2B5EF4-FFF2-40B4-BE49-F238E27FC236}">
                <a16:creationId xmlns:a16="http://schemas.microsoft.com/office/drawing/2014/main" id="{7174DCB5-8034-5FC0-1DB1-179DF16CC6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8159"/>
          <a:stretch/>
        </p:blipFill>
        <p:spPr>
          <a:xfrm>
            <a:off x="1856782" y="2860134"/>
            <a:ext cx="504656" cy="129094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6DFE5CF-67C5-62C9-DB2D-39F8F3CE7556}"/>
              </a:ext>
            </a:extLst>
          </p:cNvPr>
          <p:cNvSpPr txBox="1"/>
          <p:nvPr/>
        </p:nvSpPr>
        <p:spPr>
          <a:xfrm>
            <a:off x="1359400" y="4114200"/>
            <a:ext cx="20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Metered nodes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BA5CBDD-B7B6-1827-B0E4-D9FA1DFD7882}"/>
              </a:ext>
            </a:extLst>
          </p:cNvPr>
          <p:cNvSpPr txBox="1"/>
          <p:nvPr/>
        </p:nvSpPr>
        <p:spPr>
          <a:xfrm>
            <a:off x="4371877" y="4148001"/>
            <a:ext cx="3130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Single-phase topologies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5FF4BCA-508C-D51E-0D00-BD7E05CFC6AA}"/>
              </a:ext>
            </a:extLst>
          </p:cNvPr>
          <p:cNvSpPr txBox="1"/>
          <p:nvPr/>
        </p:nvSpPr>
        <p:spPr>
          <a:xfrm>
            <a:off x="8388463" y="4175903"/>
            <a:ext cx="2874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Three-phase topology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D6BA9E-59E1-F63E-81BD-4B2CA17B6390}"/>
              </a:ext>
            </a:extLst>
          </p:cNvPr>
          <p:cNvSpPr/>
          <p:nvPr/>
        </p:nvSpPr>
        <p:spPr>
          <a:xfrm>
            <a:off x="9786257" y="3429000"/>
            <a:ext cx="463265" cy="40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Espace réservé de la date 30">
            <a:extLst>
              <a:ext uri="{FF2B5EF4-FFF2-40B4-BE49-F238E27FC236}">
                <a16:creationId xmlns:a16="http://schemas.microsoft.com/office/drawing/2014/main" id="{5D714045-CB87-1E27-4C98-38D793A3A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32" name="Espace réservé du pied de page 31">
            <a:extLst>
              <a:ext uri="{FF2B5EF4-FFF2-40B4-BE49-F238E27FC236}">
                <a16:creationId xmlns:a16="http://schemas.microsoft.com/office/drawing/2014/main" id="{BCF474CC-455B-4494-0B4A-B156460E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33" name="Espace réservé du numéro de diapositive 32">
            <a:extLst>
              <a:ext uri="{FF2B5EF4-FFF2-40B4-BE49-F238E27FC236}">
                <a16:creationId xmlns:a16="http://schemas.microsoft.com/office/drawing/2014/main" id="{3CDC463A-63B8-8FCF-BBC1-235E3AACA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31</a:t>
            </a:fld>
            <a:endParaRPr lang="en-GB"/>
          </a:p>
        </p:txBody>
      </p:sp>
      <p:pic>
        <p:nvPicPr>
          <p:cNvPr id="5" name="Image 4" descr="Une image contenant dessin, diagramme&#10;&#10;Description générée automatiquement">
            <a:extLst>
              <a:ext uri="{FF2B5EF4-FFF2-40B4-BE49-F238E27FC236}">
                <a16:creationId xmlns:a16="http://schemas.microsoft.com/office/drawing/2014/main" id="{D1813FBB-0A76-6D70-3A68-4D638379A30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6528"/>
          <a:stretch/>
        </p:blipFill>
        <p:spPr>
          <a:xfrm>
            <a:off x="2706400" y="2027572"/>
            <a:ext cx="739877" cy="1859085"/>
          </a:xfrm>
          <a:prstGeom prst="rect">
            <a:avLst/>
          </a:prstGeom>
        </p:spPr>
      </p:pic>
      <p:pic>
        <p:nvPicPr>
          <p:cNvPr id="8" name="Image 7" descr="Une image contenant capture d’écran, diagramme, texte, carte&#10;&#10;Description générée automatiquement">
            <a:extLst>
              <a:ext uri="{FF2B5EF4-FFF2-40B4-BE49-F238E27FC236}">
                <a16:creationId xmlns:a16="http://schemas.microsoft.com/office/drawing/2014/main" id="{99966FA9-6CCF-F565-E7C5-863F39CCBE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148" t="11270" r="25559" b="73247"/>
          <a:stretch/>
        </p:blipFill>
        <p:spPr>
          <a:xfrm>
            <a:off x="3542607" y="2665444"/>
            <a:ext cx="673205" cy="47930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4412BA4-AFEA-8194-8BB6-019988761B54}"/>
              </a:ext>
            </a:extLst>
          </p:cNvPr>
          <p:cNvSpPr txBox="1"/>
          <p:nvPr/>
        </p:nvSpPr>
        <p:spPr>
          <a:xfrm>
            <a:off x="3409754" y="1666675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3B15598-AC6D-6EDD-11F4-1DDF31778D62}"/>
              </a:ext>
            </a:extLst>
          </p:cNvPr>
          <p:cNvSpPr txBox="1"/>
          <p:nvPr/>
        </p:nvSpPr>
        <p:spPr>
          <a:xfrm>
            <a:off x="7648477" y="1580464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9013516-2BBB-60CD-42D2-E8E97D0E0382}"/>
              </a:ext>
            </a:extLst>
          </p:cNvPr>
          <p:cNvSpPr/>
          <p:nvPr/>
        </p:nvSpPr>
        <p:spPr>
          <a:xfrm>
            <a:off x="700088" y="1623328"/>
            <a:ext cx="10816998" cy="320401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DC856D-7E03-2DD4-4BC9-02FF62499200}"/>
              </a:ext>
            </a:extLst>
          </p:cNvPr>
          <p:cNvSpPr/>
          <p:nvPr/>
        </p:nvSpPr>
        <p:spPr>
          <a:xfrm>
            <a:off x="10017889" y="3939385"/>
            <a:ext cx="1040636" cy="276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age 3" descr="Une image contenant Graphique, symbole, clipart, créativité&#10;&#10;Description générée automatiquement">
            <a:extLst>
              <a:ext uri="{FF2B5EF4-FFF2-40B4-BE49-F238E27FC236}">
                <a16:creationId xmlns:a16="http://schemas.microsoft.com/office/drawing/2014/main" id="{D965786E-BD5B-1C99-D347-D708E54EA3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9263" y="4466252"/>
            <a:ext cx="811951" cy="796727"/>
          </a:xfrm>
          <a:prstGeom prst="rect">
            <a:avLst/>
          </a:prstGeom>
        </p:spPr>
      </p:pic>
      <p:pic>
        <p:nvPicPr>
          <p:cNvPr id="7" name="Image 6" descr="Une image contenant Graphique, symbole, clipart, créativité&#10;&#10;Description générée automatiquement">
            <a:extLst>
              <a:ext uri="{FF2B5EF4-FFF2-40B4-BE49-F238E27FC236}">
                <a16:creationId xmlns:a16="http://schemas.microsoft.com/office/drawing/2014/main" id="{A5707195-BA88-05B6-DAEE-25AD8E735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846" y="4535048"/>
            <a:ext cx="811951" cy="79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43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BAFEDD-03F5-0C5F-3F12-BB0E6391A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case</a:t>
            </a:r>
          </a:p>
        </p:txBody>
      </p:sp>
      <p:pic>
        <p:nvPicPr>
          <p:cNvPr id="5" name="Image 4" descr="Une image contenant diagramme, ligne&#10;&#10;Description générée automatiquement">
            <a:extLst>
              <a:ext uri="{FF2B5EF4-FFF2-40B4-BE49-F238E27FC236}">
                <a16:creationId xmlns:a16="http://schemas.microsoft.com/office/drawing/2014/main" id="{75186951-B85E-C430-F9BC-F9CAD0688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589" y="1551473"/>
            <a:ext cx="4889467" cy="467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DE9477C-1E19-C289-D974-D618F9DC3B19}"/>
              </a:ext>
            </a:extLst>
          </p:cNvPr>
          <p:cNvSpPr txBox="1"/>
          <p:nvPr/>
        </p:nvSpPr>
        <p:spPr>
          <a:xfrm>
            <a:off x="1345377" y="2821218"/>
            <a:ext cx="36920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substation (red dot)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feeders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216 nodes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 customers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 Smart meters (black rectangles)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85C8AF0-5F78-FA9B-9FB2-B1CB11EFE2A6}"/>
              </a:ext>
            </a:extLst>
          </p:cNvPr>
          <p:cNvCxnSpPr/>
          <p:nvPr/>
        </p:nvCxnSpPr>
        <p:spPr>
          <a:xfrm>
            <a:off x="448870" y="1370611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A4CF39B9-EC78-DF0A-EBCF-99DB3B2FA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FCB43EC-09A3-8D46-E768-552DFD823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E91EE711-7B21-2E8B-FDF7-B2806AEE6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049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D1BA1A-2300-CE1E-4A2E-297C9E661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3A4227D-5831-1189-49C6-AE5A9AA21B46}"/>
              </a:ext>
            </a:extLst>
          </p:cNvPr>
          <p:cNvCxnSpPr/>
          <p:nvPr/>
        </p:nvCxnSpPr>
        <p:spPr>
          <a:xfrm>
            <a:off x="407307" y="157842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F159CD9-D036-448A-3B16-F8DA12478BC7}"/>
              </a:ext>
            </a:extLst>
          </p:cNvPr>
          <p:cNvGrpSpPr/>
          <p:nvPr/>
        </p:nvGrpSpPr>
        <p:grpSpPr>
          <a:xfrm>
            <a:off x="2496457" y="2082799"/>
            <a:ext cx="8196943" cy="3399502"/>
            <a:chOff x="5058260" y="2134851"/>
            <a:chExt cx="6955049" cy="2961108"/>
          </a:xfrm>
        </p:grpSpPr>
        <p:pic>
          <p:nvPicPr>
            <p:cNvPr id="5" name="Image 4" descr="Une image contenant diagramme, ligne, origami&#10;&#10;Description générée automatiquement">
              <a:extLst>
                <a:ext uri="{FF2B5EF4-FFF2-40B4-BE49-F238E27FC236}">
                  <a16:creationId xmlns:a16="http://schemas.microsoft.com/office/drawing/2014/main" id="{B80135E7-2F45-6A67-E78F-2E0BE608E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8260" y="2134851"/>
              <a:ext cx="6955049" cy="293604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A8CFFD-B379-276D-B8FD-1F9C17C5D46D}"/>
                </a:ext>
              </a:extLst>
            </p:cNvPr>
            <p:cNvSpPr/>
            <p:nvPr/>
          </p:nvSpPr>
          <p:spPr>
            <a:xfrm>
              <a:off x="5519651" y="4688378"/>
              <a:ext cx="357447" cy="382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E6C0C9-5220-FF8A-81D3-8C871DCAE497}"/>
                </a:ext>
              </a:extLst>
            </p:cNvPr>
            <p:cNvSpPr/>
            <p:nvPr/>
          </p:nvSpPr>
          <p:spPr>
            <a:xfrm>
              <a:off x="7957557" y="4713445"/>
              <a:ext cx="357447" cy="382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0DB0BF-AE6B-BD37-2683-94AF49EE2BA7}"/>
                </a:ext>
              </a:extLst>
            </p:cNvPr>
            <p:cNvSpPr/>
            <p:nvPr/>
          </p:nvSpPr>
          <p:spPr>
            <a:xfrm>
              <a:off x="10349327" y="4713445"/>
              <a:ext cx="357447" cy="382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384C407E-F36D-CF92-D089-6F797479C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46C2957-47A4-F7E5-4021-306EA8A24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0EF4F604-9629-C88C-D01F-E30548C56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528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B8B3F-28A9-575C-8A01-5D4F6B96C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F15BC5-D5AA-3DDC-A545-8556CB46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pic>
        <p:nvPicPr>
          <p:cNvPr id="7" name="Image 6" descr="Une image contenant carte, diagramme, ligne, texte&#10;&#10;Description générée automatiquement">
            <a:extLst>
              <a:ext uri="{FF2B5EF4-FFF2-40B4-BE49-F238E27FC236}">
                <a16:creationId xmlns:a16="http://schemas.microsoft.com/office/drawing/2014/main" id="{BC38A23B-3984-17A8-476C-7DB92B36C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378" y="1495628"/>
            <a:ext cx="5018315" cy="4701065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0FC1460-BCA6-2F50-9949-9F69C48573AD}"/>
              </a:ext>
            </a:extLst>
          </p:cNvPr>
          <p:cNvCxnSpPr/>
          <p:nvPr/>
        </p:nvCxnSpPr>
        <p:spPr>
          <a:xfrm>
            <a:off x="407307" y="157842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91CBEF7F-8A8B-F9F0-C08A-E8527D263BEF}"/>
              </a:ext>
            </a:extLst>
          </p:cNvPr>
          <p:cNvGrpSpPr/>
          <p:nvPr/>
        </p:nvGrpSpPr>
        <p:grpSpPr>
          <a:xfrm>
            <a:off x="275771" y="2318463"/>
            <a:ext cx="6611258" cy="2961108"/>
            <a:chOff x="5218817" y="2134851"/>
            <a:chExt cx="6611258" cy="2961108"/>
          </a:xfrm>
        </p:grpSpPr>
        <p:pic>
          <p:nvPicPr>
            <p:cNvPr id="5" name="Image 4" descr="Une image contenant diagramme, ligne, origami&#10;&#10;Description générée automatiquement">
              <a:extLst>
                <a:ext uri="{FF2B5EF4-FFF2-40B4-BE49-F238E27FC236}">
                  <a16:creationId xmlns:a16="http://schemas.microsoft.com/office/drawing/2014/main" id="{2295402F-09CF-39D9-3805-05990FDD4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308" r="2635"/>
            <a:stretch/>
          </p:blipFill>
          <p:spPr>
            <a:xfrm>
              <a:off x="5218817" y="2134851"/>
              <a:ext cx="6611258" cy="293604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510FE3-5E6B-28AF-0FAF-7CE3D205519A}"/>
                </a:ext>
              </a:extLst>
            </p:cNvPr>
            <p:cNvSpPr/>
            <p:nvPr/>
          </p:nvSpPr>
          <p:spPr>
            <a:xfrm>
              <a:off x="5519651" y="4688378"/>
              <a:ext cx="357447" cy="382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601E7D8-713B-C433-3CC4-B755B4172487}"/>
                </a:ext>
              </a:extLst>
            </p:cNvPr>
            <p:cNvSpPr/>
            <p:nvPr/>
          </p:nvSpPr>
          <p:spPr>
            <a:xfrm>
              <a:off x="7957557" y="4713445"/>
              <a:ext cx="357447" cy="382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8455E7-7302-5137-DD3F-3E68CB0AD149}"/>
                </a:ext>
              </a:extLst>
            </p:cNvPr>
            <p:cNvSpPr/>
            <p:nvPr/>
          </p:nvSpPr>
          <p:spPr>
            <a:xfrm>
              <a:off x="10349327" y="4713445"/>
              <a:ext cx="357447" cy="382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86BD299-E9F0-508C-DE6A-16EC4483B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F1365BE3-F802-F1BB-4D9A-BA1B54E7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E956BA56-B642-43C6-BEF6-37A1DD136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63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EDC445-F24F-5DC4-B500-3D474321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validation</a:t>
            </a:r>
          </a:p>
        </p:txBody>
      </p:sp>
      <p:pic>
        <p:nvPicPr>
          <p:cNvPr id="6" name="Image 5" descr="Une image contenant texte, capture d’écran, ligne, Parallèle&#10;&#10;Description générée automatiquement">
            <a:extLst>
              <a:ext uri="{FF2B5EF4-FFF2-40B4-BE49-F238E27FC236}">
                <a16:creationId xmlns:a16="http://schemas.microsoft.com/office/drawing/2014/main" id="{F3BCC96B-4415-DC88-B862-D8D64152C3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2136"/>
          <a:stretch/>
        </p:blipFill>
        <p:spPr>
          <a:xfrm>
            <a:off x="2328485" y="1798754"/>
            <a:ext cx="5668358" cy="4087409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AD5A81A-8967-184E-973B-771881498BC1}"/>
              </a:ext>
            </a:extLst>
          </p:cNvPr>
          <p:cNvCxnSpPr/>
          <p:nvPr/>
        </p:nvCxnSpPr>
        <p:spPr>
          <a:xfrm>
            <a:off x="656689" y="1403862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7D7AF9D4-0BDD-0CF0-E9D5-8DF99A292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D4DF5299-5187-38F5-D6C8-5BCB947F7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7F64E5B9-1BD7-3A07-CE44-8542D03F6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688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0B500-6C80-6199-0068-273E77ECC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A68350F-48F9-0C64-564D-F579DF88D5A8}"/>
              </a:ext>
            </a:extLst>
          </p:cNvPr>
          <p:cNvSpPr/>
          <p:nvPr/>
        </p:nvSpPr>
        <p:spPr>
          <a:xfrm>
            <a:off x="327383" y="1115922"/>
            <a:ext cx="2730730" cy="4332964"/>
          </a:xfrm>
          <a:prstGeom prst="roundRect">
            <a:avLst/>
          </a:prstGeom>
          <a:ln w="127000">
            <a:solidFill>
              <a:schemeClr val="accent1"/>
            </a:solidFill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14BB50A9-2F2A-D514-05D5-4F2D05A50ECD}"/>
              </a:ext>
            </a:extLst>
          </p:cNvPr>
          <p:cNvSpPr/>
          <p:nvPr/>
        </p:nvSpPr>
        <p:spPr>
          <a:xfrm>
            <a:off x="3262884" y="1115922"/>
            <a:ext cx="2730730" cy="4332964"/>
          </a:xfrm>
          <a:prstGeom prst="roundRect">
            <a:avLst/>
          </a:prstGeom>
          <a:ln w="127000">
            <a:solidFill>
              <a:schemeClr val="accent1"/>
            </a:solidFill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C4B9AA90-A997-35C8-C218-3C0EB6BD05CD}"/>
              </a:ext>
            </a:extLst>
          </p:cNvPr>
          <p:cNvSpPr/>
          <p:nvPr/>
        </p:nvSpPr>
        <p:spPr>
          <a:xfrm>
            <a:off x="6198385" y="1115922"/>
            <a:ext cx="2730730" cy="4332964"/>
          </a:xfrm>
          <a:prstGeom prst="roundRect">
            <a:avLst/>
          </a:prstGeom>
          <a:ln w="127000">
            <a:solidFill>
              <a:schemeClr val="accent1">
                <a:alpha val="34000"/>
              </a:schemeClr>
            </a:solidFill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CFA4F4B1-69B9-DC64-3042-2F3C20B83E95}"/>
              </a:ext>
            </a:extLst>
          </p:cNvPr>
          <p:cNvSpPr/>
          <p:nvPr/>
        </p:nvSpPr>
        <p:spPr>
          <a:xfrm>
            <a:off x="9133886" y="1115922"/>
            <a:ext cx="2730730" cy="4332964"/>
          </a:xfrm>
          <a:prstGeom prst="roundRect">
            <a:avLst/>
          </a:prstGeom>
          <a:ln w="127000">
            <a:solidFill>
              <a:schemeClr val="accent1">
                <a:alpha val="33028"/>
              </a:schemeClr>
            </a:solidFill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D81A7B8-4655-8029-6B4C-F30D9E0A835F}"/>
              </a:ext>
            </a:extLst>
          </p:cNvPr>
          <p:cNvSpPr/>
          <p:nvPr/>
        </p:nvSpPr>
        <p:spPr>
          <a:xfrm>
            <a:off x="504907" y="1346989"/>
            <a:ext cx="2375681" cy="2323216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AB8CB4A-29FE-1EE7-2301-B6825E648653}"/>
              </a:ext>
            </a:extLst>
          </p:cNvPr>
          <p:cNvSpPr/>
          <p:nvPr/>
        </p:nvSpPr>
        <p:spPr>
          <a:xfrm>
            <a:off x="3440408" y="1346990"/>
            <a:ext cx="2375682" cy="2398737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38" t="474" r="-3038" b="47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C57020D-8F70-4FCC-A6E9-20085EE59477}"/>
              </a:ext>
            </a:extLst>
          </p:cNvPr>
          <p:cNvSpPr/>
          <p:nvPr/>
        </p:nvSpPr>
        <p:spPr>
          <a:xfrm>
            <a:off x="6373727" y="1346990"/>
            <a:ext cx="2375682" cy="2398737"/>
          </a:xfrm>
          <a:prstGeom prst="ellipse">
            <a:avLst/>
          </a:prstGeom>
          <a:blipFill dpi="0" rotWithShape="1">
            <a:blip r:embed="rId4"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645" t="-40047" r="-13645" b="-4004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lt1">
                  <a:alpha val="94718"/>
                </a:schemeClr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44E5667-693F-51C8-4883-446A6BBDC4F5}"/>
              </a:ext>
            </a:extLst>
          </p:cNvPr>
          <p:cNvSpPr/>
          <p:nvPr/>
        </p:nvSpPr>
        <p:spPr>
          <a:xfrm>
            <a:off x="9311410" y="1346989"/>
            <a:ext cx="2375682" cy="2397600"/>
          </a:xfrm>
          <a:prstGeom prst="ellipse">
            <a:avLst/>
          </a:prstGeom>
          <a:blipFill dpi="0" rotWithShape="1">
            <a:blip r:embed="rId5">
              <a:alphaModFix amt="40888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433" t="1201" r="-17433" b="120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90B40B1-C4FA-707E-7E4D-D96393247CB5}"/>
              </a:ext>
            </a:extLst>
          </p:cNvPr>
          <p:cNvSpPr txBox="1"/>
          <p:nvPr/>
        </p:nvSpPr>
        <p:spPr>
          <a:xfrm>
            <a:off x="573600" y="4050215"/>
            <a:ext cx="2238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identification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D99AB94-41B0-32D6-4895-D46D13958B4B}"/>
              </a:ext>
            </a:extLst>
          </p:cNvPr>
          <p:cNvSpPr txBox="1"/>
          <p:nvPr/>
        </p:nvSpPr>
        <p:spPr>
          <a:xfrm>
            <a:off x="3509102" y="4050214"/>
            <a:ext cx="2238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technology HC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FD86628-397C-4B46-1B23-8CB85C704671}"/>
              </a:ext>
            </a:extLst>
          </p:cNvPr>
          <p:cNvSpPr txBox="1"/>
          <p:nvPr/>
        </p:nvSpPr>
        <p:spPr>
          <a:xfrm>
            <a:off x="6442421" y="4079757"/>
            <a:ext cx="2238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alpha val="3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Unified HC definition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9C4FC02-F7E2-4A07-2150-9F3786439684}"/>
              </a:ext>
            </a:extLst>
          </p:cNvPr>
          <p:cNvSpPr txBox="1"/>
          <p:nvPr/>
        </p:nvSpPr>
        <p:spPr>
          <a:xfrm>
            <a:off x="9448799" y="4079757"/>
            <a:ext cx="2238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alpha val="16295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Combined HC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FA72492-2FD7-A962-30C0-A05C3703B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E27F579-0D79-21FB-BEC7-965963531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C67F0F-8B59-95C1-7E1A-1A23BDEFF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36</a:t>
            </a:fld>
            <a:endParaRPr lang="en-GB"/>
          </a:p>
        </p:txBody>
      </p:sp>
      <p:pic>
        <p:nvPicPr>
          <p:cNvPr id="4" name="Image 3" descr="Une image contenant Graphique, symbole, clipart, créativité&#10;&#10;Description générée automatiquement">
            <a:extLst>
              <a:ext uri="{FF2B5EF4-FFF2-40B4-BE49-F238E27FC236}">
                <a16:creationId xmlns:a16="http://schemas.microsoft.com/office/drawing/2014/main" id="{84A51DD8-D990-E426-FFCA-33FCEF9E2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438" y="4881211"/>
            <a:ext cx="1646186" cy="161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06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3678DF-E2BF-7F13-FA35-DF9BC1A88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Determining a Hosting Capacity 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FE7DA55-165D-0E4C-CEAF-7F70F6CCDA35}"/>
              </a:ext>
            </a:extLst>
          </p:cNvPr>
          <p:cNvCxnSpPr/>
          <p:nvPr/>
        </p:nvCxnSpPr>
        <p:spPr>
          <a:xfrm>
            <a:off x="965971" y="4608184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63BEC8-195C-C9B2-87EA-656A0D000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9A0B971-1EF8-6950-DFB6-F439F7F00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BF949C1-D18F-6B34-E82C-1168130A4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504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4DC369-3AD7-79D3-8CE9-7FA290B04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technology hosting capacity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C5F022E-3F42-11D4-B53B-8B53252BEBB2}"/>
              </a:ext>
            </a:extLst>
          </p:cNvPr>
          <p:cNvCxnSpPr/>
          <p:nvPr/>
        </p:nvCxnSpPr>
        <p:spPr>
          <a:xfrm>
            <a:off x="656689" y="1403862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AF88059-9C90-1966-E2AE-0F43D0318197}"/>
              </a:ext>
            </a:extLst>
          </p:cNvPr>
          <p:cNvSpPr txBox="1"/>
          <p:nvPr/>
        </p:nvSpPr>
        <p:spPr>
          <a:xfrm>
            <a:off x="2424281" y="3339800"/>
            <a:ext cx="7343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 given technology, how many of that technology can we install before facing any issues?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F4B52C-C5B9-BCCE-03A4-6611E9F7B98C}"/>
              </a:ext>
            </a:extLst>
          </p:cNvPr>
          <p:cNvSpPr/>
          <p:nvPr/>
        </p:nvSpPr>
        <p:spPr>
          <a:xfrm>
            <a:off x="1958773" y="3164995"/>
            <a:ext cx="8391358" cy="8959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6ED983-14CA-5615-D2D8-5A39ACB0C2A7}"/>
              </a:ext>
            </a:extLst>
          </p:cNvPr>
          <p:cNvSpPr/>
          <p:nvPr/>
        </p:nvSpPr>
        <p:spPr>
          <a:xfrm>
            <a:off x="10715105" y="5454138"/>
            <a:ext cx="1280799" cy="902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07DCA1-62C9-E756-BC9D-70BE238C0060}"/>
              </a:ext>
            </a:extLst>
          </p:cNvPr>
          <p:cNvSpPr/>
          <p:nvPr/>
        </p:nvSpPr>
        <p:spPr>
          <a:xfrm>
            <a:off x="6359236" y="4599214"/>
            <a:ext cx="3715789" cy="1757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Espace réservé de la date 17">
            <a:extLst>
              <a:ext uri="{FF2B5EF4-FFF2-40B4-BE49-F238E27FC236}">
                <a16:creationId xmlns:a16="http://schemas.microsoft.com/office/drawing/2014/main" id="{2C45910C-D478-1D5D-EA43-3C4812F26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C48A5B8D-8DD1-6A5C-32CA-3D300654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5E4AEA09-1842-2CCB-DF3C-EFDDCE04A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046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diagramme, ligne, dessin&#10;&#10;Description générée automatiquement">
            <a:extLst>
              <a:ext uri="{FF2B5EF4-FFF2-40B4-BE49-F238E27FC236}">
                <a16:creationId xmlns:a16="http://schemas.microsoft.com/office/drawing/2014/main" id="{B164F690-0F28-54A2-1748-360CEA45C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945" y="1887990"/>
            <a:ext cx="3727524" cy="415834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E327EDE-6655-3F43-1068-EEA49A1CCCCC}"/>
              </a:ext>
            </a:extLst>
          </p:cNvPr>
          <p:cNvSpPr txBox="1"/>
          <p:nvPr/>
        </p:nvSpPr>
        <p:spPr>
          <a:xfrm>
            <a:off x="8394469" y="2863426"/>
            <a:ext cx="3506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new technologies (e.g. PV, EV) to a network and simulate over time and see what happens !</a:t>
            </a:r>
          </a:p>
        </p:txBody>
      </p:sp>
      <p:pic>
        <p:nvPicPr>
          <p:cNvPr id="12" name="Image 11" descr="Une image contenant dessin, diagramme, croquis, ligne&#10;&#10;Description générée automatiquement">
            <a:extLst>
              <a:ext uri="{FF2B5EF4-FFF2-40B4-BE49-F238E27FC236}">
                <a16:creationId xmlns:a16="http://schemas.microsoft.com/office/drawing/2014/main" id="{88D337DA-57C1-688C-95DF-97B9E323E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8772"/>
            <a:ext cx="3987631" cy="4229494"/>
          </a:xfrm>
          <a:prstGeom prst="rect">
            <a:avLst/>
          </a:prstGeom>
        </p:spPr>
      </p:pic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618906A4-2FC2-D549-E1E4-314351CD4E3E}"/>
              </a:ext>
            </a:extLst>
          </p:cNvPr>
          <p:cNvSpPr/>
          <p:nvPr/>
        </p:nvSpPr>
        <p:spPr>
          <a:xfrm>
            <a:off x="3987631" y="3325091"/>
            <a:ext cx="542805" cy="25769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E013AE13-335B-3BD2-537A-6EE2582FF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E8F5C070-0127-EAAE-38C3-DF8CF8A6E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32DF35A1-6B58-6AC1-FF25-C7ED6792F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39</a:t>
            </a:fld>
            <a:endParaRPr lang="en-GB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B941F46-649B-9822-1A41-01AD979A8C2C}"/>
              </a:ext>
            </a:extLst>
          </p:cNvPr>
          <p:cNvSpPr txBox="1"/>
          <p:nvPr/>
        </p:nvSpPr>
        <p:spPr>
          <a:xfrm>
            <a:off x="657225" y="463080"/>
            <a:ext cx="43059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 idea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806005D-F1DC-BB16-D3AF-832965A76738}"/>
              </a:ext>
            </a:extLst>
          </p:cNvPr>
          <p:cNvCxnSpPr/>
          <p:nvPr/>
        </p:nvCxnSpPr>
        <p:spPr>
          <a:xfrm>
            <a:off x="656689" y="1403862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007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12D14-E596-FD0E-0F84-B76E00468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F7747A-4FC3-270F-E3D2-C57C2785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Power System</a:t>
            </a:r>
          </a:p>
        </p:txBody>
      </p:sp>
      <p:pic>
        <p:nvPicPr>
          <p:cNvPr id="12" name="Image 11" descr="Une image contenant croquis, diagramme, dessin, Dessin au trait&#10;&#10;Description générée automatiquement">
            <a:extLst>
              <a:ext uri="{FF2B5EF4-FFF2-40B4-BE49-F238E27FC236}">
                <a16:creationId xmlns:a16="http://schemas.microsoft.com/office/drawing/2014/main" id="{ABAB7148-77AB-E457-A354-817DAA786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49" y="1967988"/>
            <a:ext cx="7124701" cy="3994719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34FD225-4C86-3381-5574-5C1A0CE37BCB}"/>
              </a:ext>
            </a:extLst>
          </p:cNvPr>
          <p:cNvCxnSpPr/>
          <p:nvPr/>
        </p:nvCxnSpPr>
        <p:spPr>
          <a:xfrm>
            <a:off x="407307" y="180702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lèche vers la droite 16">
            <a:extLst>
              <a:ext uri="{FF2B5EF4-FFF2-40B4-BE49-F238E27FC236}">
                <a16:creationId xmlns:a16="http://schemas.microsoft.com/office/drawing/2014/main" id="{69052353-5155-6CB4-6934-E7626C9069F5}"/>
              </a:ext>
            </a:extLst>
          </p:cNvPr>
          <p:cNvSpPr/>
          <p:nvPr/>
        </p:nvSpPr>
        <p:spPr>
          <a:xfrm>
            <a:off x="4167740" y="2128057"/>
            <a:ext cx="4263991" cy="52370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roix 2">
            <a:extLst>
              <a:ext uri="{FF2B5EF4-FFF2-40B4-BE49-F238E27FC236}">
                <a16:creationId xmlns:a16="http://schemas.microsoft.com/office/drawing/2014/main" id="{8AEF5FAC-B67A-B606-13C7-0D93D16959EA}"/>
              </a:ext>
            </a:extLst>
          </p:cNvPr>
          <p:cNvSpPr/>
          <p:nvPr/>
        </p:nvSpPr>
        <p:spPr>
          <a:xfrm rot="2738497">
            <a:off x="5613688" y="1926068"/>
            <a:ext cx="964620" cy="954678"/>
          </a:xfrm>
          <a:prstGeom prst="plus">
            <a:avLst>
              <a:gd name="adj" fmla="val 3833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200A69-1C67-2262-489C-4B0040AA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7A62CFB-7BDA-705E-AD78-F61EC7B90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6BF82FAF-E7BD-DE4A-4C35-B9F23F05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4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754B48-83DB-9530-E5CE-5F45B5EBF37F}"/>
              </a:ext>
            </a:extLst>
          </p:cNvPr>
          <p:cNvSpPr/>
          <p:nvPr/>
        </p:nvSpPr>
        <p:spPr>
          <a:xfrm>
            <a:off x="8539618" y="5033215"/>
            <a:ext cx="1039387" cy="169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>
                <a:solidFill>
                  <a:schemeClr val="tx1"/>
                </a:solidFill>
              </a:rPr>
              <a:t>Demand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0DC4BE-F886-E869-30CC-028AF0DD2EE6}"/>
              </a:ext>
            </a:extLst>
          </p:cNvPr>
          <p:cNvSpPr/>
          <p:nvPr/>
        </p:nvSpPr>
        <p:spPr>
          <a:xfrm>
            <a:off x="2915398" y="5057830"/>
            <a:ext cx="998913" cy="144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>
                <a:solidFill>
                  <a:schemeClr val="tx1"/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1789158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627599-3205-8FF3-D81C-D5213A0AC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performance indicators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ED789F-BA26-3343-DA28-F4F840F07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395" y="2058566"/>
            <a:ext cx="6925210" cy="634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of the performance of the network.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5AC3E3A-2E99-D8B6-D82E-3C878D38E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72B7C6E2-B3C8-DB4A-A0CE-ABEE01B51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F9A1E115-8ED0-A7FA-9CA0-509569875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40</a:t>
            </a:fld>
            <a:endParaRPr lang="en-GB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AAFA84C-FBCF-29D6-5743-E9AC9B247B93}"/>
              </a:ext>
            </a:extLst>
          </p:cNvPr>
          <p:cNvGrpSpPr/>
          <p:nvPr/>
        </p:nvGrpSpPr>
        <p:grpSpPr>
          <a:xfrm>
            <a:off x="3300143" y="3081686"/>
            <a:ext cx="4619213" cy="2837550"/>
            <a:chOff x="4135693" y="3296383"/>
            <a:chExt cx="4619213" cy="2837550"/>
          </a:xfrm>
        </p:grpSpPr>
        <p:pic>
          <p:nvPicPr>
            <p:cNvPr id="22" name="Image 21" descr="Une image contenant ligne, croquis, Tracé, Dessin d’enfant&#10;&#10;Description générée automatiquement">
              <a:extLst>
                <a:ext uri="{FF2B5EF4-FFF2-40B4-BE49-F238E27FC236}">
                  <a16:creationId xmlns:a16="http://schemas.microsoft.com/office/drawing/2014/main" id="{4073A9C3-DB21-94E4-CFD3-1A46EF24B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20801">
              <a:off x="4216040" y="3359421"/>
              <a:ext cx="3759918" cy="2774512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3D91E2F-BB77-C864-77D8-0590FDAE80C2}"/>
                </a:ext>
              </a:extLst>
            </p:cNvPr>
            <p:cNvSpPr txBox="1"/>
            <p:nvPr/>
          </p:nvSpPr>
          <p:spPr>
            <a:xfrm>
              <a:off x="5902780" y="5810323"/>
              <a:ext cx="238397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/>
                <a:t>Amount of photovoltaic panels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601ACD33-B68E-538D-FE77-E74F580AA8CB}"/>
                </a:ext>
              </a:extLst>
            </p:cNvPr>
            <p:cNvSpPr txBox="1"/>
            <p:nvPr/>
          </p:nvSpPr>
          <p:spPr>
            <a:xfrm rot="16200000">
              <a:off x="3346235" y="4085841"/>
              <a:ext cx="18713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/>
                <a:t>Performance indicator</a:t>
              </a:r>
            </a:p>
          </p:txBody>
        </p:sp>
        <p:cxnSp>
          <p:nvCxnSpPr>
            <p:cNvPr id="25" name="Connecteur en arc 24">
              <a:extLst>
                <a:ext uri="{FF2B5EF4-FFF2-40B4-BE49-F238E27FC236}">
                  <a16:creationId xmlns:a16="http://schemas.microsoft.com/office/drawing/2014/main" id="{239F3CAA-FE18-40D1-2FE4-27B508C4674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89752" y="4206240"/>
              <a:ext cx="238540" cy="195113"/>
            </a:xfrm>
            <a:prstGeom prst="curvedConnector3">
              <a:avLst>
                <a:gd name="adj1" fmla="val 1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08F0E39-7C9D-2535-D40A-E61839035B09}"/>
                </a:ext>
              </a:extLst>
            </p:cNvPr>
            <p:cNvSpPr txBox="1"/>
            <p:nvPr/>
          </p:nvSpPr>
          <p:spPr>
            <a:xfrm>
              <a:off x="7434058" y="4445719"/>
              <a:ext cx="1320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/>
                <a:t>Hosting capacity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36AD8802-2CD4-706F-721C-7F858B060D6E}"/>
                </a:ext>
              </a:extLst>
            </p:cNvPr>
            <p:cNvSpPr txBox="1"/>
            <p:nvPr/>
          </p:nvSpPr>
          <p:spPr>
            <a:xfrm>
              <a:off x="4496245" y="3731131"/>
              <a:ext cx="20997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solidFill>
                    <a:srgbClr val="FF0000"/>
                  </a:solidFill>
                </a:rPr>
                <a:t>Unacceptable operation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8EA2B09-2296-FA5E-4B21-1E4AD65CF2CF}"/>
                </a:ext>
              </a:extLst>
            </p:cNvPr>
            <p:cNvSpPr txBox="1"/>
            <p:nvPr/>
          </p:nvSpPr>
          <p:spPr>
            <a:xfrm>
              <a:off x="4496245" y="4130964"/>
              <a:ext cx="20997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Acceptable operation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53632A06-F261-2A29-F5E0-9959B3D8396D}"/>
              </a:ext>
            </a:extLst>
          </p:cNvPr>
          <p:cNvSpPr/>
          <p:nvPr/>
        </p:nvSpPr>
        <p:spPr>
          <a:xfrm>
            <a:off x="2526030" y="1907604"/>
            <a:ext cx="6709410" cy="81661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74A7E05A-21C8-0433-F3AB-1941805C1B4B}"/>
              </a:ext>
            </a:extLst>
          </p:cNvPr>
          <p:cNvCxnSpPr/>
          <p:nvPr/>
        </p:nvCxnSpPr>
        <p:spPr>
          <a:xfrm>
            <a:off x="656689" y="1403862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792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ED0E8D-A11F-2433-227B-3C57A614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Configurations</a:t>
            </a:r>
          </a:p>
        </p:txBody>
      </p:sp>
      <p:pic>
        <p:nvPicPr>
          <p:cNvPr id="6" name="Image 5" descr="Une image contenant diagramme, ligne, dessin&#10;&#10;Description générée automatiquement">
            <a:extLst>
              <a:ext uri="{FF2B5EF4-FFF2-40B4-BE49-F238E27FC236}">
                <a16:creationId xmlns:a16="http://schemas.microsoft.com/office/drawing/2014/main" id="{782C1ED4-7342-8BF5-C2CA-1F6FB4913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1534228"/>
            <a:ext cx="3276600" cy="3778792"/>
          </a:xfrm>
          <a:prstGeom prst="rect">
            <a:avLst/>
          </a:prstGeom>
        </p:spPr>
      </p:pic>
      <p:pic>
        <p:nvPicPr>
          <p:cNvPr id="8" name="Image 7" descr="Une image contenant diagramme, ligne, dessin&#10;&#10;Description générée automatiquement">
            <a:extLst>
              <a:ext uri="{FF2B5EF4-FFF2-40B4-BE49-F238E27FC236}">
                <a16:creationId xmlns:a16="http://schemas.microsoft.com/office/drawing/2014/main" id="{4CF5FE7B-71B7-5A20-D4BA-FB2631FBF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00" y="1417236"/>
            <a:ext cx="3408259" cy="380217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5966D1A-DE21-4B61-F2CF-211114B6D84F}"/>
              </a:ext>
            </a:extLst>
          </p:cNvPr>
          <p:cNvSpPr txBox="1"/>
          <p:nvPr/>
        </p:nvSpPr>
        <p:spPr>
          <a:xfrm>
            <a:off x="5050712" y="1628355"/>
            <a:ext cx="192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12 Photovoltaic panels</a:t>
            </a:r>
          </a:p>
        </p:txBody>
      </p:sp>
      <p:sp>
        <p:nvSpPr>
          <p:cNvPr id="15" name="Espace réservé de la date 14">
            <a:extLst>
              <a:ext uri="{FF2B5EF4-FFF2-40B4-BE49-F238E27FC236}">
                <a16:creationId xmlns:a16="http://schemas.microsoft.com/office/drawing/2014/main" id="{234DAC08-AE95-65CD-7E3D-40409A4E3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2DDC64CC-BF5B-552C-18E5-7C476047C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922C29F7-FED3-91D1-2224-3EFFA5053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41</a:t>
            </a:fld>
            <a:endParaRPr lang="en-GB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5F5AC29-F2E0-605D-AFF5-EB86E0A905B5}"/>
              </a:ext>
            </a:extLst>
          </p:cNvPr>
          <p:cNvSpPr txBox="1"/>
          <p:nvPr/>
        </p:nvSpPr>
        <p:spPr>
          <a:xfrm>
            <a:off x="2757714" y="5326743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 issues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C1F179B-06CF-5762-5ABF-E221FE351EA3}"/>
              </a:ext>
            </a:extLst>
          </p:cNvPr>
          <p:cNvSpPr txBox="1"/>
          <p:nvPr/>
        </p:nvSpPr>
        <p:spPr>
          <a:xfrm>
            <a:off x="7982858" y="5326743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Issues</a:t>
            </a:r>
          </a:p>
        </p:txBody>
      </p:sp>
      <p:sp>
        <p:nvSpPr>
          <p:cNvPr id="20" name="Croix 19">
            <a:extLst>
              <a:ext uri="{FF2B5EF4-FFF2-40B4-BE49-F238E27FC236}">
                <a16:creationId xmlns:a16="http://schemas.microsoft.com/office/drawing/2014/main" id="{E72DBCFB-7C51-16B9-2507-7D0E6A6116B9}"/>
              </a:ext>
            </a:extLst>
          </p:cNvPr>
          <p:cNvSpPr/>
          <p:nvPr/>
        </p:nvSpPr>
        <p:spPr>
          <a:xfrm rot="2738497">
            <a:off x="7472838" y="5268190"/>
            <a:ext cx="477923" cy="465695"/>
          </a:xfrm>
          <a:prstGeom prst="plus">
            <a:avLst>
              <a:gd name="adj" fmla="val 3833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Image 20" descr="Une image contenant Graphique, symbole, clipart, créativité&#10;&#10;Description générée automatiquement">
            <a:extLst>
              <a:ext uri="{FF2B5EF4-FFF2-40B4-BE49-F238E27FC236}">
                <a16:creationId xmlns:a16="http://schemas.microsoft.com/office/drawing/2014/main" id="{B64D2648-1D0E-BE71-69D5-1171CC55A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5141828"/>
            <a:ext cx="547914" cy="537640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6FDE78A-EF86-EE86-9698-089C71463BE4}"/>
              </a:ext>
            </a:extLst>
          </p:cNvPr>
          <p:cNvCxnSpPr/>
          <p:nvPr/>
        </p:nvCxnSpPr>
        <p:spPr>
          <a:xfrm>
            <a:off x="656689" y="1403862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340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56130-4742-73ED-FB99-A8ED31A3A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F62651-B1A9-9583-709F-7B3FB378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Configurations</a:t>
            </a:r>
          </a:p>
        </p:txBody>
      </p:sp>
      <p:pic>
        <p:nvPicPr>
          <p:cNvPr id="6" name="Image 5" descr="Une image contenant diagramme, ligne, dessin&#10;&#10;Description générée automatiquement">
            <a:extLst>
              <a:ext uri="{FF2B5EF4-FFF2-40B4-BE49-F238E27FC236}">
                <a16:creationId xmlns:a16="http://schemas.microsoft.com/office/drawing/2014/main" id="{B87D093F-D2C7-EC16-1CAB-D09B46A66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1534228"/>
            <a:ext cx="3276600" cy="3778792"/>
          </a:xfrm>
          <a:prstGeom prst="rect">
            <a:avLst/>
          </a:prstGeom>
        </p:spPr>
      </p:pic>
      <p:pic>
        <p:nvPicPr>
          <p:cNvPr id="8" name="Image 7" descr="Une image contenant diagramme, ligne, dessin&#10;&#10;Description générée automatiquement">
            <a:extLst>
              <a:ext uri="{FF2B5EF4-FFF2-40B4-BE49-F238E27FC236}">
                <a16:creationId xmlns:a16="http://schemas.microsoft.com/office/drawing/2014/main" id="{947492BB-301F-8B49-1178-A731A2E0E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00" y="1417236"/>
            <a:ext cx="3408259" cy="380217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EDDBA43-E690-6468-7233-BF3B2C4F720D}"/>
              </a:ext>
            </a:extLst>
          </p:cNvPr>
          <p:cNvSpPr txBox="1"/>
          <p:nvPr/>
        </p:nvSpPr>
        <p:spPr>
          <a:xfrm>
            <a:off x="5050712" y="1628355"/>
            <a:ext cx="192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12 Photovoltaic panels</a:t>
            </a:r>
          </a:p>
        </p:txBody>
      </p:sp>
      <p:sp>
        <p:nvSpPr>
          <p:cNvPr id="15" name="Espace réservé de la date 14">
            <a:extLst>
              <a:ext uri="{FF2B5EF4-FFF2-40B4-BE49-F238E27FC236}">
                <a16:creationId xmlns:a16="http://schemas.microsoft.com/office/drawing/2014/main" id="{12A80421-BB40-4900-96E8-3F296E87A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C45BECA2-E6B6-127E-50E4-5C46EC7A4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982C00F7-7DD3-8B8A-8C83-1A9FE515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42</a:t>
            </a:fld>
            <a:endParaRPr lang="en-GB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06F8676-48BA-B1F7-793E-012C4D2556E2}"/>
              </a:ext>
            </a:extLst>
          </p:cNvPr>
          <p:cNvCxnSpPr/>
          <p:nvPr/>
        </p:nvCxnSpPr>
        <p:spPr>
          <a:xfrm>
            <a:off x="656689" y="1403862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diagramme, ligne, dessin, motif&#10;&#10;Description générée automatiquement">
            <a:extLst>
              <a:ext uri="{FF2B5EF4-FFF2-40B4-BE49-F238E27FC236}">
                <a16:creationId xmlns:a16="http://schemas.microsoft.com/office/drawing/2014/main" id="{7AD6324B-5ACD-685D-9E04-E7FB9C56F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100" y="1690688"/>
            <a:ext cx="4241800" cy="4660900"/>
          </a:xfrm>
          <a:prstGeom prst="rect">
            <a:avLst/>
          </a:prstGeom>
        </p:spPr>
      </p:pic>
      <p:pic>
        <p:nvPicPr>
          <p:cNvPr id="4" name="Image 3" descr="Une image contenant diagramme, dessin, ligne, motif&#10;&#10;Description générée automatiquement">
            <a:extLst>
              <a:ext uri="{FF2B5EF4-FFF2-40B4-BE49-F238E27FC236}">
                <a16:creationId xmlns:a16="http://schemas.microsoft.com/office/drawing/2014/main" id="{B7D335BA-DCF5-9CC5-B1EB-A6B3A54BA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59" y="365125"/>
            <a:ext cx="4102100" cy="4584700"/>
          </a:xfrm>
          <a:prstGeom prst="rect">
            <a:avLst/>
          </a:prstGeom>
        </p:spPr>
      </p:pic>
      <p:pic>
        <p:nvPicPr>
          <p:cNvPr id="7" name="Image 6" descr="Une image contenant diagramme, ligne&#10;&#10;Description générée automatiquement">
            <a:extLst>
              <a:ext uri="{FF2B5EF4-FFF2-40B4-BE49-F238E27FC236}">
                <a16:creationId xmlns:a16="http://schemas.microsoft.com/office/drawing/2014/main" id="{B5276456-5639-F834-41F9-0A87F23299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8478" y="0"/>
            <a:ext cx="4241800" cy="4660900"/>
          </a:xfrm>
          <a:prstGeom prst="rect">
            <a:avLst/>
          </a:prstGeom>
        </p:spPr>
      </p:pic>
      <p:pic>
        <p:nvPicPr>
          <p:cNvPr id="11" name="Image 10" descr="Une image contenant diagramme, ligne, carte&#10;&#10;Description générée automatiquement">
            <a:extLst>
              <a:ext uri="{FF2B5EF4-FFF2-40B4-BE49-F238E27FC236}">
                <a16:creationId xmlns:a16="http://schemas.microsoft.com/office/drawing/2014/main" id="{5DAB6149-0CF9-4BA6-00DF-ADC7FD48A7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0437" y="2055813"/>
            <a:ext cx="4241800" cy="4660900"/>
          </a:xfrm>
          <a:prstGeom prst="rect">
            <a:avLst/>
          </a:prstGeom>
        </p:spPr>
      </p:pic>
      <p:pic>
        <p:nvPicPr>
          <p:cNvPr id="13" name="Image 12" descr="Une image contenant diagramme, ligne, carte&#10;&#10;Description générée automatiquement">
            <a:extLst>
              <a:ext uri="{FF2B5EF4-FFF2-40B4-BE49-F238E27FC236}">
                <a16:creationId xmlns:a16="http://schemas.microsoft.com/office/drawing/2014/main" id="{F5ADCE3F-7E8A-B123-9BFF-6BEA859400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3454" y="2442600"/>
            <a:ext cx="4241800" cy="4660900"/>
          </a:xfrm>
          <a:prstGeom prst="rect">
            <a:avLst/>
          </a:prstGeom>
        </p:spPr>
      </p:pic>
      <p:pic>
        <p:nvPicPr>
          <p:cNvPr id="18" name="Image 17" descr="Une image contenant diagramme, dessin, ligne, carte&#10;&#10;Description générée automatiquement">
            <a:extLst>
              <a:ext uri="{FF2B5EF4-FFF2-40B4-BE49-F238E27FC236}">
                <a16:creationId xmlns:a16="http://schemas.microsoft.com/office/drawing/2014/main" id="{8DAB7957-97DB-366D-3B70-DD20A662E2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8012" y="-649442"/>
            <a:ext cx="4241800" cy="4660900"/>
          </a:xfrm>
          <a:prstGeom prst="rect">
            <a:avLst/>
          </a:prstGeom>
        </p:spPr>
      </p:pic>
      <p:pic>
        <p:nvPicPr>
          <p:cNvPr id="20" name="Image 19" descr="Une image contenant diagramme, dessin, ligne, croquis&#10;&#10;Description générée automatiquement">
            <a:extLst>
              <a:ext uri="{FF2B5EF4-FFF2-40B4-BE49-F238E27FC236}">
                <a16:creationId xmlns:a16="http://schemas.microsoft.com/office/drawing/2014/main" id="{32E038C3-0EAC-515E-4A92-195AEFAD31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4327" y="2200376"/>
            <a:ext cx="4241800" cy="4787900"/>
          </a:xfrm>
          <a:prstGeom prst="rect">
            <a:avLst/>
          </a:prstGeom>
        </p:spPr>
      </p:pic>
      <p:pic>
        <p:nvPicPr>
          <p:cNvPr id="22" name="Image 21" descr="Une image contenant diagramme, dessin, ligne, croquis&#10;&#10;Description générée automatiquement">
            <a:extLst>
              <a:ext uri="{FF2B5EF4-FFF2-40B4-BE49-F238E27FC236}">
                <a16:creationId xmlns:a16="http://schemas.microsoft.com/office/drawing/2014/main" id="{B30DA148-22BE-5249-C76B-C844351C42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9675" y="2505112"/>
            <a:ext cx="4241800" cy="4787900"/>
          </a:xfrm>
          <a:prstGeom prst="rect">
            <a:avLst/>
          </a:prstGeom>
        </p:spPr>
      </p:pic>
      <p:pic>
        <p:nvPicPr>
          <p:cNvPr id="25" name="Image 24" descr="Une image contenant diagramme, dessin, ligne&#10;&#10;Description générée automatiquement">
            <a:extLst>
              <a:ext uri="{FF2B5EF4-FFF2-40B4-BE49-F238E27FC236}">
                <a16:creationId xmlns:a16="http://schemas.microsoft.com/office/drawing/2014/main" id="{7597973D-06FE-4B38-71CB-69BD247004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1712" y="2233586"/>
            <a:ext cx="4241800" cy="4787900"/>
          </a:xfrm>
          <a:prstGeom prst="rect">
            <a:avLst/>
          </a:prstGeom>
        </p:spPr>
      </p:pic>
      <p:pic>
        <p:nvPicPr>
          <p:cNvPr id="27" name="Image 26" descr="Une image contenant diagramme, carte, dessin, ligne&#10;&#10;Description générée automatiquement">
            <a:extLst>
              <a:ext uri="{FF2B5EF4-FFF2-40B4-BE49-F238E27FC236}">
                <a16:creationId xmlns:a16="http://schemas.microsoft.com/office/drawing/2014/main" id="{F5FB4FB0-0269-126F-3117-F985698DE1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38898" y="-632760"/>
            <a:ext cx="4241800" cy="4787900"/>
          </a:xfrm>
          <a:prstGeom prst="rect">
            <a:avLst/>
          </a:prstGeom>
        </p:spPr>
      </p:pic>
      <p:pic>
        <p:nvPicPr>
          <p:cNvPr id="29" name="Image 28" descr="Une image contenant diagramme, ligne, dessin, motif&#10;&#10;Description générée automatiquement">
            <a:extLst>
              <a:ext uri="{FF2B5EF4-FFF2-40B4-BE49-F238E27FC236}">
                <a16:creationId xmlns:a16="http://schemas.microsoft.com/office/drawing/2014/main" id="{1007686B-783C-94CE-DE6C-0DC944996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278" y="-16682"/>
            <a:ext cx="42418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6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329A0-059A-251A-D224-3875131A3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C0BF6F-91C5-C799-F75E-A55F729E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Configurations (2)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F7238D8-0483-B284-E897-89839785205B}"/>
                  </a:ext>
                </a:extLst>
              </p:cNvPr>
              <p:cNvSpPr txBox="1"/>
              <p:nvPr/>
            </p:nvSpPr>
            <p:spPr>
              <a:xfrm>
                <a:off x="838200" y="1600018"/>
                <a:ext cx="10481587" cy="37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For instance, for 40 new installations and 100 customers, there are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nl-BE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sub>
                      <m:sup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sup>
                    </m:sSubSup>
                    <m:r>
                      <a:rPr lang="nl-B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BE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nl-B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sup>
                    </m:sSup>
                    <m:r>
                      <a:rPr lang="nl-B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possible configurations.</a:t>
                </a:r>
              </a:p>
            </p:txBody>
          </p:sp>
        </mc:Choice>
        <mc:Fallback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F7238D8-0483-B284-E897-898397852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00018"/>
                <a:ext cx="10481587" cy="376513"/>
              </a:xfrm>
              <a:prstGeom prst="rect">
                <a:avLst/>
              </a:prstGeom>
              <a:blipFill>
                <a:blip r:embed="rId3"/>
                <a:stretch>
                  <a:fillRect l="-605" t="-6452" b="-2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0FB39406-9B7A-1AB4-9E86-E249EC578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8A27DD54-44D6-7BEF-3A01-6248F161F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F28C2531-7D49-3461-F2DD-62845ED4A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43</a:t>
            </a:fld>
            <a:endParaRPr lang="en-GB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6E3479D-8A5C-87DD-A5A9-4917AD215B88}"/>
              </a:ext>
            </a:extLst>
          </p:cNvPr>
          <p:cNvCxnSpPr/>
          <p:nvPr/>
        </p:nvCxnSpPr>
        <p:spPr>
          <a:xfrm>
            <a:off x="656689" y="1403862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ED8FA0B-E76A-BBAC-D746-7060FC6C31C4}"/>
              </a:ext>
            </a:extLst>
          </p:cNvPr>
          <p:cNvGrpSpPr/>
          <p:nvPr/>
        </p:nvGrpSpPr>
        <p:grpSpPr>
          <a:xfrm>
            <a:off x="838200" y="2135452"/>
            <a:ext cx="10319657" cy="4061977"/>
            <a:chOff x="838200" y="2153581"/>
            <a:chExt cx="10319657" cy="4061977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7608DDF1-0404-58A6-4993-DA995098648B}"/>
                </a:ext>
              </a:extLst>
            </p:cNvPr>
            <p:cNvSpPr txBox="1"/>
            <p:nvPr/>
          </p:nvSpPr>
          <p:spPr>
            <a:xfrm>
              <a:off x="838200" y="2153581"/>
              <a:ext cx="1031965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Probability density function (PDF) for the indicators:</a:t>
              </a:r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56880AEA-ACEE-30E6-C018-801F873E64BA}"/>
                </a:ext>
              </a:extLst>
            </p:cNvPr>
            <p:cNvGrpSpPr/>
            <p:nvPr/>
          </p:nvGrpSpPr>
          <p:grpSpPr>
            <a:xfrm>
              <a:off x="3396735" y="2725260"/>
              <a:ext cx="4674670" cy="3490298"/>
              <a:chOff x="3377733" y="2726337"/>
              <a:chExt cx="4674670" cy="3490298"/>
            </a:xfrm>
          </p:grpSpPr>
          <p:pic>
            <p:nvPicPr>
              <p:cNvPr id="20" name="Image 19" descr="Une image contenant croquis, dessin, diagramme, art&#10;&#10;Description générée automatiquement">
                <a:extLst>
                  <a:ext uri="{FF2B5EF4-FFF2-40B4-BE49-F238E27FC236}">
                    <a16:creationId xmlns:a16="http://schemas.microsoft.com/office/drawing/2014/main" id="{24BA92A1-6B80-1E1F-D37C-2A7C12DD6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466" b="5127"/>
              <a:stretch/>
            </p:blipFill>
            <p:spPr>
              <a:xfrm rot="262831">
                <a:off x="3629073" y="2726337"/>
                <a:ext cx="4423330" cy="3274789"/>
              </a:xfrm>
              <a:prstGeom prst="rect">
                <a:avLst/>
              </a:prstGeom>
            </p:spPr>
          </p:pic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A4FA00F6-6582-5C1B-CC91-F25502769129}"/>
                  </a:ext>
                </a:extLst>
              </p:cNvPr>
              <p:cNvSpPr txBox="1"/>
              <p:nvPr/>
            </p:nvSpPr>
            <p:spPr>
              <a:xfrm>
                <a:off x="5489555" y="5847303"/>
                <a:ext cx="2400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Performance indicator</a:t>
                </a: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1BB5710-DEB9-879E-D009-CBC3C420E5CE}"/>
                  </a:ext>
                </a:extLst>
              </p:cNvPr>
              <p:cNvSpPr txBox="1"/>
              <p:nvPr/>
            </p:nvSpPr>
            <p:spPr>
              <a:xfrm rot="16200000">
                <a:off x="3093360" y="3393039"/>
                <a:ext cx="9380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Density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343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DF767-E0F6-A96F-0BFE-5A1F1F56D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280492-6DAC-BBB5-EE3B-C60935F76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Methodology - summary</a:t>
            </a:r>
          </a:p>
        </p:txBody>
      </p:sp>
      <p:sp>
        <p:nvSpPr>
          <p:cNvPr id="16" name="Espace réservé de la date 15">
            <a:extLst>
              <a:ext uri="{FF2B5EF4-FFF2-40B4-BE49-F238E27FC236}">
                <a16:creationId xmlns:a16="http://schemas.microsoft.com/office/drawing/2014/main" id="{37269831-5863-62A2-8279-089B4A28C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BA147FBE-86B8-218D-EA00-FDEE3F851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3926E2FA-2C3A-96C0-518B-98301008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44</a:t>
            </a:fld>
            <a:endParaRPr lang="en-GB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DA3FA06-B428-5B83-0F25-02A6D17DC4E8}"/>
              </a:ext>
            </a:extLst>
          </p:cNvPr>
          <p:cNvCxnSpPr/>
          <p:nvPr/>
        </p:nvCxnSpPr>
        <p:spPr>
          <a:xfrm>
            <a:off x="656689" y="1403862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8720843B-06CB-48DD-AC4E-1A9C0A9C0CE2}"/>
              </a:ext>
            </a:extLst>
          </p:cNvPr>
          <p:cNvGrpSpPr/>
          <p:nvPr/>
        </p:nvGrpSpPr>
        <p:grpSpPr>
          <a:xfrm>
            <a:off x="804058" y="1612898"/>
            <a:ext cx="1886849" cy="2452202"/>
            <a:chOff x="804058" y="1612898"/>
            <a:chExt cx="1886849" cy="2452202"/>
          </a:xfrm>
        </p:grpSpPr>
        <p:pic>
          <p:nvPicPr>
            <p:cNvPr id="22" name="Image 21" descr="Une image contenant dessin, diagramme, croquis, ligne&#10;&#10;Description générée automatiquement">
              <a:extLst>
                <a:ext uri="{FF2B5EF4-FFF2-40B4-BE49-F238E27FC236}">
                  <a16:creationId xmlns:a16="http://schemas.microsoft.com/office/drawing/2014/main" id="{84EA08AC-A8AE-8939-F939-4023DD13A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058" y="2063807"/>
              <a:ext cx="1886849" cy="2001293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6B91C95B-EB56-3851-8410-A1D481239A89}"/>
                </a:ext>
              </a:extLst>
            </p:cNvPr>
            <p:cNvSpPr txBox="1"/>
            <p:nvPr/>
          </p:nvSpPr>
          <p:spPr>
            <a:xfrm>
              <a:off x="838200" y="1612898"/>
              <a:ext cx="15882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Initial network</a:t>
              </a:r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487AB549-BE7A-03ED-BC76-467EF9299D91}"/>
              </a:ext>
            </a:extLst>
          </p:cNvPr>
          <p:cNvGrpSpPr/>
          <p:nvPr/>
        </p:nvGrpSpPr>
        <p:grpSpPr>
          <a:xfrm>
            <a:off x="884127" y="4218773"/>
            <a:ext cx="2316273" cy="1923269"/>
            <a:chOff x="884127" y="4218773"/>
            <a:chExt cx="2316273" cy="1923269"/>
          </a:xfrm>
        </p:grpSpPr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348E0E6A-6C41-2A29-0D21-721573016A2F}"/>
                </a:ext>
              </a:extLst>
            </p:cNvPr>
            <p:cNvGrpSpPr/>
            <p:nvPr/>
          </p:nvGrpSpPr>
          <p:grpSpPr>
            <a:xfrm>
              <a:off x="933450" y="4218773"/>
              <a:ext cx="2266950" cy="1759901"/>
              <a:chOff x="933450" y="4218773"/>
              <a:chExt cx="2266950" cy="1759901"/>
            </a:xfrm>
          </p:grpSpPr>
          <p:grpSp>
            <p:nvGrpSpPr>
              <p:cNvPr id="23" name="Groupe 22">
                <a:extLst>
                  <a:ext uri="{FF2B5EF4-FFF2-40B4-BE49-F238E27FC236}">
                    <a16:creationId xmlns:a16="http://schemas.microsoft.com/office/drawing/2014/main" id="{BD525F09-4143-4B81-517D-7D02116BB4EB}"/>
                  </a:ext>
                </a:extLst>
              </p:cNvPr>
              <p:cNvGrpSpPr/>
              <p:nvPr/>
            </p:nvGrpSpPr>
            <p:grpSpPr>
              <a:xfrm>
                <a:off x="933450" y="5332343"/>
                <a:ext cx="2266950" cy="646331"/>
                <a:chOff x="3896748" y="2049885"/>
                <a:chExt cx="3433752" cy="1095007"/>
              </a:xfrm>
            </p:grpSpPr>
            <p:pic>
              <p:nvPicPr>
                <p:cNvPr id="9" name="Image 8">
                  <a:extLst>
                    <a:ext uri="{FF2B5EF4-FFF2-40B4-BE49-F238E27FC236}">
                      <a16:creationId xmlns:a16="http://schemas.microsoft.com/office/drawing/2014/main" id="{95285A42-22B2-8B09-72E1-5C2137831A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896748" y="2211344"/>
                  <a:ext cx="861544" cy="847245"/>
                </a:xfrm>
                <a:prstGeom prst="rect">
                  <a:avLst/>
                </a:prstGeom>
              </p:spPr>
            </p:pic>
            <p:grpSp>
              <p:nvGrpSpPr>
                <p:cNvPr id="13" name="Groupe 12">
                  <a:extLst>
                    <a:ext uri="{FF2B5EF4-FFF2-40B4-BE49-F238E27FC236}">
                      <a16:creationId xmlns:a16="http://schemas.microsoft.com/office/drawing/2014/main" id="{7058C987-9CFE-0C75-C4A8-E550F0A34843}"/>
                    </a:ext>
                  </a:extLst>
                </p:cNvPr>
                <p:cNvGrpSpPr/>
                <p:nvPr/>
              </p:nvGrpSpPr>
              <p:grpSpPr>
                <a:xfrm>
                  <a:off x="4870848" y="2377326"/>
                  <a:ext cx="1523400" cy="767566"/>
                  <a:chOff x="8851189" y="1071106"/>
                  <a:chExt cx="1159200" cy="519134"/>
                </a:xfrm>
              </p:grpSpPr>
              <p:pic>
                <p:nvPicPr>
                  <p:cNvPr id="11" name="Image 10" descr="Une image contenant capture d’écran, diagramme, ligne, conception&#10;&#10;Description générée automatiquement">
                    <a:extLst>
                      <a:ext uri="{FF2B5EF4-FFF2-40B4-BE49-F238E27FC236}">
                        <a16:creationId xmlns:a16="http://schemas.microsoft.com/office/drawing/2014/main" id="{14DB6802-0FCC-100E-1BC6-AC047A2B3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56837" t="66077" r="24557" b="16357"/>
                  <a:stretch/>
                </p:blipFill>
                <p:spPr>
                  <a:xfrm>
                    <a:off x="8851189" y="1119471"/>
                    <a:ext cx="1159200" cy="470769"/>
                  </a:xfrm>
                  <a:prstGeom prst="rect">
                    <a:avLst/>
                  </a:prstGeom>
                </p:spPr>
              </p:pic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43D8B853-8960-A1BF-1FBC-949A61C02609}"/>
                      </a:ext>
                    </a:extLst>
                  </p:cNvPr>
                  <p:cNvSpPr/>
                  <p:nvPr/>
                </p:nvSpPr>
                <p:spPr>
                  <a:xfrm>
                    <a:off x="9211160" y="1071106"/>
                    <a:ext cx="219629" cy="9156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5" name="Groupe 14">
                  <a:extLst>
                    <a:ext uri="{FF2B5EF4-FFF2-40B4-BE49-F238E27FC236}">
                      <a16:creationId xmlns:a16="http://schemas.microsoft.com/office/drawing/2014/main" id="{E4397907-5642-4254-6711-B19537E63828}"/>
                    </a:ext>
                  </a:extLst>
                </p:cNvPr>
                <p:cNvGrpSpPr/>
                <p:nvPr/>
              </p:nvGrpSpPr>
              <p:grpSpPr>
                <a:xfrm>
                  <a:off x="6468957" y="2049885"/>
                  <a:ext cx="861543" cy="1045922"/>
                  <a:chOff x="6096000" y="4593600"/>
                  <a:chExt cx="482400" cy="691201"/>
                </a:xfrm>
              </p:grpSpPr>
              <p:pic>
                <p:nvPicPr>
                  <p:cNvPr id="10" name="Image 9" descr="Une image contenant capture d’écran, diagramme, ligne, conception&#10;&#10;Description générée automatiquement">
                    <a:extLst>
                      <a:ext uri="{FF2B5EF4-FFF2-40B4-BE49-F238E27FC236}">
                        <a16:creationId xmlns:a16="http://schemas.microsoft.com/office/drawing/2014/main" id="{A1D06E6B-E33B-E4C8-213C-E4E47058EA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28428" t="61271" r="63829" b="15356"/>
                  <a:stretch/>
                </p:blipFill>
                <p:spPr>
                  <a:xfrm>
                    <a:off x="6096000" y="4658401"/>
                    <a:ext cx="482400" cy="626400"/>
                  </a:xfrm>
                  <a:prstGeom prst="rect">
                    <a:avLst/>
                  </a:prstGeom>
                </p:spPr>
              </p:pic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085823AD-3E8C-DB9B-9DA6-FB0610842573}"/>
                      </a:ext>
                    </a:extLst>
                  </p:cNvPr>
                  <p:cNvSpPr/>
                  <p:nvPr/>
                </p:nvSpPr>
                <p:spPr>
                  <a:xfrm>
                    <a:off x="6156000" y="4593600"/>
                    <a:ext cx="144000" cy="1728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0B7FBFF6-77AA-7467-FDF6-0DD65FA409E3}"/>
                  </a:ext>
                </a:extLst>
              </p:cNvPr>
              <p:cNvSpPr txBox="1"/>
              <p:nvPr/>
            </p:nvSpPr>
            <p:spPr>
              <a:xfrm>
                <a:off x="1068450" y="4733122"/>
                <a:ext cx="13580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Select type:</a:t>
                </a:r>
              </a:p>
            </p:txBody>
          </p:sp>
          <p:sp>
            <p:nvSpPr>
              <p:cNvPr id="26" name="Flèche vers la droite 25">
                <a:extLst>
                  <a:ext uri="{FF2B5EF4-FFF2-40B4-BE49-F238E27FC236}">
                    <a16:creationId xmlns:a16="http://schemas.microsoft.com/office/drawing/2014/main" id="{A00D8EFF-8CBA-539C-DB78-E3685654397D}"/>
                  </a:ext>
                </a:extLst>
              </p:cNvPr>
              <p:cNvSpPr/>
              <p:nvPr/>
            </p:nvSpPr>
            <p:spPr>
              <a:xfrm rot="5400000">
                <a:off x="1414875" y="4380444"/>
                <a:ext cx="514350" cy="191007"/>
              </a:xfrm>
              <a:prstGeom prst="rightArrow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62A34AB-4DFA-47AD-465E-B79276E40FA6}"/>
                </a:ext>
              </a:extLst>
            </p:cNvPr>
            <p:cNvSpPr/>
            <p:nvPr/>
          </p:nvSpPr>
          <p:spPr>
            <a:xfrm>
              <a:off x="884127" y="5326570"/>
              <a:ext cx="643097" cy="815472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7AAEC258-066E-8229-552C-7F9189FAFF71}"/>
              </a:ext>
            </a:extLst>
          </p:cNvPr>
          <p:cNvGrpSpPr/>
          <p:nvPr/>
        </p:nvGrpSpPr>
        <p:grpSpPr>
          <a:xfrm>
            <a:off x="2802108" y="1672601"/>
            <a:ext cx="4979590" cy="2022512"/>
            <a:chOff x="2802108" y="1672601"/>
            <a:chExt cx="4979590" cy="2022512"/>
          </a:xfrm>
        </p:grpSpPr>
        <p:sp>
          <p:nvSpPr>
            <p:cNvPr id="28" name="Flèche vers la droite 27">
              <a:extLst>
                <a:ext uri="{FF2B5EF4-FFF2-40B4-BE49-F238E27FC236}">
                  <a16:creationId xmlns:a16="http://schemas.microsoft.com/office/drawing/2014/main" id="{1EA7E586-1A3C-1EB3-8AA9-FB2779E28C17}"/>
                </a:ext>
              </a:extLst>
            </p:cNvPr>
            <p:cNvSpPr/>
            <p:nvPr/>
          </p:nvSpPr>
          <p:spPr>
            <a:xfrm>
              <a:off x="2802108" y="3504106"/>
              <a:ext cx="514350" cy="191007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8862EBAC-5E37-B7ED-5C5D-5376B8BF671B}"/>
                </a:ext>
              </a:extLst>
            </p:cNvPr>
            <p:cNvSpPr txBox="1"/>
            <p:nvPr/>
          </p:nvSpPr>
          <p:spPr>
            <a:xfrm>
              <a:off x="3333044" y="1672601"/>
              <a:ext cx="444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 each penetration rate (e.g. amount of PV):</a:t>
              </a: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E1C8F787-81A6-974F-203E-02F5F00431FF}"/>
              </a:ext>
            </a:extLst>
          </p:cNvPr>
          <p:cNvGrpSpPr/>
          <p:nvPr/>
        </p:nvGrpSpPr>
        <p:grpSpPr>
          <a:xfrm>
            <a:off x="3697762" y="2085008"/>
            <a:ext cx="3482130" cy="4259013"/>
            <a:chOff x="3697762" y="2085008"/>
            <a:chExt cx="3482130" cy="4259013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A6D1431D-86F7-C23B-439E-1540D9C2B478}"/>
                </a:ext>
              </a:extLst>
            </p:cNvPr>
            <p:cNvSpPr txBox="1"/>
            <p:nvPr/>
          </p:nvSpPr>
          <p:spPr>
            <a:xfrm>
              <a:off x="5451771" y="5697690"/>
              <a:ext cx="1728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Number of configurations</a:t>
              </a:r>
            </a:p>
          </p:txBody>
        </p: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9680C59F-8EF7-D8F8-AE35-8A58BF8243E7}"/>
                </a:ext>
              </a:extLst>
            </p:cNvPr>
            <p:cNvGrpSpPr/>
            <p:nvPr/>
          </p:nvGrpSpPr>
          <p:grpSpPr>
            <a:xfrm>
              <a:off x="3697762" y="2085008"/>
              <a:ext cx="1886863" cy="4259013"/>
              <a:chOff x="5003264" y="2097337"/>
              <a:chExt cx="1886863" cy="4259013"/>
            </a:xfrm>
          </p:grpSpPr>
          <p:pic>
            <p:nvPicPr>
              <p:cNvPr id="21" name="Image 20" descr="Une image contenant diagramme, ligne, dessin&#10;&#10;Description générée automatiquement">
                <a:extLst>
                  <a:ext uri="{FF2B5EF4-FFF2-40B4-BE49-F238E27FC236}">
                    <a16:creationId xmlns:a16="http://schemas.microsoft.com/office/drawing/2014/main" id="{9DADBBDB-E838-7ECC-25E5-2419901D8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75301" y="2194940"/>
                <a:ext cx="1396949" cy="1558405"/>
              </a:xfrm>
              <a:prstGeom prst="rect">
                <a:avLst/>
              </a:prstGeom>
            </p:spPr>
          </p:pic>
          <p:pic>
            <p:nvPicPr>
              <p:cNvPr id="30" name="Image 29" descr="Une image contenant diagramme, ligne, dessin, motif&#10;&#10;Description générée automatiquement">
                <a:extLst>
                  <a:ext uri="{FF2B5EF4-FFF2-40B4-BE49-F238E27FC236}">
                    <a16:creationId xmlns:a16="http://schemas.microsoft.com/office/drawing/2014/main" id="{6324FE44-106B-55C0-F792-A4FD37772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36109" y="4599653"/>
                <a:ext cx="1418276" cy="1558405"/>
              </a:xfrm>
              <a:prstGeom prst="rect">
                <a:avLst/>
              </a:prstGeom>
            </p:spPr>
          </p:pic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58785371-1EA7-7032-A0D3-0AAFAB8D685A}"/>
                  </a:ext>
                </a:extLst>
              </p:cNvPr>
              <p:cNvSpPr txBox="1"/>
              <p:nvPr/>
            </p:nvSpPr>
            <p:spPr>
              <a:xfrm rot="5400000">
                <a:off x="5624347" y="3899500"/>
                <a:ext cx="49885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dirty="0"/>
                  <a:t>…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D10EC79-C689-784C-4F50-0E4D2658384A}"/>
                  </a:ext>
                </a:extLst>
              </p:cNvPr>
              <p:cNvSpPr/>
              <p:nvPr/>
            </p:nvSpPr>
            <p:spPr>
              <a:xfrm>
                <a:off x="5003264" y="2097337"/>
                <a:ext cx="1886863" cy="4259013"/>
              </a:xfrm>
              <a:prstGeom prst="rect">
                <a:avLst/>
              </a:prstGeom>
              <a:noFill/>
              <a:ln w="349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1D011ECF-47B1-C058-3546-F580C375C1DF}"/>
              </a:ext>
            </a:extLst>
          </p:cNvPr>
          <p:cNvGrpSpPr/>
          <p:nvPr/>
        </p:nvGrpSpPr>
        <p:grpSpPr>
          <a:xfrm>
            <a:off x="5410782" y="2370434"/>
            <a:ext cx="3071563" cy="3235253"/>
            <a:chOff x="5410782" y="2370434"/>
            <a:chExt cx="3071563" cy="3235253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BDDB7838-6331-0EB0-A46F-84316A0A498F}"/>
                </a:ext>
              </a:extLst>
            </p:cNvPr>
            <p:cNvGrpSpPr/>
            <p:nvPr/>
          </p:nvGrpSpPr>
          <p:grpSpPr>
            <a:xfrm>
              <a:off x="5450396" y="2370434"/>
              <a:ext cx="1567705" cy="599146"/>
              <a:chOff x="6744286" y="2717494"/>
              <a:chExt cx="1567705" cy="599146"/>
            </a:xfrm>
          </p:grpSpPr>
          <p:sp>
            <p:nvSpPr>
              <p:cNvPr id="35" name="Flèche vers la droite 34">
                <a:extLst>
                  <a:ext uri="{FF2B5EF4-FFF2-40B4-BE49-F238E27FC236}">
                    <a16:creationId xmlns:a16="http://schemas.microsoft.com/office/drawing/2014/main" id="{A23F406C-0287-4B64-8AAC-A659222BCBDE}"/>
                  </a:ext>
                </a:extLst>
              </p:cNvPr>
              <p:cNvSpPr/>
              <p:nvPr/>
            </p:nvSpPr>
            <p:spPr>
              <a:xfrm rot="10800000" flipH="1" flipV="1">
                <a:off x="6744286" y="3142524"/>
                <a:ext cx="1567705" cy="174116"/>
              </a:xfrm>
              <a:prstGeom prst="rightArrow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963A17CE-5BFE-3215-0E4D-44A472EF0289}"/>
                  </a:ext>
                </a:extLst>
              </p:cNvPr>
              <p:cNvSpPr txBox="1"/>
              <p:nvPr/>
            </p:nvSpPr>
            <p:spPr>
              <a:xfrm>
                <a:off x="6890875" y="2717494"/>
                <a:ext cx="12625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Power flow</a:t>
                </a:r>
              </a:p>
            </p:txBody>
          </p:sp>
        </p:grpSp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F2FE518E-5DDF-9966-AB9E-35CC674243BC}"/>
                </a:ext>
              </a:extLst>
            </p:cNvPr>
            <p:cNvGrpSpPr/>
            <p:nvPr/>
          </p:nvGrpSpPr>
          <p:grpSpPr>
            <a:xfrm>
              <a:off x="5410782" y="4884603"/>
              <a:ext cx="1567705" cy="599146"/>
              <a:chOff x="6744286" y="2717494"/>
              <a:chExt cx="1567705" cy="599146"/>
            </a:xfrm>
          </p:grpSpPr>
          <p:sp>
            <p:nvSpPr>
              <p:cNvPr id="41" name="Flèche vers la droite 40">
                <a:extLst>
                  <a:ext uri="{FF2B5EF4-FFF2-40B4-BE49-F238E27FC236}">
                    <a16:creationId xmlns:a16="http://schemas.microsoft.com/office/drawing/2014/main" id="{6437EA93-D3D5-7A4E-E735-F108B6BE6703}"/>
                  </a:ext>
                </a:extLst>
              </p:cNvPr>
              <p:cNvSpPr/>
              <p:nvPr/>
            </p:nvSpPr>
            <p:spPr>
              <a:xfrm rot="10800000" flipH="1" flipV="1">
                <a:off x="6744286" y="3142524"/>
                <a:ext cx="1567705" cy="174116"/>
              </a:xfrm>
              <a:prstGeom prst="rightArrow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2B4F4A68-4118-A114-5EFE-4BF2778C7FD4}"/>
                  </a:ext>
                </a:extLst>
              </p:cNvPr>
              <p:cNvSpPr txBox="1"/>
              <p:nvPr/>
            </p:nvSpPr>
            <p:spPr>
              <a:xfrm>
                <a:off x="6890875" y="2717494"/>
                <a:ext cx="12625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Power flow</a:t>
                </a:r>
              </a:p>
            </p:txBody>
          </p:sp>
        </p:grp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6717276D-AF37-28D7-8142-C41E5D652F35}"/>
                </a:ext>
              </a:extLst>
            </p:cNvPr>
            <p:cNvSpPr txBox="1"/>
            <p:nvPr/>
          </p:nvSpPr>
          <p:spPr>
            <a:xfrm>
              <a:off x="6914640" y="2573721"/>
              <a:ext cx="1567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Performance indicators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A4E9125B-3183-8D5B-F896-81BB8BC4FE1C}"/>
                </a:ext>
              </a:extLst>
            </p:cNvPr>
            <p:cNvSpPr txBox="1"/>
            <p:nvPr/>
          </p:nvSpPr>
          <p:spPr>
            <a:xfrm>
              <a:off x="6914640" y="4959356"/>
              <a:ext cx="1567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Performance indicators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9E999147-B0AB-7B2D-A73B-3BD74FE07399}"/>
              </a:ext>
            </a:extLst>
          </p:cNvPr>
          <p:cNvGrpSpPr/>
          <p:nvPr/>
        </p:nvGrpSpPr>
        <p:grpSpPr>
          <a:xfrm>
            <a:off x="8245368" y="2182610"/>
            <a:ext cx="3827569" cy="4147123"/>
            <a:chOff x="8245368" y="2182610"/>
            <a:chExt cx="3827569" cy="4147123"/>
          </a:xfrm>
        </p:grpSpPr>
        <p:sp>
          <p:nvSpPr>
            <p:cNvPr id="46" name="Accolade fermante 45">
              <a:extLst>
                <a:ext uri="{FF2B5EF4-FFF2-40B4-BE49-F238E27FC236}">
                  <a16:creationId xmlns:a16="http://schemas.microsoft.com/office/drawing/2014/main" id="{796642C3-2EFD-621D-B86C-CA021A136D40}"/>
                </a:ext>
              </a:extLst>
            </p:cNvPr>
            <p:cNvSpPr/>
            <p:nvPr/>
          </p:nvSpPr>
          <p:spPr>
            <a:xfrm>
              <a:off x="8245368" y="2182610"/>
              <a:ext cx="292107" cy="4147123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lèche vers la droite 46">
              <a:extLst>
                <a:ext uri="{FF2B5EF4-FFF2-40B4-BE49-F238E27FC236}">
                  <a16:creationId xmlns:a16="http://schemas.microsoft.com/office/drawing/2014/main" id="{6F21CB91-D9C3-CBBE-F92B-95ADD617EE21}"/>
                </a:ext>
              </a:extLst>
            </p:cNvPr>
            <p:cNvSpPr/>
            <p:nvPr/>
          </p:nvSpPr>
          <p:spPr>
            <a:xfrm>
              <a:off x="8740668" y="4169659"/>
              <a:ext cx="514350" cy="191007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" name="Image 50" descr="Une image contenant croquis, dessin, diagramme, art&#10;&#10;Description générée automatiquement">
              <a:extLst>
                <a:ext uri="{FF2B5EF4-FFF2-40B4-BE49-F238E27FC236}">
                  <a16:creationId xmlns:a16="http://schemas.microsoft.com/office/drawing/2014/main" id="{6E477850-23F6-8573-E8F7-90EBCFBC4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466" b="5127"/>
            <a:stretch/>
          </p:blipFill>
          <p:spPr>
            <a:xfrm rot="262831">
              <a:off x="9576148" y="2982771"/>
              <a:ext cx="2016037" cy="1748852"/>
            </a:xfrm>
            <a:prstGeom prst="rect">
              <a:avLst/>
            </a:prstGeom>
          </p:spPr>
        </p:pic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BBA69349-6854-9D42-4036-206548ADAC84}"/>
                </a:ext>
              </a:extLst>
            </p:cNvPr>
            <p:cNvSpPr txBox="1"/>
            <p:nvPr/>
          </p:nvSpPr>
          <p:spPr>
            <a:xfrm>
              <a:off x="10424106" y="4649476"/>
              <a:ext cx="16488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Performance indicator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1B33A473-F07C-0CE0-4C89-38B69C20FA80}"/>
                </a:ext>
              </a:extLst>
            </p:cNvPr>
            <p:cNvSpPr txBox="1"/>
            <p:nvPr/>
          </p:nvSpPr>
          <p:spPr>
            <a:xfrm rot="16200000">
              <a:off x="9056785" y="3122327"/>
              <a:ext cx="854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Density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651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B69A29-5AD0-EB13-FF33-179CA5378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case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188BAE-6631-461F-FF40-7C1FEC329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5" y="2005012"/>
            <a:ext cx="10515600" cy="4351338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Topology reconstructed</a:t>
            </a:r>
          </a:p>
          <a:p>
            <a:r>
              <a:rPr lang="en-GB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500 configurations per penetration</a:t>
            </a:r>
          </a:p>
          <a:p>
            <a:r>
              <a:rPr lang="en-GB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week time series</a:t>
            </a:r>
          </a:p>
          <a:p>
            <a:r>
              <a:rPr lang="en-GB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Penetrations [0, 1, …, 100]</a:t>
            </a:r>
          </a:p>
          <a:p>
            <a:r>
              <a:rPr lang="en-GB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13 PVs of 290 W</a:t>
            </a:r>
          </a:p>
        </p:txBody>
      </p:sp>
      <p:pic>
        <p:nvPicPr>
          <p:cNvPr id="5" name="Image 4" descr="Une image contenant carte, diagramme, ligne, texte&#10;&#10;Description générée automatiquement">
            <a:extLst>
              <a:ext uri="{FF2B5EF4-FFF2-40B4-BE49-F238E27FC236}">
                <a16:creationId xmlns:a16="http://schemas.microsoft.com/office/drawing/2014/main" id="{F2672C4B-F5F3-B35F-4C76-72B2DA88F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485" y="1403862"/>
            <a:ext cx="5018315" cy="4701065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434DE69-482E-7018-A484-1CE79FE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2B64DC2-28B6-A0C0-0E1D-FE89714BF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BE9EC75-B216-98F9-9811-A904DD03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45</a:t>
            </a:fld>
            <a:endParaRPr lang="en-GB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6E5CA21-288C-C49E-D075-8DACC9302EF2}"/>
              </a:ext>
            </a:extLst>
          </p:cNvPr>
          <p:cNvCxnSpPr/>
          <p:nvPr/>
        </p:nvCxnSpPr>
        <p:spPr>
          <a:xfrm>
            <a:off x="656689" y="1403862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899FF647-36D0-C6E0-3091-8957B3C5B420}"/>
              </a:ext>
            </a:extLst>
          </p:cNvPr>
          <p:cNvSpPr txBox="1"/>
          <p:nvPr/>
        </p:nvSpPr>
        <p:spPr>
          <a:xfrm>
            <a:off x="3321737" y="4443413"/>
            <a:ext cx="7168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</a:p>
        </p:txBody>
      </p:sp>
    </p:spTree>
    <p:extLst>
      <p:ext uri="{BB962C8B-B14F-4D97-AF65-F5344CB8AC3E}">
        <p14:creationId xmlns:p14="http://schemas.microsoft.com/office/powerpoint/2010/main" val="19133882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AA8C11-948E-E9A7-5AE3-9771A8E21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PV Performance indicator – Energy spilled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651971-F75D-454A-D35D-8B6530E44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8B07A4-5D21-AF8C-733C-C9EEB6CF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873D1F-FBB1-2DEA-F174-BC39E6F44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46</a:t>
            </a:fld>
            <a:endParaRPr lang="en-GB"/>
          </a:p>
        </p:txBody>
      </p:sp>
      <p:pic>
        <p:nvPicPr>
          <p:cNvPr id="8" name="Image 7" descr="Une image contenant diagramme, croquis, ligne, dessin&#10;&#10;Description générée automatiquement">
            <a:extLst>
              <a:ext uri="{FF2B5EF4-FFF2-40B4-BE49-F238E27FC236}">
                <a16:creationId xmlns:a16="http://schemas.microsoft.com/office/drawing/2014/main" id="{32EA4C99-62C5-ED75-411E-F9A82CA79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713" y="1690688"/>
            <a:ext cx="5369379" cy="4440984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81EFB1A-CC0F-6CBC-2892-780AF334884A}"/>
              </a:ext>
            </a:extLst>
          </p:cNvPr>
          <p:cNvCxnSpPr/>
          <p:nvPr/>
        </p:nvCxnSpPr>
        <p:spPr>
          <a:xfrm>
            <a:off x="656689" y="1403862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2185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CB75A-C51D-0F63-64DF-93D47D137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AA9AC7-61B6-35EF-E264-FF97501E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PV Performance indicator – Energy spilled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CE4A1A-2141-EBC9-4772-A44062B1E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5F3C3E-0A02-47D1-2845-BFD91B523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703D81-02D7-0352-429B-32D438EA8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47</a:t>
            </a:fld>
            <a:endParaRPr lang="en-GB"/>
          </a:p>
        </p:txBody>
      </p:sp>
      <p:pic>
        <p:nvPicPr>
          <p:cNvPr id="8" name="Image 7" descr="Une image contenant diagramme, croquis, ligne, dessin&#10;&#10;Description générée automatiquement">
            <a:extLst>
              <a:ext uri="{FF2B5EF4-FFF2-40B4-BE49-F238E27FC236}">
                <a16:creationId xmlns:a16="http://schemas.microsoft.com/office/drawing/2014/main" id="{AB41D027-FFAD-5095-F520-894B62570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713" y="1690688"/>
            <a:ext cx="5369379" cy="4440984"/>
          </a:xfrm>
          <a:prstGeom prst="rect">
            <a:avLst/>
          </a:prstGeom>
        </p:spPr>
      </p:pic>
      <p:pic>
        <p:nvPicPr>
          <p:cNvPr id="10" name="Image 9" descr="Une image contenant diagramme, croquis, ligne, dessin&#10;&#10;Description générée automatiquement">
            <a:extLst>
              <a:ext uri="{FF2B5EF4-FFF2-40B4-BE49-F238E27FC236}">
                <a16:creationId xmlns:a16="http://schemas.microsoft.com/office/drawing/2014/main" id="{1061AFA5-8483-69D2-6A52-805C4BB1C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50" y="1645134"/>
            <a:ext cx="6025242" cy="4756770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E0E285B6-B1A5-31B0-4D77-0882550D2633}"/>
              </a:ext>
            </a:extLst>
          </p:cNvPr>
          <p:cNvCxnSpPr/>
          <p:nvPr/>
        </p:nvCxnSpPr>
        <p:spPr>
          <a:xfrm>
            <a:off x="656689" y="1403862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4761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E3B72-622C-28ED-B3E8-CB7C15148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4CFF27-97B3-E15F-D6C3-BE996061F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PV Performance indicator – Energy spilled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E26465-6C92-D27C-18DE-5D0DD1146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FFFFB6-AA2C-9D97-EC07-ADAC87CF1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08C725-67D2-A1B9-D1BD-B990997F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48</a:t>
            </a:fld>
            <a:endParaRPr lang="en-GB"/>
          </a:p>
        </p:txBody>
      </p:sp>
      <p:pic>
        <p:nvPicPr>
          <p:cNvPr id="7" name="Image 6" descr="Une image contenant dessin, diagramme, croquis, Dessin d’enfant&#10;&#10;Description générée automatiquement">
            <a:extLst>
              <a:ext uri="{FF2B5EF4-FFF2-40B4-BE49-F238E27FC236}">
                <a16:creationId xmlns:a16="http://schemas.microsoft.com/office/drawing/2014/main" id="{91347C55-A8D1-7093-5F93-934A47412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453" y="1589314"/>
            <a:ext cx="5758147" cy="4698240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32F8CA7-F327-217D-76CD-E671027D45F3}"/>
              </a:ext>
            </a:extLst>
          </p:cNvPr>
          <p:cNvCxnSpPr/>
          <p:nvPr/>
        </p:nvCxnSpPr>
        <p:spPr>
          <a:xfrm>
            <a:off x="6916057" y="2518229"/>
            <a:ext cx="1694543" cy="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184E0E32-9C6A-E9B2-6AEB-BE0CCD085CA7}"/>
              </a:ext>
            </a:extLst>
          </p:cNvPr>
          <p:cNvSpPr txBox="1"/>
          <p:nvPr/>
        </p:nvSpPr>
        <p:spPr>
          <a:xfrm>
            <a:off x="8672285" y="2333563"/>
            <a:ext cx="156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Energy spilled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060D760-04C4-9178-4D33-E3570687D9B4}"/>
              </a:ext>
            </a:extLst>
          </p:cNvPr>
          <p:cNvCxnSpPr/>
          <p:nvPr/>
        </p:nvCxnSpPr>
        <p:spPr>
          <a:xfrm>
            <a:off x="656689" y="1403862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2328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C832C-5C71-FE0A-B41E-07F1B2489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racé, texte, ligne, diagramme&#10;&#10;Description générée automatiquement">
            <a:extLst>
              <a:ext uri="{FF2B5EF4-FFF2-40B4-BE49-F238E27FC236}">
                <a16:creationId xmlns:a16="http://schemas.microsoft.com/office/drawing/2014/main" id="{58B509B6-4117-6AE0-B68B-F1074230D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331" y="1548830"/>
            <a:ext cx="6496820" cy="480752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7053605-B78A-4791-A80A-83094D2DF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case – PV results</a:t>
            </a:r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A0A73281-A8A7-78EF-9659-1B6DB96C7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EE113397-6F93-F9A0-1A52-0B8EB35CE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50ADEE3C-7B45-D00B-6B8F-0023C97F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49</a:t>
            </a:fld>
            <a:endParaRPr lang="en-GB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66CAE0A-69E9-5F4E-2313-6D85423C0095}"/>
              </a:ext>
            </a:extLst>
          </p:cNvPr>
          <p:cNvCxnSpPr/>
          <p:nvPr/>
        </p:nvCxnSpPr>
        <p:spPr>
          <a:xfrm>
            <a:off x="656689" y="1403862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95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60FB1-06CA-2D23-1FAF-59B2F749B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755563-C80A-CD84-81FC-C1E390F9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Power System</a:t>
            </a:r>
          </a:p>
        </p:txBody>
      </p:sp>
      <p:pic>
        <p:nvPicPr>
          <p:cNvPr id="12" name="Image 11" descr="Une image contenant croquis, diagramme, dessin, Dessin au trait&#10;&#10;Description générée automatiquement">
            <a:extLst>
              <a:ext uri="{FF2B5EF4-FFF2-40B4-BE49-F238E27FC236}">
                <a16:creationId xmlns:a16="http://schemas.microsoft.com/office/drawing/2014/main" id="{B50E4407-CB6C-2A5A-3A59-0B869728F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49" y="1902723"/>
            <a:ext cx="7124701" cy="3994719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FE60D16-DD57-0559-8C1F-A1C81F5775D3}"/>
              </a:ext>
            </a:extLst>
          </p:cNvPr>
          <p:cNvCxnSpPr/>
          <p:nvPr/>
        </p:nvCxnSpPr>
        <p:spPr>
          <a:xfrm>
            <a:off x="407307" y="180702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lèche vers la droite 16">
            <a:extLst>
              <a:ext uri="{FF2B5EF4-FFF2-40B4-BE49-F238E27FC236}">
                <a16:creationId xmlns:a16="http://schemas.microsoft.com/office/drawing/2014/main" id="{5FA93AB5-411B-32BD-5FF4-3B69E66FDAC5}"/>
              </a:ext>
            </a:extLst>
          </p:cNvPr>
          <p:cNvSpPr/>
          <p:nvPr/>
        </p:nvSpPr>
        <p:spPr>
          <a:xfrm>
            <a:off x="6217920" y="2094688"/>
            <a:ext cx="2598821" cy="52370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Flèche vers la droite 4">
            <a:extLst>
              <a:ext uri="{FF2B5EF4-FFF2-40B4-BE49-F238E27FC236}">
                <a16:creationId xmlns:a16="http://schemas.microsoft.com/office/drawing/2014/main" id="{100AE34F-20EA-30FC-ED30-CB7384EC8A9F}"/>
              </a:ext>
            </a:extLst>
          </p:cNvPr>
          <p:cNvSpPr/>
          <p:nvPr/>
        </p:nvSpPr>
        <p:spPr>
          <a:xfrm rot="10800000">
            <a:off x="5750521" y="2094688"/>
            <a:ext cx="2598821" cy="52370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8E416C-C084-4194-CFAA-E55E49743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8DC05B1-587D-63EC-681B-E28424762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9AC98E8-ACCE-E4DA-D1E0-4397BBCC3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5</a:t>
            </a:fld>
            <a:endParaRPr lang="en-GB"/>
          </a:p>
        </p:txBody>
      </p:sp>
      <p:pic>
        <p:nvPicPr>
          <p:cNvPr id="18" name="Image 17" descr="Une image contenant croquis, Dessin au trait, dessin, diagramme&#10;&#10;Description générée automatiquement">
            <a:extLst>
              <a:ext uri="{FF2B5EF4-FFF2-40B4-BE49-F238E27FC236}">
                <a16:creationId xmlns:a16="http://schemas.microsoft.com/office/drawing/2014/main" id="{56A9C199-215C-BAB8-4206-F9B14CC25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096" y="1881943"/>
            <a:ext cx="7004826" cy="28050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F37F86B-D3C3-CC04-DED4-1541317685A7}"/>
              </a:ext>
            </a:extLst>
          </p:cNvPr>
          <p:cNvSpPr/>
          <p:nvPr/>
        </p:nvSpPr>
        <p:spPr>
          <a:xfrm>
            <a:off x="2816096" y="5001439"/>
            <a:ext cx="998913" cy="144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>
                <a:solidFill>
                  <a:schemeClr val="tx1"/>
                </a:solidFill>
              </a:rPr>
              <a:t>Production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99C91C-A072-CC1E-A382-2E6FB6E66877}"/>
              </a:ext>
            </a:extLst>
          </p:cNvPr>
          <p:cNvSpPr/>
          <p:nvPr/>
        </p:nvSpPr>
        <p:spPr>
          <a:xfrm>
            <a:off x="8522947" y="4951484"/>
            <a:ext cx="1118732" cy="28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>
                <a:solidFill>
                  <a:schemeClr val="tx1"/>
                </a:solidFill>
              </a:rPr>
              <a:t>Demand / Production</a:t>
            </a:r>
          </a:p>
        </p:txBody>
      </p:sp>
      <p:pic>
        <p:nvPicPr>
          <p:cNvPr id="22" name="Image 21" descr="Une image contenant cercle, Graphique&#10;&#10;Description générée automatiquement">
            <a:extLst>
              <a:ext uri="{FF2B5EF4-FFF2-40B4-BE49-F238E27FC236}">
                <a16:creationId xmlns:a16="http://schemas.microsoft.com/office/drawing/2014/main" id="{A296A68D-C353-8D2D-C77E-0AA8C6A0B2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598" t="46559" r="31544"/>
          <a:stretch/>
        </p:blipFill>
        <p:spPr>
          <a:xfrm rot="1601252">
            <a:off x="7363473" y="2418492"/>
            <a:ext cx="1877213" cy="184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246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3348C-C11D-C720-8039-6BEA7B170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E71BEE-326D-EDA9-108C-2C347865B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case – PV results</a:t>
            </a:r>
          </a:p>
        </p:txBody>
      </p:sp>
      <p:pic>
        <p:nvPicPr>
          <p:cNvPr id="6" name="Image 5" descr="Une image contenant Tracé, texte, ligne, diagramme&#10;&#10;Description générée automatiquement">
            <a:extLst>
              <a:ext uri="{FF2B5EF4-FFF2-40B4-BE49-F238E27FC236}">
                <a16:creationId xmlns:a16="http://schemas.microsoft.com/office/drawing/2014/main" id="{4397DAEE-57F7-AF58-3587-B094DD669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18" y="1760676"/>
            <a:ext cx="5429131" cy="401745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CB9EE116-9EB7-8590-8CCE-D3CE2BECB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88FB885E-C9A0-B013-526F-FDFCA4ADD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6A63BB48-266C-2B9C-D592-BAD7D0A89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50</a:t>
            </a:fld>
            <a:endParaRPr lang="en-GB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BC885EB9-C1FA-CB4B-EB40-0665ED4600E5}"/>
              </a:ext>
            </a:extLst>
          </p:cNvPr>
          <p:cNvCxnSpPr>
            <a:cxnSpLocks/>
          </p:cNvCxnSpPr>
          <p:nvPr/>
        </p:nvCxnSpPr>
        <p:spPr>
          <a:xfrm>
            <a:off x="3799956" y="1473200"/>
            <a:ext cx="0" cy="3882571"/>
          </a:xfrm>
          <a:prstGeom prst="line">
            <a:avLst/>
          </a:prstGeom>
          <a:ln w="47625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5" name="Image 24" descr="Une image contenant Tracé, ligne, diagramme, capture d’écran&#10;&#10;Description générée automatiquement">
            <a:extLst>
              <a:ext uri="{FF2B5EF4-FFF2-40B4-BE49-F238E27FC236}">
                <a16:creationId xmlns:a16="http://schemas.microsoft.com/office/drawing/2014/main" id="{52E55FFB-F0FD-949D-B441-CEA26F7D8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566" y="1760676"/>
            <a:ext cx="5263042" cy="3882571"/>
          </a:xfrm>
          <a:prstGeom prst="rect">
            <a:avLst/>
          </a:prstGeom>
        </p:spPr>
      </p:pic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69CB19A9-0649-A35D-129C-56675CC07BA2}"/>
              </a:ext>
            </a:extLst>
          </p:cNvPr>
          <p:cNvSpPr/>
          <p:nvPr/>
        </p:nvSpPr>
        <p:spPr>
          <a:xfrm>
            <a:off x="4038600" y="3278835"/>
            <a:ext cx="2438393" cy="365125"/>
          </a:xfrm>
          <a:prstGeom prst="rightArrow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395F2B2F-4A1C-939A-D4D9-FBE5C1C7EA7D}"/>
              </a:ext>
            </a:extLst>
          </p:cNvPr>
          <p:cNvCxnSpPr>
            <a:cxnSpLocks/>
          </p:cNvCxnSpPr>
          <p:nvPr/>
        </p:nvCxnSpPr>
        <p:spPr>
          <a:xfrm>
            <a:off x="8341476" y="1473200"/>
            <a:ext cx="0" cy="3882571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232C52BA-9708-B7BD-55DE-08A730AF9A8B}"/>
              </a:ext>
            </a:extLst>
          </p:cNvPr>
          <p:cNvCxnSpPr>
            <a:cxnSpLocks/>
          </p:cNvCxnSpPr>
          <p:nvPr/>
        </p:nvCxnSpPr>
        <p:spPr>
          <a:xfrm>
            <a:off x="9301596" y="1420316"/>
            <a:ext cx="0" cy="3882571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988C991B-3F8C-CD15-BD12-497CD6AB3F16}"/>
              </a:ext>
            </a:extLst>
          </p:cNvPr>
          <p:cNvSpPr txBox="1"/>
          <p:nvPr/>
        </p:nvSpPr>
        <p:spPr>
          <a:xfrm>
            <a:off x="8107680" y="99060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Q1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ECE2E44-BB18-AB73-B0BB-65C5B8AB8F36}"/>
              </a:ext>
            </a:extLst>
          </p:cNvPr>
          <p:cNvSpPr txBox="1"/>
          <p:nvPr/>
        </p:nvSpPr>
        <p:spPr>
          <a:xfrm>
            <a:off x="8990881" y="100105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Q3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44ED9635-C181-A68C-49A3-EE724D85B876}"/>
              </a:ext>
            </a:extLst>
          </p:cNvPr>
          <p:cNvCxnSpPr>
            <a:cxnSpLocks/>
          </p:cNvCxnSpPr>
          <p:nvPr/>
        </p:nvCxnSpPr>
        <p:spPr>
          <a:xfrm flipV="1">
            <a:off x="656689" y="1370390"/>
            <a:ext cx="6629936" cy="334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0778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1FEBC-552C-EE74-628C-EE1509B56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9C0321-12D6-6429-648C-AD81D3E9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case – PV results</a:t>
            </a:r>
          </a:p>
        </p:txBody>
      </p:sp>
      <p:pic>
        <p:nvPicPr>
          <p:cNvPr id="6" name="Image 5" descr="Une image contenant Tracé, texte, ligne, diagramme&#10;&#10;Description générée automatiquement">
            <a:extLst>
              <a:ext uri="{FF2B5EF4-FFF2-40B4-BE49-F238E27FC236}">
                <a16:creationId xmlns:a16="http://schemas.microsoft.com/office/drawing/2014/main" id="{FCD84FCA-AEAD-5A05-8B4F-D57EF03BF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18" y="1760676"/>
            <a:ext cx="5429131" cy="401745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D79760D7-FA05-FE65-FBFC-93504B9B8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A5D2D6CD-8B4F-8CB8-35EE-35AC95E0F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BD94D7E6-1401-B0AB-79E6-64CBD72B3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51</a:t>
            </a:fld>
            <a:endParaRPr lang="en-GB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EF19BCC-715C-C9BA-E32F-DDDB48A0BAF0}"/>
              </a:ext>
            </a:extLst>
          </p:cNvPr>
          <p:cNvGrpSpPr/>
          <p:nvPr/>
        </p:nvGrpSpPr>
        <p:grpSpPr>
          <a:xfrm>
            <a:off x="3799956" y="341209"/>
            <a:ext cx="7736255" cy="5014562"/>
            <a:chOff x="3799956" y="341209"/>
            <a:chExt cx="7736255" cy="5014562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036DA7B0-D92E-A8CA-0917-02C2E0E65360}"/>
                </a:ext>
              </a:extLst>
            </p:cNvPr>
            <p:cNvGrpSpPr/>
            <p:nvPr/>
          </p:nvGrpSpPr>
          <p:grpSpPr>
            <a:xfrm>
              <a:off x="3799956" y="1391745"/>
              <a:ext cx="3690320" cy="3964026"/>
              <a:chOff x="3799956" y="1391745"/>
              <a:chExt cx="3690320" cy="3964026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05A67ED2-93F7-1DF9-8FB7-93CC689B3B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9956" y="1473200"/>
                <a:ext cx="0" cy="3882571"/>
              </a:xfrm>
              <a:prstGeom prst="line">
                <a:avLst/>
              </a:prstGeom>
              <a:ln w="47625"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8" name="Flèche vers la droite 7">
                <a:extLst>
                  <a:ext uri="{FF2B5EF4-FFF2-40B4-BE49-F238E27FC236}">
                    <a16:creationId xmlns:a16="http://schemas.microsoft.com/office/drawing/2014/main" id="{6DE30012-FB0A-2243-8518-2079058366AF}"/>
                  </a:ext>
                </a:extLst>
              </p:cNvPr>
              <p:cNvSpPr/>
              <p:nvPr/>
            </p:nvSpPr>
            <p:spPr>
              <a:xfrm>
                <a:off x="4038600" y="1391745"/>
                <a:ext cx="3451676" cy="429921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" name="Image 3" descr="Une image contenant Tracé, ligne, diagramme, capture d’écran&#10;&#10;Description générée automatiquement">
              <a:extLst>
                <a:ext uri="{FF2B5EF4-FFF2-40B4-BE49-F238E27FC236}">
                  <a16:creationId xmlns:a16="http://schemas.microsoft.com/office/drawing/2014/main" id="{9655FE85-BD5F-7BEC-8642-6758745BB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5350" y="341209"/>
              <a:ext cx="3760861" cy="2774405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B19F712-4C0B-BAD3-17F9-542F383C130A}"/>
              </a:ext>
            </a:extLst>
          </p:cNvPr>
          <p:cNvGrpSpPr/>
          <p:nvPr/>
        </p:nvGrpSpPr>
        <p:grpSpPr>
          <a:xfrm>
            <a:off x="4701706" y="1901371"/>
            <a:ext cx="6652094" cy="4037850"/>
            <a:chOff x="4701706" y="1901371"/>
            <a:chExt cx="6652094" cy="4037850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261EFDA8-7703-25E0-74CC-7D78F3087868}"/>
                </a:ext>
              </a:extLst>
            </p:cNvPr>
            <p:cNvCxnSpPr>
              <a:cxnSpLocks/>
            </p:cNvCxnSpPr>
            <p:nvPr/>
          </p:nvCxnSpPr>
          <p:spPr>
            <a:xfrm>
              <a:off x="4701706" y="1901371"/>
              <a:ext cx="0" cy="3454400"/>
            </a:xfrm>
            <a:prstGeom prst="line">
              <a:avLst/>
            </a:prstGeom>
            <a:ln w="476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3" name="Flèche vers la droite 2">
              <a:extLst>
                <a:ext uri="{FF2B5EF4-FFF2-40B4-BE49-F238E27FC236}">
                  <a16:creationId xmlns:a16="http://schemas.microsoft.com/office/drawing/2014/main" id="{979EC6FC-862A-09C9-1215-B049AAC88DE8}"/>
                </a:ext>
              </a:extLst>
            </p:cNvPr>
            <p:cNvSpPr/>
            <p:nvPr/>
          </p:nvSpPr>
          <p:spPr>
            <a:xfrm>
              <a:off x="5066530" y="4845635"/>
              <a:ext cx="2423749" cy="413480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Image 14" descr="Une image contenant Tracé, ligne, diagramme, pente&#10;&#10;Description générée automatiquement">
              <a:extLst>
                <a:ext uri="{FF2B5EF4-FFF2-40B4-BE49-F238E27FC236}">
                  <a16:creationId xmlns:a16="http://schemas.microsoft.com/office/drawing/2014/main" id="{ECF6C3C3-54E1-8E51-5D97-FECB94FFB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60520" y="3288441"/>
              <a:ext cx="3593280" cy="2650780"/>
            </a:xfrm>
            <a:prstGeom prst="rect">
              <a:avLst/>
            </a:prstGeom>
          </p:spPr>
        </p:pic>
      </p:grp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3720D83-574E-8CE7-D39B-CC744B13DB54}"/>
              </a:ext>
            </a:extLst>
          </p:cNvPr>
          <p:cNvCxnSpPr>
            <a:cxnSpLocks/>
          </p:cNvCxnSpPr>
          <p:nvPr/>
        </p:nvCxnSpPr>
        <p:spPr>
          <a:xfrm flipV="1">
            <a:off x="656689" y="1391745"/>
            <a:ext cx="5858411" cy="121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96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01E14-7B42-8929-E756-A245DB737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82580B-AE97-E9F1-32AF-7C27EC7C2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case – PV results</a:t>
            </a:r>
          </a:p>
        </p:txBody>
      </p:sp>
      <p:pic>
        <p:nvPicPr>
          <p:cNvPr id="10" name="Image 9" descr="Une image contenant texte, Tracé, ligne, diagramme&#10;&#10;Description générée automatiquement">
            <a:extLst>
              <a:ext uri="{FF2B5EF4-FFF2-40B4-BE49-F238E27FC236}">
                <a16:creationId xmlns:a16="http://schemas.microsoft.com/office/drawing/2014/main" id="{276AEDB6-289F-C25F-91B2-758FD7D4E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800" y="1506002"/>
            <a:ext cx="6602400" cy="4850348"/>
          </a:xfrm>
          <a:prstGeom prst="rect">
            <a:avLst/>
          </a:prstGeom>
        </p:spPr>
      </p:pic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B50021B5-21DC-4BFA-F092-E2C765202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341ECAD1-D5F0-1D23-27D2-77F416591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B29B5EF5-8D83-EAFF-7ADD-AA598C4D3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52</a:t>
            </a:fld>
            <a:endParaRPr lang="en-GB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E135F82-CDBC-7D33-C286-716875C99F31}"/>
              </a:ext>
            </a:extLst>
          </p:cNvPr>
          <p:cNvCxnSpPr/>
          <p:nvPr/>
        </p:nvCxnSpPr>
        <p:spPr>
          <a:xfrm>
            <a:off x="656689" y="1403862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EDFFC47B-A22D-A2DC-3F8B-57B594F309E7}"/>
              </a:ext>
            </a:extLst>
          </p:cNvPr>
          <p:cNvCxnSpPr>
            <a:cxnSpLocks/>
          </p:cNvCxnSpPr>
          <p:nvPr/>
        </p:nvCxnSpPr>
        <p:spPr>
          <a:xfrm flipV="1">
            <a:off x="6294411" y="1606658"/>
            <a:ext cx="0" cy="42655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0CC6C64-5AD6-C5C1-D129-8F04849D33D3}"/>
              </a:ext>
            </a:extLst>
          </p:cNvPr>
          <p:cNvCxnSpPr>
            <a:cxnSpLocks/>
          </p:cNvCxnSpPr>
          <p:nvPr/>
        </p:nvCxnSpPr>
        <p:spPr>
          <a:xfrm flipV="1">
            <a:off x="5697726" y="1606658"/>
            <a:ext cx="0" cy="42655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32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26921-CD13-3AB6-D808-A9294B1F7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72E31E7E-22C1-E718-3A87-54F8548A80E4}"/>
              </a:ext>
            </a:extLst>
          </p:cNvPr>
          <p:cNvSpPr/>
          <p:nvPr/>
        </p:nvSpPr>
        <p:spPr>
          <a:xfrm>
            <a:off x="327383" y="1115922"/>
            <a:ext cx="2730730" cy="4332964"/>
          </a:xfrm>
          <a:prstGeom prst="roundRect">
            <a:avLst/>
          </a:prstGeom>
          <a:ln w="127000">
            <a:solidFill>
              <a:schemeClr val="accent1"/>
            </a:solidFill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A22CF9F-893B-CF97-25BA-63E638E3CC63}"/>
              </a:ext>
            </a:extLst>
          </p:cNvPr>
          <p:cNvSpPr/>
          <p:nvPr/>
        </p:nvSpPr>
        <p:spPr>
          <a:xfrm>
            <a:off x="3262884" y="1115922"/>
            <a:ext cx="2730730" cy="4332964"/>
          </a:xfrm>
          <a:prstGeom prst="roundRect">
            <a:avLst/>
          </a:prstGeom>
          <a:ln w="127000">
            <a:solidFill>
              <a:schemeClr val="accent1"/>
            </a:solidFill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91185A59-1F00-D26E-0A47-5E560DBD2ADC}"/>
              </a:ext>
            </a:extLst>
          </p:cNvPr>
          <p:cNvSpPr/>
          <p:nvPr/>
        </p:nvSpPr>
        <p:spPr>
          <a:xfrm>
            <a:off x="6198385" y="1115922"/>
            <a:ext cx="2730730" cy="4332964"/>
          </a:xfrm>
          <a:prstGeom prst="roundRect">
            <a:avLst/>
          </a:prstGeom>
          <a:ln w="127000">
            <a:solidFill>
              <a:schemeClr val="accent1"/>
            </a:solidFill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430C9C3-1A36-79C4-23C0-D00C4BB83AD0}"/>
              </a:ext>
            </a:extLst>
          </p:cNvPr>
          <p:cNvSpPr/>
          <p:nvPr/>
        </p:nvSpPr>
        <p:spPr>
          <a:xfrm>
            <a:off x="9133886" y="1115922"/>
            <a:ext cx="2730730" cy="4332964"/>
          </a:xfrm>
          <a:prstGeom prst="roundRect">
            <a:avLst/>
          </a:prstGeom>
          <a:ln w="127000">
            <a:solidFill>
              <a:schemeClr val="accent1"/>
            </a:solidFill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514AB89-AA38-54A2-5AD3-28845E537D98}"/>
              </a:ext>
            </a:extLst>
          </p:cNvPr>
          <p:cNvSpPr/>
          <p:nvPr/>
        </p:nvSpPr>
        <p:spPr>
          <a:xfrm>
            <a:off x="504907" y="1346989"/>
            <a:ext cx="2375681" cy="232321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5A0977A-F7DD-8E53-046F-DDDCA8C06BE6}"/>
              </a:ext>
            </a:extLst>
          </p:cNvPr>
          <p:cNvSpPr/>
          <p:nvPr/>
        </p:nvSpPr>
        <p:spPr>
          <a:xfrm>
            <a:off x="3440408" y="1346990"/>
            <a:ext cx="2375682" cy="2398737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38" t="474" r="-3038" b="47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0D9C0E4-8446-928A-0A6E-6CD459A9CDE5}"/>
              </a:ext>
            </a:extLst>
          </p:cNvPr>
          <p:cNvSpPr/>
          <p:nvPr/>
        </p:nvSpPr>
        <p:spPr>
          <a:xfrm>
            <a:off x="6373727" y="1346990"/>
            <a:ext cx="2375682" cy="2398737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645" t="-40047" r="-13645" b="-4004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8CF5096-ABCA-C98E-90AC-BE0E2F7BF47E}"/>
              </a:ext>
            </a:extLst>
          </p:cNvPr>
          <p:cNvSpPr/>
          <p:nvPr/>
        </p:nvSpPr>
        <p:spPr>
          <a:xfrm>
            <a:off x="9311410" y="1346989"/>
            <a:ext cx="2375682" cy="23976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433" t="1201" r="-17433" b="120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7CC8B82-AE4A-7E68-8EE3-D0AAD4316B46}"/>
              </a:ext>
            </a:extLst>
          </p:cNvPr>
          <p:cNvSpPr txBox="1"/>
          <p:nvPr/>
        </p:nvSpPr>
        <p:spPr>
          <a:xfrm>
            <a:off x="573600" y="4050215"/>
            <a:ext cx="2238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identification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7F780D9-056D-445B-3DF4-9C3C15311A88}"/>
              </a:ext>
            </a:extLst>
          </p:cNvPr>
          <p:cNvSpPr txBox="1"/>
          <p:nvPr/>
        </p:nvSpPr>
        <p:spPr>
          <a:xfrm>
            <a:off x="3509102" y="4050214"/>
            <a:ext cx="2238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technology HC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F1EE57B-FF71-4398-137F-E8D3E28B8C13}"/>
              </a:ext>
            </a:extLst>
          </p:cNvPr>
          <p:cNvSpPr txBox="1"/>
          <p:nvPr/>
        </p:nvSpPr>
        <p:spPr>
          <a:xfrm>
            <a:off x="6442421" y="4079757"/>
            <a:ext cx="2238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Unified HC definition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42FCC98-5E56-B054-EBBD-356E5D87D0C2}"/>
              </a:ext>
            </a:extLst>
          </p:cNvPr>
          <p:cNvSpPr txBox="1"/>
          <p:nvPr/>
        </p:nvSpPr>
        <p:spPr>
          <a:xfrm>
            <a:off x="9448799" y="4079757"/>
            <a:ext cx="2238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HC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1B411A-284A-712C-B3DD-0662ECA3F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A98ACAB-75EE-93B1-12CA-E0E07724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B3E08A-703F-59FB-DDDE-17A63D792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53</a:t>
            </a:fld>
            <a:endParaRPr lang="en-GB"/>
          </a:p>
        </p:txBody>
      </p:sp>
      <p:pic>
        <p:nvPicPr>
          <p:cNvPr id="4" name="Image 3" descr="Une image contenant Graphique, symbole, clipart, créativité&#10;&#10;Description générée automatiquement">
            <a:extLst>
              <a:ext uri="{FF2B5EF4-FFF2-40B4-BE49-F238E27FC236}">
                <a16:creationId xmlns:a16="http://schemas.microsoft.com/office/drawing/2014/main" id="{86CEE8B1-7230-2E1B-BD8B-9A97212E5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438" y="4881211"/>
            <a:ext cx="1646186" cy="1615320"/>
          </a:xfrm>
          <a:prstGeom prst="rect">
            <a:avLst/>
          </a:prstGeom>
        </p:spPr>
      </p:pic>
      <p:pic>
        <p:nvPicPr>
          <p:cNvPr id="5" name="Image 4" descr="Une image contenant Graphique, symbole, clipart, créativité&#10;&#10;Description générée automatiquement">
            <a:extLst>
              <a:ext uri="{FF2B5EF4-FFF2-40B4-BE49-F238E27FC236}">
                <a16:creationId xmlns:a16="http://schemas.microsoft.com/office/drawing/2014/main" id="{CCA76AD3-5FDA-BEA5-A72E-DFA4290D8B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4711" y="4881211"/>
            <a:ext cx="1646186" cy="161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340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128F87-79F0-FF15-C039-8D4DF4DFB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Hosting Capacity Definition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673773F4-F10A-7667-DCEA-1D9218830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6D3B51D-9A27-67EB-4CAA-795E944E4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65D19B7-9463-7E7F-81E7-F802B0D1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54</a:t>
            </a:fld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CD0E69C-78DA-D3A7-3D15-6BF70CDDC5FC}"/>
              </a:ext>
            </a:extLst>
          </p:cNvPr>
          <p:cNvCxnSpPr/>
          <p:nvPr/>
        </p:nvCxnSpPr>
        <p:spPr>
          <a:xfrm>
            <a:off x="965971" y="4608184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442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4CA92-51DE-FD4E-2159-25CC52089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D05BAE-BB7D-CE55-6E9D-2F15F480A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Hosting capacity (HC)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02AD613-8DAE-55B9-F7D4-396CDF0B529A}"/>
              </a:ext>
            </a:extLst>
          </p:cNvPr>
          <p:cNvSpPr txBox="1"/>
          <p:nvPr/>
        </p:nvSpPr>
        <p:spPr>
          <a:xfrm>
            <a:off x="2565169" y="2268440"/>
            <a:ext cx="74170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HC is the amount of new resources (DER) that can be hosted by a network before facing any issues, i.e., compromising its operational limits or violating safety constraints.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C385AC-5620-9F24-EF83-2B7D8D8B088F}"/>
              </a:ext>
            </a:extLst>
          </p:cNvPr>
          <p:cNvSpPr/>
          <p:nvPr/>
        </p:nvSpPr>
        <p:spPr>
          <a:xfrm>
            <a:off x="2393372" y="2157811"/>
            <a:ext cx="7588828" cy="10339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6B777D-DEE3-F23D-5CC9-3C1791B0AD33}"/>
              </a:ext>
            </a:extLst>
          </p:cNvPr>
          <p:cNvSpPr/>
          <p:nvPr/>
        </p:nvSpPr>
        <p:spPr>
          <a:xfrm>
            <a:off x="5802284" y="5885411"/>
            <a:ext cx="1130531" cy="174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FDA33B1-DD1F-7F60-3DDB-D92C214417DA}"/>
              </a:ext>
            </a:extLst>
          </p:cNvPr>
          <p:cNvCxnSpPr/>
          <p:nvPr/>
        </p:nvCxnSpPr>
        <p:spPr>
          <a:xfrm>
            <a:off x="407307" y="157842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EF610A4-D672-3EC8-5360-53AA4D824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BE7DE1-B72E-41B0-3EA7-3F4DE881C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FA800C0-4375-9922-93AC-159B4591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55</a:t>
            </a:fld>
            <a:endParaRPr lang="en-GB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AF32F22-E2BB-2712-D31B-B43BD25B8AA4}"/>
              </a:ext>
            </a:extLst>
          </p:cNvPr>
          <p:cNvGrpSpPr/>
          <p:nvPr/>
        </p:nvGrpSpPr>
        <p:grpSpPr>
          <a:xfrm>
            <a:off x="3878179" y="3299718"/>
            <a:ext cx="4619213" cy="2837550"/>
            <a:chOff x="4135693" y="3296383"/>
            <a:chExt cx="4619213" cy="2837550"/>
          </a:xfrm>
        </p:grpSpPr>
        <p:pic>
          <p:nvPicPr>
            <p:cNvPr id="11" name="Image 10" descr="Une image contenant ligne, croquis, Tracé, Dessin d’enfant&#10;&#10;Description générée automatiquement">
              <a:extLst>
                <a:ext uri="{FF2B5EF4-FFF2-40B4-BE49-F238E27FC236}">
                  <a16:creationId xmlns:a16="http://schemas.microsoft.com/office/drawing/2014/main" id="{F4C26CB2-7720-4274-8079-C2CE548F4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20801">
              <a:off x="4216040" y="3359421"/>
              <a:ext cx="3759918" cy="2774512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3D41108F-963C-DC47-5C70-12EB0B5EEEC6}"/>
                </a:ext>
              </a:extLst>
            </p:cNvPr>
            <p:cNvSpPr txBox="1"/>
            <p:nvPr/>
          </p:nvSpPr>
          <p:spPr>
            <a:xfrm rot="16200000">
              <a:off x="3346235" y="4085841"/>
              <a:ext cx="18713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/>
                <a:t>Performance indicator</a:t>
              </a:r>
            </a:p>
          </p:txBody>
        </p:sp>
        <p:cxnSp>
          <p:nvCxnSpPr>
            <p:cNvPr id="18" name="Connecteur en arc 17">
              <a:extLst>
                <a:ext uri="{FF2B5EF4-FFF2-40B4-BE49-F238E27FC236}">
                  <a16:creationId xmlns:a16="http://schemas.microsoft.com/office/drawing/2014/main" id="{03AA0DD7-4D45-6AE4-1E10-F9C35F66E56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89752" y="4206240"/>
              <a:ext cx="238540" cy="195113"/>
            </a:xfrm>
            <a:prstGeom prst="curvedConnector3">
              <a:avLst>
                <a:gd name="adj1" fmla="val 1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2F8AAA6-D7DF-27F6-81F1-72A7FBA4F9A0}"/>
                </a:ext>
              </a:extLst>
            </p:cNvPr>
            <p:cNvSpPr txBox="1"/>
            <p:nvPr/>
          </p:nvSpPr>
          <p:spPr>
            <a:xfrm>
              <a:off x="7434058" y="4445719"/>
              <a:ext cx="1320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/>
                <a:t>Hosting capacity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03672B3-A1CC-3CB0-8C0B-4D319FE563C8}"/>
                </a:ext>
              </a:extLst>
            </p:cNvPr>
            <p:cNvSpPr txBox="1"/>
            <p:nvPr/>
          </p:nvSpPr>
          <p:spPr>
            <a:xfrm>
              <a:off x="4496245" y="3731131"/>
              <a:ext cx="20997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solidFill>
                    <a:srgbClr val="FF0000"/>
                  </a:solidFill>
                </a:rPr>
                <a:t>Unacceptable operation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E930CB8-BA19-E3E0-6041-E113E65B712F}"/>
                </a:ext>
              </a:extLst>
            </p:cNvPr>
            <p:cNvSpPr txBox="1"/>
            <p:nvPr/>
          </p:nvSpPr>
          <p:spPr>
            <a:xfrm>
              <a:off x="4496245" y="4130964"/>
              <a:ext cx="209972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Acceptable operation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5CA15E6B-DC12-D77E-7815-0CBED796117C}"/>
              </a:ext>
            </a:extLst>
          </p:cNvPr>
          <p:cNvSpPr txBox="1"/>
          <p:nvPr/>
        </p:nvSpPr>
        <p:spPr>
          <a:xfrm>
            <a:off x="6367548" y="5936380"/>
            <a:ext cx="14360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/>
              <a:t>Amount of DER</a:t>
            </a:r>
          </a:p>
        </p:txBody>
      </p:sp>
    </p:spTree>
    <p:extLst>
      <p:ext uri="{BB962C8B-B14F-4D97-AF65-F5344CB8AC3E}">
        <p14:creationId xmlns:p14="http://schemas.microsoft.com/office/powerpoint/2010/main" val="1128067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BDF32F-2D9B-9C1F-E76D-E879C92B5BF7}"/>
              </a:ext>
            </a:extLst>
          </p:cNvPr>
          <p:cNvSpPr txBox="1"/>
          <p:nvPr/>
        </p:nvSpPr>
        <p:spPr>
          <a:xfrm>
            <a:off x="1280419" y="816213"/>
            <a:ext cx="3787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For a given network, with customers </a:t>
            </a:r>
          </a:p>
        </p:txBody>
      </p:sp>
      <p:pic>
        <p:nvPicPr>
          <p:cNvPr id="15" name="Espace réservé du contenu 6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8200DCF6-4880-9B27-3CFF-2461C73F1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7091" y="1185545"/>
            <a:ext cx="6377818" cy="4351338"/>
          </a:xfrm>
        </p:spPr>
      </p:pic>
      <p:sp>
        <p:nvSpPr>
          <p:cNvPr id="16" name="Espace réservé de la date 15">
            <a:extLst>
              <a:ext uri="{FF2B5EF4-FFF2-40B4-BE49-F238E27FC236}">
                <a16:creationId xmlns:a16="http://schemas.microsoft.com/office/drawing/2014/main" id="{33C02D8F-F578-A4E2-A160-058F51FC9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79F5FF3D-9489-DA95-217B-010FE940E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1E0A3521-0E65-BEB2-63D6-4389D873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8381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diagramme, origami&#10;&#10;Description générée automatiquement">
            <a:extLst>
              <a:ext uri="{FF2B5EF4-FFF2-40B4-BE49-F238E27FC236}">
                <a16:creationId xmlns:a16="http://schemas.microsoft.com/office/drawing/2014/main" id="{9B588613-660F-178B-C1B0-77CEEF357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365" y="548639"/>
            <a:ext cx="6668598" cy="424260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FCB4709-F0EB-0F43-4D5F-7389ED698DD1}"/>
              </a:ext>
            </a:extLst>
          </p:cNvPr>
          <p:cNvSpPr txBox="1"/>
          <p:nvPr/>
        </p:nvSpPr>
        <p:spPr>
          <a:xfrm>
            <a:off x="1504604" y="5019800"/>
            <a:ext cx="939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These customers can add different types of DERs with different options, for instance their size.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91B597D-9CA6-7C0D-AB7D-D7C5FCA6B929}"/>
              </a:ext>
            </a:extLst>
          </p:cNvPr>
          <p:cNvSpPr txBox="1"/>
          <p:nvPr/>
        </p:nvSpPr>
        <p:spPr>
          <a:xfrm>
            <a:off x="1471353" y="922713"/>
            <a:ext cx="772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State:</a:t>
            </a:r>
          </a:p>
        </p:txBody>
      </p:sp>
      <p:sp>
        <p:nvSpPr>
          <p:cNvPr id="15" name="Espace réservé de la date 14">
            <a:extLst>
              <a:ext uri="{FF2B5EF4-FFF2-40B4-BE49-F238E27FC236}">
                <a16:creationId xmlns:a16="http://schemas.microsoft.com/office/drawing/2014/main" id="{A61E2D9A-87C9-47EC-FB00-FB07CE73B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96926932-85A4-FE4E-B922-AEBC0E539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33F3229D-A770-7F98-7C17-469EF629A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7785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26E03-1435-74F3-7ADF-BBFEC0F74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diagramme, origami&#10;&#10;Description générée automatiquement">
            <a:extLst>
              <a:ext uri="{FF2B5EF4-FFF2-40B4-BE49-F238E27FC236}">
                <a16:creationId xmlns:a16="http://schemas.microsoft.com/office/drawing/2014/main" id="{6C35FC4C-EE96-B37A-9FC4-66B28EABC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57" y="2195759"/>
            <a:ext cx="4662705" cy="2966445"/>
          </a:xfrm>
          <a:prstGeom prst="rect">
            <a:avLst/>
          </a:prstGeom>
        </p:spPr>
      </p:pic>
      <p:pic>
        <p:nvPicPr>
          <p:cNvPr id="9" name="Image 8" descr="Une image contenant diagramme, origami&#10;&#10;Description générée automatiquement">
            <a:extLst>
              <a:ext uri="{FF2B5EF4-FFF2-40B4-BE49-F238E27FC236}">
                <a16:creationId xmlns:a16="http://schemas.microsoft.com/office/drawing/2014/main" id="{F4ECB2B1-0E03-0991-46AA-43026D541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746" y="2241334"/>
            <a:ext cx="4662704" cy="296644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F941F2E-CB61-CBBC-BEA8-184875BA7256}"/>
              </a:ext>
            </a:extLst>
          </p:cNvPr>
          <p:cNvSpPr txBox="1"/>
          <p:nvPr/>
        </p:nvSpPr>
        <p:spPr>
          <a:xfrm>
            <a:off x="1720735" y="1047404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Scenario:</a:t>
            </a:r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BFFDB350-FA17-6071-E829-EAFA34C06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B60B1A26-DEAE-7227-B26B-71D253E8B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D7A5BD27-7AEE-5F9F-B0E2-C2F47D081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25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245A5-1E79-ECC3-2341-3FA969430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9057AB5-542F-9ACE-DCC9-6777B45EE1E1}"/>
              </a:ext>
            </a:extLst>
          </p:cNvPr>
          <p:cNvSpPr txBox="1"/>
          <p:nvPr/>
        </p:nvSpPr>
        <p:spPr>
          <a:xfrm>
            <a:off x="2125345" y="5887497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Scenario ….: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07AA9B2-AADC-E96A-A24F-BF23CA404E79}"/>
              </a:ext>
            </a:extLst>
          </p:cNvPr>
          <p:cNvGrpSpPr/>
          <p:nvPr/>
        </p:nvGrpSpPr>
        <p:grpSpPr>
          <a:xfrm>
            <a:off x="1188000" y="57601"/>
            <a:ext cx="9701673" cy="6230446"/>
            <a:chOff x="1188000" y="57601"/>
            <a:chExt cx="9701673" cy="62304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59B122-EF4F-7AC1-D5ED-61E8EFE2CFAF}"/>
                </a:ext>
              </a:extLst>
            </p:cNvPr>
            <p:cNvSpPr/>
            <p:nvPr/>
          </p:nvSpPr>
          <p:spPr>
            <a:xfrm>
              <a:off x="1188000" y="57601"/>
              <a:ext cx="9701673" cy="62304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E30EA34-9A25-F6C3-E2EE-90B35E40B1D1}"/>
                </a:ext>
              </a:extLst>
            </p:cNvPr>
            <p:cNvSpPr txBox="1"/>
            <p:nvPr/>
          </p:nvSpPr>
          <p:spPr>
            <a:xfrm>
              <a:off x="1188000" y="57601"/>
              <a:ext cx="1888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Set of scenarios :</a:t>
              </a:r>
            </a:p>
          </p:txBody>
        </p:sp>
      </p:grpSp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83C6E39D-057D-8CD1-0B0A-4D90DD32C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EB331E2D-D886-47AC-4C63-B5457C577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22DF8711-A47E-298C-4678-E0A4B724D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59</a:t>
            </a:fld>
            <a:endParaRPr lang="en-GB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F81EA89-F577-DFDE-F9D9-D2C53EA4B445}"/>
              </a:ext>
            </a:extLst>
          </p:cNvPr>
          <p:cNvGrpSpPr/>
          <p:nvPr/>
        </p:nvGrpSpPr>
        <p:grpSpPr>
          <a:xfrm>
            <a:off x="2125345" y="1111571"/>
            <a:ext cx="7564514" cy="4668680"/>
            <a:chOff x="1720732" y="159791"/>
            <a:chExt cx="9329876" cy="5950475"/>
          </a:xfrm>
        </p:grpSpPr>
        <p:pic>
          <p:nvPicPr>
            <p:cNvPr id="21" name="Image 20" descr="Une image contenant diagramme, origami&#10;&#10;Description générée automatiquement">
              <a:extLst>
                <a:ext uri="{FF2B5EF4-FFF2-40B4-BE49-F238E27FC236}">
                  <a16:creationId xmlns:a16="http://schemas.microsoft.com/office/drawing/2014/main" id="{99CD69AC-ECD2-DD7D-05FE-B3F7715E5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2918" y="159791"/>
              <a:ext cx="3170961" cy="2017387"/>
            </a:xfrm>
            <a:prstGeom prst="rect">
              <a:avLst/>
            </a:prstGeom>
          </p:spPr>
        </p:pic>
        <p:pic>
          <p:nvPicPr>
            <p:cNvPr id="22" name="Image 21" descr="Une image contenant diagramme, origami&#10;&#10;Description générée automatiquement">
              <a:extLst>
                <a:ext uri="{FF2B5EF4-FFF2-40B4-BE49-F238E27FC236}">
                  <a16:creationId xmlns:a16="http://schemas.microsoft.com/office/drawing/2014/main" id="{A2D386DB-735D-7759-9BE6-F4B82195A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1560" y="172515"/>
              <a:ext cx="3233869" cy="2057410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0779DFD8-FC61-067F-8B71-4BC9590577D2}"/>
                </a:ext>
              </a:extLst>
            </p:cNvPr>
            <p:cNvSpPr txBox="1"/>
            <p:nvPr/>
          </p:nvSpPr>
          <p:spPr>
            <a:xfrm>
              <a:off x="1720733" y="1245959"/>
              <a:ext cx="1301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Scenario 1: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10C435B-FE64-DA3D-EE7C-B2B1313670D2}"/>
                </a:ext>
              </a:extLst>
            </p:cNvPr>
            <p:cNvSpPr txBox="1"/>
            <p:nvPr/>
          </p:nvSpPr>
          <p:spPr>
            <a:xfrm>
              <a:off x="1720734" y="2928851"/>
              <a:ext cx="1301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Scenario 2:</a:t>
              </a:r>
            </a:p>
          </p:txBody>
        </p:sp>
        <p:pic>
          <p:nvPicPr>
            <p:cNvPr id="25" name="Image 24" descr="Une image contenant diagramme, origami, conception&#10;&#10;Description générée automatiquement">
              <a:extLst>
                <a:ext uri="{FF2B5EF4-FFF2-40B4-BE49-F238E27FC236}">
                  <a16:creationId xmlns:a16="http://schemas.microsoft.com/office/drawing/2014/main" id="{C26EC7BC-59CD-F76E-D362-817F7056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4077" y="2070633"/>
              <a:ext cx="3488642" cy="2219498"/>
            </a:xfrm>
            <a:prstGeom prst="rect">
              <a:avLst/>
            </a:prstGeom>
          </p:spPr>
        </p:pic>
        <p:pic>
          <p:nvPicPr>
            <p:cNvPr id="26" name="Image 25" descr="Une image contenant diagramme, origami, conception&#10;&#10;Description générée automatiquement">
              <a:extLst>
                <a:ext uri="{FF2B5EF4-FFF2-40B4-BE49-F238E27FC236}">
                  <a16:creationId xmlns:a16="http://schemas.microsoft.com/office/drawing/2014/main" id="{6EC23829-78A8-9D99-CF82-CD0644553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14058"/>
            <a:stretch/>
          </p:blipFill>
          <p:spPr>
            <a:xfrm>
              <a:off x="3544657" y="4008485"/>
              <a:ext cx="3762837" cy="2057410"/>
            </a:xfrm>
            <a:prstGeom prst="rect">
              <a:avLst/>
            </a:prstGeom>
          </p:spPr>
        </p:pic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1F35F06E-7A9F-B8B6-E542-9279B54AFC4A}"/>
                </a:ext>
              </a:extLst>
            </p:cNvPr>
            <p:cNvGrpSpPr/>
            <p:nvPr/>
          </p:nvGrpSpPr>
          <p:grpSpPr>
            <a:xfrm>
              <a:off x="7411297" y="4052855"/>
              <a:ext cx="3401700" cy="2057411"/>
              <a:chOff x="7413560" y="4878455"/>
              <a:chExt cx="2853280" cy="1560080"/>
            </a:xfrm>
          </p:grpSpPr>
          <p:pic>
            <p:nvPicPr>
              <p:cNvPr id="32" name="Image 31" descr="Une image contenant diagramme, origami&#10;&#10;Description générée automatiquement">
                <a:extLst>
                  <a:ext uri="{FF2B5EF4-FFF2-40B4-BE49-F238E27FC236}">
                    <a16:creationId xmlns:a16="http://schemas.microsoft.com/office/drawing/2014/main" id="{C371ADD8-FC8C-74DA-5BCA-9ADDECF09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2227" b="11830"/>
              <a:stretch/>
            </p:blipFill>
            <p:spPr>
              <a:xfrm>
                <a:off x="7413560" y="4878455"/>
                <a:ext cx="2853280" cy="1560080"/>
              </a:xfrm>
              <a:prstGeom prst="rect">
                <a:avLst/>
              </a:prstGeom>
            </p:spPr>
          </p:pic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D28FB657-6567-D620-9A33-6E794F2D9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17286" y="5037190"/>
                <a:ext cx="362190" cy="356179"/>
              </a:xfrm>
              <a:prstGeom prst="rect">
                <a:avLst/>
              </a:prstGeom>
            </p:spPr>
          </p:pic>
        </p:grp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CE47D550-BDCD-24F9-EC93-E028901E8791}"/>
                </a:ext>
              </a:extLst>
            </p:cNvPr>
            <p:cNvSpPr txBox="1"/>
            <p:nvPr/>
          </p:nvSpPr>
          <p:spPr>
            <a:xfrm>
              <a:off x="1720732" y="5037190"/>
              <a:ext cx="1301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Scenario 3:</a:t>
              </a:r>
            </a:p>
          </p:txBody>
        </p: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FC208CFD-3AFC-D27D-F76D-88E694D446A6}"/>
                </a:ext>
              </a:extLst>
            </p:cNvPr>
            <p:cNvGrpSpPr/>
            <p:nvPr/>
          </p:nvGrpSpPr>
          <p:grpSpPr>
            <a:xfrm>
              <a:off x="7173686" y="2143980"/>
              <a:ext cx="3876922" cy="1885137"/>
              <a:chOff x="7132698" y="2820662"/>
              <a:chExt cx="3488643" cy="1703642"/>
            </a:xfrm>
          </p:grpSpPr>
          <p:pic>
            <p:nvPicPr>
              <p:cNvPr id="30" name="Image 29" descr="Une image contenant diagramme, origami&#10;&#10;Description générée automatiquement">
                <a:extLst>
                  <a:ext uri="{FF2B5EF4-FFF2-40B4-BE49-F238E27FC236}">
                    <a16:creationId xmlns:a16="http://schemas.microsoft.com/office/drawing/2014/main" id="{36430023-DC12-53B5-AB79-CCF755314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t="19823" b="14134"/>
              <a:stretch/>
            </p:blipFill>
            <p:spPr>
              <a:xfrm>
                <a:off x="7132698" y="3058491"/>
                <a:ext cx="3488643" cy="1465813"/>
              </a:xfrm>
              <a:prstGeom prst="rect">
                <a:avLst/>
              </a:prstGeom>
            </p:spPr>
          </p:pic>
          <p:pic>
            <p:nvPicPr>
              <p:cNvPr id="31" name="Image 30" descr="Une image contenant diagramme, origami&#10;&#10;Description générée automatiquement">
                <a:extLst>
                  <a:ext uri="{FF2B5EF4-FFF2-40B4-BE49-F238E27FC236}">
                    <a16:creationId xmlns:a16="http://schemas.microsoft.com/office/drawing/2014/main" id="{02CF079C-B6E9-A494-45B7-E0E4209FC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76431" t="-1" b="88081"/>
              <a:stretch/>
            </p:blipFill>
            <p:spPr>
              <a:xfrm>
                <a:off x="9700991" y="2820662"/>
                <a:ext cx="672497" cy="216377"/>
              </a:xfrm>
              <a:prstGeom prst="rect">
                <a:avLst/>
              </a:prstGeom>
            </p:spPr>
          </p:pic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B25CBAF9-6413-BB5D-9477-2D067C99B711}"/>
              </a:ext>
            </a:extLst>
          </p:cNvPr>
          <p:cNvGrpSpPr/>
          <p:nvPr/>
        </p:nvGrpSpPr>
        <p:grpSpPr>
          <a:xfrm>
            <a:off x="1653900" y="765845"/>
            <a:ext cx="8712966" cy="4942025"/>
            <a:chOff x="1653900" y="765845"/>
            <a:chExt cx="8712966" cy="494202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BDC2DC2-13A2-0EFD-26BE-4DF1416E2DAB}"/>
                </a:ext>
              </a:extLst>
            </p:cNvPr>
            <p:cNvSpPr/>
            <p:nvPr/>
          </p:nvSpPr>
          <p:spPr>
            <a:xfrm>
              <a:off x="1710805" y="1140147"/>
              <a:ext cx="8656061" cy="4567723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64A32DEE-BB7A-7654-0911-7E619B2D54FD}"/>
                </a:ext>
              </a:extLst>
            </p:cNvPr>
            <p:cNvSpPr txBox="1"/>
            <p:nvPr/>
          </p:nvSpPr>
          <p:spPr>
            <a:xfrm>
              <a:off x="1653900" y="765845"/>
              <a:ext cx="3054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Set of considered scenarios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27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07CCE-E464-50D7-BC9A-3E4EB325D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97FB56-9475-5253-09A9-C18D7D0E9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Distributed Energy Resources (DERs)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91BA76F-47D7-8568-4829-9AF11F2646EB}"/>
              </a:ext>
            </a:extLst>
          </p:cNvPr>
          <p:cNvGrpSpPr/>
          <p:nvPr/>
        </p:nvGrpSpPr>
        <p:grpSpPr>
          <a:xfrm>
            <a:off x="3044264" y="2088187"/>
            <a:ext cx="6310298" cy="545068"/>
            <a:chOff x="1646012" y="2158427"/>
            <a:chExt cx="6310298" cy="545068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772245F-6294-2281-7402-B34BA99CA6B9}"/>
                </a:ext>
              </a:extLst>
            </p:cNvPr>
            <p:cNvSpPr txBox="1"/>
            <p:nvPr/>
          </p:nvSpPr>
          <p:spPr>
            <a:xfrm>
              <a:off x="1700440" y="2231115"/>
              <a:ext cx="6201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Small-scale energy assets that generate, store or consume energy.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F6ABCF-9539-D313-9BAD-66A201D09DC8}"/>
                </a:ext>
              </a:extLst>
            </p:cNvPr>
            <p:cNvSpPr/>
            <p:nvPr/>
          </p:nvSpPr>
          <p:spPr>
            <a:xfrm>
              <a:off x="1646012" y="2158427"/>
              <a:ext cx="6310298" cy="5450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CB27366E-071D-090A-4A65-BB2CDDB5C834}"/>
              </a:ext>
            </a:extLst>
          </p:cNvPr>
          <p:cNvCxnSpPr/>
          <p:nvPr/>
        </p:nvCxnSpPr>
        <p:spPr>
          <a:xfrm>
            <a:off x="454586" y="1474520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Une image contenant capture d’écran, diagramme, ligne, conception&#10;&#10;Description générée automatiquement">
            <a:extLst>
              <a:ext uri="{FF2B5EF4-FFF2-40B4-BE49-F238E27FC236}">
                <a16:creationId xmlns:a16="http://schemas.microsoft.com/office/drawing/2014/main" id="{15C74996-46A6-93D2-F986-AFFF69401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839" y="3030754"/>
            <a:ext cx="6230321" cy="267998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A69443D-88EF-224B-31D1-9B2CE249370D}"/>
              </a:ext>
            </a:extLst>
          </p:cNvPr>
          <p:cNvSpPr txBox="1"/>
          <p:nvPr/>
        </p:nvSpPr>
        <p:spPr>
          <a:xfrm>
            <a:off x="2413761" y="4706755"/>
            <a:ext cx="5670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e.g.:</a:t>
            </a:r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9B84C344-CEC7-A0CB-1140-6221DCE7B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8D1F54C8-69FC-E449-0D6E-879F3B9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38C55D47-E6ED-7B57-7CD1-217414C80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6595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183CE-629B-E76C-05E1-B8A3D6AE7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diagramme, origami&#10;&#10;Description générée automatiquement">
            <a:extLst>
              <a:ext uri="{FF2B5EF4-FFF2-40B4-BE49-F238E27FC236}">
                <a16:creationId xmlns:a16="http://schemas.microsoft.com/office/drawing/2014/main" id="{10E84891-5595-9CBF-7D48-43CDBF10F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484" y="531688"/>
            <a:ext cx="4662705" cy="2966445"/>
          </a:xfrm>
          <a:prstGeom prst="rect">
            <a:avLst/>
          </a:prstGeom>
        </p:spPr>
      </p:pic>
      <p:pic>
        <p:nvPicPr>
          <p:cNvPr id="9" name="Image 8" descr="Une image contenant diagramme, origami&#10;&#10;Description générée automatiquement">
            <a:extLst>
              <a:ext uri="{FF2B5EF4-FFF2-40B4-BE49-F238E27FC236}">
                <a16:creationId xmlns:a16="http://schemas.microsoft.com/office/drawing/2014/main" id="{405B9A52-16F8-BF83-2F34-CC221F2BC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966" y="639916"/>
            <a:ext cx="4662704" cy="296644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A0C0811-A8DA-057A-BB81-38DAFBA66B5C}"/>
              </a:ext>
            </a:extLst>
          </p:cNvPr>
          <p:cNvSpPr txBox="1"/>
          <p:nvPr/>
        </p:nvSpPr>
        <p:spPr>
          <a:xfrm>
            <a:off x="2830378" y="4482225"/>
            <a:ext cx="144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Penetration :</a:t>
            </a:r>
          </a:p>
        </p:txBody>
      </p:sp>
      <p:pic>
        <p:nvPicPr>
          <p:cNvPr id="8" name="Image 7" descr="Une image contenant clipart, origami, conception&#10;&#10;Description générée automatiquement avec une confiance moyenne">
            <a:extLst>
              <a:ext uri="{FF2B5EF4-FFF2-40B4-BE49-F238E27FC236}">
                <a16:creationId xmlns:a16="http://schemas.microsoft.com/office/drawing/2014/main" id="{6F534B30-B2F2-32E8-C373-82022FC76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196" y="4406541"/>
            <a:ext cx="2696482" cy="5207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2731A4A-08B9-4792-EDC2-93179DB6A19C}"/>
              </a:ext>
            </a:extLst>
          </p:cNvPr>
          <p:cNvSpPr txBox="1"/>
          <p:nvPr/>
        </p:nvSpPr>
        <p:spPr>
          <a:xfrm>
            <a:off x="1281484" y="659992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 scenario :</a:t>
            </a:r>
          </a:p>
        </p:txBody>
      </p:sp>
      <p:pic>
        <p:nvPicPr>
          <p:cNvPr id="14" name="Image 13" descr="Une image contenant croquis, cercle, diagramme, blanc&#10;&#10;Description générée automatiquement">
            <a:extLst>
              <a:ext uri="{FF2B5EF4-FFF2-40B4-BE49-F238E27FC236}">
                <a16:creationId xmlns:a16="http://schemas.microsoft.com/office/drawing/2014/main" id="{0FBE06C1-38C9-9EB8-B287-250C6144DD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051" t="40903" r="43240" b="33369"/>
          <a:stretch/>
        </p:blipFill>
        <p:spPr>
          <a:xfrm>
            <a:off x="5944189" y="2997269"/>
            <a:ext cx="271109" cy="1218184"/>
          </a:xfrm>
          <a:prstGeom prst="rect">
            <a:avLst/>
          </a:prstGeom>
        </p:spPr>
      </p:pic>
      <p:sp>
        <p:nvSpPr>
          <p:cNvPr id="15" name="Espace réservé de la date 14">
            <a:extLst>
              <a:ext uri="{FF2B5EF4-FFF2-40B4-BE49-F238E27FC236}">
                <a16:creationId xmlns:a16="http://schemas.microsoft.com/office/drawing/2014/main" id="{8C5F9E08-B0D5-F4E7-10A0-D68E421FD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22431D15-A459-AD6A-9F52-2C0A79D5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29077D7F-6990-8F90-1175-C57B85AAF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79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64BE8-A502-8959-BC18-98910ECBC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clipart, origami, conception&#10;&#10;Description générée automatiquement avec une confiance moyenne">
            <a:extLst>
              <a:ext uri="{FF2B5EF4-FFF2-40B4-BE49-F238E27FC236}">
                <a16:creationId xmlns:a16="http://schemas.microsoft.com/office/drawing/2014/main" id="{6E5A3E9C-FF92-6B22-23F8-345BFD6B1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830" y="2165617"/>
            <a:ext cx="2696482" cy="520700"/>
          </a:xfrm>
          <a:prstGeom prst="rect">
            <a:avLst/>
          </a:prstGeom>
        </p:spPr>
      </p:pic>
      <p:pic>
        <p:nvPicPr>
          <p:cNvPr id="20" name="Image 19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D28BE450-2435-86DF-8D69-DEF5A43D2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4830" y="3557201"/>
            <a:ext cx="2762250" cy="5334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908C3CB-9D87-C39F-A822-05A3A965DAF0}"/>
              </a:ext>
            </a:extLst>
          </p:cNvPr>
          <p:cNvSpPr txBox="1"/>
          <p:nvPr/>
        </p:nvSpPr>
        <p:spPr>
          <a:xfrm>
            <a:off x="8870937" y="1249006"/>
            <a:ext cx="2062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Set of penetrations</a:t>
            </a:r>
          </a:p>
        </p:txBody>
      </p:sp>
      <p:pic>
        <p:nvPicPr>
          <p:cNvPr id="41" name="Image 40" descr="Une image contenant croquis, cercle, diagramme, blanc&#10;&#10;Description générée automatiquement">
            <a:extLst>
              <a:ext uri="{FF2B5EF4-FFF2-40B4-BE49-F238E27FC236}">
                <a16:creationId xmlns:a16="http://schemas.microsoft.com/office/drawing/2014/main" id="{8233C575-94DE-2578-710F-D6DF1DC6D5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051" t="40903" r="43240" b="33369"/>
          <a:stretch/>
        </p:blipFill>
        <p:spPr>
          <a:xfrm rot="14965667">
            <a:off x="7688527" y="3760887"/>
            <a:ext cx="271109" cy="1218184"/>
          </a:xfrm>
          <a:prstGeom prst="rect">
            <a:avLst/>
          </a:prstGeom>
        </p:spPr>
      </p:pic>
      <p:pic>
        <p:nvPicPr>
          <p:cNvPr id="42" name="Image 41" descr="Une image contenant croquis, cercle, diagramme, blanc&#10;&#10;Description générée automatiquement">
            <a:extLst>
              <a:ext uri="{FF2B5EF4-FFF2-40B4-BE49-F238E27FC236}">
                <a16:creationId xmlns:a16="http://schemas.microsoft.com/office/drawing/2014/main" id="{7F3A7963-4777-7A60-A190-9C839942A0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051" t="40903" r="43240" b="33369"/>
          <a:stretch/>
        </p:blipFill>
        <p:spPr>
          <a:xfrm rot="17786335">
            <a:off x="7688525" y="2895036"/>
            <a:ext cx="271109" cy="1218184"/>
          </a:xfrm>
          <a:prstGeom prst="rect">
            <a:avLst/>
          </a:prstGeom>
        </p:spPr>
      </p:pic>
      <p:pic>
        <p:nvPicPr>
          <p:cNvPr id="43" name="Image 42" descr="Une image contenant croquis, cercle, diagramme, blanc&#10;&#10;Description générée automatiquement">
            <a:extLst>
              <a:ext uri="{FF2B5EF4-FFF2-40B4-BE49-F238E27FC236}">
                <a16:creationId xmlns:a16="http://schemas.microsoft.com/office/drawing/2014/main" id="{53739EEA-9C0E-80F3-A1B2-DC590BF36F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051" t="40903" r="43240" b="33369"/>
          <a:stretch/>
        </p:blipFill>
        <p:spPr>
          <a:xfrm rot="17137251">
            <a:off x="7716448" y="1538015"/>
            <a:ext cx="271109" cy="1218184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98A0D345-5C49-181F-51DB-EE0ED4BD781A}"/>
              </a:ext>
            </a:extLst>
          </p:cNvPr>
          <p:cNvGrpSpPr/>
          <p:nvPr/>
        </p:nvGrpSpPr>
        <p:grpSpPr>
          <a:xfrm>
            <a:off x="509457" y="1141498"/>
            <a:ext cx="6674400" cy="4223656"/>
            <a:chOff x="1188000" y="0"/>
            <a:chExt cx="9701673" cy="6159731"/>
          </a:xfrm>
        </p:grpSpPr>
        <p:pic>
          <p:nvPicPr>
            <p:cNvPr id="16" name="Image 15" descr="Une image contenant diagramme, origami&#10;&#10;Description générée automatiquement">
              <a:extLst>
                <a:ext uri="{FF2B5EF4-FFF2-40B4-BE49-F238E27FC236}">
                  <a16:creationId xmlns:a16="http://schemas.microsoft.com/office/drawing/2014/main" id="{F642FECB-ED8B-F98A-E9CB-A1EB86046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45799" y="0"/>
              <a:ext cx="2853281" cy="1815277"/>
            </a:xfrm>
            <a:prstGeom prst="rect">
              <a:avLst/>
            </a:prstGeom>
          </p:spPr>
        </p:pic>
        <p:pic>
          <p:nvPicPr>
            <p:cNvPr id="26" name="Image 25" descr="Une image contenant diagramme, origami&#10;&#10;Description générée automatiquement">
              <a:extLst>
                <a:ext uri="{FF2B5EF4-FFF2-40B4-BE49-F238E27FC236}">
                  <a16:creationId xmlns:a16="http://schemas.microsoft.com/office/drawing/2014/main" id="{C7595DA8-C53B-3F82-59A6-59C9126E3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64302" y="35564"/>
              <a:ext cx="2853279" cy="1815276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B8E5A484-A90D-BF28-F174-864F364A9C90}"/>
                </a:ext>
              </a:extLst>
            </p:cNvPr>
            <p:cNvSpPr txBox="1"/>
            <p:nvPr/>
          </p:nvSpPr>
          <p:spPr>
            <a:xfrm>
              <a:off x="1727933" y="426103"/>
              <a:ext cx="1301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Scenario 1: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B457C53-F17B-F7F6-D789-D5C66F09BB28}"/>
                </a:ext>
              </a:extLst>
            </p:cNvPr>
            <p:cNvSpPr txBox="1"/>
            <p:nvPr/>
          </p:nvSpPr>
          <p:spPr>
            <a:xfrm>
              <a:off x="1727934" y="2108995"/>
              <a:ext cx="1301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Scenario 2:</a:t>
              </a:r>
            </a:p>
          </p:txBody>
        </p:sp>
        <p:pic>
          <p:nvPicPr>
            <p:cNvPr id="29" name="Image 28" descr="Une image contenant diagramme, origami, conception&#10;&#10;Description générée automatiquement">
              <a:extLst>
                <a:ext uri="{FF2B5EF4-FFF2-40B4-BE49-F238E27FC236}">
                  <a16:creationId xmlns:a16="http://schemas.microsoft.com/office/drawing/2014/main" id="{6D9EE5A9-3314-35F7-6F31-7CFF0B770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28118" y="1593774"/>
              <a:ext cx="3488642" cy="2219498"/>
            </a:xfrm>
            <a:prstGeom prst="rect">
              <a:avLst/>
            </a:prstGeom>
          </p:spPr>
        </p:pic>
        <p:pic>
          <p:nvPicPr>
            <p:cNvPr id="30" name="Image 29" descr="Une image contenant diagramme, origami&#10;&#10;Description générée automatiquement">
              <a:extLst>
                <a:ext uri="{FF2B5EF4-FFF2-40B4-BE49-F238E27FC236}">
                  <a16:creationId xmlns:a16="http://schemas.microsoft.com/office/drawing/2014/main" id="{5F3847A6-D027-28E6-B31C-CC0516C3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39898" y="1798654"/>
              <a:ext cx="3488643" cy="2219499"/>
            </a:xfrm>
            <a:prstGeom prst="rect">
              <a:avLst/>
            </a:prstGeom>
          </p:spPr>
        </p:pic>
        <p:pic>
          <p:nvPicPr>
            <p:cNvPr id="31" name="Image 30" descr="Une image contenant diagramme, origami, conception&#10;&#10;Description générée automatiquement">
              <a:extLst>
                <a:ext uri="{FF2B5EF4-FFF2-40B4-BE49-F238E27FC236}">
                  <a16:creationId xmlns:a16="http://schemas.microsoft.com/office/drawing/2014/main" id="{4E02C4BC-F838-75F2-EDE5-98750D769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14058"/>
            <a:stretch/>
          </p:blipFill>
          <p:spPr>
            <a:xfrm>
              <a:off x="3830118" y="3629006"/>
              <a:ext cx="3488642" cy="1907488"/>
            </a:xfrm>
            <a:prstGeom prst="rect">
              <a:avLst/>
            </a:prstGeom>
          </p:spPr>
        </p:pic>
        <p:pic>
          <p:nvPicPr>
            <p:cNvPr id="32" name="Image 31" descr="Une image contenant diagramme, origami&#10;&#10;Description générée automatiquement">
              <a:extLst>
                <a:ext uri="{FF2B5EF4-FFF2-40B4-BE49-F238E27FC236}">
                  <a16:creationId xmlns:a16="http://schemas.microsoft.com/office/drawing/2014/main" id="{85C61CB0-6EDD-A6F5-0EDC-6102E5EF0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11830"/>
            <a:stretch/>
          </p:blipFill>
          <p:spPr>
            <a:xfrm>
              <a:off x="7420760" y="4018153"/>
              <a:ext cx="2853280" cy="1600527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6E7D4085-4289-F847-9C12-85256B1D6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24486" y="4217334"/>
              <a:ext cx="362190" cy="356179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536E7D2A-53CA-EF3C-44A7-2600AEDF1DBC}"/>
                </a:ext>
              </a:extLst>
            </p:cNvPr>
            <p:cNvSpPr txBox="1"/>
            <p:nvPr/>
          </p:nvSpPr>
          <p:spPr>
            <a:xfrm>
              <a:off x="1727932" y="4217334"/>
              <a:ext cx="1301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Scenario 3: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94D08BCA-A2B0-DD13-B8E9-D31B369EEC23}"/>
                </a:ext>
              </a:extLst>
            </p:cNvPr>
            <p:cNvSpPr txBox="1"/>
            <p:nvPr/>
          </p:nvSpPr>
          <p:spPr>
            <a:xfrm>
              <a:off x="1727932" y="5715560"/>
              <a:ext cx="1433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Scenario ….: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C664859-2DDA-781B-65ED-629927079E04}"/>
                </a:ext>
              </a:extLst>
            </p:cNvPr>
            <p:cNvSpPr/>
            <p:nvPr/>
          </p:nvSpPr>
          <p:spPr>
            <a:xfrm>
              <a:off x="1188000" y="57601"/>
              <a:ext cx="9701673" cy="61021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6E9250CF-6400-158C-05D4-3DE29D84A08A}"/>
                </a:ext>
              </a:extLst>
            </p:cNvPr>
            <p:cNvSpPr txBox="1"/>
            <p:nvPr/>
          </p:nvSpPr>
          <p:spPr>
            <a:xfrm>
              <a:off x="1188000" y="57601"/>
              <a:ext cx="1888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Set of scenarios :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6468C92-9106-92C0-2236-3F4849AD2D4E}"/>
                </a:ext>
              </a:extLst>
            </p:cNvPr>
            <p:cNvSpPr/>
            <p:nvPr/>
          </p:nvSpPr>
          <p:spPr>
            <a:xfrm>
              <a:off x="1198145" y="57601"/>
              <a:ext cx="9684328" cy="5583119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AD65FE4B-3A46-8658-1AAB-DD616BD43287}"/>
                </a:ext>
              </a:extLst>
            </p:cNvPr>
            <p:cNvSpPr txBox="1"/>
            <p:nvPr/>
          </p:nvSpPr>
          <p:spPr>
            <a:xfrm>
              <a:off x="1188000" y="5219275"/>
              <a:ext cx="3054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Set of considered scenarios :</a:t>
              </a:r>
            </a:p>
          </p:txBody>
        </p:sp>
      </p:grpSp>
      <p:sp>
        <p:nvSpPr>
          <p:cNvPr id="44" name="Espace réservé de la date 43">
            <a:extLst>
              <a:ext uri="{FF2B5EF4-FFF2-40B4-BE49-F238E27FC236}">
                <a16:creationId xmlns:a16="http://schemas.microsoft.com/office/drawing/2014/main" id="{22A21F3F-75A5-522D-8D1F-700D19ED1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45" name="Espace réservé du pied de page 44">
            <a:extLst>
              <a:ext uri="{FF2B5EF4-FFF2-40B4-BE49-F238E27FC236}">
                <a16:creationId xmlns:a16="http://schemas.microsoft.com/office/drawing/2014/main" id="{7E4B10D4-5485-5470-B23F-0C0B5462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46" name="Espace réservé du numéro de diapositive 45">
            <a:extLst>
              <a:ext uri="{FF2B5EF4-FFF2-40B4-BE49-F238E27FC236}">
                <a16:creationId xmlns:a16="http://schemas.microsoft.com/office/drawing/2014/main" id="{CE560D8E-6058-63C8-F799-8E49D034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61</a:t>
            </a:fld>
            <a:endParaRPr lang="en-GB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84912D1-CDB5-0E6F-3569-F5F4A764E6E2}"/>
              </a:ext>
            </a:extLst>
          </p:cNvPr>
          <p:cNvSpPr txBox="1"/>
          <p:nvPr/>
        </p:nvSpPr>
        <p:spPr>
          <a:xfrm>
            <a:off x="8539337" y="5035547"/>
            <a:ext cx="28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</a:t>
            </a:r>
          </a:p>
        </p:txBody>
      </p:sp>
      <p:pic>
        <p:nvPicPr>
          <p:cNvPr id="48" name="Image 47" descr="Une image contenant bougie, conception&#10;&#10;Description générée automatiquement">
            <a:extLst>
              <a:ext uri="{FF2B5EF4-FFF2-40B4-BE49-F238E27FC236}">
                <a16:creationId xmlns:a16="http://schemas.microsoft.com/office/drawing/2014/main" id="{9058C0C7-B23E-E692-4122-9841C60AD1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2172" y="1618338"/>
            <a:ext cx="2547566" cy="405295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0660D1BB-B5B0-168C-AA56-97B19C00D669}"/>
              </a:ext>
            </a:extLst>
          </p:cNvPr>
          <p:cNvSpPr/>
          <p:nvPr/>
        </p:nvSpPr>
        <p:spPr>
          <a:xfrm>
            <a:off x="8520086" y="1249006"/>
            <a:ext cx="2696482" cy="41161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9AF560-4826-447C-D2D6-8051A7EB16D3}"/>
              </a:ext>
            </a:extLst>
          </p:cNvPr>
          <p:cNvSpPr/>
          <p:nvPr/>
        </p:nvSpPr>
        <p:spPr>
          <a:xfrm>
            <a:off x="8526972" y="2039514"/>
            <a:ext cx="2696482" cy="260505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AEDEEBF9-5A80-AC2B-C326-46EEC71ECBB8}"/>
              </a:ext>
            </a:extLst>
          </p:cNvPr>
          <p:cNvSpPr txBox="1"/>
          <p:nvPr/>
        </p:nvSpPr>
        <p:spPr>
          <a:xfrm>
            <a:off x="8553290" y="2834741"/>
            <a:ext cx="2425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Set of considered penetrations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4562F61B-1B06-0EAF-BC2C-A9F98F86475B}"/>
              </a:ext>
            </a:extLst>
          </p:cNvPr>
          <p:cNvSpPr txBox="1"/>
          <p:nvPr/>
        </p:nvSpPr>
        <p:spPr>
          <a:xfrm>
            <a:off x="8539337" y="4213430"/>
            <a:ext cx="28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685065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3C49E589-B249-200B-A530-D0F78A62B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C8EE706-3C79-05D3-ED57-F4A810B30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1312E90E-6E20-E178-3990-69C8269BD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62</a:t>
            </a:fld>
            <a:endParaRPr lang="en-GB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26E9F45-7076-6C02-C109-A11B2D70EA54}"/>
              </a:ext>
            </a:extLst>
          </p:cNvPr>
          <p:cNvGrpSpPr/>
          <p:nvPr/>
        </p:nvGrpSpPr>
        <p:grpSpPr>
          <a:xfrm>
            <a:off x="1658471" y="350837"/>
            <a:ext cx="8875058" cy="5742097"/>
            <a:chOff x="2841813" y="136525"/>
            <a:chExt cx="8875058" cy="5742097"/>
          </a:xfrm>
        </p:grpSpPr>
        <p:pic>
          <p:nvPicPr>
            <p:cNvPr id="7" name="Image 6" descr="Une image contenant capture d’écran&#10;&#10;Description générée automatiquement">
              <a:extLst>
                <a:ext uri="{FF2B5EF4-FFF2-40B4-BE49-F238E27FC236}">
                  <a16:creationId xmlns:a16="http://schemas.microsoft.com/office/drawing/2014/main" id="{6A8DE579-CAFF-AB07-D51F-7E2E4CF93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60695"/>
            <a:stretch/>
          </p:blipFill>
          <p:spPr>
            <a:xfrm>
              <a:off x="2841813" y="136525"/>
              <a:ext cx="8875058" cy="2478088"/>
            </a:xfrm>
            <a:prstGeom prst="rect">
              <a:avLst/>
            </a:prstGeom>
          </p:spPr>
        </p:pic>
        <p:pic>
          <p:nvPicPr>
            <p:cNvPr id="13" name="Image 12" descr="Une image contenant capture d’écran&#10;&#10;Description générée automatiquement">
              <a:extLst>
                <a:ext uri="{FF2B5EF4-FFF2-40B4-BE49-F238E27FC236}">
                  <a16:creationId xmlns:a16="http://schemas.microsoft.com/office/drawing/2014/main" id="{BB2AF9AA-3311-B1EE-8F47-FC25526F4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8975"/>
            <a:stretch/>
          </p:blipFill>
          <p:spPr>
            <a:xfrm>
              <a:off x="3152074" y="4553058"/>
              <a:ext cx="8254533" cy="1325564"/>
            </a:xfrm>
            <a:prstGeom prst="rect">
              <a:avLst/>
            </a:prstGeom>
          </p:spPr>
        </p:pic>
        <p:pic>
          <p:nvPicPr>
            <p:cNvPr id="14" name="Image 13" descr="Une image contenant croquis&#10;&#10;Description générée automatiquement">
              <a:extLst>
                <a:ext uri="{FF2B5EF4-FFF2-40B4-BE49-F238E27FC236}">
                  <a16:creationId xmlns:a16="http://schemas.microsoft.com/office/drawing/2014/main" id="{E2F3F044-4FBD-435F-05FA-0E6372685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616777">
              <a:off x="6662652" y="2224837"/>
              <a:ext cx="1233377" cy="2717997"/>
            </a:xfrm>
            <a:prstGeom prst="rect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6EEB3CF-16DA-A9F6-06A0-74364D128F78}"/>
              </a:ext>
            </a:extLst>
          </p:cNvPr>
          <p:cNvGrpSpPr/>
          <p:nvPr/>
        </p:nvGrpSpPr>
        <p:grpSpPr>
          <a:xfrm>
            <a:off x="823375" y="3078115"/>
            <a:ext cx="4297579" cy="1432310"/>
            <a:chOff x="823375" y="3049539"/>
            <a:chExt cx="4297579" cy="1432310"/>
          </a:xfrm>
        </p:grpSpPr>
        <p:pic>
          <p:nvPicPr>
            <p:cNvPr id="18" name="Image 17" descr="Une image contenant diagramme, croquis, ligne, dessin&#10;&#10;Description générée automatiquement">
              <a:extLst>
                <a:ext uri="{FF2B5EF4-FFF2-40B4-BE49-F238E27FC236}">
                  <a16:creationId xmlns:a16="http://schemas.microsoft.com/office/drawing/2014/main" id="{52FBC080-0716-B1F0-4857-C13C572D9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5897" y="3049539"/>
              <a:ext cx="1731737" cy="1432310"/>
            </a:xfrm>
            <a:prstGeom prst="rect">
              <a:avLst/>
            </a:prstGeom>
          </p:spPr>
        </p:pic>
        <p:sp>
          <p:nvSpPr>
            <p:cNvPr id="19" name="Flèche vers la droite 18">
              <a:extLst>
                <a:ext uri="{FF2B5EF4-FFF2-40B4-BE49-F238E27FC236}">
                  <a16:creationId xmlns:a16="http://schemas.microsoft.com/office/drawing/2014/main" id="{A774E2BF-DA78-79AE-38FA-B6EDF3504690}"/>
                </a:ext>
              </a:extLst>
            </p:cNvPr>
            <p:cNvSpPr/>
            <p:nvPr/>
          </p:nvSpPr>
          <p:spPr>
            <a:xfrm>
              <a:off x="4429125" y="3614738"/>
              <a:ext cx="691829" cy="335622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9C2ABBE-DBF2-9551-E30C-12F13A4709D5}"/>
                </a:ext>
              </a:extLst>
            </p:cNvPr>
            <p:cNvSpPr txBox="1"/>
            <p:nvPr/>
          </p:nvSpPr>
          <p:spPr>
            <a:xfrm>
              <a:off x="823375" y="3461269"/>
              <a:ext cx="1653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Exogenous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218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roquis, cercle, diagramme, blanc&#10;&#10;Description générée automatiquement">
            <a:extLst>
              <a:ext uri="{FF2B5EF4-FFF2-40B4-BE49-F238E27FC236}">
                <a16:creationId xmlns:a16="http://schemas.microsoft.com/office/drawing/2014/main" id="{65D1A07B-FC89-0797-524A-5E457645DF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339"/>
          <a:stretch/>
        </p:blipFill>
        <p:spPr>
          <a:xfrm rot="16200000">
            <a:off x="3702551" y="-1139549"/>
            <a:ext cx="4042820" cy="9430876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6855B6BF-81ED-0E00-06FF-B4542A3F0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5EE1920E-AAC5-2AAC-8FC1-0A48D375B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9E74D915-A854-E630-DFAB-C1100BE4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63</a:t>
            </a:fld>
            <a:endParaRPr lang="en-GB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B24DD94-7B52-7D7C-C177-A01A7BBE5F60}"/>
              </a:ext>
            </a:extLst>
          </p:cNvPr>
          <p:cNvGrpSpPr/>
          <p:nvPr/>
        </p:nvGrpSpPr>
        <p:grpSpPr>
          <a:xfrm>
            <a:off x="1767840" y="821307"/>
            <a:ext cx="8382220" cy="733171"/>
            <a:chOff x="1767840" y="821307"/>
            <a:chExt cx="8382220" cy="733171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E5FBB2D-E548-9B7D-7C71-3DC5B1C7284A}"/>
                </a:ext>
              </a:extLst>
            </p:cNvPr>
            <p:cNvSpPr txBox="1"/>
            <p:nvPr/>
          </p:nvSpPr>
          <p:spPr>
            <a:xfrm>
              <a:off x="1767840" y="821307"/>
              <a:ext cx="19800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Scenarios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255EED5-BAE7-7420-4AAF-4C3AE269F7E2}"/>
                </a:ext>
              </a:extLst>
            </p:cNvPr>
            <p:cNvSpPr txBox="1"/>
            <p:nvPr/>
          </p:nvSpPr>
          <p:spPr>
            <a:xfrm>
              <a:off x="7682718" y="908147"/>
              <a:ext cx="24673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Penetrations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19282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68DC6E0D-C810-5B7A-F421-7E18C4D52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8640B3B3-B519-D7FF-D32B-4016CCEBB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B06F2F0E-C750-2AE6-B350-193260FDC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64</a:t>
            </a:fld>
            <a:endParaRPr lang="en-GB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AF963CC-F8ED-EAAA-C2BC-A17663EFBE43}"/>
              </a:ext>
            </a:extLst>
          </p:cNvPr>
          <p:cNvGrpSpPr/>
          <p:nvPr/>
        </p:nvGrpSpPr>
        <p:grpSpPr>
          <a:xfrm>
            <a:off x="2362200" y="236705"/>
            <a:ext cx="8382220" cy="733171"/>
            <a:chOff x="1767840" y="821307"/>
            <a:chExt cx="8382220" cy="733171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EB6C5E2-C8DD-63E8-7F2D-53A145A29F3D}"/>
                </a:ext>
              </a:extLst>
            </p:cNvPr>
            <p:cNvSpPr txBox="1"/>
            <p:nvPr/>
          </p:nvSpPr>
          <p:spPr>
            <a:xfrm>
              <a:off x="1767840" y="821307"/>
              <a:ext cx="19800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Scenarios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BA695D2-2D2F-824E-15C1-B6CF339E42D3}"/>
                </a:ext>
              </a:extLst>
            </p:cNvPr>
            <p:cNvSpPr txBox="1"/>
            <p:nvPr/>
          </p:nvSpPr>
          <p:spPr>
            <a:xfrm>
              <a:off x="7682718" y="908147"/>
              <a:ext cx="24673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Penetrations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28E1ACF-048C-05A1-4F55-314D03C27597}"/>
              </a:ext>
            </a:extLst>
          </p:cNvPr>
          <p:cNvGrpSpPr/>
          <p:nvPr/>
        </p:nvGrpSpPr>
        <p:grpSpPr>
          <a:xfrm>
            <a:off x="981634" y="908146"/>
            <a:ext cx="10287267" cy="4822094"/>
            <a:chOff x="981634" y="908146"/>
            <a:chExt cx="10287267" cy="4822094"/>
          </a:xfrm>
        </p:grpSpPr>
        <p:pic>
          <p:nvPicPr>
            <p:cNvPr id="9" name="Image 8" descr="Une image contenant texte, croquis, dessin, diagramme&#10;&#10;Description générée automatiquement">
              <a:extLst>
                <a:ext uri="{FF2B5EF4-FFF2-40B4-BE49-F238E27FC236}">
                  <a16:creationId xmlns:a16="http://schemas.microsoft.com/office/drawing/2014/main" id="{B3D8CDC3-FE2C-08BF-0098-A1E2FC74F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218" r="10603"/>
            <a:stretch/>
          </p:blipFill>
          <p:spPr>
            <a:xfrm rot="16200000">
              <a:off x="3714221" y="-1824441"/>
              <a:ext cx="4822094" cy="1028726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BA7DA24-A919-317E-C305-1A06122DD99D}"/>
                </a:ext>
              </a:extLst>
            </p:cNvPr>
            <p:cNvSpPr/>
            <p:nvPr/>
          </p:nvSpPr>
          <p:spPr>
            <a:xfrm>
              <a:off x="2651760" y="5029200"/>
              <a:ext cx="2103120" cy="701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383E4BD-BD97-D445-38CE-2CDE3C5F715A}"/>
                </a:ext>
              </a:extLst>
            </p:cNvPr>
            <p:cNvSpPr/>
            <p:nvPr/>
          </p:nvSpPr>
          <p:spPr>
            <a:xfrm>
              <a:off x="3581400" y="4678680"/>
              <a:ext cx="2103120" cy="701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B23D835E-69B8-EDA2-5FB3-1FDA88028215}"/>
              </a:ext>
            </a:extLst>
          </p:cNvPr>
          <p:cNvSpPr txBox="1"/>
          <p:nvPr/>
        </p:nvSpPr>
        <p:spPr>
          <a:xfrm>
            <a:off x="2250513" y="5029200"/>
            <a:ext cx="26356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 Scenarios</a:t>
            </a:r>
          </a:p>
        </p:txBody>
      </p:sp>
    </p:spTree>
    <p:extLst>
      <p:ext uri="{BB962C8B-B14F-4D97-AF65-F5344CB8AC3E}">
        <p14:creationId xmlns:p14="http://schemas.microsoft.com/office/powerpoint/2010/main" val="35079242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A7F16-F264-BE73-8B9D-616488382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roquis, dessin, diagramme&#10;&#10;Description générée automatiquement">
            <a:extLst>
              <a:ext uri="{FF2B5EF4-FFF2-40B4-BE49-F238E27FC236}">
                <a16:creationId xmlns:a16="http://schemas.microsoft.com/office/drawing/2014/main" id="{D0FB5CDE-E113-A26A-9AC6-E95522569C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721" r="9684"/>
          <a:stretch/>
        </p:blipFill>
        <p:spPr>
          <a:xfrm rot="16200000">
            <a:off x="3970021" y="-2217421"/>
            <a:ext cx="4251960" cy="10515602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3F43D33-5A61-CA1C-D8AF-C9BB181BF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62A4CB7-0531-83E4-B724-8B4BDEEB4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003B727-23E4-61FB-E9F0-1FE031D9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65</a:t>
            </a:fld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4270AF-9850-C084-BF26-316F52E0274E}"/>
              </a:ext>
            </a:extLst>
          </p:cNvPr>
          <p:cNvSpPr/>
          <p:nvPr/>
        </p:nvSpPr>
        <p:spPr>
          <a:xfrm>
            <a:off x="2956560" y="4709160"/>
            <a:ext cx="2331720" cy="750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4844D81-3583-E39A-4C8F-95D11D3F650F}"/>
              </a:ext>
            </a:extLst>
          </p:cNvPr>
          <p:cNvGrpSpPr/>
          <p:nvPr/>
        </p:nvGrpSpPr>
        <p:grpSpPr>
          <a:xfrm>
            <a:off x="2362200" y="236705"/>
            <a:ext cx="8382220" cy="733171"/>
            <a:chOff x="1767840" y="821307"/>
            <a:chExt cx="8382220" cy="733171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D32E281-F603-E4CB-30A4-43D5279506A9}"/>
                </a:ext>
              </a:extLst>
            </p:cNvPr>
            <p:cNvSpPr txBox="1"/>
            <p:nvPr/>
          </p:nvSpPr>
          <p:spPr>
            <a:xfrm>
              <a:off x="1767840" y="821307"/>
              <a:ext cx="19800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Scenarios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019A3C8-CF7C-8F2A-2395-403BD11E245E}"/>
                </a:ext>
              </a:extLst>
            </p:cNvPr>
            <p:cNvSpPr txBox="1"/>
            <p:nvPr/>
          </p:nvSpPr>
          <p:spPr>
            <a:xfrm>
              <a:off x="7682718" y="908147"/>
              <a:ext cx="24673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Penetrations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D864D71D-61B0-F754-EF0B-5BF5E975EEEB}"/>
              </a:ext>
            </a:extLst>
          </p:cNvPr>
          <p:cNvSpPr txBox="1"/>
          <p:nvPr/>
        </p:nvSpPr>
        <p:spPr>
          <a:xfrm>
            <a:off x="2250513" y="5029200"/>
            <a:ext cx="25875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 scenarios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62B615-6B7D-5EB0-6E63-7C6A490AF440}"/>
              </a:ext>
            </a:extLst>
          </p:cNvPr>
          <p:cNvSpPr/>
          <p:nvPr/>
        </p:nvSpPr>
        <p:spPr>
          <a:xfrm>
            <a:off x="8775627" y="5029200"/>
            <a:ext cx="2331720" cy="750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0A33C35-510D-3815-B611-35F021BAF05D}"/>
              </a:ext>
            </a:extLst>
          </p:cNvPr>
          <p:cNvSpPr txBox="1"/>
          <p:nvPr/>
        </p:nvSpPr>
        <p:spPr>
          <a:xfrm>
            <a:off x="7523543" y="4982279"/>
            <a:ext cx="29177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 penetrations</a:t>
            </a:r>
          </a:p>
        </p:txBody>
      </p:sp>
    </p:spTree>
    <p:extLst>
      <p:ext uri="{BB962C8B-B14F-4D97-AF65-F5344CB8AC3E}">
        <p14:creationId xmlns:p14="http://schemas.microsoft.com/office/powerpoint/2010/main" val="27896525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564DA-0A98-FA98-A50F-4679F271B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écriture manuscrite, croquis, Police&#10;&#10;Description générée automatiquement">
            <a:extLst>
              <a:ext uri="{FF2B5EF4-FFF2-40B4-BE49-F238E27FC236}">
                <a16:creationId xmlns:a16="http://schemas.microsoft.com/office/drawing/2014/main" id="{155D2F15-62D9-0F90-B34D-CA5F7EBCDC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35"/>
          <a:stretch/>
        </p:blipFill>
        <p:spPr>
          <a:xfrm rot="16200000">
            <a:off x="3043062" y="-2146286"/>
            <a:ext cx="6027926" cy="10593549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C221D06D-11B8-B627-9076-4A8DF14E5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55C6DB97-3CD3-1503-5DDB-28BFF1998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F0C2DF94-2E63-B84C-87CF-EEF6345FA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66</a:t>
            </a:fld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01CA28-AD7D-A4B0-1F40-E5E733056E85}"/>
              </a:ext>
            </a:extLst>
          </p:cNvPr>
          <p:cNvSpPr/>
          <p:nvPr/>
        </p:nvSpPr>
        <p:spPr>
          <a:xfrm>
            <a:off x="2423160" y="5044440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769C9C-63B0-1C03-7406-0FB7E47693CC}"/>
              </a:ext>
            </a:extLst>
          </p:cNvPr>
          <p:cNvSpPr/>
          <p:nvPr/>
        </p:nvSpPr>
        <p:spPr>
          <a:xfrm>
            <a:off x="2834640" y="4852542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3FBD32-F031-4DAF-0657-4D33B9B42D5C}"/>
              </a:ext>
            </a:extLst>
          </p:cNvPr>
          <p:cNvSpPr/>
          <p:nvPr/>
        </p:nvSpPr>
        <p:spPr>
          <a:xfrm>
            <a:off x="5074920" y="4044822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F1D65B-61CC-FAA2-C07B-7806D39FC0BB}"/>
              </a:ext>
            </a:extLst>
          </p:cNvPr>
          <p:cNvSpPr/>
          <p:nvPr/>
        </p:nvSpPr>
        <p:spPr>
          <a:xfrm>
            <a:off x="8107680" y="5044440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487D03-EDDB-0D31-5ADB-A4B9E862E636}"/>
              </a:ext>
            </a:extLst>
          </p:cNvPr>
          <p:cNvSpPr/>
          <p:nvPr/>
        </p:nvSpPr>
        <p:spPr>
          <a:xfrm>
            <a:off x="8778240" y="4796726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40F384-DE34-BA82-D9C6-6AFC2AFE71BA}"/>
              </a:ext>
            </a:extLst>
          </p:cNvPr>
          <p:cNvSpPr/>
          <p:nvPr/>
        </p:nvSpPr>
        <p:spPr>
          <a:xfrm>
            <a:off x="8382000" y="136525"/>
            <a:ext cx="2407920" cy="671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BEE17C-3C4F-F3D4-9E80-CED437D4992A}"/>
              </a:ext>
            </a:extLst>
          </p:cNvPr>
          <p:cNvSpPr/>
          <p:nvPr/>
        </p:nvSpPr>
        <p:spPr>
          <a:xfrm>
            <a:off x="2163205" y="22353"/>
            <a:ext cx="2407920" cy="671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1C95276-4265-882C-D23D-A2B50C563B9E}"/>
              </a:ext>
            </a:extLst>
          </p:cNvPr>
          <p:cNvGrpSpPr/>
          <p:nvPr/>
        </p:nvGrpSpPr>
        <p:grpSpPr>
          <a:xfrm>
            <a:off x="2362200" y="236705"/>
            <a:ext cx="8382220" cy="733171"/>
            <a:chOff x="1767840" y="821307"/>
            <a:chExt cx="8382220" cy="733171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D88B0A4-1DC4-C288-0DB7-A085586425B0}"/>
                </a:ext>
              </a:extLst>
            </p:cNvPr>
            <p:cNvSpPr txBox="1"/>
            <p:nvPr/>
          </p:nvSpPr>
          <p:spPr>
            <a:xfrm>
              <a:off x="1767840" y="821307"/>
              <a:ext cx="19800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Scenarios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B3149B5-4D39-616F-8FEA-63280C5F8498}"/>
                </a:ext>
              </a:extLst>
            </p:cNvPr>
            <p:cNvSpPr txBox="1"/>
            <p:nvPr/>
          </p:nvSpPr>
          <p:spPr>
            <a:xfrm>
              <a:off x="7682718" y="908147"/>
              <a:ext cx="24673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Penetrations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61C1EB8D-F1ED-22E9-94DF-80DD6B442055}"/>
              </a:ext>
            </a:extLst>
          </p:cNvPr>
          <p:cNvSpPr txBox="1"/>
          <p:nvPr/>
        </p:nvSpPr>
        <p:spPr>
          <a:xfrm>
            <a:off x="2250513" y="5029200"/>
            <a:ext cx="25875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 scenarios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84F1FC4-7C7C-4335-31EF-E2653B0BF08D}"/>
              </a:ext>
            </a:extLst>
          </p:cNvPr>
          <p:cNvSpPr txBox="1"/>
          <p:nvPr/>
        </p:nvSpPr>
        <p:spPr>
          <a:xfrm>
            <a:off x="7523543" y="4982279"/>
            <a:ext cx="29177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 penetrations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15D3649-C7B3-1270-ED52-F08AB94E597C}"/>
              </a:ext>
            </a:extLst>
          </p:cNvPr>
          <p:cNvSpPr txBox="1"/>
          <p:nvPr/>
        </p:nvSpPr>
        <p:spPr>
          <a:xfrm>
            <a:off x="5074920" y="4158880"/>
            <a:ext cx="18990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 scenarios</a:t>
            </a:r>
          </a:p>
        </p:txBody>
      </p:sp>
    </p:spTree>
    <p:extLst>
      <p:ext uri="{BB962C8B-B14F-4D97-AF65-F5344CB8AC3E}">
        <p14:creationId xmlns:p14="http://schemas.microsoft.com/office/powerpoint/2010/main" val="24013483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roquis, dessin, écriture manuscrite&#10;&#10;Description générée automatiquement">
            <a:extLst>
              <a:ext uri="{FF2B5EF4-FFF2-40B4-BE49-F238E27FC236}">
                <a16:creationId xmlns:a16="http://schemas.microsoft.com/office/drawing/2014/main" id="{0CF6D183-0C20-69B4-A8D5-7FE7D60E29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83"/>
          <a:stretch/>
        </p:blipFill>
        <p:spPr>
          <a:xfrm rot="16200000">
            <a:off x="2763639" y="-1476294"/>
            <a:ext cx="6037194" cy="9628094"/>
          </a:xfrm>
          <a:prstGeom prst="rect">
            <a:avLst/>
          </a:prstGeom>
        </p:spPr>
      </p:pic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823FB98C-2943-048F-72B3-5964DD02F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8575021-89E8-DF9C-F02B-5EE8321F3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57D38473-669B-E9A2-B45B-E4706B05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67</a:t>
            </a:fld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1B6FD8-6492-E062-A6DA-9C919BA530F2}"/>
              </a:ext>
            </a:extLst>
          </p:cNvPr>
          <p:cNvSpPr/>
          <p:nvPr/>
        </p:nvSpPr>
        <p:spPr>
          <a:xfrm>
            <a:off x="7741920" y="4872926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9578E2-63A6-19C8-500A-3FE9B149E938}"/>
              </a:ext>
            </a:extLst>
          </p:cNvPr>
          <p:cNvSpPr/>
          <p:nvPr/>
        </p:nvSpPr>
        <p:spPr>
          <a:xfrm>
            <a:off x="7786745" y="5542184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144883-7954-503E-709A-C1DCC742F6F3}"/>
              </a:ext>
            </a:extLst>
          </p:cNvPr>
          <p:cNvSpPr/>
          <p:nvPr/>
        </p:nvSpPr>
        <p:spPr>
          <a:xfrm>
            <a:off x="7769264" y="340039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39E6EF-D599-06A3-BCEF-4C6CFF99ADFB}"/>
              </a:ext>
            </a:extLst>
          </p:cNvPr>
          <p:cNvSpPr/>
          <p:nvPr/>
        </p:nvSpPr>
        <p:spPr>
          <a:xfrm>
            <a:off x="2014817" y="136525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9BFB32-E511-6E0C-389F-FA4E6ADCE5EE}"/>
              </a:ext>
            </a:extLst>
          </p:cNvPr>
          <p:cNvSpPr/>
          <p:nvPr/>
        </p:nvSpPr>
        <p:spPr>
          <a:xfrm>
            <a:off x="2981210" y="4733579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68EC00-BB77-0175-69D6-EEC791AEA0DD}"/>
              </a:ext>
            </a:extLst>
          </p:cNvPr>
          <p:cNvSpPr/>
          <p:nvPr/>
        </p:nvSpPr>
        <p:spPr>
          <a:xfrm>
            <a:off x="2051571" y="4916209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0A2D96-18C4-47F2-F121-9004FEC7A0B0}"/>
              </a:ext>
            </a:extLst>
          </p:cNvPr>
          <p:cNvSpPr/>
          <p:nvPr/>
        </p:nvSpPr>
        <p:spPr>
          <a:xfrm>
            <a:off x="4892040" y="3834544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78F728E-860B-7BEF-5CB9-7EC59F65FE54}"/>
              </a:ext>
            </a:extLst>
          </p:cNvPr>
          <p:cNvGrpSpPr/>
          <p:nvPr/>
        </p:nvGrpSpPr>
        <p:grpSpPr>
          <a:xfrm>
            <a:off x="2362200" y="236705"/>
            <a:ext cx="8382220" cy="733171"/>
            <a:chOff x="1767840" y="821307"/>
            <a:chExt cx="8382220" cy="733171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F29A3496-C1DC-73CF-773F-1216B8791B26}"/>
                </a:ext>
              </a:extLst>
            </p:cNvPr>
            <p:cNvSpPr txBox="1"/>
            <p:nvPr/>
          </p:nvSpPr>
          <p:spPr>
            <a:xfrm>
              <a:off x="1767840" y="821307"/>
              <a:ext cx="19800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Scenarios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3C6B03E-5D4C-7C8A-1683-9E9A82463D6E}"/>
                </a:ext>
              </a:extLst>
            </p:cNvPr>
            <p:cNvSpPr txBox="1"/>
            <p:nvPr/>
          </p:nvSpPr>
          <p:spPr>
            <a:xfrm>
              <a:off x="7682718" y="908147"/>
              <a:ext cx="24673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Penetrations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62B0631E-FDF5-D2ED-580F-3D9D7563819D}"/>
              </a:ext>
            </a:extLst>
          </p:cNvPr>
          <p:cNvSpPr txBox="1"/>
          <p:nvPr/>
        </p:nvSpPr>
        <p:spPr>
          <a:xfrm>
            <a:off x="5074920" y="4158880"/>
            <a:ext cx="18990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 scenarios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D9D0CD-3C22-72AB-7378-88A3C31F3567}"/>
              </a:ext>
            </a:extLst>
          </p:cNvPr>
          <p:cNvSpPr txBox="1"/>
          <p:nvPr/>
        </p:nvSpPr>
        <p:spPr>
          <a:xfrm>
            <a:off x="2250513" y="5029200"/>
            <a:ext cx="25875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 scenarios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4335078-9328-E0FF-27C0-71B21452F9E7}"/>
              </a:ext>
            </a:extLst>
          </p:cNvPr>
          <p:cNvSpPr txBox="1"/>
          <p:nvPr/>
        </p:nvSpPr>
        <p:spPr>
          <a:xfrm>
            <a:off x="7523543" y="4982279"/>
            <a:ext cx="29177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 penetrations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0B48A40-49DB-D79D-10D4-E5E55643B232}"/>
              </a:ext>
            </a:extLst>
          </p:cNvPr>
          <p:cNvSpPr txBox="1"/>
          <p:nvPr/>
        </p:nvSpPr>
        <p:spPr>
          <a:xfrm>
            <a:off x="7661077" y="5830143"/>
            <a:ext cx="22300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 penetrations</a:t>
            </a:r>
          </a:p>
        </p:txBody>
      </p:sp>
    </p:spTree>
    <p:extLst>
      <p:ext uri="{BB962C8B-B14F-4D97-AF65-F5344CB8AC3E}">
        <p14:creationId xmlns:p14="http://schemas.microsoft.com/office/powerpoint/2010/main" val="16234212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écriture manuscrite, dessin, Dessin d’enfant&#10;&#10;Description générée automatiquement">
            <a:extLst>
              <a:ext uri="{FF2B5EF4-FFF2-40B4-BE49-F238E27FC236}">
                <a16:creationId xmlns:a16="http://schemas.microsoft.com/office/drawing/2014/main" id="{691861CC-C4C5-9B33-3B87-501AD83302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2" r="2863"/>
          <a:stretch/>
        </p:blipFill>
        <p:spPr>
          <a:xfrm rot="16200000">
            <a:off x="3034317" y="-1550425"/>
            <a:ext cx="6123365" cy="9690185"/>
          </a:xfrm>
          <a:prstGeom prst="rect">
            <a:avLst/>
          </a:prstGeom>
        </p:spPr>
      </p:pic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BC022369-3F67-0CF2-564B-746A3C4AA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31E9F200-653B-B6A2-E0A3-D1355A2D3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BFED344-3FA9-F5B3-FEC3-FEE25C228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68</a:t>
            </a:fld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9C766E-146F-B3EF-AAD2-921B9579D289}"/>
              </a:ext>
            </a:extLst>
          </p:cNvPr>
          <p:cNvSpPr/>
          <p:nvPr/>
        </p:nvSpPr>
        <p:spPr>
          <a:xfrm>
            <a:off x="3581400" y="4459384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564B0B-96B4-999C-10A1-717DFEA04873}"/>
              </a:ext>
            </a:extLst>
          </p:cNvPr>
          <p:cNvSpPr/>
          <p:nvPr/>
        </p:nvSpPr>
        <p:spPr>
          <a:xfrm>
            <a:off x="5198066" y="3712624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810733-72D8-617E-4B5D-28B8F626BA2A}"/>
              </a:ext>
            </a:extLst>
          </p:cNvPr>
          <p:cNvSpPr/>
          <p:nvPr/>
        </p:nvSpPr>
        <p:spPr>
          <a:xfrm>
            <a:off x="2959012" y="5502910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EDFF44-6610-5713-F12E-C7C532424B90}"/>
              </a:ext>
            </a:extLst>
          </p:cNvPr>
          <p:cNvSpPr/>
          <p:nvPr/>
        </p:nvSpPr>
        <p:spPr>
          <a:xfrm>
            <a:off x="2790146" y="4607767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11F481-6A41-793E-6A12-6E189272CA0B}"/>
              </a:ext>
            </a:extLst>
          </p:cNvPr>
          <p:cNvSpPr/>
          <p:nvPr/>
        </p:nvSpPr>
        <p:spPr>
          <a:xfrm>
            <a:off x="2499360" y="97790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6824F5-AFAE-B858-45E0-86B611ADE8A1}"/>
              </a:ext>
            </a:extLst>
          </p:cNvPr>
          <p:cNvSpPr/>
          <p:nvPr/>
        </p:nvSpPr>
        <p:spPr>
          <a:xfrm>
            <a:off x="7984534" y="0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388B27-9D00-F70D-37AE-736CFA2252F4}"/>
              </a:ext>
            </a:extLst>
          </p:cNvPr>
          <p:cNvSpPr/>
          <p:nvPr/>
        </p:nvSpPr>
        <p:spPr>
          <a:xfrm>
            <a:off x="7984534" y="4539968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70F681-EE83-5F7B-9841-D1764393D3AE}"/>
              </a:ext>
            </a:extLst>
          </p:cNvPr>
          <p:cNvSpPr/>
          <p:nvPr/>
        </p:nvSpPr>
        <p:spPr>
          <a:xfrm>
            <a:off x="7984534" y="5482882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70C83AA-4304-2EE8-45C9-9D9E2035FA15}"/>
              </a:ext>
            </a:extLst>
          </p:cNvPr>
          <p:cNvSpPr txBox="1"/>
          <p:nvPr/>
        </p:nvSpPr>
        <p:spPr>
          <a:xfrm>
            <a:off x="2362200" y="236705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Scenarios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6AD2941-228B-41A9-3378-D74B3B26C260}"/>
              </a:ext>
            </a:extLst>
          </p:cNvPr>
          <p:cNvSpPr txBox="1"/>
          <p:nvPr/>
        </p:nvSpPr>
        <p:spPr>
          <a:xfrm>
            <a:off x="8277078" y="323545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Penetrations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333B273-6E23-A609-1BCE-C11BC6073C5A}"/>
              </a:ext>
            </a:extLst>
          </p:cNvPr>
          <p:cNvSpPr txBox="1"/>
          <p:nvPr/>
        </p:nvSpPr>
        <p:spPr>
          <a:xfrm>
            <a:off x="2744816" y="4601591"/>
            <a:ext cx="25875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 scenarios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3F9937F-4633-5E68-C3C1-EC92D9CE8B8F}"/>
              </a:ext>
            </a:extLst>
          </p:cNvPr>
          <p:cNvSpPr txBox="1"/>
          <p:nvPr/>
        </p:nvSpPr>
        <p:spPr>
          <a:xfrm>
            <a:off x="5039797" y="3901040"/>
            <a:ext cx="18990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 scenarios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858519C-735B-0A54-4ACE-EB8220BE0DBD}"/>
              </a:ext>
            </a:extLst>
          </p:cNvPr>
          <p:cNvSpPr txBox="1"/>
          <p:nvPr/>
        </p:nvSpPr>
        <p:spPr>
          <a:xfrm>
            <a:off x="8181575" y="4512941"/>
            <a:ext cx="29177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 penetrations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AB25385-6FBA-F09A-BF11-78471F320A74}"/>
              </a:ext>
            </a:extLst>
          </p:cNvPr>
          <p:cNvSpPr txBox="1"/>
          <p:nvPr/>
        </p:nvSpPr>
        <p:spPr>
          <a:xfrm>
            <a:off x="7946464" y="5502910"/>
            <a:ext cx="22300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 penetrations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576A75A-0884-77EC-A333-BC22D9DB4441}"/>
              </a:ext>
            </a:extLst>
          </p:cNvPr>
          <p:cNvSpPr txBox="1"/>
          <p:nvPr/>
        </p:nvSpPr>
        <p:spPr>
          <a:xfrm>
            <a:off x="2918020" y="5599637"/>
            <a:ext cx="21034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Invalid scenarios</a:t>
            </a:r>
          </a:p>
        </p:txBody>
      </p:sp>
    </p:spTree>
    <p:extLst>
      <p:ext uri="{BB962C8B-B14F-4D97-AF65-F5344CB8AC3E}">
        <p14:creationId xmlns:p14="http://schemas.microsoft.com/office/powerpoint/2010/main" val="6136752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A846B-52C0-9E95-627C-357F98129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dessin, écriture manuscrite, Dessin d’enfant&#10;&#10;Description générée automatiquement">
            <a:extLst>
              <a:ext uri="{FF2B5EF4-FFF2-40B4-BE49-F238E27FC236}">
                <a16:creationId xmlns:a16="http://schemas.microsoft.com/office/drawing/2014/main" id="{D873CDC4-56C8-A4E3-60BF-FF1B03635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51767" y="-1477022"/>
            <a:ext cx="6373630" cy="9399494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A724C45-611F-516B-7B83-84DBA3ADD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4D1948EF-9220-E211-2487-FBE5C140A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ED751017-9BC6-FA64-391A-29677636F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69</a:t>
            </a:fld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7D25CC-CDDB-02F9-0C47-B30DF84D4EA7}"/>
              </a:ext>
            </a:extLst>
          </p:cNvPr>
          <p:cNvSpPr/>
          <p:nvPr/>
        </p:nvSpPr>
        <p:spPr>
          <a:xfrm>
            <a:off x="5151120" y="3429000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B6EC97-E6C0-8473-25DA-833F7B1CD00B}"/>
              </a:ext>
            </a:extLst>
          </p:cNvPr>
          <p:cNvSpPr/>
          <p:nvPr/>
        </p:nvSpPr>
        <p:spPr>
          <a:xfrm>
            <a:off x="2834640" y="4488815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5978C4-35EF-5566-535C-2CD351C377D8}"/>
              </a:ext>
            </a:extLst>
          </p:cNvPr>
          <p:cNvSpPr/>
          <p:nvPr/>
        </p:nvSpPr>
        <p:spPr>
          <a:xfrm>
            <a:off x="3581400" y="4256798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44361A-6BF1-742E-DAB8-73D3AF7DDB4B}"/>
              </a:ext>
            </a:extLst>
          </p:cNvPr>
          <p:cNvSpPr/>
          <p:nvPr/>
        </p:nvSpPr>
        <p:spPr>
          <a:xfrm>
            <a:off x="3092540" y="5354563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BF27D3-82B1-04A6-9F78-0F7A1462E675}"/>
              </a:ext>
            </a:extLst>
          </p:cNvPr>
          <p:cNvSpPr/>
          <p:nvPr/>
        </p:nvSpPr>
        <p:spPr>
          <a:xfrm>
            <a:off x="2377440" y="136525"/>
            <a:ext cx="2407920" cy="464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ACE069-10EC-1061-4DBD-904491DCEDCB}"/>
              </a:ext>
            </a:extLst>
          </p:cNvPr>
          <p:cNvSpPr/>
          <p:nvPr/>
        </p:nvSpPr>
        <p:spPr>
          <a:xfrm>
            <a:off x="7940040" y="136524"/>
            <a:ext cx="2407920" cy="469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FA0282-01A2-7982-6A2B-C53301174428}"/>
              </a:ext>
            </a:extLst>
          </p:cNvPr>
          <p:cNvSpPr/>
          <p:nvPr/>
        </p:nvSpPr>
        <p:spPr>
          <a:xfrm>
            <a:off x="8040446" y="4427855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E06BCF-47E2-4916-3281-F72BD89B0BA8}"/>
              </a:ext>
            </a:extLst>
          </p:cNvPr>
          <p:cNvSpPr/>
          <p:nvPr/>
        </p:nvSpPr>
        <p:spPr>
          <a:xfrm>
            <a:off x="7940040" y="5209896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293F48-D6EA-F2F9-3169-06CBAF28C1F4}"/>
              </a:ext>
            </a:extLst>
          </p:cNvPr>
          <p:cNvSpPr/>
          <p:nvPr/>
        </p:nvSpPr>
        <p:spPr>
          <a:xfrm>
            <a:off x="7867757" y="5574309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39E439-942C-3756-F83E-2CB469AF89B3}"/>
              </a:ext>
            </a:extLst>
          </p:cNvPr>
          <p:cNvSpPr txBox="1"/>
          <p:nvPr/>
        </p:nvSpPr>
        <p:spPr>
          <a:xfrm>
            <a:off x="2940780" y="5693446"/>
            <a:ext cx="21034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Invalid scenarios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B54D3E9-1F58-3FA5-0DCB-4198BF194F09}"/>
              </a:ext>
            </a:extLst>
          </p:cNvPr>
          <p:cNvSpPr txBox="1"/>
          <p:nvPr/>
        </p:nvSpPr>
        <p:spPr>
          <a:xfrm>
            <a:off x="2744816" y="4601591"/>
            <a:ext cx="25875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 scenarios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5339900-5E28-6072-6D36-314A09B02EFF}"/>
              </a:ext>
            </a:extLst>
          </p:cNvPr>
          <p:cNvSpPr txBox="1"/>
          <p:nvPr/>
        </p:nvSpPr>
        <p:spPr>
          <a:xfrm>
            <a:off x="5039797" y="3627455"/>
            <a:ext cx="18990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 scenarios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8FF1F49-EA7F-A3C1-7C0A-86417FB039ED}"/>
              </a:ext>
            </a:extLst>
          </p:cNvPr>
          <p:cNvSpPr txBox="1"/>
          <p:nvPr/>
        </p:nvSpPr>
        <p:spPr>
          <a:xfrm>
            <a:off x="8181575" y="4512941"/>
            <a:ext cx="29177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 penetrations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6599648-8E38-9607-F0C3-D1BB2D735257}"/>
              </a:ext>
            </a:extLst>
          </p:cNvPr>
          <p:cNvSpPr txBox="1"/>
          <p:nvPr/>
        </p:nvSpPr>
        <p:spPr>
          <a:xfrm>
            <a:off x="7867757" y="5350468"/>
            <a:ext cx="22300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 penetrations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9E148E4-2173-8864-443A-8BC3ABDA4A6C}"/>
              </a:ext>
            </a:extLst>
          </p:cNvPr>
          <p:cNvSpPr txBox="1"/>
          <p:nvPr/>
        </p:nvSpPr>
        <p:spPr>
          <a:xfrm>
            <a:off x="7664175" y="5849159"/>
            <a:ext cx="24336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Invalid penetrations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ABEE504-6F7F-939E-2CCA-282287077362}"/>
              </a:ext>
            </a:extLst>
          </p:cNvPr>
          <p:cNvSpPr txBox="1"/>
          <p:nvPr/>
        </p:nvSpPr>
        <p:spPr>
          <a:xfrm>
            <a:off x="2362200" y="236705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Scenarios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74F31C3-8767-7FE8-6790-DB54AF287408}"/>
              </a:ext>
            </a:extLst>
          </p:cNvPr>
          <p:cNvSpPr txBox="1"/>
          <p:nvPr/>
        </p:nvSpPr>
        <p:spPr>
          <a:xfrm>
            <a:off x="7981024" y="156438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Penetrations</a:t>
            </a:r>
          </a:p>
        </p:txBody>
      </p:sp>
    </p:spTree>
    <p:extLst>
      <p:ext uri="{BB962C8B-B14F-4D97-AF65-F5344CB8AC3E}">
        <p14:creationId xmlns:p14="http://schemas.microsoft.com/office/powerpoint/2010/main" val="1923000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1E549-76B2-1624-F7AB-AA8D7AE80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&#10;&#10;Description générée automatiquement">
            <a:extLst>
              <a:ext uri="{FF2B5EF4-FFF2-40B4-BE49-F238E27FC236}">
                <a16:creationId xmlns:a16="http://schemas.microsoft.com/office/drawing/2014/main" id="{13EA06A6-2CC9-2A2A-E331-07846C52D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74" y="1159774"/>
            <a:ext cx="5483726" cy="1230534"/>
          </a:xfrm>
          <a:prstGeom prst="rect">
            <a:avLst/>
          </a:prstGeom>
        </p:spPr>
      </p:pic>
      <p:pic>
        <p:nvPicPr>
          <p:cNvPr id="9" name="Image 8" descr="Une image contenant texte, Police, blanc, typographie&#10;&#10;Description générée automatiquement">
            <a:extLst>
              <a:ext uri="{FF2B5EF4-FFF2-40B4-BE49-F238E27FC236}">
                <a16:creationId xmlns:a16="http://schemas.microsoft.com/office/drawing/2014/main" id="{02F52FED-25A4-4DE1-78F4-ECAA299EC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235" y="1865276"/>
            <a:ext cx="5243538" cy="1174739"/>
          </a:xfrm>
          <a:prstGeom prst="rect">
            <a:avLst/>
          </a:prstGeom>
        </p:spPr>
      </p:pic>
      <p:pic>
        <p:nvPicPr>
          <p:cNvPr id="11" name="Image 10" descr="Une image contenant texte, Police, blanc, typographie&#10;&#10;Description générée automatiquement">
            <a:extLst>
              <a:ext uri="{FF2B5EF4-FFF2-40B4-BE49-F238E27FC236}">
                <a16:creationId xmlns:a16="http://schemas.microsoft.com/office/drawing/2014/main" id="{2B3CEF39-1239-8387-A43A-53F60212A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54" y="5468665"/>
            <a:ext cx="5906069" cy="744830"/>
          </a:xfrm>
          <a:prstGeom prst="rect">
            <a:avLst/>
          </a:prstGeom>
        </p:spPr>
      </p:pic>
      <p:pic>
        <p:nvPicPr>
          <p:cNvPr id="13" name="Image 12" descr="Une image contenant Police, Graphique, logo, graphisme&#10;&#10;Description générée automatiquement">
            <a:extLst>
              <a:ext uri="{FF2B5EF4-FFF2-40B4-BE49-F238E27FC236}">
                <a16:creationId xmlns:a16="http://schemas.microsoft.com/office/drawing/2014/main" id="{9DD64B9B-DC46-60F0-5E8D-D576C1180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446" y="4814969"/>
            <a:ext cx="762355" cy="744830"/>
          </a:xfrm>
          <a:prstGeom prst="rect">
            <a:avLst/>
          </a:prstGeom>
        </p:spPr>
      </p:pic>
      <p:pic>
        <p:nvPicPr>
          <p:cNvPr id="15" name="Image 14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1D3FCB5B-EF9E-3587-6013-3686C462C6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201" y="790498"/>
            <a:ext cx="1392856" cy="454192"/>
          </a:xfrm>
          <a:prstGeom prst="rect">
            <a:avLst/>
          </a:prstGeom>
        </p:spPr>
      </p:pic>
      <p:pic>
        <p:nvPicPr>
          <p:cNvPr id="17" name="Image 16" descr="Une image contenant Police, logo, Graphique, symbole&#10;&#10;Description générée automatiquement">
            <a:extLst>
              <a:ext uri="{FF2B5EF4-FFF2-40B4-BE49-F238E27FC236}">
                <a16:creationId xmlns:a16="http://schemas.microsoft.com/office/drawing/2014/main" id="{CC84CE12-86E3-26CC-6620-CD96477D0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7616" y="1293776"/>
            <a:ext cx="1790700" cy="571500"/>
          </a:xfrm>
          <a:prstGeom prst="rect">
            <a:avLst/>
          </a:prstGeom>
        </p:spPr>
      </p:pic>
      <p:pic>
        <p:nvPicPr>
          <p:cNvPr id="21" name="Image 20" descr="Une image contenant Police, texte, blanc, calligraphie&#10;&#10;Description générée automatiquement">
            <a:extLst>
              <a:ext uri="{FF2B5EF4-FFF2-40B4-BE49-F238E27FC236}">
                <a16:creationId xmlns:a16="http://schemas.microsoft.com/office/drawing/2014/main" id="{5FFFA04C-3059-C0A2-4E83-59835BBBDD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8600" y="4303127"/>
            <a:ext cx="7772400" cy="1022684"/>
          </a:xfrm>
          <a:prstGeom prst="rect">
            <a:avLst/>
          </a:prstGeom>
        </p:spPr>
      </p:pic>
      <p:pic>
        <p:nvPicPr>
          <p:cNvPr id="23" name="Image 22" descr="Une image contenant texte, Police, blanc, typographie&#10;&#10;Description générée automatiquement">
            <a:extLst>
              <a:ext uri="{FF2B5EF4-FFF2-40B4-BE49-F238E27FC236}">
                <a16:creationId xmlns:a16="http://schemas.microsoft.com/office/drawing/2014/main" id="{D155B2DE-51F0-150A-FD74-3882BB8BF3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274" y="3148672"/>
            <a:ext cx="4922031" cy="1038182"/>
          </a:xfrm>
          <a:prstGeom prst="rect">
            <a:avLst/>
          </a:prstGeom>
        </p:spPr>
      </p:pic>
      <p:pic>
        <p:nvPicPr>
          <p:cNvPr id="24" name="Image 23" descr="Une image contenant Police, logo, Graphique, symbole&#10;&#10;Description générée automatiquement">
            <a:extLst>
              <a:ext uri="{FF2B5EF4-FFF2-40B4-BE49-F238E27FC236}">
                <a16:creationId xmlns:a16="http://schemas.microsoft.com/office/drawing/2014/main" id="{8D6ED16A-9D9B-0547-8DD4-9DE2BD372E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274" y="2585350"/>
            <a:ext cx="1790700" cy="571500"/>
          </a:xfrm>
          <a:prstGeom prst="rect">
            <a:avLst/>
          </a:prstGeom>
        </p:spPr>
      </p:pic>
      <p:pic>
        <p:nvPicPr>
          <p:cNvPr id="26" name="Image 25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089C83FE-083E-F672-D6D7-211407B34F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4548" y="3611515"/>
            <a:ext cx="2346225" cy="87892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A5796C5D-2B59-E4F5-D90A-7FE61BF01E93}"/>
              </a:ext>
            </a:extLst>
          </p:cNvPr>
          <p:cNvSpPr txBox="1"/>
          <p:nvPr/>
        </p:nvSpPr>
        <p:spPr>
          <a:xfrm>
            <a:off x="6427235" y="120773"/>
            <a:ext cx="2285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NEWS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5F250D2-F02E-4D53-84CA-7F9B7EE117A1}"/>
              </a:ext>
            </a:extLst>
          </p:cNvPr>
          <p:cNvSpPr txBox="1"/>
          <p:nvPr/>
        </p:nvSpPr>
        <p:spPr>
          <a:xfrm>
            <a:off x="3102164" y="182563"/>
            <a:ext cx="364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BREAKING</a:t>
            </a:r>
          </a:p>
        </p:txBody>
      </p:sp>
      <p:sp>
        <p:nvSpPr>
          <p:cNvPr id="29" name="Espace réservé de la date 28">
            <a:extLst>
              <a:ext uri="{FF2B5EF4-FFF2-40B4-BE49-F238E27FC236}">
                <a16:creationId xmlns:a16="http://schemas.microsoft.com/office/drawing/2014/main" id="{26741EC5-475F-F4CA-DEB4-0FB91F41D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30" name="Espace réservé du pied de page 29">
            <a:extLst>
              <a:ext uri="{FF2B5EF4-FFF2-40B4-BE49-F238E27FC236}">
                <a16:creationId xmlns:a16="http://schemas.microsoft.com/office/drawing/2014/main" id="{9739BF5D-1718-8846-2A3B-9AEFBCA96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31" name="Espace réservé du numéro de diapositive 30">
            <a:extLst>
              <a:ext uri="{FF2B5EF4-FFF2-40B4-BE49-F238E27FC236}">
                <a16:creationId xmlns:a16="http://schemas.microsoft.com/office/drawing/2014/main" id="{A23ECFA6-B8AB-D7D7-6E08-A665F5F7C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1531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61DE7-246B-5727-3696-4FE8BDFD2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dessin, Dessin d’enfant, clipart, croquis&#10;&#10;Description générée automatiquement">
            <a:extLst>
              <a:ext uri="{FF2B5EF4-FFF2-40B4-BE49-F238E27FC236}">
                <a16:creationId xmlns:a16="http://schemas.microsoft.com/office/drawing/2014/main" id="{A3E7660C-9A0E-EBF9-E6D8-E8831FF67B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7" r="1647" b="1361"/>
          <a:stretch/>
        </p:blipFill>
        <p:spPr>
          <a:xfrm rot="16200000">
            <a:off x="3511452" y="-980096"/>
            <a:ext cx="5675354" cy="9099361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EA6E4F9-F0B6-0580-2D32-6A98F98EE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700AABCB-B04F-5978-AFDB-113AE3427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1AADC341-F7B4-F12C-C156-BD97B1A2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70</a:t>
            </a:fld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61A94B-D044-3DBE-76F4-74BD6D06AF14}"/>
              </a:ext>
            </a:extLst>
          </p:cNvPr>
          <p:cNvSpPr/>
          <p:nvPr/>
        </p:nvSpPr>
        <p:spPr>
          <a:xfrm>
            <a:off x="3380584" y="4213543"/>
            <a:ext cx="240792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7C57A-B1FD-339F-DB0C-6F0C7A8BBD13}"/>
              </a:ext>
            </a:extLst>
          </p:cNvPr>
          <p:cNvSpPr/>
          <p:nvPr/>
        </p:nvSpPr>
        <p:spPr>
          <a:xfrm>
            <a:off x="2834640" y="0"/>
            <a:ext cx="2407920" cy="56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15329-63C0-DBF5-F750-CAA45723FCB4}"/>
              </a:ext>
            </a:extLst>
          </p:cNvPr>
          <p:cNvSpPr/>
          <p:nvPr/>
        </p:nvSpPr>
        <p:spPr>
          <a:xfrm>
            <a:off x="8001000" y="0"/>
            <a:ext cx="2407920" cy="56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7ABEEE-55A1-13EC-0472-581E3B6995A5}"/>
              </a:ext>
            </a:extLst>
          </p:cNvPr>
          <p:cNvSpPr/>
          <p:nvPr/>
        </p:nvSpPr>
        <p:spPr>
          <a:xfrm>
            <a:off x="3261360" y="5135880"/>
            <a:ext cx="2575560" cy="991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5132AD-8946-CD1A-2952-D83D70D11010}"/>
              </a:ext>
            </a:extLst>
          </p:cNvPr>
          <p:cNvSpPr/>
          <p:nvPr/>
        </p:nvSpPr>
        <p:spPr>
          <a:xfrm>
            <a:off x="5410200" y="3405823"/>
            <a:ext cx="1706880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C981D7D-CA06-8B77-D342-44AB3CB1F439}"/>
              </a:ext>
            </a:extLst>
          </p:cNvPr>
          <p:cNvSpPr txBox="1"/>
          <p:nvPr/>
        </p:nvSpPr>
        <p:spPr>
          <a:xfrm>
            <a:off x="2863504" y="5718452"/>
            <a:ext cx="21034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Invalid scenarios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FDC6D52-3CF6-EE71-A456-71339F65B859}"/>
              </a:ext>
            </a:extLst>
          </p:cNvPr>
          <p:cNvSpPr txBox="1"/>
          <p:nvPr/>
        </p:nvSpPr>
        <p:spPr>
          <a:xfrm>
            <a:off x="2678871" y="4525764"/>
            <a:ext cx="25875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 scenarios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82957F2-ABBA-F169-2D2A-F274ED26BEB8}"/>
              </a:ext>
            </a:extLst>
          </p:cNvPr>
          <p:cNvSpPr txBox="1"/>
          <p:nvPr/>
        </p:nvSpPr>
        <p:spPr>
          <a:xfrm>
            <a:off x="5066476" y="3792360"/>
            <a:ext cx="18990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 scenarios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F0421AC-3899-96EA-1A6D-6B63BD1A7BBB}"/>
              </a:ext>
            </a:extLst>
          </p:cNvPr>
          <p:cNvSpPr txBox="1"/>
          <p:nvPr/>
        </p:nvSpPr>
        <p:spPr>
          <a:xfrm>
            <a:off x="7981024" y="4340016"/>
            <a:ext cx="29177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 penetrations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C72F2E4-F344-E358-BF89-7B1DE590EFA5}"/>
              </a:ext>
            </a:extLst>
          </p:cNvPr>
          <p:cNvSpPr txBox="1"/>
          <p:nvPr/>
        </p:nvSpPr>
        <p:spPr>
          <a:xfrm>
            <a:off x="7882949" y="5409548"/>
            <a:ext cx="22300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 penetrations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E2E2369-1802-A440-1FD2-4FC2100C8F4E}"/>
              </a:ext>
            </a:extLst>
          </p:cNvPr>
          <p:cNvSpPr txBox="1"/>
          <p:nvPr/>
        </p:nvSpPr>
        <p:spPr>
          <a:xfrm>
            <a:off x="7679367" y="5868778"/>
            <a:ext cx="24336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Invalid penetrations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30A6B39-AA13-2CB8-CF8D-E8860A635D5B}"/>
              </a:ext>
            </a:extLst>
          </p:cNvPr>
          <p:cNvSpPr txBox="1"/>
          <p:nvPr/>
        </p:nvSpPr>
        <p:spPr>
          <a:xfrm>
            <a:off x="2625581" y="188088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Scenarios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36A1CF8-BB6C-DD07-78AE-E0271220B033}"/>
              </a:ext>
            </a:extLst>
          </p:cNvPr>
          <p:cNvSpPr txBox="1"/>
          <p:nvPr/>
        </p:nvSpPr>
        <p:spPr>
          <a:xfrm>
            <a:off x="8049158" y="249596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Penetrations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BA98A14-2636-FEEA-5DC3-77BB79E22E88}"/>
              </a:ext>
            </a:extLst>
          </p:cNvPr>
          <p:cNvSpPr txBox="1"/>
          <p:nvPr/>
        </p:nvSpPr>
        <p:spPr>
          <a:xfrm>
            <a:off x="8007935" y="6272638"/>
            <a:ext cx="25731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FFE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Feasible penetrations</a:t>
            </a:r>
          </a:p>
        </p:txBody>
      </p:sp>
    </p:spTree>
    <p:extLst>
      <p:ext uri="{BB962C8B-B14F-4D97-AF65-F5344CB8AC3E}">
        <p14:creationId xmlns:p14="http://schemas.microsoft.com/office/powerpoint/2010/main" val="22660734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9D40B-4DDD-7B43-153D-C0D5E7B6B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 descr="Une image contenant Dessin d’enfant, dessin, illustration, croquis&#10;&#10;Description générée automatiquement">
            <a:extLst>
              <a:ext uri="{FF2B5EF4-FFF2-40B4-BE49-F238E27FC236}">
                <a16:creationId xmlns:a16="http://schemas.microsoft.com/office/drawing/2014/main" id="{FAB862F6-1CAE-0F0E-36AD-FF7C635B13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00" r="1434"/>
          <a:stretch/>
        </p:blipFill>
        <p:spPr>
          <a:xfrm rot="16200000">
            <a:off x="3389408" y="-1227603"/>
            <a:ext cx="5682372" cy="9499503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BFFF4523-9731-52C5-25A7-AB43C3E42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198888A-CCF3-DD1B-36E4-9F1E43DB3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823AAF9-80B4-3374-0A5D-1FE1CD0C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71</a:t>
            </a:fld>
            <a:endParaRPr lang="en-GB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814C0D1-06F9-FA25-0925-456253A71E80}"/>
              </a:ext>
            </a:extLst>
          </p:cNvPr>
          <p:cNvSpPr txBox="1"/>
          <p:nvPr/>
        </p:nvSpPr>
        <p:spPr>
          <a:xfrm>
            <a:off x="2694282" y="5725603"/>
            <a:ext cx="21034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Invalid scenarios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15CD22B-8C7B-87AD-0269-B99BEED96483}"/>
              </a:ext>
            </a:extLst>
          </p:cNvPr>
          <p:cNvSpPr txBox="1"/>
          <p:nvPr/>
        </p:nvSpPr>
        <p:spPr>
          <a:xfrm>
            <a:off x="2452229" y="4358568"/>
            <a:ext cx="25875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 scenarios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E9DF89E-FAA3-82C2-90BF-95591C9BB442}"/>
              </a:ext>
            </a:extLst>
          </p:cNvPr>
          <p:cNvSpPr txBox="1"/>
          <p:nvPr/>
        </p:nvSpPr>
        <p:spPr>
          <a:xfrm>
            <a:off x="5039797" y="3647339"/>
            <a:ext cx="18990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 scenarios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72C3B0F-CD96-FA47-4B7B-26A4A6940DF5}"/>
              </a:ext>
            </a:extLst>
          </p:cNvPr>
          <p:cNvSpPr txBox="1"/>
          <p:nvPr/>
        </p:nvSpPr>
        <p:spPr>
          <a:xfrm>
            <a:off x="2591385" y="87336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Scenarios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C0A282C-2302-D574-DD3D-C80026125A81}"/>
              </a:ext>
            </a:extLst>
          </p:cNvPr>
          <p:cNvSpPr txBox="1"/>
          <p:nvPr/>
        </p:nvSpPr>
        <p:spPr>
          <a:xfrm>
            <a:off x="8041984" y="136525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Penetrations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9EBDC00-12D2-E956-9A23-843215E3BB79}"/>
              </a:ext>
            </a:extLst>
          </p:cNvPr>
          <p:cNvSpPr txBox="1"/>
          <p:nvPr/>
        </p:nvSpPr>
        <p:spPr>
          <a:xfrm>
            <a:off x="8224555" y="4463236"/>
            <a:ext cx="29177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 penetrations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250F7B0-B0D7-E025-2316-C3B07DA98799}"/>
              </a:ext>
            </a:extLst>
          </p:cNvPr>
          <p:cNvSpPr txBox="1"/>
          <p:nvPr/>
        </p:nvSpPr>
        <p:spPr>
          <a:xfrm>
            <a:off x="7910737" y="5300763"/>
            <a:ext cx="22300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 penetrations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7BF277F-7558-ACBB-3490-B8596EA7B42A}"/>
              </a:ext>
            </a:extLst>
          </p:cNvPr>
          <p:cNvSpPr txBox="1"/>
          <p:nvPr/>
        </p:nvSpPr>
        <p:spPr>
          <a:xfrm>
            <a:off x="7707155" y="5799454"/>
            <a:ext cx="24336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Invalid penetrations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9BF4416-E66B-C475-F43C-3B023028E6B7}"/>
              </a:ext>
            </a:extLst>
          </p:cNvPr>
          <p:cNvSpPr txBox="1"/>
          <p:nvPr/>
        </p:nvSpPr>
        <p:spPr>
          <a:xfrm>
            <a:off x="8007935" y="6272638"/>
            <a:ext cx="25731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FFE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Feasible penetrations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3F3EFEB-03B9-A244-5569-16D986D7DFCE}"/>
              </a:ext>
            </a:extLst>
          </p:cNvPr>
          <p:cNvSpPr txBox="1"/>
          <p:nvPr/>
        </p:nvSpPr>
        <p:spPr>
          <a:xfrm>
            <a:off x="4874652" y="4894123"/>
            <a:ext cx="22429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FFE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Feasible scenarios</a:t>
            </a:r>
          </a:p>
        </p:txBody>
      </p:sp>
    </p:spTree>
    <p:extLst>
      <p:ext uri="{BB962C8B-B14F-4D97-AF65-F5344CB8AC3E}">
        <p14:creationId xmlns:p14="http://schemas.microsoft.com/office/powerpoint/2010/main" val="19205629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323356-C370-AFFD-84C6-F2966C375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N-dimensional hosting capacity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794882C-B586-9B2E-8097-44F32E8B91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588"/>
          <a:stretch/>
        </p:blipFill>
        <p:spPr>
          <a:xfrm rot="16200000">
            <a:off x="4315467" y="1951917"/>
            <a:ext cx="3338233" cy="3596261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6727022-CDD8-9137-A056-7311CDD09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6300473-5C02-7739-361B-BF8004807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A34393A-FCE4-3484-5A4C-B875083C3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72</a:t>
            </a:fld>
            <a:endParaRPr lang="en-GB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3851DFB-1F06-0759-CDAC-21E364A02A97}"/>
              </a:ext>
            </a:extLst>
          </p:cNvPr>
          <p:cNvCxnSpPr/>
          <p:nvPr/>
        </p:nvCxnSpPr>
        <p:spPr>
          <a:xfrm>
            <a:off x="407307" y="157842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2620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8424D-E8B8-962D-F1E6-B458839EF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E0F68B-8782-EDE3-4AD5-3846F43C5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One Dimensional Hosting capacity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FED92772-C77B-D509-9A45-4DB70B5B0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DAD23760-FA42-ACBD-F480-5247931EB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55FFCEDB-BC68-A8B7-D085-E2908DB6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73</a:t>
            </a:fld>
            <a:endParaRPr lang="en-GB"/>
          </a:p>
        </p:txBody>
      </p:sp>
      <p:pic>
        <p:nvPicPr>
          <p:cNvPr id="7" name="Image 6" descr="Une image contenant fouet&#10;&#10;Description générée automatiquement avec une confiance moyenne">
            <a:extLst>
              <a:ext uri="{FF2B5EF4-FFF2-40B4-BE49-F238E27FC236}">
                <a16:creationId xmlns:a16="http://schemas.microsoft.com/office/drawing/2014/main" id="{7C39EEFC-C533-BF51-26D5-47F479041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870">
            <a:off x="2209800" y="2789517"/>
            <a:ext cx="7772400" cy="20090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1A0AB7-AB62-B061-120B-A8B215081264}"/>
              </a:ext>
            </a:extLst>
          </p:cNvPr>
          <p:cNvSpPr/>
          <p:nvPr/>
        </p:nvSpPr>
        <p:spPr>
          <a:xfrm rot="192870">
            <a:off x="8368985" y="3769462"/>
            <a:ext cx="16002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B4FAB0-5D0A-2ED4-60B1-E69AD6AE8ED8}"/>
              </a:ext>
            </a:extLst>
          </p:cNvPr>
          <p:cNvSpPr/>
          <p:nvPr/>
        </p:nvSpPr>
        <p:spPr>
          <a:xfrm rot="33556">
            <a:off x="2873938" y="3767824"/>
            <a:ext cx="4328845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5A6D20-4F77-9F42-7DA3-8E04C1DB4313}"/>
              </a:ext>
            </a:extLst>
          </p:cNvPr>
          <p:cNvSpPr txBox="1"/>
          <p:nvPr/>
        </p:nvSpPr>
        <p:spPr>
          <a:xfrm>
            <a:off x="5968988" y="3689512"/>
            <a:ext cx="37032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Photovoltaic panels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FC19D83-04C5-AC70-CD92-12C4CB992F7C}"/>
              </a:ext>
            </a:extLst>
          </p:cNvPr>
          <p:cNvSpPr txBox="1"/>
          <p:nvPr/>
        </p:nvSpPr>
        <p:spPr>
          <a:xfrm>
            <a:off x="2525409" y="3633271"/>
            <a:ext cx="25731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FFE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Feasible penetrations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E2C093E-C202-DC6A-A42B-12F4EEFD52DC}"/>
              </a:ext>
            </a:extLst>
          </p:cNvPr>
          <p:cNvCxnSpPr/>
          <p:nvPr/>
        </p:nvCxnSpPr>
        <p:spPr>
          <a:xfrm>
            <a:off x="407307" y="157842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24B7CEA-0A63-4E61-9EDA-85F900CC8A0B}"/>
              </a:ext>
            </a:extLst>
          </p:cNvPr>
          <p:cNvGrpSpPr/>
          <p:nvPr/>
        </p:nvGrpSpPr>
        <p:grpSpPr>
          <a:xfrm>
            <a:off x="2233776" y="2447538"/>
            <a:ext cx="2296725" cy="821987"/>
            <a:chOff x="2172722" y="2502708"/>
            <a:chExt cx="2296725" cy="821987"/>
          </a:xfrm>
        </p:grpSpPr>
        <p:pic>
          <p:nvPicPr>
            <p:cNvPr id="20" name="Image 19" descr="Une image contenant écriture manuscrite, ligne&#10;&#10;Description générée automatiquement">
              <a:extLst>
                <a:ext uri="{FF2B5EF4-FFF2-40B4-BE49-F238E27FC236}">
                  <a16:creationId xmlns:a16="http://schemas.microsoft.com/office/drawing/2014/main" id="{615BF957-6844-AA7B-2455-2FE0311B8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4405" r="70450" b="52458"/>
            <a:stretch/>
          </p:blipFill>
          <p:spPr>
            <a:xfrm rot="278605">
              <a:off x="2172722" y="3006556"/>
              <a:ext cx="2296725" cy="318139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C0BFBEBD-9F1E-38A8-2E24-77FD4D21C1CF}"/>
                </a:ext>
              </a:extLst>
            </p:cNvPr>
            <p:cNvSpPr txBox="1"/>
            <p:nvPr/>
          </p:nvSpPr>
          <p:spPr>
            <a:xfrm>
              <a:off x="2294830" y="2502708"/>
              <a:ext cx="21355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Safe penetrations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801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71D68-717E-4C4C-B9A1-E2AC5B74E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e 41">
            <a:extLst>
              <a:ext uri="{FF2B5EF4-FFF2-40B4-BE49-F238E27FC236}">
                <a16:creationId xmlns:a16="http://schemas.microsoft.com/office/drawing/2014/main" id="{E124961A-C446-96F3-998D-F62D0559A9CB}"/>
              </a:ext>
            </a:extLst>
          </p:cNvPr>
          <p:cNvGrpSpPr/>
          <p:nvPr/>
        </p:nvGrpSpPr>
        <p:grpSpPr>
          <a:xfrm>
            <a:off x="8285709" y="915828"/>
            <a:ext cx="3721241" cy="2535094"/>
            <a:chOff x="8285709" y="915828"/>
            <a:chExt cx="3721241" cy="2535094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86598661-EA03-ACF0-4808-D09C681B4987}"/>
                </a:ext>
              </a:extLst>
            </p:cNvPr>
            <p:cNvGrpSpPr/>
            <p:nvPr/>
          </p:nvGrpSpPr>
          <p:grpSpPr>
            <a:xfrm>
              <a:off x="8285709" y="2720974"/>
              <a:ext cx="3721241" cy="729948"/>
              <a:chOff x="8285709" y="2720974"/>
              <a:chExt cx="3721241" cy="729948"/>
            </a:xfrm>
          </p:grpSpPr>
          <p:pic>
            <p:nvPicPr>
              <p:cNvPr id="32" name="Image 31" descr="Une image contenant croquis&#10;&#10;Description générée automatiquement">
                <a:extLst>
                  <a:ext uri="{FF2B5EF4-FFF2-40B4-BE49-F238E27FC236}">
                    <a16:creationId xmlns:a16="http://schemas.microsoft.com/office/drawing/2014/main" id="{1229E3C0-E9EE-CBDB-6652-D2FE087B1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5231953">
                <a:off x="8725030" y="2281653"/>
                <a:ext cx="729948" cy="1608589"/>
              </a:xfrm>
              <a:prstGeom prst="rect">
                <a:avLst/>
              </a:prstGeom>
            </p:spPr>
          </p:pic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DEAA53EE-B936-DB54-4F61-C702E1B03076}"/>
                  </a:ext>
                </a:extLst>
              </p:cNvPr>
              <p:cNvSpPr txBox="1"/>
              <p:nvPr/>
            </p:nvSpPr>
            <p:spPr>
              <a:xfrm>
                <a:off x="9837176" y="2884242"/>
                <a:ext cx="21697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Valid / invalid sets</a:t>
                </a:r>
              </a:p>
            </p:txBody>
          </p:sp>
        </p:grp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61253A9F-3B6F-9683-D77B-A1F9356EA8DA}"/>
                </a:ext>
              </a:extLst>
            </p:cNvPr>
            <p:cNvGrpSpPr/>
            <p:nvPr/>
          </p:nvGrpSpPr>
          <p:grpSpPr>
            <a:xfrm>
              <a:off x="8952297" y="915828"/>
              <a:ext cx="2837180" cy="1918791"/>
              <a:chOff x="8952297" y="915828"/>
              <a:chExt cx="2837180" cy="1918791"/>
            </a:xfrm>
          </p:grpSpPr>
          <p:pic>
            <p:nvPicPr>
              <p:cNvPr id="31" name="Image 30" descr="Une image contenant diagramme, croquis, ligne, dessin&#10;&#10;Description générée automatiquement">
                <a:extLst>
                  <a:ext uri="{FF2B5EF4-FFF2-40B4-BE49-F238E27FC236}">
                    <a16:creationId xmlns:a16="http://schemas.microsoft.com/office/drawing/2014/main" id="{9DCE8EBB-478F-642E-41A4-6C0C316FA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28890" y="1164051"/>
                <a:ext cx="1731737" cy="1432310"/>
              </a:xfrm>
              <a:prstGeom prst="rect">
                <a:avLst/>
              </a:prstGeom>
            </p:spPr>
          </p:pic>
          <p:sp>
            <p:nvSpPr>
              <p:cNvPr id="39" name="Flèche vers la droite 38">
                <a:extLst>
                  <a:ext uri="{FF2B5EF4-FFF2-40B4-BE49-F238E27FC236}">
                    <a16:creationId xmlns:a16="http://schemas.microsoft.com/office/drawing/2014/main" id="{9EF8F1D3-F384-79F1-8B38-81CA17E4ACC0}"/>
                  </a:ext>
                </a:extLst>
              </p:cNvPr>
              <p:cNvSpPr/>
              <p:nvPr/>
            </p:nvSpPr>
            <p:spPr>
              <a:xfrm rot="7737571">
                <a:off x="8774193" y="2320894"/>
                <a:ext cx="691829" cy="335622"/>
              </a:xfrm>
              <a:prstGeom prst="rightArrow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CBE23316-C9D5-255D-CE72-5ADEE0FA8A91}"/>
                  </a:ext>
                </a:extLst>
              </p:cNvPr>
              <p:cNvSpPr txBox="1"/>
              <p:nvPr/>
            </p:nvSpPr>
            <p:spPr>
              <a:xfrm>
                <a:off x="10136460" y="915828"/>
                <a:ext cx="16530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Exogenous data</a:t>
                </a:r>
              </a:p>
            </p:txBody>
          </p:sp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DBA88DC3-5EAF-93CC-D18B-9B201E2C5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the formalism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9CC6736-FD9A-B954-5C39-7AED1FF8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4C722DF-B085-1950-88F9-64B6D2D3E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1667A51-A4B6-706C-E8B9-F1079895A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74</a:t>
            </a:fld>
            <a:endParaRPr lang="en-GB"/>
          </a:p>
        </p:txBody>
      </p:sp>
      <p:pic>
        <p:nvPicPr>
          <p:cNvPr id="11" name="Image 10" descr="Une image contenant texte, Police, écriture manuscrite, blanc&#10;&#10;Description générée automatiquement">
            <a:extLst>
              <a:ext uri="{FF2B5EF4-FFF2-40B4-BE49-F238E27FC236}">
                <a16:creationId xmlns:a16="http://schemas.microsoft.com/office/drawing/2014/main" id="{808621B3-4E8A-DDDB-CC5B-F3F2A3231C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37" t="50128" r="66565" b="20216"/>
          <a:stretch/>
        </p:blipFill>
        <p:spPr>
          <a:xfrm rot="8490779">
            <a:off x="4833592" y="4319152"/>
            <a:ext cx="3899736" cy="595086"/>
          </a:xfrm>
          <a:prstGeom prst="rect">
            <a:avLst/>
          </a:prstGeom>
        </p:spPr>
      </p:pic>
      <p:grpSp>
        <p:nvGrpSpPr>
          <p:cNvPr id="36" name="Groupe 35">
            <a:extLst>
              <a:ext uri="{FF2B5EF4-FFF2-40B4-BE49-F238E27FC236}">
                <a16:creationId xmlns:a16="http://schemas.microsoft.com/office/drawing/2014/main" id="{7AFE4AD3-F611-1A89-3549-41CFA41434FB}"/>
              </a:ext>
            </a:extLst>
          </p:cNvPr>
          <p:cNvGrpSpPr/>
          <p:nvPr/>
        </p:nvGrpSpPr>
        <p:grpSpPr>
          <a:xfrm>
            <a:off x="764174" y="1526064"/>
            <a:ext cx="4664465" cy="1531257"/>
            <a:chOff x="764174" y="1526064"/>
            <a:chExt cx="4664465" cy="1531257"/>
          </a:xfrm>
        </p:grpSpPr>
        <p:pic>
          <p:nvPicPr>
            <p:cNvPr id="4" name="Espace réservé du contenu 6" descr="Une image contenant origami&#10;&#10;Description générée automatiquement">
              <a:extLst>
                <a:ext uri="{FF2B5EF4-FFF2-40B4-BE49-F238E27FC236}">
                  <a16:creationId xmlns:a16="http://schemas.microsoft.com/office/drawing/2014/main" id="{E68380B2-7A26-EE70-B114-368D7B593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7866" b="11318"/>
            <a:stretch/>
          </p:blipFill>
          <p:spPr>
            <a:xfrm>
              <a:off x="2259308" y="1526064"/>
              <a:ext cx="3169331" cy="1531257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D993ADC-928E-CE4A-D964-34C8674BB6E4}"/>
                </a:ext>
              </a:extLst>
            </p:cNvPr>
            <p:cNvSpPr txBox="1"/>
            <p:nvPr/>
          </p:nvSpPr>
          <p:spPr>
            <a:xfrm>
              <a:off x="764174" y="1944962"/>
              <a:ext cx="1152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 network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5A6CFFA2-9F64-124C-0B58-C3C3F589A35F}"/>
              </a:ext>
            </a:extLst>
          </p:cNvPr>
          <p:cNvGrpSpPr/>
          <p:nvPr/>
        </p:nvGrpSpPr>
        <p:grpSpPr>
          <a:xfrm>
            <a:off x="764174" y="2996325"/>
            <a:ext cx="2759149" cy="847245"/>
            <a:chOff x="764174" y="2996325"/>
            <a:chExt cx="2759149" cy="847245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1999C6A-3866-4CA2-9472-A72E42DE20FA}"/>
                </a:ext>
              </a:extLst>
            </p:cNvPr>
            <p:cNvSpPr txBox="1"/>
            <p:nvPr/>
          </p:nvSpPr>
          <p:spPr>
            <a:xfrm>
              <a:off x="764174" y="3313336"/>
              <a:ext cx="1412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Technologies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9A7CA0F-7236-3521-7F6A-E5A17921D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1779" y="2996325"/>
              <a:ext cx="861544" cy="847245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70E72E7D-784D-9613-FFB3-BEA8EA983475}"/>
              </a:ext>
            </a:extLst>
          </p:cNvPr>
          <p:cNvGrpSpPr/>
          <p:nvPr/>
        </p:nvGrpSpPr>
        <p:grpSpPr>
          <a:xfrm>
            <a:off x="717626" y="3704248"/>
            <a:ext cx="5096010" cy="1282710"/>
            <a:chOff x="717626" y="3704248"/>
            <a:chExt cx="5096010" cy="128271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FF5E205-3D68-8284-C091-6971082D8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9577" y="4091203"/>
              <a:ext cx="861544" cy="847245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E0A7063-263D-975E-326F-7E578BAD3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6564" y="3704248"/>
              <a:ext cx="1291719" cy="127028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63B78F0-6EBB-514B-4077-27961F882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18065" y="4042691"/>
              <a:ext cx="695571" cy="944267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9062822-729E-47A8-BFC0-675A49D085A4}"/>
                </a:ext>
              </a:extLst>
            </p:cNvPr>
            <p:cNvSpPr txBox="1"/>
            <p:nvPr/>
          </p:nvSpPr>
          <p:spPr>
            <a:xfrm>
              <a:off x="717626" y="4191661"/>
              <a:ext cx="17213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Options for the technologies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DAA116D6-6E63-1E3B-455C-4AA598B2651C}"/>
              </a:ext>
            </a:extLst>
          </p:cNvPr>
          <p:cNvSpPr txBox="1"/>
          <p:nvPr/>
        </p:nvSpPr>
        <p:spPr>
          <a:xfrm>
            <a:off x="6416206" y="2741321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t=…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855301A-D832-175B-C57F-32F76FD8AB04}"/>
              </a:ext>
            </a:extLst>
          </p:cNvPr>
          <p:cNvGrpSpPr/>
          <p:nvPr/>
        </p:nvGrpSpPr>
        <p:grpSpPr>
          <a:xfrm>
            <a:off x="623423" y="5459174"/>
            <a:ext cx="4273164" cy="520700"/>
            <a:chOff x="623423" y="5459174"/>
            <a:chExt cx="4273164" cy="520700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EC2E4BE-081A-AEE7-715F-FE5CBE04F162}"/>
                </a:ext>
              </a:extLst>
            </p:cNvPr>
            <p:cNvSpPr txBox="1"/>
            <p:nvPr/>
          </p:nvSpPr>
          <p:spPr>
            <a:xfrm>
              <a:off x="623423" y="5514777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Penetrations</a:t>
              </a:r>
            </a:p>
          </p:txBody>
        </p:sp>
        <p:pic>
          <p:nvPicPr>
            <p:cNvPr id="22" name="Image 21" descr="Une image contenant clipart, origami, conception&#10;&#10;Description générée automatiquement avec une confiance moyenne">
              <a:extLst>
                <a:ext uri="{FF2B5EF4-FFF2-40B4-BE49-F238E27FC236}">
                  <a16:creationId xmlns:a16="http://schemas.microsoft.com/office/drawing/2014/main" id="{6D1B6263-164A-9BE7-FD2B-F2E119589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00105" y="5459174"/>
              <a:ext cx="2696482" cy="520700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55CE411A-0C56-5DA2-39DE-6F35E61E34C2}"/>
              </a:ext>
            </a:extLst>
          </p:cNvPr>
          <p:cNvGrpSpPr/>
          <p:nvPr/>
        </p:nvGrpSpPr>
        <p:grpSpPr>
          <a:xfrm>
            <a:off x="5885543" y="1683431"/>
            <a:ext cx="1232746" cy="3303527"/>
            <a:chOff x="5885543" y="1683431"/>
            <a:chExt cx="1232746" cy="3303527"/>
          </a:xfrm>
        </p:grpSpPr>
        <p:sp>
          <p:nvSpPr>
            <p:cNvPr id="26" name="Accolade fermante 25">
              <a:extLst>
                <a:ext uri="{FF2B5EF4-FFF2-40B4-BE49-F238E27FC236}">
                  <a16:creationId xmlns:a16="http://schemas.microsoft.com/office/drawing/2014/main" id="{27665B51-848D-0C0F-0473-4F8B05313C58}"/>
                </a:ext>
              </a:extLst>
            </p:cNvPr>
            <p:cNvSpPr/>
            <p:nvPr/>
          </p:nvSpPr>
          <p:spPr>
            <a:xfrm>
              <a:off x="5885543" y="1683431"/>
              <a:ext cx="471715" cy="3303527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2DD39A2-6C79-0C48-F068-8FC8EBBF183C}"/>
                </a:ext>
              </a:extLst>
            </p:cNvPr>
            <p:cNvSpPr txBox="1"/>
            <p:nvPr/>
          </p:nvSpPr>
          <p:spPr>
            <a:xfrm>
              <a:off x="6411942" y="3139099"/>
              <a:ext cx="7063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State</a:t>
              </a:r>
            </a:p>
          </p:txBody>
        </p:sp>
      </p:grp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3CC4C5EE-E320-3E31-D171-FCA771DF0445}"/>
              </a:ext>
            </a:extLst>
          </p:cNvPr>
          <p:cNvCxnSpPr/>
          <p:nvPr/>
        </p:nvCxnSpPr>
        <p:spPr>
          <a:xfrm>
            <a:off x="407307" y="1498765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25491CE6-0ED9-87EA-FA2B-39AAC5F1858D}"/>
              </a:ext>
            </a:extLst>
          </p:cNvPr>
          <p:cNvGrpSpPr/>
          <p:nvPr/>
        </p:nvGrpSpPr>
        <p:grpSpPr>
          <a:xfrm rot="502970">
            <a:off x="8973813" y="2725942"/>
            <a:ext cx="3041990" cy="4674856"/>
            <a:chOff x="8894603" y="2398812"/>
            <a:chExt cx="3041990" cy="4674856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9DBA90C6-829E-55D3-BEEB-3E3036FE15C2}"/>
                </a:ext>
              </a:extLst>
            </p:cNvPr>
            <p:cNvSpPr txBox="1"/>
            <p:nvPr/>
          </p:nvSpPr>
          <p:spPr>
            <a:xfrm rot="21097030">
              <a:off x="8913452" y="4934722"/>
              <a:ext cx="3023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Feasible/safe penetrations</a:t>
              </a:r>
            </a:p>
          </p:txBody>
        </p:sp>
        <p:sp>
          <p:nvSpPr>
            <p:cNvPr id="34" name="Accolade fermante 33">
              <a:extLst>
                <a:ext uri="{FF2B5EF4-FFF2-40B4-BE49-F238E27FC236}">
                  <a16:creationId xmlns:a16="http://schemas.microsoft.com/office/drawing/2014/main" id="{6C174DC2-D3FB-9088-24C3-9CE2FADC24ED}"/>
                </a:ext>
              </a:extLst>
            </p:cNvPr>
            <p:cNvSpPr/>
            <p:nvPr/>
          </p:nvSpPr>
          <p:spPr>
            <a:xfrm rot="2666472">
              <a:off x="8894603" y="2398812"/>
              <a:ext cx="357043" cy="467485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6D1E90CC-E23E-18F0-2A47-E9DCC57A094C}"/>
                </a:ext>
              </a:extLst>
            </p:cNvPr>
            <p:cNvSpPr txBox="1"/>
            <p:nvPr/>
          </p:nvSpPr>
          <p:spPr>
            <a:xfrm rot="21097030">
              <a:off x="9137447" y="5187615"/>
              <a:ext cx="1742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Hosting capacity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FBCEA6F-40A1-EE53-3233-DCF8BC582CA7}"/>
              </a:ext>
            </a:extLst>
          </p:cNvPr>
          <p:cNvGrpSpPr/>
          <p:nvPr/>
        </p:nvGrpSpPr>
        <p:grpSpPr>
          <a:xfrm>
            <a:off x="7081068" y="2743506"/>
            <a:ext cx="1402636" cy="960742"/>
            <a:chOff x="7053193" y="2547689"/>
            <a:chExt cx="1402636" cy="960742"/>
          </a:xfrm>
        </p:grpSpPr>
        <p:sp>
          <p:nvSpPr>
            <p:cNvPr id="3" name="Accolade fermante 2">
              <a:extLst>
                <a:ext uri="{FF2B5EF4-FFF2-40B4-BE49-F238E27FC236}">
                  <a16:creationId xmlns:a16="http://schemas.microsoft.com/office/drawing/2014/main" id="{12DA713C-9A4F-70F2-2A2B-F627D8668680}"/>
                </a:ext>
              </a:extLst>
            </p:cNvPr>
            <p:cNvSpPr/>
            <p:nvPr/>
          </p:nvSpPr>
          <p:spPr>
            <a:xfrm>
              <a:off x="7053193" y="2547689"/>
              <a:ext cx="346336" cy="960742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974C7C9-0174-24DE-7947-F807B5FE3ADF}"/>
                </a:ext>
              </a:extLst>
            </p:cNvPr>
            <p:cNvSpPr txBox="1"/>
            <p:nvPr/>
          </p:nvSpPr>
          <p:spPr>
            <a:xfrm>
              <a:off x="7463250" y="2813516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Scenario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168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43129-1E3E-B898-4A6F-F99C38374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436830C-674C-3527-5632-3EB86BFD975F}"/>
              </a:ext>
            </a:extLst>
          </p:cNvPr>
          <p:cNvSpPr/>
          <p:nvPr/>
        </p:nvSpPr>
        <p:spPr>
          <a:xfrm>
            <a:off x="327383" y="1115922"/>
            <a:ext cx="2730730" cy="4332964"/>
          </a:xfrm>
          <a:prstGeom prst="roundRect">
            <a:avLst/>
          </a:prstGeom>
          <a:ln w="127000">
            <a:solidFill>
              <a:schemeClr val="accent1"/>
            </a:solidFill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57B2EFD9-0E7B-2036-5663-B13D8485C58A}"/>
              </a:ext>
            </a:extLst>
          </p:cNvPr>
          <p:cNvSpPr/>
          <p:nvPr/>
        </p:nvSpPr>
        <p:spPr>
          <a:xfrm>
            <a:off x="3262884" y="1115922"/>
            <a:ext cx="2730730" cy="4332964"/>
          </a:xfrm>
          <a:prstGeom prst="roundRect">
            <a:avLst/>
          </a:prstGeom>
          <a:ln w="127000">
            <a:solidFill>
              <a:schemeClr val="accent1"/>
            </a:solidFill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780334BC-D6BA-B7A8-5F32-FC6F1E098014}"/>
              </a:ext>
            </a:extLst>
          </p:cNvPr>
          <p:cNvSpPr/>
          <p:nvPr/>
        </p:nvSpPr>
        <p:spPr>
          <a:xfrm>
            <a:off x="6198385" y="1115922"/>
            <a:ext cx="2730730" cy="4332964"/>
          </a:xfrm>
          <a:prstGeom prst="roundRect">
            <a:avLst/>
          </a:prstGeom>
          <a:ln w="127000">
            <a:solidFill>
              <a:schemeClr val="accent1"/>
            </a:solidFill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FF4793AF-6E00-8ED4-815D-5DBEB562E022}"/>
              </a:ext>
            </a:extLst>
          </p:cNvPr>
          <p:cNvSpPr/>
          <p:nvPr/>
        </p:nvSpPr>
        <p:spPr>
          <a:xfrm>
            <a:off x="9133886" y="1115922"/>
            <a:ext cx="2730730" cy="4332964"/>
          </a:xfrm>
          <a:prstGeom prst="roundRect">
            <a:avLst/>
          </a:prstGeom>
          <a:ln w="127000">
            <a:solidFill>
              <a:schemeClr val="accent1"/>
            </a:solidFill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2F495EA-AABD-BC19-D1E8-E4F16F4A591A}"/>
              </a:ext>
            </a:extLst>
          </p:cNvPr>
          <p:cNvSpPr/>
          <p:nvPr/>
        </p:nvSpPr>
        <p:spPr>
          <a:xfrm>
            <a:off x="504907" y="1346989"/>
            <a:ext cx="2375681" cy="232321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A391D93-7361-A37D-D5F1-1D39AF472BCD}"/>
              </a:ext>
            </a:extLst>
          </p:cNvPr>
          <p:cNvSpPr/>
          <p:nvPr/>
        </p:nvSpPr>
        <p:spPr>
          <a:xfrm>
            <a:off x="3440408" y="1346990"/>
            <a:ext cx="2375682" cy="2398737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38" t="474" r="-3038" b="47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D499578-4A16-3860-2D61-02F2BA7A369D}"/>
              </a:ext>
            </a:extLst>
          </p:cNvPr>
          <p:cNvSpPr/>
          <p:nvPr/>
        </p:nvSpPr>
        <p:spPr>
          <a:xfrm>
            <a:off x="6373727" y="1346990"/>
            <a:ext cx="2375682" cy="2398737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645" t="-40047" r="-13645" b="-4004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07D9AF2-3717-81F6-04B4-EC120E835A14}"/>
              </a:ext>
            </a:extLst>
          </p:cNvPr>
          <p:cNvSpPr/>
          <p:nvPr/>
        </p:nvSpPr>
        <p:spPr>
          <a:xfrm>
            <a:off x="9311410" y="1346989"/>
            <a:ext cx="2375682" cy="23976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433" t="1201" r="-17433" b="120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59C0009-FD43-0E48-C4E8-195CD4D27F30}"/>
              </a:ext>
            </a:extLst>
          </p:cNvPr>
          <p:cNvSpPr txBox="1"/>
          <p:nvPr/>
        </p:nvSpPr>
        <p:spPr>
          <a:xfrm>
            <a:off x="573600" y="4050215"/>
            <a:ext cx="2238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identification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9C723EB-E00B-B86D-738B-A0E096C0F728}"/>
              </a:ext>
            </a:extLst>
          </p:cNvPr>
          <p:cNvSpPr txBox="1"/>
          <p:nvPr/>
        </p:nvSpPr>
        <p:spPr>
          <a:xfrm>
            <a:off x="3509102" y="4050214"/>
            <a:ext cx="2238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technology HC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E836A02-F170-F47A-DC14-F2B2B6E86244}"/>
              </a:ext>
            </a:extLst>
          </p:cNvPr>
          <p:cNvSpPr txBox="1"/>
          <p:nvPr/>
        </p:nvSpPr>
        <p:spPr>
          <a:xfrm>
            <a:off x="6442421" y="4079757"/>
            <a:ext cx="2238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Unified HC definition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CB575A1-0743-FD99-A218-C8F0DAE06040}"/>
              </a:ext>
            </a:extLst>
          </p:cNvPr>
          <p:cNvSpPr txBox="1"/>
          <p:nvPr/>
        </p:nvSpPr>
        <p:spPr>
          <a:xfrm>
            <a:off x="9448799" y="4079757"/>
            <a:ext cx="2238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HC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8608D16-2282-2096-CDE0-AC7D51BD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118C29D-40BC-67A7-917C-59552BD7E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33B408-3FD3-9936-29A5-9863F8C36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75</a:t>
            </a:fld>
            <a:endParaRPr lang="en-GB"/>
          </a:p>
        </p:txBody>
      </p:sp>
      <p:pic>
        <p:nvPicPr>
          <p:cNvPr id="4" name="Image 3" descr="Une image contenant Graphique, symbole, clipart, créativité&#10;&#10;Description générée automatiquement">
            <a:extLst>
              <a:ext uri="{FF2B5EF4-FFF2-40B4-BE49-F238E27FC236}">
                <a16:creationId xmlns:a16="http://schemas.microsoft.com/office/drawing/2014/main" id="{614C8924-6AF8-71C4-4456-0837562A3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438" y="4881211"/>
            <a:ext cx="1646186" cy="1615320"/>
          </a:xfrm>
          <a:prstGeom prst="rect">
            <a:avLst/>
          </a:prstGeom>
        </p:spPr>
      </p:pic>
      <p:pic>
        <p:nvPicPr>
          <p:cNvPr id="5" name="Image 4" descr="Une image contenant Graphique, symbole, clipart, créativité&#10;&#10;Description générée automatiquement">
            <a:extLst>
              <a:ext uri="{FF2B5EF4-FFF2-40B4-BE49-F238E27FC236}">
                <a16:creationId xmlns:a16="http://schemas.microsoft.com/office/drawing/2014/main" id="{A5CF2F9B-FE18-028D-9F54-1BEFB795C3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4711" y="4881211"/>
            <a:ext cx="1646186" cy="1615320"/>
          </a:xfrm>
          <a:prstGeom prst="rect">
            <a:avLst/>
          </a:prstGeom>
        </p:spPr>
      </p:pic>
      <p:pic>
        <p:nvPicPr>
          <p:cNvPr id="7" name="Image 6" descr="Une image contenant Graphique, symbole, clipart, créativité&#10;&#10;Description générée automatiquement">
            <a:extLst>
              <a:ext uri="{FF2B5EF4-FFF2-40B4-BE49-F238E27FC236}">
                <a16:creationId xmlns:a16="http://schemas.microsoft.com/office/drawing/2014/main" id="{BA392DB8-59B3-1D4C-0E5A-8A39BD085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3993" y="4797182"/>
            <a:ext cx="1646186" cy="161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472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2DAF87-C3B1-EA41-35AE-E85347482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PV-EV-HP Hosting Capacity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E0E49680-58F0-30D3-21A5-C9B4D6999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DF25AC1-8FAF-9CB2-C18C-487AA693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3E3073A-2942-FD03-FDB3-1AEFDC8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76</a:t>
            </a:fld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55DF3B1-62FC-B96F-06C1-97CA97D0992C}"/>
              </a:ext>
            </a:extLst>
          </p:cNvPr>
          <p:cNvCxnSpPr/>
          <p:nvPr/>
        </p:nvCxnSpPr>
        <p:spPr>
          <a:xfrm>
            <a:off x="965971" y="4608184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6867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B270CC-9B63-B6A7-F7D8-E2DBB5403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Methodology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BB57B4-3DEE-152D-F979-8B32BC167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6850" y="2370137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Considered scenarios</a:t>
            </a:r>
          </a:p>
          <a:p>
            <a:pPr>
              <a:buFont typeface="Wingdings" pitchFamily="2" charset="2"/>
              <a:buChar char="Ø"/>
            </a:pP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Penetrations</a:t>
            </a:r>
          </a:p>
          <a:p>
            <a:pPr>
              <a:buFont typeface="Wingdings" pitchFamily="2" charset="2"/>
              <a:buChar char="Ø"/>
            </a:pP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Issues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9EDF69C-057B-34C0-2975-29266A79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2991E9A-A5C1-6717-4936-054FA690C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1CEA4FC-2135-0136-AD5F-54BBFACC8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77</a:t>
            </a:fld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D683BBA-05B3-C1AF-8CCE-019AFAFCE498}"/>
              </a:ext>
            </a:extLst>
          </p:cNvPr>
          <p:cNvCxnSpPr/>
          <p:nvPr/>
        </p:nvCxnSpPr>
        <p:spPr>
          <a:xfrm>
            <a:off x="407307" y="157842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9031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A7D915-779A-F849-FD92-8C0271ED9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study – considered scenarios</a:t>
            </a:r>
            <a:endParaRPr lang="en-GB" dirty="0"/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11C6B644-9726-1779-889D-C0B13B2BA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693E5C84-1CA1-3C39-A991-CA3CBFDDB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B3C499F9-8BA3-9F82-AC76-DCC88B4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78</a:t>
            </a:fld>
            <a:endParaRPr lang="en-GB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C68D243C-C956-C710-0190-71370EFCDE6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354782" cy="751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Technologies size:</a:t>
            </a:r>
          </a:p>
          <a:p>
            <a:endParaRPr lang="en-GB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4B72085-5096-B228-E4A9-FDD8DCF5622A}"/>
              </a:ext>
            </a:extLst>
          </p:cNvPr>
          <p:cNvSpPr txBox="1"/>
          <p:nvPr/>
        </p:nvSpPr>
        <p:spPr>
          <a:xfrm>
            <a:off x="1791000" y="2308891"/>
            <a:ext cx="664143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Photovoltaic size: 20 x 290W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 vehicle charger sizes: 3kW and 7kW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pump sizes: 7.5kW and 15kW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053269C-6F04-32AD-AB50-F29E9F6D9729}"/>
              </a:ext>
            </a:extLst>
          </p:cNvPr>
          <p:cNvSpPr txBox="1"/>
          <p:nvPr/>
        </p:nvSpPr>
        <p:spPr>
          <a:xfrm>
            <a:off x="5946848" y="252721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5600AB7-F9DF-DA33-AF49-6F362F82CE8E}"/>
              </a:ext>
            </a:extLst>
          </p:cNvPr>
          <p:cNvGrpSpPr/>
          <p:nvPr/>
        </p:nvGrpSpPr>
        <p:grpSpPr>
          <a:xfrm>
            <a:off x="838200" y="4091941"/>
            <a:ext cx="9771936" cy="1866354"/>
            <a:chOff x="838200" y="4091941"/>
            <a:chExt cx="9771936" cy="1866354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32EFF4D-DCAB-5CDE-1C4D-AA5A4E167121}"/>
                </a:ext>
              </a:extLst>
            </p:cNvPr>
            <p:cNvSpPr txBox="1"/>
            <p:nvPr/>
          </p:nvSpPr>
          <p:spPr>
            <a:xfrm>
              <a:off x="838200" y="4091941"/>
              <a:ext cx="67484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Probability of installing a technology:</a:t>
              </a:r>
            </a:p>
            <a:p>
              <a:r>
                <a:rPr lang="en-GB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Use a probability to install a new technology for each customer and technology type. </a:t>
              </a:r>
            </a:p>
          </p:txBody>
        </p:sp>
        <p:pic>
          <p:nvPicPr>
            <p:cNvPr id="20" name="Espace réservé du contenu 4" descr="Une image contenant texte, Police, nombre, capture d’écran&#10;&#10;Description générée automatiquement">
              <a:extLst>
                <a:ext uri="{FF2B5EF4-FFF2-40B4-BE49-F238E27FC236}">
                  <a16:creationId xmlns:a16="http://schemas.microsoft.com/office/drawing/2014/main" id="{9D3FD78B-1F54-A846-EBF5-18FAA8BB6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9763" t="15856"/>
            <a:stretch/>
          </p:blipFill>
          <p:spPr>
            <a:xfrm>
              <a:off x="7586663" y="4177152"/>
              <a:ext cx="3023473" cy="1781143"/>
            </a:xfrm>
            <a:prstGeom prst="rect">
              <a:avLst/>
            </a:prstGeom>
          </p:spPr>
        </p:pic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BD74B64-3C6B-8F71-9E75-DCB0D5A78327}"/>
              </a:ext>
            </a:extLst>
          </p:cNvPr>
          <p:cNvCxnSpPr/>
          <p:nvPr/>
        </p:nvCxnSpPr>
        <p:spPr>
          <a:xfrm>
            <a:off x="407307" y="157842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69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B3631-2CB9-2650-C772-A2643DE8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</a:t>
            </a:r>
          </a:p>
        </p:txBody>
      </p:sp>
      <p:pic>
        <p:nvPicPr>
          <p:cNvPr id="6" name="Image 5" descr="Une image contenant texte, Police, nombre, capture d’écran&#10;&#10;Description générée automatiquement">
            <a:extLst>
              <a:ext uri="{FF2B5EF4-FFF2-40B4-BE49-F238E27FC236}">
                <a16:creationId xmlns:a16="http://schemas.microsoft.com/office/drawing/2014/main" id="{9B0CD772-DECE-E0D9-7F7B-9CEBBD2277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82" t="28901" r="10008"/>
          <a:stretch/>
        </p:blipFill>
        <p:spPr>
          <a:xfrm>
            <a:off x="3312393" y="3038138"/>
            <a:ext cx="4841007" cy="197076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BF40F7E-89B8-6829-9609-54D6BB1BF7DB}"/>
              </a:ext>
            </a:extLst>
          </p:cNvPr>
          <p:cNvSpPr txBox="1"/>
          <p:nvPr/>
        </p:nvSpPr>
        <p:spPr>
          <a:xfrm>
            <a:off x="1047404" y="1886989"/>
            <a:ext cx="609333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Representative days:</a:t>
            </a:r>
          </a:p>
          <a:p>
            <a:pPr lvl="1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the number of time steps considered</a:t>
            </a:r>
          </a:p>
          <a:p>
            <a:endParaRPr lang="en-GB" sz="2400" dirty="0"/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B81F3B9F-77A6-E090-0395-027F06AD1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B0756842-85B5-577C-4E77-F1943DEF0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B6472BBE-4ED9-BFD0-B6B7-DF6734F0B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79</a:t>
            </a:fld>
            <a:endParaRPr lang="en-GB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EAEA445-6DDB-92EE-1718-7D89EAD24629}"/>
              </a:ext>
            </a:extLst>
          </p:cNvPr>
          <p:cNvCxnSpPr/>
          <p:nvPr/>
        </p:nvCxnSpPr>
        <p:spPr>
          <a:xfrm>
            <a:off x="407307" y="157842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43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0D6EE-4452-4C36-2245-426196D2A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CE2244-670B-AFF3-F76A-CF7CF2217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63288" cy="1325563"/>
          </a:xfrm>
        </p:spPr>
        <p:txBody>
          <a:bodyPr>
            <a:normAutofit/>
          </a:bodyPr>
          <a:lstStyle/>
          <a:p>
            <a:r>
              <a:rPr lang="en-GB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DERs issues – Photovoltaic (PV) panels example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6C82EE1-17F2-DAC1-1405-B39E3035A92E}"/>
              </a:ext>
            </a:extLst>
          </p:cNvPr>
          <p:cNvCxnSpPr/>
          <p:nvPr/>
        </p:nvCxnSpPr>
        <p:spPr>
          <a:xfrm>
            <a:off x="454586" y="1474520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diagramme, ligne, Tracé, Police&#10;&#10;Description générée automatiquement">
            <a:extLst>
              <a:ext uri="{FF2B5EF4-FFF2-40B4-BE49-F238E27FC236}">
                <a16:creationId xmlns:a16="http://schemas.microsoft.com/office/drawing/2014/main" id="{B3D2B1BC-2944-F293-EDCE-DE93B2ACD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0987">
            <a:off x="2600396" y="1943925"/>
            <a:ext cx="5661861" cy="4159186"/>
          </a:xfrm>
          <a:prstGeom prst="rect">
            <a:avLst/>
          </a:prstGeom>
        </p:spPr>
      </p:pic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ADDBC4A8-39FC-FF50-6801-9283D7B99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D768E63-7A6F-843C-D0B1-D06A95464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3A09847D-B42A-59AC-40ED-D5F5E88F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3810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B942A-F56C-840C-155D-3FA365AFC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D33805A-F5C8-3FE7-E7BA-E3117955A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B9D64-5B73-AF38-1650-A438D391D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4D71A5-4659-EA4F-19D8-FC1348D5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80</a:t>
            </a:fld>
            <a:endParaRPr lang="en-GB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1A2E4FD-81E5-431C-C4C1-66CE5186A1B6}"/>
              </a:ext>
            </a:extLst>
          </p:cNvPr>
          <p:cNvSpPr txBox="1"/>
          <p:nvPr/>
        </p:nvSpPr>
        <p:spPr>
          <a:xfrm>
            <a:off x="430688" y="1933407"/>
            <a:ext cx="2251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Issues: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9A2C78E-DE11-A24F-AEA2-1B0DA6D1455B}"/>
              </a:ext>
            </a:extLst>
          </p:cNvPr>
          <p:cNvSpPr txBox="1"/>
          <p:nvPr/>
        </p:nvSpPr>
        <p:spPr>
          <a:xfrm>
            <a:off x="838200" y="4619773"/>
            <a:ext cx="2251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Penetrations: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57F29F5-251B-D783-77BB-B758DCE1352A}"/>
              </a:ext>
            </a:extLst>
          </p:cNvPr>
          <p:cNvGrpSpPr/>
          <p:nvPr/>
        </p:nvGrpSpPr>
        <p:grpSpPr>
          <a:xfrm>
            <a:off x="692941" y="5098397"/>
            <a:ext cx="10909463" cy="1145695"/>
            <a:chOff x="692941" y="4499038"/>
            <a:chExt cx="10909463" cy="1145695"/>
          </a:xfrm>
        </p:grpSpPr>
        <p:pic>
          <p:nvPicPr>
            <p:cNvPr id="4" name="Image 3" descr="Une image contenant texte, Police, écriture manuscrite, blanc&#10;&#10;Description générée automatiquement">
              <a:extLst>
                <a:ext uri="{FF2B5EF4-FFF2-40B4-BE49-F238E27FC236}">
                  <a16:creationId xmlns:a16="http://schemas.microsoft.com/office/drawing/2014/main" id="{7F2A8CC4-2572-A664-B783-1812749A0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0" t="38604" r="66301" b="13848"/>
            <a:stretch/>
          </p:blipFill>
          <p:spPr>
            <a:xfrm>
              <a:off x="692941" y="4523166"/>
              <a:ext cx="2545082" cy="95410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9974684-B63F-4A2A-437B-4FFAE11B4459}"/>
                </a:ext>
              </a:extLst>
            </p:cNvPr>
            <p:cNvSpPr txBox="1"/>
            <p:nvPr/>
          </p:nvSpPr>
          <p:spPr>
            <a:xfrm>
              <a:off x="3652834" y="4499038"/>
              <a:ext cx="7823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Number of customers with new technologies (DERs)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020F32A-B8B6-AF71-C667-A3E94064D54D}"/>
                </a:ext>
              </a:extLst>
            </p:cNvPr>
            <p:cNvSpPr txBox="1"/>
            <p:nvPr/>
          </p:nvSpPr>
          <p:spPr>
            <a:xfrm>
              <a:off x="3594542" y="5121513"/>
              <a:ext cx="7823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Total number of customers</a:t>
              </a:r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412787CA-44CC-210E-8E01-3057049899F8}"/>
                </a:ext>
              </a:extLst>
            </p:cNvPr>
            <p:cNvCxnSpPr/>
            <p:nvPr/>
          </p:nvCxnSpPr>
          <p:spPr>
            <a:xfrm>
              <a:off x="3652834" y="5121513"/>
              <a:ext cx="7949570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F9BADC1A-41A0-5AB3-92E4-7911D0ACB136}"/>
              </a:ext>
            </a:extLst>
          </p:cNvPr>
          <p:cNvGrpSpPr/>
          <p:nvPr/>
        </p:nvGrpSpPr>
        <p:grpSpPr>
          <a:xfrm>
            <a:off x="1207887" y="1991646"/>
            <a:ext cx="10835786" cy="2628344"/>
            <a:chOff x="1169866" y="1169177"/>
            <a:chExt cx="10835786" cy="2628344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12409E3-E1DC-576B-1C3C-2A7F41358AFF}"/>
                </a:ext>
              </a:extLst>
            </p:cNvPr>
            <p:cNvSpPr txBox="1"/>
            <p:nvPr/>
          </p:nvSpPr>
          <p:spPr>
            <a:xfrm>
              <a:off x="3892472" y="1458381"/>
              <a:ext cx="22517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Under-voltage limit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EF5C2DA-A11D-A3E2-E6D0-542214960376}"/>
                </a:ext>
              </a:extLst>
            </p:cNvPr>
            <p:cNvSpPr txBox="1"/>
            <p:nvPr/>
          </p:nvSpPr>
          <p:spPr>
            <a:xfrm>
              <a:off x="9753939" y="1410899"/>
              <a:ext cx="22517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Over-voltage limit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E998E23-B492-7FCF-D87A-5B7B7B731E2B}"/>
                </a:ext>
              </a:extLst>
            </p:cNvPr>
            <p:cNvSpPr txBox="1"/>
            <p:nvPr/>
          </p:nvSpPr>
          <p:spPr>
            <a:xfrm>
              <a:off x="7100066" y="1612270"/>
              <a:ext cx="21066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Node voltage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50CF711-59BF-AC20-F599-CAB61E516077}"/>
                </a:ext>
              </a:extLst>
            </p:cNvPr>
            <p:cNvSpPr txBox="1"/>
            <p:nvPr/>
          </p:nvSpPr>
          <p:spPr>
            <a:xfrm>
              <a:off x="3867810" y="2843414"/>
              <a:ext cx="22517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Loads of a line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C030FE7-782F-7FCC-8933-E29ED22E0E09}"/>
                </a:ext>
              </a:extLst>
            </p:cNvPr>
            <p:cNvSpPr txBox="1"/>
            <p:nvPr/>
          </p:nvSpPr>
          <p:spPr>
            <a:xfrm>
              <a:off x="7100066" y="2939440"/>
              <a:ext cx="22517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Line capacity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57C327-6309-4D5F-0E97-1662ADBD08AB}"/>
                </a:ext>
              </a:extLst>
            </p:cNvPr>
            <p:cNvSpPr txBox="1"/>
            <p:nvPr/>
          </p:nvSpPr>
          <p:spPr>
            <a:xfrm>
              <a:off x="6460206" y="1458381"/>
              <a:ext cx="53572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FCBC8A2-36C4-8699-9B38-75996165D9D2}"/>
                </a:ext>
              </a:extLst>
            </p:cNvPr>
            <p:cNvSpPr txBox="1"/>
            <p:nvPr/>
          </p:nvSpPr>
          <p:spPr>
            <a:xfrm>
              <a:off x="9232929" y="1458381"/>
              <a:ext cx="53572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A599977-FCD3-AC6F-CF3F-365AA0565339}"/>
                </a:ext>
              </a:extLst>
            </p:cNvPr>
            <p:cNvSpPr txBox="1"/>
            <p:nvPr/>
          </p:nvSpPr>
          <p:spPr>
            <a:xfrm>
              <a:off x="6405935" y="2820843"/>
              <a:ext cx="53572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</a:p>
          </p:txBody>
        </p:sp>
        <p:sp>
          <p:nvSpPr>
            <p:cNvPr id="17" name="Accolade ouvrante 16">
              <a:extLst>
                <a:ext uri="{FF2B5EF4-FFF2-40B4-BE49-F238E27FC236}">
                  <a16:creationId xmlns:a16="http://schemas.microsoft.com/office/drawing/2014/main" id="{71C953E3-507F-AF34-E717-315593D30EB2}"/>
                </a:ext>
              </a:extLst>
            </p:cNvPr>
            <p:cNvSpPr/>
            <p:nvPr/>
          </p:nvSpPr>
          <p:spPr>
            <a:xfrm>
              <a:off x="3243263" y="1169177"/>
              <a:ext cx="338137" cy="2497977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Image 19" descr="Une image contenant croquis&#10;&#10;Description générée automatiquement">
              <a:extLst>
                <a:ext uri="{FF2B5EF4-FFF2-40B4-BE49-F238E27FC236}">
                  <a16:creationId xmlns:a16="http://schemas.microsoft.com/office/drawing/2014/main" id="{1FB87B4E-CBCF-C16B-9E79-0508D9EDA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5002854">
              <a:off x="1685696" y="1191125"/>
              <a:ext cx="857070" cy="1888729"/>
            </a:xfrm>
            <a:prstGeom prst="rect">
              <a:avLst/>
            </a:prstGeom>
          </p:spPr>
        </p:pic>
      </p:grpSp>
      <p:sp>
        <p:nvSpPr>
          <p:cNvPr id="22" name="Titre 1">
            <a:extLst>
              <a:ext uri="{FF2B5EF4-FFF2-40B4-BE49-F238E27FC236}">
                <a16:creationId xmlns:a16="http://schemas.microsoft.com/office/drawing/2014/main" id="{F138BE6F-48F0-E3BD-DDF9-0D8C31903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Case study – Functions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6CF91E6-81F3-CE5B-295A-99811637F97A}"/>
              </a:ext>
            </a:extLst>
          </p:cNvPr>
          <p:cNvCxnSpPr/>
          <p:nvPr/>
        </p:nvCxnSpPr>
        <p:spPr>
          <a:xfrm>
            <a:off x="407307" y="157842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33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A9A5B8-818F-622F-1236-8D0133A02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study – Belgian network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50E12F-6306-CF10-F23E-23692279D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14" y="1847850"/>
            <a:ext cx="4902200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substation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feeders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customers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 customers with Smart Meters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Penetration levels: </a:t>
            </a:r>
          </a:p>
          <a:p>
            <a:pPr marL="457200" lvl="1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[25%, 50%, 75%, 100%]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 scenarios per penetration level </a:t>
            </a: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Image 5" descr="Une image contenant carte, diagramme, texte, ligne&#10;&#10;Description générée automatiquement">
            <a:extLst>
              <a:ext uri="{FF2B5EF4-FFF2-40B4-BE49-F238E27FC236}">
                <a16:creationId xmlns:a16="http://schemas.microsoft.com/office/drawing/2014/main" id="{43BDFE40-948F-6C05-702F-BD563C97C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426" y="2317430"/>
            <a:ext cx="6143408" cy="2823311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E2AECD0-8B81-E0F6-7C8C-66F962A31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6DADFFA-32F7-29A7-53CA-CFCED361E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0B094CE-C09B-905C-BC11-57B882B5A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81</a:t>
            </a:fld>
            <a:endParaRPr lang="en-GB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26E5FDC-2413-27A7-E749-FC54C1B2756F}"/>
              </a:ext>
            </a:extLst>
          </p:cNvPr>
          <p:cNvCxnSpPr/>
          <p:nvPr/>
        </p:nvCxnSpPr>
        <p:spPr>
          <a:xfrm>
            <a:off x="407307" y="157842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6180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205CAF-1DAC-76BD-8F6C-1B0443F1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- Voltage</a:t>
            </a:r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AE4EA9F-D578-6096-355E-5BA288EDA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895" y="871540"/>
            <a:ext cx="5186166" cy="5243345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4342B20-B983-4B48-8311-D4EA7504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D6B5DAA-D4F0-CF9C-DA7C-006BBE734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A4C32A-35E5-489D-FDD4-6CDE3A3D1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82</a:t>
            </a:fld>
            <a:endParaRPr lang="en-GB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513504D-FBC7-5ECE-97D1-25E3552EF120}"/>
              </a:ext>
            </a:extLst>
          </p:cNvPr>
          <p:cNvCxnSpPr>
            <a:cxnSpLocks/>
          </p:cNvCxnSpPr>
          <p:nvPr/>
        </p:nvCxnSpPr>
        <p:spPr>
          <a:xfrm>
            <a:off x="407307" y="1578429"/>
            <a:ext cx="58506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9727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8604B-0063-D2A7-CB08-5B9DE49B4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3C6B75-0D9D-0E83-9563-0298A7909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- Voltage</a:t>
            </a:r>
            <a:endParaRPr lang="en-GB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9FF5B61-93F8-9E8B-8719-5243DC099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FF025FE-6C4D-251F-F063-B91FF2A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FFD3106-B836-576D-0EE0-522AC2FE3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83</a:t>
            </a:fld>
            <a:endParaRPr lang="en-GB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02D6040-667B-851D-6A7D-7E6DCBE81A59}"/>
              </a:ext>
            </a:extLst>
          </p:cNvPr>
          <p:cNvGrpSpPr/>
          <p:nvPr/>
        </p:nvGrpSpPr>
        <p:grpSpPr>
          <a:xfrm>
            <a:off x="3581400" y="1585913"/>
            <a:ext cx="5391150" cy="4549610"/>
            <a:chOff x="3744932" y="1424670"/>
            <a:chExt cx="4849813" cy="4277380"/>
          </a:xfrm>
        </p:grpSpPr>
        <p:pic>
          <p:nvPicPr>
            <p:cNvPr id="12" name="Image 11" descr="Une image contenant capture d’écran&#10;&#10;Description générée automatiquement">
              <a:extLst>
                <a:ext uri="{FF2B5EF4-FFF2-40B4-BE49-F238E27FC236}">
                  <a16:creationId xmlns:a16="http://schemas.microsoft.com/office/drawing/2014/main" id="{4C8F0BE7-8372-0D70-FDE4-2052B4214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9404"/>
            <a:stretch/>
          </p:blipFill>
          <p:spPr>
            <a:xfrm>
              <a:off x="4144058" y="1726849"/>
              <a:ext cx="3764558" cy="3557814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F5AA5C8-4E2F-C8C5-957E-EB5824773987}"/>
                </a:ext>
              </a:extLst>
            </p:cNvPr>
            <p:cNvSpPr txBox="1"/>
            <p:nvPr/>
          </p:nvSpPr>
          <p:spPr>
            <a:xfrm>
              <a:off x="5954036" y="5271163"/>
              <a:ext cx="113364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25% PV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05DE692-8585-B018-5843-27F8B31A969C}"/>
                </a:ext>
              </a:extLst>
            </p:cNvPr>
            <p:cNvSpPr txBox="1"/>
            <p:nvPr/>
          </p:nvSpPr>
          <p:spPr>
            <a:xfrm rot="16200000">
              <a:off x="7518446" y="3343077"/>
              <a:ext cx="114967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25% EV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F76DF24-1A51-B46D-042A-7E3F54116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44932" y="1424670"/>
              <a:ext cx="4849813" cy="380676"/>
            </a:xfrm>
            <a:prstGeom prst="rect">
              <a:avLst/>
            </a:prstGeom>
          </p:spPr>
        </p:pic>
      </p:grp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60651A7-91CB-C43A-24CB-E58EC0BE9802}"/>
              </a:ext>
            </a:extLst>
          </p:cNvPr>
          <p:cNvCxnSpPr>
            <a:cxnSpLocks/>
          </p:cNvCxnSpPr>
          <p:nvPr/>
        </p:nvCxnSpPr>
        <p:spPr>
          <a:xfrm>
            <a:off x="348392" y="1435554"/>
            <a:ext cx="56886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6961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192B3-125B-CC71-DD2D-3C2119B66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A65C4D-1033-343E-84B9-B5E6A1BF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- Voltage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9EA344-6A8B-ED77-ECD7-7430B689A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70665" cy="3960033"/>
          </a:xfrm>
        </p:spPr>
        <p:txBody>
          <a:bodyPr/>
          <a:lstStyle/>
          <a:p>
            <a:pPr marL="457200" indent="-457200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Acceptable for a penetration around 50% for all technologies</a:t>
            </a:r>
          </a:p>
          <a:p>
            <a:pPr marL="457200" indent="-457200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Under-voltage is encountered rapidly for both EV and HP penetrations higher than 50%. </a:t>
            </a:r>
          </a:p>
          <a:p>
            <a:pPr marL="457200" indent="-457200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Over-voltage is not faced before 75% of PV penetration.</a:t>
            </a:r>
          </a:p>
          <a:p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BB482A-8D88-1C9F-2799-6EC03EAAA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510" y="984662"/>
            <a:ext cx="5135679" cy="5192301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4AC9B43-CAAA-16D0-FA79-2D8131FB7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63640D9-BA7F-8E75-F36E-BC7C9D596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8843776-B5DB-C617-2DFD-6AEBFCC7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84</a:t>
            </a:fld>
            <a:endParaRPr lang="en-GB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1A1F1DD-A122-8F99-FF6B-23A3C05CF9E2}"/>
              </a:ext>
            </a:extLst>
          </p:cNvPr>
          <p:cNvCxnSpPr>
            <a:cxnSpLocks/>
          </p:cNvCxnSpPr>
          <p:nvPr/>
        </p:nvCxnSpPr>
        <p:spPr>
          <a:xfrm>
            <a:off x="407307" y="1578429"/>
            <a:ext cx="56886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6142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976985-E811-24F2-32BC-18AC62C1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Loads 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625B7B-EE1B-745B-6CE8-011057986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9210"/>
            <a:ext cx="5903422" cy="2106295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with high penetration rates for all three technologies, the lines of the case study network are not overloaded.</a:t>
            </a:r>
          </a:p>
          <a:p>
            <a:endParaRPr lang="en-GB" dirty="0"/>
          </a:p>
        </p:txBody>
      </p:sp>
      <p:pic>
        <p:nvPicPr>
          <p:cNvPr id="8" name="Image 7" descr="Une image contenant texte, diagramme, ligne, capture d’écran&#10;&#10;Description générée automatiquement">
            <a:extLst>
              <a:ext uri="{FF2B5EF4-FFF2-40B4-BE49-F238E27FC236}">
                <a16:creationId xmlns:a16="http://schemas.microsoft.com/office/drawing/2014/main" id="{955FD496-ACCF-18D2-D228-B03957F63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805" y="1213658"/>
            <a:ext cx="4613307" cy="466417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0065B0AE-2951-F3B3-ACA2-208C791C1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14ADD1C-D12F-B509-5D70-1B16F01C3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F35DE634-CFA2-3FBC-787B-55CCFB940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85</a:t>
            </a:fld>
            <a:endParaRPr lang="en-GB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98CC712-90FA-E7C7-0E65-EBF67612BD44}"/>
              </a:ext>
            </a:extLst>
          </p:cNvPr>
          <p:cNvCxnSpPr>
            <a:cxnSpLocks/>
          </p:cNvCxnSpPr>
          <p:nvPr/>
        </p:nvCxnSpPr>
        <p:spPr>
          <a:xfrm>
            <a:off x="407307" y="1578429"/>
            <a:ext cx="61220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9093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EAC91-4472-2CC2-B4E4-A2B6E7CA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79C35287-1F22-C859-41B0-8405EE6F6C54}"/>
              </a:ext>
            </a:extLst>
          </p:cNvPr>
          <p:cNvSpPr/>
          <p:nvPr/>
        </p:nvSpPr>
        <p:spPr>
          <a:xfrm>
            <a:off x="327383" y="1115922"/>
            <a:ext cx="2730730" cy="4332964"/>
          </a:xfrm>
          <a:prstGeom prst="roundRect">
            <a:avLst/>
          </a:prstGeom>
          <a:ln w="127000">
            <a:solidFill>
              <a:schemeClr val="accent1"/>
            </a:solidFill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A3EEFC34-9233-29D6-44B3-7A86BF88971D}"/>
              </a:ext>
            </a:extLst>
          </p:cNvPr>
          <p:cNvSpPr/>
          <p:nvPr/>
        </p:nvSpPr>
        <p:spPr>
          <a:xfrm>
            <a:off x="3262884" y="1115922"/>
            <a:ext cx="2730730" cy="4332964"/>
          </a:xfrm>
          <a:prstGeom prst="roundRect">
            <a:avLst/>
          </a:prstGeom>
          <a:ln w="127000">
            <a:solidFill>
              <a:schemeClr val="accent1"/>
            </a:solidFill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0C9562A-2339-904C-7686-C6D76D796DC5}"/>
              </a:ext>
            </a:extLst>
          </p:cNvPr>
          <p:cNvSpPr/>
          <p:nvPr/>
        </p:nvSpPr>
        <p:spPr>
          <a:xfrm>
            <a:off x="6198385" y="1115922"/>
            <a:ext cx="2730730" cy="4332964"/>
          </a:xfrm>
          <a:prstGeom prst="roundRect">
            <a:avLst/>
          </a:prstGeom>
          <a:ln w="127000">
            <a:solidFill>
              <a:schemeClr val="accent1"/>
            </a:solidFill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827B9F0A-3931-622F-EE2B-478E7048F3B8}"/>
              </a:ext>
            </a:extLst>
          </p:cNvPr>
          <p:cNvSpPr/>
          <p:nvPr/>
        </p:nvSpPr>
        <p:spPr>
          <a:xfrm>
            <a:off x="9133886" y="1115922"/>
            <a:ext cx="2730730" cy="4332964"/>
          </a:xfrm>
          <a:prstGeom prst="roundRect">
            <a:avLst/>
          </a:prstGeom>
          <a:ln w="127000">
            <a:solidFill>
              <a:schemeClr val="accent1"/>
            </a:solidFill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847E6F2-EBCF-3890-99A8-4DC5FF4CC44D}"/>
              </a:ext>
            </a:extLst>
          </p:cNvPr>
          <p:cNvSpPr/>
          <p:nvPr/>
        </p:nvSpPr>
        <p:spPr>
          <a:xfrm>
            <a:off x="504907" y="1346989"/>
            <a:ext cx="2375681" cy="232321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0ECDDBC-2FCE-28D9-B283-FF66CCE9A472}"/>
              </a:ext>
            </a:extLst>
          </p:cNvPr>
          <p:cNvSpPr/>
          <p:nvPr/>
        </p:nvSpPr>
        <p:spPr>
          <a:xfrm>
            <a:off x="3440408" y="1346990"/>
            <a:ext cx="2375682" cy="2398737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38" t="474" r="-3038" b="47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3C3CFF9-E2AF-0E7F-A3D9-18EC0B840CDC}"/>
              </a:ext>
            </a:extLst>
          </p:cNvPr>
          <p:cNvSpPr/>
          <p:nvPr/>
        </p:nvSpPr>
        <p:spPr>
          <a:xfrm>
            <a:off x="6373727" y="1346990"/>
            <a:ext cx="2375682" cy="2398737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645" t="-40047" r="-13645" b="-4004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C9E5A6C-46A9-AD52-CB04-AD74CF1CBCCA}"/>
              </a:ext>
            </a:extLst>
          </p:cNvPr>
          <p:cNvSpPr/>
          <p:nvPr/>
        </p:nvSpPr>
        <p:spPr>
          <a:xfrm>
            <a:off x="9311410" y="1346989"/>
            <a:ext cx="2375682" cy="23976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433" t="1201" r="-17433" b="120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F5ED23E-4B51-9D64-147C-8563BB4372BC}"/>
              </a:ext>
            </a:extLst>
          </p:cNvPr>
          <p:cNvSpPr txBox="1"/>
          <p:nvPr/>
        </p:nvSpPr>
        <p:spPr>
          <a:xfrm>
            <a:off x="573600" y="4050215"/>
            <a:ext cx="2238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identification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F946EB6-C1BA-2991-E526-9E12B199B32F}"/>
              </a:ext>
            </a:extLst>
          </p:cNvPr>
          <p:cNvSpPr txBox="1"/>
          <p:nvPr/>
        </p:nvSpPr>
        <p:spPr>
          <a:xfrm>
            <a:off x="3509102" y="4050214"/>
            <a:ext cx="2238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technology HC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3D6EC6C-DBE7-C5B4-60B4-D8F458751E71}"/>
              </a:ext>
            </a:extLst>
          </p:cNvPr>
          <p:cNvSpPr txBox="1"/>
          <p:nvPr/>
        </p:nvSpPr>
        <p:spPr>
          <a:xfrm>
            <a:off x="6442421" y="4079757"/>
            <a:ext cx="2238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Unified HC definition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1A9563F-E22A-97C0-5B4C-0AA94957D6CA}"/>
              </a:ext>
            </a:extLst>
          </p:cNvPr>
          <p:cNvSpPr txBox="1"/>
          <p:nvPr/>
        </p:nvSpPr>
        <p:spPr>
          <a:xfrm>
            <a:off x="9448799" y="4079757"/>
            <a:ext cx="2238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HC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6A4030C-0816-FD7F-6001-A30E28118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83F3280-E037-E141-E36A-F683546F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3D3597-C7FC-5838-E63C-E1CB9189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86</a:t>
            </a:fld>
            <a:endParaRPr lang="en-GB"/>
          </a:p>
        </p:txBody>
      </p:sp>
      <p:pic>
        <p:nvPicPr>
          <p:cNvPr id="4" name="Image 3" descr="Une image contenant Graphique, symbole, clipart, créativité&#10;&#10;Description générée automatiquement">
            <a:extLst>
              <a:ext uri="{FF2B5EF4-FFF2-40B4-BE49-F238E27FC236}">
                <a16:creationId xmlns:a16="http://schemas.microsoft.com/office/drawing/2014/main" id="{DCD31848-ED78-A974-42A0-A22F16C80A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438" y="4881211"/>
            <a:ext cx="1646186" cy="1615320"/>
          </a:xfrm>
          <a:prstGeom prst="rect">
            <a:avLst/>
          </a:prstGeom>
        </p:spPr>
      </p:pic>
      <p:pic>
        <p:nvPicPr>
          <p:cNvPr id="5" name="Image 4" descr="Une image contenant Graphique, symbole, clipart, créativité&#10;&#10;Description générée automatiquement">
            <a:extLst>
              <a:ext uri="{FF2B5EF4-FFF2-40B4-BE49-F238E27FC236}">
                <a16:creationId xmlns:a16="http://schemas.microsoft.com/office/drawing/2014/main" id="{1B674C25-EC41-DDCA-614B-227B0878C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4711" y="4881211"/>
            <a:ext cx="1646186" cy="1615320"/>
          </a:xfrm>
          <a:prstGeom prst="rect">
            <a:avLst/>
          </a:prstGeom>
        </p:spPr>
      </p:pic>
      <p:pic>
        <p:nvPicPr>
          <p:cNvPr id="7" name="Image 6" descr="Une image contenant Graphique, symbole, clipart, créativité&#10;&#10;Description générée automatiquement">
            <a:extLst>
              <a:ext uri="{FF2B5EF4-FFF2-40B4-BE49-F238E27FC236}">
                <a16:creationId xmlns:a16="http://schemas.microsoft.com/office/drawing/2014/main" id="{976BD08B-189B-7876-788A-E2B07D700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3993" y="4797182"/>
            <a:ext cx="1646186" cy="1615320"/>
          </a:xfrm>
          <a:prstGeom prst="rect">
            <a:avLst/>
          </a:prstGeom>
        </p:spPr>
      </p:pic>
      <p:pic>
        <p:nvPicPr>
          <p:cNvPr id="8" name="Image 7" descr="Une image contenant Graphique, symbole, clipart, créativité&#10;&#10;Description générée automatiquement">
            <a:extLst>
              <a:ext uri="{FF2B5EF4-FFF2-40B4-BE49-F238E27FC236}">
                <a16:creationId xmlns:a16="http://schemas.microsoft.com/office/drawing/2014/main" id="{6AAF2478-4296-95DE-7054-8B679618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3275" y="4713153"/>
            <a:ext cx="1646186" cy="161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087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514C70-907C-6901-0F73-58AC86675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– Journey summary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27FA22-44D3-A6E7-4228-32D67D9FA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presentation: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of the topology of distribution network using smart meter data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technology hosting capacity methodology with application on a Belgian inspired network with photovoltaic panels.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 of the hosting capacity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hosting capacity of PV-EV-HP</a:t>
            </a: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addition, in the manuscript: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optimal phase connection on HC</a:t>
            </a: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9A3996E-14BC-4174-1499-F183F3495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47C3E97-A93E-29A2-3123-05BE4CBFA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B4D133C-2677-6553-3547-EECF4960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87</a:t>
            </a:fld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FB3FDE0-F567-73DD-2C57-5C5B1AC99967}"/>
              </a:ext>
            </a:extLst>
          </p:cNvPr>
          <p:cNvCxnSpPr/>
          <p:nvPr/>
        </p:nvCxnSpPr>
        <p:spPr>
          <a:xfrm>
            <a:off x="407307" y="157842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5977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DB66DC-0946-7033-7C40-6DC9FBFDC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475CB5-60FA-62C8-8903-A09B5EB88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Representative days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Socio-economic behaviour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Coupling the HC formalism with investment strategies and active network management.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9676CE1-E5F9-C3B1-C820-13418A4C4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BD071B3-0E76-89D4-62A8-58886D0C2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44734CD-71D5-D8CB-C6B9-7BD9E8ED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88</a:t>
            </a:fld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2A56E36-CE3E-8689-89E3-7370401956B4}"/>
              </a:ext>
            </a:extLst>
          </p:cNvPr>
          <p:cNvCxnSpPr/>
          <p:nvPr/>
        </p:nvCxnSpPr>
        <p:spPr>
          <a:xfrm>
            <a:off x="407307" y="1578429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5709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10147F-52AE-C8E7-F67B-E1BB8E21C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information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1101D4-3964-9839-E7ED-B8135CDAE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5888"/>
            <a:ext cx="11063288" cy="4970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thesis: </a:t>
            </a:r>
          </a:p>
          <a:p>
            <a:pPr lvl="1">
              <a:buFont typeface="Wingdings" pitchFamily="2" charset="2"/>
              <a:buChar char="Ø"/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Benzerga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“Hosting Capacity of Low-Voltage Distribution Networks”, </a:t>
            </a:r>
            <a:r>
              <a:rPr lang="fr-BE" sz="2200" b="1" i="0" u="none" strike="noStrike" dirty="0">
                <a:solidFill>
                  <a:srgbClr val="32588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https://hdl.handle.net/2268/323245</a:t>
            </a:r>
            <a:endParaRPr lang="en-GB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corresponding papers: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Benzerga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Maruli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D., Sutera, A.,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Bahmanyar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Mathieu, S., &amp; Ernst, D. (2021, June). Low-voltage network topology and impedance identification using smart meter measurements. In 2021 IEEE Madrid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PowerTech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(pp. 1-6). IEEE.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Marulli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D., Mathieu, S.,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Benzerga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Sutera, A., &amp; Ernst, D. (2021, October). Reconstruction of low-voltage networks with limited observability. In 2021 IEEE PES Innovative Smart Grid Technologies Europe (ISGT Europe) (pp. 1-5). IEEE.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Benzerga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Mathieu, S.,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Bahmanyar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&amp; Ernst, D. (2021, July). Probabilistic capacity assessment for three-phase low-voltage distribution networks. In 2021 IEEE 15th International Conference on Compatibility, Power Electronics and Power Engineering (CPE-POWERENG) (pp. 1-6). IEEE.</a:t>
            </a:r>
          </a:p>
          <a:p>
            <a:pPr>
              <a:buFont typeface="Wingdings" pitchFamily="2" charset="2"/>
              <a:buChar char="Ø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00315D7-8AFD-3FD6-8AB3-8063C0A14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43FB998-A242-6EB0-3F1D-A402227F0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1D52B5F-5CFA-82D6-49E0-4D2C690A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89</a:t>
            </a:fld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EC892D4-CCBE-BDA2-BF48-456B25E8EAE1}"/>
              </a:ext>
            </a:extLst>
          </p:cNvPr>
          <p:cNvCxnSpPr/>
          <p:nvPr/>
        </p:nvCxnSpPr>
        <p:spPr>
          <a:xfrm>
            <a:off x="350157" y="1385888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03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EF026-49DD-1E8B-0772-BB0679498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FD189-D94C-63B4-7883-D5D643471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DERs issues – Electrical Vehicle (EV) example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E846F206-FB8A-4CFE-4AC9-A42DFA50DC1E}"/>
              </a:ext>
            </a:extLst>
          </p:cNvPr>
          <p:cNvCxnSpPr/>
          <p:nvPr/>
        </p:nvCxnSpPr>
        <p:spPr>
          <a:xfrm>
            <a:off x="454586" y="1474520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diagramme, croquis, ligne, dessin&#10;&#10;Description générée automatiquement">
            <a:extLst>
              <a:ext uri="{FF2B5EF4-FFF2-40B4-BE49-F238E27FC236}">
                <a16:creationId xmlns:a16="http://schemas.microsoft.com/office/drawing/2014/main" id="{4A9F18D2-0C5B-2B79-2966-C132399E0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489">
            <a:off x="3299954" y="1925390"/>
            <a:ext cx="5415380" cy="4196257"/>
          </a:xfrm>
          <a:prstGeom prst="rect">
            <a:avLst/>
          </a:prstGeo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F3BF2FD6-C55A-017C-5F91-94FB5328A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F5DA6D6-019E-0001-1DB3-FA7D6531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446BB41A-36CB-D98C-89BA-3C964682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8425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F27F1-12E3-9F4F-A03E-6D7813167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CCE043-E2A3-F309-7A40-298A40920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more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D2E442-1DD6-36CC-A5F7-74B3D73ED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882" y="1841502"/>
            <a:ext cx="10732294" cy="4364034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Benzerga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Bahmanyar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Derval, G., &amp; Ernst, D. (2024). A unified definition of hosting capacity, applications and review.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ORBi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-University of Liège. https://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orbi.uliege.be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/handle/2268/315915. 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Benzerga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A., Vassallo M., Gerard S.,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Vandeburie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J., and Ernst D. (2024). Combined PV-EV-HP Hosting Capacity Analysis of a Belgian Low- Voltage Distribution Network. In Proceeding of the 34th Australasian Universities Power Engineering Conference (AUPEC). 2024.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Benzerga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Bahmanyar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&amp; Ernst, D. (2022). Optimal Connection Phase Selection of Residential Distributed Energy Resources and its Impact on Aggregated Demand. 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arXiv:2207.05059. 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Benzerga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Gérard, S.,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Lachi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Garnier, Q.,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Bahmanyar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&amp; Ernst, D. (2022). Optimal connection phase selection for single-phase electrical vehicle chargers.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Vassallo, M.,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Benzerga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Bahmanyar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&amp; Ernst, D. (2023, June). Fair reinforcement learning algorithm for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pv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active control in lv distribution networks. In 2023 International Conference on Clean Electrical Power (ICCEP) (pp. 796-802). IEEE. </a:t>
            </a:r>
          </a:p>
          <a:p>
            <a:pPr>
              <a:buFont typeface="Wingdings" pitchFamily="2" charset="2"/>
              <a:buChar char="Ø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DCF4508-A194-CECA-600A-90529A5B2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BAE54F7-7586-4B1C-F859-443CF613B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E6B6CA3-6036-B186-36A0-5473C754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90</a:t>
            </a:fld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4AA4219-1ED2-C96B-C454-E0A0E2C038A0}"/>
              </a:ext>
            </a:extLst>
          </p:cNvPr>
          <p:cNvCxnSpPr/>
          <p:nvPr/>
        </p:nvCxnSpPr>
        <p:spPr>
          <a:xfrm>
            <a:off x="350157" y="1385888"/>
            <a:ext cx="8693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0937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A966B7F-017F-C84B-3B3D-34FB047A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Amina Benzerga</a:t>
            </a:r>
            <a:endParaRPr lang="en-GB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C1A44B0-597B-980C-884F-54B79C21C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Hosting Capacity of Low-Voltage Distribution Networks</a:t>
            </a:r>
            <a:endParaRPr lang="en-GB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C1B05478-06AA-0903-DF3C-F7B5CD370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BF42E-3C0A-684A-90D3-99F22B51B03C}" type="slidenum">
              <a:rPr lang="en-GB" smtClean="0"/>
              <a:t>91</a:t>
            </a:fld>
            <a:endParaRPr lang="en-GB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BFF27A2-BC51-2BB8-068F-F6ADB1514B12}"/>
              </a:ext>
            </a:extLst>
          </p:cNvPr>
          <p:cNvSpPr txBox="1"/>
          <p:nvPr/>
        </p:nvSpPr>
        <p:spPr>
          <a:xfrm>
            <a:off x="1088231" y="1571623"/>
            <a:ext cx="100155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“Happiness can be found, even in the darkest of times, if one only remembers to turn on the light.”</a:t>
            </a:r>
          </a:p>
          <a:p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ED69FDE-9824-5996-51B8-38C491063F94}"/>
              </a:ext>
            </a:extLst>
          </p:cNvPr>
          <p:cNvSpPr txBox="1"/>
          <p:nvPr/>
        </p:nvSpPr>
        <p:spPr>
          <a:xfrm>
            <a:off x="6786562" y="4372390"/>
            <a:ext cx="2276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Albus Dumbledore</a:t>
            </a:r>
          </a:p>
        </p:txBody>
      </p:sp>
    </p:spTree>
    <p:extLst>
      <p:ext uri="{BB962C8B-B14F-4D97-AF65-F5344CB8AC3E}">
        <p14:creationId xmlns:p14="http://schemas.microsoft.com/office/powerpoint/2010/main" val="5099431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35230</TotalTime>
  <Words>2672</Words>
  <Application>Microsoft Macintosh PowerPoint</Application>
  <PresentationFormat>Grand écran</PresentationFormat>
  <Paragraphs>706</Paragraphs>
  <Slides>91</Slides>
  <Notes>55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91</vt:i4>
      </vt:variant>
    </vt:vector>
  </HeadingPairs>
  <TitlesOfParts>
    <vt:vector size="98" baseType="lpstr">
      <vt:lpstr>Aptos</vt:lpstr>
      <vt:lpstr>Aptos Display</vt:lpstr>
      <vt:lpstr>Arial</vt:lpstr>
      <vt:lpstr>Cambria Math</vt:lpstr>
      <vt:lpstr>Times New Roman</vt:lpstr>
      <vt:lpstr>Wingdings</vt:lpstr>
      <vt:lpstr>Thème Office</vt:lpstr>
      <vt:lpstr>Hosting capacity of low-voltage distribution networks</vt:lpstr>
      <vt:lpstr>Présentation PowerPoint</vt:lpstr>
      <vt:lpstr>Power System</vt:lpstr>
      <vt:lpstr>Power System</vt:lpstr>
      <vt:lpstr>Power System</vt:lpstr>
      <vt:lpstr>Distributed Energy Resources (DERs)</vt:lpstr>
      <vt:lpstr>Présentation PowerPoint</vt:lpstr>
      <vt:lpstr>DERs issues – Photovoltaic (PV) panels example</vt:lpstr>
      <vt:lpstr>DERs issues – Electrical Vehicle (EV) example</vt:lpstr>
      <vt:lpstr>DERs issues</vt:lpstr>
      <vt:lpstr>The scope of this thesis</vt:lpstr>
      <vt:lpstr>Présentation PowerPoint</vt:lpstr>
      <vt:lpstr>Topology identification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Assumptions</vt:lpstr>
      <vt:lpstr>Methodology</vt:lpstr>
      <vt:lpstr>Methodology – single phase reconstruction</vt:lpstr>
      <vt:lpstr>Methodology – single phase reconstruction</vt:lpstr>
      <vt:lpstr>Methodology – single phase reconstruction</vt:lpstr>
      <vt:lpstr>Methodology</vt:lpstr>
      <vt:lpstr>Methodology – Three-phase topology formation</vt:lpstr>
      <vt:lpstr>Methodology – three-phase topology formation</vt:lpstr>
      <vt:lpstr>Methodology – three-phase topology formation</vt:lpstr>
      <vt:lpstr>Methodology – three-phase topology formation</vt:lpstr>
      <vt:lpstr>Methodology</vt:lpstr>
      <vt:lpstr>Test case</vt:lpstr>
      <vt:lpstr>Results</vt:lpstr>
      <vt:lpstr>Results</vt:lpstr>
      <vt:lpstr>Results validation</vt:lpstr>
      <vt:lpstr>Présentation PowerPoint</vt:lpstr>
      <vt:lpstr>Determining a Hosting Capacity </vt:lpstr>
      <vt:lpstr>Single technology hosting capacity</vt:lpstr>
      <vt:lpstr>Présentation PowerPoint</vt:lpstr>
      <vt:lpstr>Key performance indicators</vt:lpstr>
      <vt:lpstr>Configurations</vt:lpstr>
      <vt:lpstr>Configurations</vt:lpstr>
      <vt:lpstr>Configurations (2)</vt:lpstr>
      <vt:lpstr>Methodology - summary</vt:lpstr>
      <vt:lpstr>Test case</vt:lpstr>
      <vt:lpstr>PV Performance indicator – Energy spilled</vt:lpstr>
      <vt:lpstr>PV Performance indicator – Energy spilled</vt:lpstr>
      <vt:lpstr>PV Performance indicator – Energy spilled</vt:lpstr>
      <vt:lpstr>Test case – PV results</vt:lpstr>
      <vt:lpstr>Test case – PV results</vt:lpstr>
      <vt:lpstr>Test case – PV results</vt:lpstr>
      <vt:lpstr>Test case – PV results</vt:lpstr>
      <vt:lpstr>Présentation PowerPoint</vt:lpstr>
      <vt:lpstr>Hosting Capacity Definition</vt:lpstr>
      <vt:lpstr>Hosting capacity (HC)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N-dimensional hosting capacity</vt:lpstr>
      <vt:lpstr>One Dimensional Hosting capacity</vt:lpstr>
      <vt:lpstr>Summary of the formalism</vt:lpstr>
      <vt:lpstr>Présentation PowerPoint</vt:lpstr>
      <vt:lpstr>Combined PV-EV-HP Hosting Capacity</vt:lpstr>
      <vt:lpstr>Methodology</vt:lpstr>
      <vt:lpstr>Case study – considered scenarios</vt:lpstr>
      <vt:lpstr>Case study </vt:lpstr>
      <vt:lpstr>Case study – Functions</vt:lpstr>
      <vt:lpstr>Case study – Belgian network</vt:lpstr>
      <vt:lpstr>Results - Voltage</vt:lpstr>
      <vt:lpstr>Results - Voltage</vt:lpstr>
      <vt:lpstr>Results - Voltage</vt:lpstr>
      <vt:lpstr>Results – Loads </vt:lpstr>
      <vt:lpstr>Présentation PowerPoint</vt:lpstr>
      <vt:lpstr>Conclusion – Journey summary</vt:lpstr>
      <vt:lpstr>Future work</vt:lpstr>
      <vt:lpstr>Further information</vt:lpstr>
      <vt:lpstr>And more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Benzerga Amina</dc:creator>
  <cp:lastModifiedBy>Benzerga Amina</cp:lastModifiedBy>
  <cp:revision>4</cp:revision>
  <dcterms:created xsi:type="dcterms:W3CDTF">2024-11-04T10:28:06Z</dcterms:created>
  <dcterms:modified xsi:type="dcterms:W3CDTF">2024-12-10T13:28:06Z</dcterms:modified>
</cp:coreProperties>
</file>