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7" r:id="rId1"/>
  </p:sldMasterIdLst>
  <p:notesMasterIdLst>
    <p:notesMasterId r:id="rId19"/>
  </p:notesMasterIdLst>
  <p:sldIdLst>
    <p:sldId id="360" r:id="rId2"/>
    <p:sldId id="448" r:id="rId3"/>
    <p:sldId id="333" r:id="rId4"/>
    <p:sldId id="418" r:id="rId5"/>
    <p:sldId id="381" r:id="rId6"/>
    <p:sldId id="364" r:id="rId7"/>
    <p:sldId id="419" r:id="rId8"/>
    <p:sldId id="440" r:id="rId9"/>
    <p:sldId id="444" r:id="rId10"/>
    <p:sldId id="441" r:id="rId11"/>
    <p:sldId id="424" r:id="rId12"/>
    <p:sldId id="395" r:id="rId13"/>
    <p:sldId id="446" r:id="rId14"/>
    <p:sldId id="445" r:id="rId15"/>
    <p:sldId id="425" r:id="rId16"/>
    <p:sldId id="447" r:id="rId17"/>
    <p:sldId id="344"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iwir Jérôme" initials="BJ" lastIdx="1" clrIdx="0">
    <p:extLst>
      <p:ext uri="{19B8F6BF-5375-455C-9EA6-DF929625EA0E}">
        <p15:presenceInfo xmlns:p15="http://schemas.microsoft.com/office/powerpoint/2012/main" userId="Baiwir Jérôm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F1D401"/>
    <a:srgbClr val="FF6347"/>
    <a:srgbClr val="4682B4"/>
    <a:srgbClr val="000000"/>
    <a:srgbClr val="1F477D"/>
    <a:srgbClr val="747EBC"/>
    <a:srgbClr val="6669AE"/>
    <a:srgbClr val="5B57A2"/>
    <a:srgbClr val="4441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46" autoAdjust="0"/>
    <p:restoredTop sz="84868" autoAdjust="0"/>
  </p:normalViewPr>
  <p:slideViewPr>
    <p:cSldViewPr snapToGrid="0">
      <p:cViewPr varScale="1">
        <p:scale>
          <a:sx n="75" d="100"/>
          <a:sy n="75" d="100"/>
        </p:scale>
        <p:origin x="965" y="62"/>
      </p:cViewPr>
      <p:guideLst/>
    </p:cSldViewPr>
  </p:slideViewPr>
  <p:outlineViewPr>
    <p:cViewPr>
      <p:scale>
        <a:sx n="33" d="100"/>
        <a:sy n="33" d="100"/>
      </p:scale>
      <p:origin x="0" y="-7291"/>
    </p:cViewPr>
  </p:outlineViewPr>
  <p:notesTextViewPr>
    <p:cViewPr>
      <p:scale>
        <a:sx n="100" d="100"/>
        <a:sy n="100" d="100"/>
      </p:scale>
      <p:origin x="0" y="0"/>
    </p:cViewPr>
  </p:notesTextViewPr>
  <p:sorterViewPr>
    <p:cViewPr varScale="1">
      <p:scale>
        <a:sx n="100" d="100"/>
        <a:sy n="100" d="100"/>
      </p:scale>
      <p:origin x="0" y="0"/>
    </p:cViewPr>
  </p:sorterViewPr>
  <p:notesViewPr>
    <p:cSldViewPr snapToGrid="0">
      <p:cViewPr varScale="1">
        <p:scale>
          <a:sx n="90" d="100"/>
          <a:sy n="90" d="100"/>
        </p:scale>
        <p:origin x="3768" y="5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9432E-28FB-4E51-8FC3-08402D9C30BC}" type="datetimeFigureOut">
              <a:rPr lang="fr-BE" smtClean="0"/>
              <a:t>02-12-21</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A0FAB-3135-4F4C-BC34-DCE5418AE8AD}" type="slidenum">
              <a:rPr lang="fr-BE" smtClean="0"/>
              <a:t>‹N°›</a:t>
            </a:fld>
            <a:endParaRPr lang="fr-BE" dirty="0"/>
          </a:p>
        </p:txBody>
      </p:sp>
    </p:spTree>
    <p:extLst>
      <p:ext uri="{BB962C8B-B14F-4D97-AF65-F5344CB8AC3E}">
        <p14:creationId xmlns:p14="http://schemas.microsoft.com/office/powerpoint/2010/main" val="12600644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Hello everyone, today I am</a:t>
            </a:r>
            <a:r>
              <a:rPr lang="en-GB" sz="1200" kern="1200" baseline="0" noProof="0" dirty="0" smtClean="0">
                <a:solidFill>
                  <a:schemeClr val="tx1"/>
                </a:solidFill>
                <a:effectLst/>
                <a:latin typeface="+mn-lt"/>
                <a:ea typeface="+mn-ea"/>
                <a:cs typeface="+mn-cs"/>
              </a:rPr>
              <a:t> going to speak about the </a:t>
            </a:r>
            <a:r>
              <a:rPr lang="en-US" sz="1200" kern="1200" baseline="0" noProof="0" dirty="0" smtClean="0">
                <a:solidFill>
                  <a:schemeClr val="tx1"/>
                </a:solidFill>
                <a:effectLst/>
                <a:latin typeface="+mn-lt"/>
                <a:ea typeface="+mn-ea"/>
                <a:cs typeface="+mn-cs"/>
              </a:rPr>
              <a:t>influence of </a:t>
            </a:r>
            <a:r>
              <a:rPr lang="en-US" sz="1200" kern="1200" baseline="0" noProof="0" dirty="0" err="1" smtClean="0">
                <a:solidFill>
                  <a:schemeClr val="tx1"/>
                </a:solidFill>
                <a:effectLst/>
                <a:latin typeface="+mn-lt"/>
                <a:ea typeface="+mn-ea"/>
                <a:cs typeface="+mn-cs"/>
              </a:rPr>
              <a:t>gammaherpesvirus</a:t>
            </a:r>
            <a:r>
              <a:rPr lang="en-US" sz="1200" kern="1200" baseline="0" noProof="0" dirty="0" smtClean="0">
                <a:solidFill>
                  <a:schemeClr val="tx1"/>
                </a:solidFill>
                <a:effectLst/>
                <a:latin typeface="+mn-lt"/>
                <a:ea typeface="+mn-ea"/>
                <a:cs typeface="+mn-cs"/>
              </a:rPr>
              <a:t> infections on the antibody repertoire of their host.</a:t>
            </a:r>
            <a:endParaRPr lang="en-GB" sz="1200" kern="1200" noProof="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a:t>
            </a:fld>
            <a:endParaRPr lang="fr-BE"/>
          </a:p>
        </p:txBody>
      </p:sp>
    </p:spTree>
    <p:extLst>
      <p:ext uri="{BB962C8B-B14F-4D97-AF65-F5344CB8AC3E}">
        <p14:creationId xmlns:p14="http://schemas.microsoft.com/office/powerpoint/2010/main" val="2048231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noProof="0" dirty="0" smtClean="0"/>
              <a:t>Another thing that</a:t>
            </a:r>
            <a:r>
              <a:rPr lang="en-US" baseline="0" noProof="0" dirty="0" smtClean="0"/>
              <a:t> </a:t>
            </a:r>
            <a:r>
              <a:rPr lang="en-GB" noProof="0" dirty="0" smtClean="0"/>
              <a:t>appears clearly is the size of the clusters, bigger in infected mice.</a:t>
            </a:r>
            <a:r>
              <a:rPr lang="en-GB" baseline="0" noProof="0" dirty="0" smtClean="0"/>
              <a:t> </a:t>
            </a:r>
            <a:r>
              <a:rPr lang="en-US" noProof="0" dirty="0" smtClean="0"/>
              <a:t>And not only the clusters of</a:t>
            </a:r>
            <a:r>
              <a:rPr lang="en-US" baseline="0" noProof="0" dirty="0" smtClean="0"/>
              <a:t> B cells in infected mice are bigger, so have more clones with distinct sequences, but the clusters of infected mice have less sequences for each clone. Giving rise to this kind of cluster in infected mice, and this kind for uninfected mice. </a:t>
            </a:r>
            <a:endParaRPr lang="en-US" sz="1200" noProof="0" dirty="0" smtClean="0">
              <a:solidFill>
                <a:srgbClr val="FF0000"/>
              </a:solidFill>
            </a:endParaRPr>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10</a:t>
            </a:fld>
            <a:endParaRPr lang="fr-BE" dirty="0"/>
          </a:p>
        </p:txBody>
      </p:sp>
    </p:spTree>
    <p:extLst>
      <p:ext uri="{BB962C8B-B14F-4D97-AF65-F5344CB8AC3E}">
        <p14:creationId xmlns:p14="http://schemas.microsoft.com/office/powerpoint/2010/main" val="2273602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does these</a:t>
            </a:r>
            <a:r>
              <a:rPr lang="en-US" sz="1200" kern="1200" baseline="0" dirty="0" smtClean="0">
                <a:solidFill>
                  <a:schemeClr val="tx1"/>
                </a:solidFill>
                <a:effectLst/>
                <a:latin typeface="+mn-lt"/>
                <a:ea typeface="+mn-ea"/>
                <a:cs typeface="+mn-cs"/>
              </a:rPr>
              <a:t> effects come from the environment or within the infected B cells? </a:t>
            </a:r>
            <a:r>
              <a:rPr lang="en-US" sz="1200" kern="1200" dirty="0" smtClean="0">
                <a:solidFill>
                  <a:schemeClr val="tx1"/>
                </a:solidFill>
                <a:effectLst/>
                <a:latin typeface="+mn-lt"/>
                <a:ea typeface="+mn-ea"/>
                <a:cs typeface="+mn-cs"/>
              </a:rPr>
              <a:t>To assess</a:t>
            </a:r>
            <a:r>
              <a:rPr lang="en-US" sz="1200" kern="1200" baseline="0" dirty="0" smtClean="0">
                <a:solidFill>
                  <a:schemeClr val="tx1"/>
                </a:solidFill>
                <a:effectLst/>
                <a:latin typeface="+mn-lt"/>
                <a:ea typeface="+mn-ea"/>
                <a:cs typeface="+mn-cs"/>
              </a:rPr>
              <a:t> this question, we infected mice with a fluorescent virus in order to compare the repertoire of infected and non infected b cells.</a:t>
            </a:r>
            <a:endParaRPr lang="fr-BE" dirty="0" smtClean="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11</a:t>
            </a:fld>
            <a:endParaRPr lang="fr-BE"/>
          </a:p>
        </p:txBody>
      </p:sp>
    </p:spTree>
    <p:extLst>
      <p:ext uri="{BB962C8B-B14F-4D97-AF65-F5344CB8AC3E}">
        <p14:creationId xmlns:p14="http://schemas.microsoft.com/office/powerpoint/2010/main" val="8626474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Similarly to earlier, here are two representations of the BCR repertoire of uninfected and infected B lymphocytes. We can also see that isotype use is different between infected and non-infected</a:t>
            </a:r>
            <a:r>
              <a:rPr lang="en-US" sz="1200" kern="1200" baseline="0" dirty="0" smtClean="0">
                <a:solidFill>
                  <a:schemeClr val="tx1"/>
                </a:solidFill>
                <a:effectLst/>
                <a:latin typeface="+mn-lt"/>
                <a:ea typeface="+mn-ea"/>
                <a:cs typeface="+mn-cs"/>
              </a:rPr>
              <a:t> B cells.</a:t>
            </a:r>
            <a:endParaRPr lang="fr-BE" dirty="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12</a:t>
            </a:fld>
            <a:endParaRPr lang="fr-BE"/>
          </a:p>
        </p:txBody>
      </p:sp>
    </p:spTree>
    <p:extLst>
      <p:ext uri="{BB962C8B-B14F-4D97-AF65-F5344CB8AC3E}">
        <p14:creationId xmlns:p14="http://schemas.microsoft.com/office/powerpoint/2010/main" val="17185913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noProof="0" dirty="0" smtClean="0"/>
              <a:t>Here are the representations of the isotype use in infected and non infected B cells,</a:t>
            </a:r>
            <a:r>
              <a:rPr lang="en-US" baseline="0" noProof="0" dirty="0" smtClean="0"/>
              <a:t> with the isotype switches responsible for such changes.</a:t>
            </a:r>
            <a:endParaRPr lang="en-US" noProof="0" dirty="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13</a:t>
            </a:fld>
            <a:endParaRPr lang="fr-BE" dirty="0"/>
          </a:p>
        </p:txBody>
      </p:sp>
    </p:spTree>
    <p:extLst>
      <p:ext uri="{BB962C8B-B14F-4D97-AF65-F5344CB8AC3E}">
        <p14:creationId xmlns:p14="http://schemas.microsoft.com/office/powerpoint/2010/main" val="2855815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As earlier, we also find bigger cluster in infected B cells in comparison to the uninfected ones. Unfortunately, we could not observe differences in the size of the clones here.</a:t>
            </a:r>
            <a:endParaRPr lang="fr-BE" dirty="0" smtClean="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14</a:t>
            </a:fld>
            <a:endParaRPr lang="fr-BE" dirty="0"/>
          </a:p>
        </p:txBody>
      </p:sp>
    </p:spTree>
    <p:extLst>
      <p:ext uri="{BB962C8B-B14F-4D97-AF65-F5344CB8AC3E}">
        <p14:creationId xmlns:p14="http://schemas.microsoft.com/office/powerpoint/2010/main" val="931460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sz="1200" kern="1200" noProof="0" dirty="0" smtClean="0">
                <a:solidFill>
                  <a:schemeClr val="tx1"/>
                </a:solidFill>
                <a:effectLst/>
                <a:latin typeface="+mn-lt"/>
                <a:ea typeface="+mn-ea"/>
                <a:cs typeface="+mn-cs"/>
              </a:rPr>
              <a:t>In conclusion</a:t>
            </a:r>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15</a:t>
            </a:fld>
            <a:endParaRPr lang="fr-BE" dirty="0"/>
          </a:p>
        </p:txBody>
      </p:sp>
    </p:spTree>
    <p:extLst>
      <p:ext uri="{BB962C8B-B14F-4D97-AF65-F5344CB8AC3E}">
        <p14:creationId xmlns:p14="http://schemas.microsoft.com/office/powerpoint/2010/main" val="39567382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noProof="0" dirty="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16</a:t>
            </a:fld>
            <a:endParaRPr lang="fr-BE" dirty="0"/>
          </a:p>
        </p:txBody>
      </p:sp>
    </p:spTree>
    <p:extLst>
      <p:ext uri="{BB962C8B-B14F-4D97-AF65-F5344CB8AC3E}">
        <p14:creationId xmlns:p14="http://schemas.microsoft.com/office/powerpoint/2010/main" val="40557124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noProof="0" dirty="0" smtClean="0">
                <a:solidFill>
                  <a:schemeClr val="tx1"/>
                </a:solidFill>
                <a:effectLst/>
                <a:latin typeface="+mn-lt"/>
                <a:ea typeface="+mn-ea"/>
                <a:cs typeface="+mn-cs"/>
              </a:rPr>
              <a:t>Thank</a:t>
            </a:r>
            <a:r>
              <a:rPr lang="en-GB" sz="1200" kern="1200" baseline="0" noProof="0" dirty="0" smtClean="0">
                <a:solidFill>
                  <a:schemeClr val="tx1"/>
                </a:solidFill>
                <a:effectLst/>
                <a:latin typeface="+mn-lt"/>
                <a:ea typeface="+mn-ea"/>
                <a:cs typeface="+mn-cs"/>
              </a:rPr>
              <a:t> you for your attention.</a:t>
            </a:r>
            <a:endParaRPr lang="en-GB" sz="1200" kern="1200" noProof="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17</a:t>
            </a:fld>
            <a:endParaRPr lang="fr-BE"/>
          </a:p>
        </p:txBody>
      </p:sp>
    </p:spTree>
    <p:extLst>
      <p:ext uri="{BB962C8B-B14F-4D97-AF65-F5344CB8AC3E}">
        <p14:creationId xmlns:p14="http://schemas.microsoft.com/office/powerpoint/2010/main" val="687510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noProof="0" dirty="0" err="1" smtClean="0">
                <a:solidFill>
                  <a:schemeClr val="tx1"/>
                </a:solidFill>
                <a:effectLst/>
                <a:latin typeface="+mn-lt"/>
                <a:ea typeface="+mn-ea"/>
                <a:cs typeface="+mn-cs"/>
              </a:rPr>
              <a:t>Gammaherpesviruses</a:t>
            </a:r>
            <a:r>
              <a:rPr lang="en-US" sz="1200" kern="1200" noProof="0" dirty="0" smtClean="0">
                <a:solidFill>
                  <a:schemeClr val="tx1"/>
                </a:solidFill>
                <a:effectLst/>
                <a:latin typeface="+mn-lt"/>
                <a:ea typeface="+mn-ea"/>
                <a:cs typeface="+mn-cs"/>
              </a:rPr>
              <a:t> are very prevalent viruses, both in animals and humans. Once the primary replication is controlled, these viruses latently infect their hosts and persist for life. In a minority of cases, mainly in immunocompromised individuals, these viruses can induce the development of cancer. However, in the vast majority of cases, infections with </a:t>
            </a:r>
            <a:r>
              <a:rPr lang="en-US" sz="1200" kern="1200" noProof="0" dirty="0" err="1" smtClean="0">
                <a:solidFill>
                  <a:schemeClr val="tx1"/>
                </a:solidFill>
                <a:effectLst/>
                <a:latin typeface="+mn-lt"/>
                <a:ea typeface="+mn-ea"/>
                <a:cs typeface="+mn-cs"/>
              </a:rPr>
              <a:t>gammaherpesviruses</a:t>
            </a:r>
            <a:r>
              <a:rPr lang="en-US" sz="1200" kern="1200" noProof="0" dirty="0" smtClean="0">
                <a:solidFill>
                  <a:schemeClr val="tx1"/>
                </a:solidFill>
                <a:effectLst/>
                <a:latin typeface="+mn-lt"/>
                <a:ea typeface="+mn-ea"/>
                <a:cs typeface="+mn-cs"/>
              </a:rPr>
              <a:t> are asymptomatic. Since these viruses establish their long-term latency mainly</a:t>
            </a:r>
            <a:r>
              <a:rPr lang="en-US" sz="1200" kern="1200" baseline="0" noProof="0" dirty="0" smtClean="0">
                <a:solidFill>
                  <a:schemeClr val="tx1"/>
                </a:solidFill>
                <a:effectLst/>
                <a:latin typeface="+mn-lt"/>
                <a:ea typeface="+mn-ea"/>
                <a:cs typeface="+mn-cs"/>
              </a:rPr>
              <a:t> in B cells,</a:t>
            </a:r>
            <a:r>
              <a:rPr lang="en-US" sz="1200" kern="1200" noProof="0" dirty="0" smtClean="0">
                <a:solidFill>
                  <a:schemeClr val="tx1"/>
                </a:solidFill>
                <a:effectLst/>
                <a:latin typeface="+mn-lt"/>
                <a:ea typeface="+mn-ea"/>
                <a:cs typeface="+mn-cs"/>
              </a:rPr>
              <a:t> in this project, we want to examine the imprinting of these infections on the antibody repertoire of infected individuals.</a:t>
            </a:r>
            <a:endParaRPr lang="en-GB" sz="1200" kern="1200" noProof="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2</a:t>
            </a:fld>
            <a:endParaRPr lang="fr-BE"/>
          </a:p>
        </p:txBody>
      </p:sp>
    </p:spTree>
    <p:extLst>
      <p:ext uri="{BB962C8B-B14F-4D97-AF65-F5344CB8AC3E}">
        <p14:creationId xmlns:p14="http://schemas.microsoft.com/office/powerpoint/2010/main" val="1230123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B cells express membrane antibodies called B cell receptor (BCR) which correspond to the translation of rearranged DNA sequences, giving a bar code identifying each clone. All of these BCRs represent the BCR repertoire. Based on this identity, the phylogeny of B lymphocytes can be determined, but also some of their functional properties such as the rate of somatic </a:t>
            </a:r>
            <a:r>
              <a:rPr lang="en-US" sz="1200" kern="1200" dirty="0" err="1" smtClean="0">
                <a:solidFill>
                  <a:schemeClr val="tx1"/>
                </a:solidFill>
                <a:effectLst/>
                <a:latin typeface="+mn-lt"/>
                <a:ea typeface="+mn-ea"/>
                <a:cs typeface="+mn-cs"/>
              </a:rPr>
              <a:t>hypermutation</a:t>
            </a:r>
            <a:r>
              <a:rPr lang="en-US" sz="1200" kern="1200" dirty="0" smtClean="0">
                <a:solidFill>
                  <a:schemeClr val="tx1"/>
                </a:solidFill>
                <a:effectLst/>
                <a:latin typeface="+mn-lt"/>
                <a:ea typeface="+mn-ea"/>
                <a:cs typeface="+mn-cs"/>
              </a:rPr>
              <a:t> or isotype switching.</a:t>
            </a:r>
            <a:endParaRPr lang="fr-BE" dirty="0" smtClean="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3</a:t>
            </a:fld>
            <a:endParaRPr lang="fr-BE"/>
          </a:p>
        </p:txBody>
      </p:sp>
    </p:spTree>
    <p:extLst>
      <p:ext uri="{BB962C8B-B14F-4D97-AF65-F5344CB8AC3E}">
        <p14:creationId xmlns:p14="http://schemas.microsoft.com/office/powerpoint/2010/main" val="1414368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address the question of the imprinting of </a:t>
            </a:r>
            <a:r>
              <a:rPr lang="en-US" dirty="0" err="1" smtClean="0"/>
              <a:t>gammaherpesviruses</a:t>
            </a:r>
            <a:r>
              <a:rPr lang="en-US" dirty="0" smtClean="0"/>
              <a:t> on the immune responses of infected individuals, we need an animal model, due to the strict tropism of EBV and KSHV. The Murid </a:t>
            </a:r>
            <a:r>
              <a:rPr lang="en-US" dirty="0" err="1" smtClean="0"/>
              <a:t>gammaHerpesVirus</a:t>
            </a:r>
            <a:r>
              <a:rPr lang="en-US" dirty="0" smtClean="0"/>
              <a:t> 4 (MuHV-4) is a </a:t>
            </a:r>
            <a:r>
              <a:rPr lang="en-US" dirty="0" err="1" smtClean="0"/>
              <a:t>gammaherpesvirus</a:t>
            </a:r>
            <a:r>
              <a:rPr lang="en-US" dirty="0" smtClean="0"/>
              <a:t> closely related to EBV and KSHV. As part of this project, we will harvest the lymphocytes of mice having undergone different experimental designs in order to extract the messenger RNAs encoding the heavy chains of immunoglobulins and to sequence them via next generation sequencing.</a:t>
            </a:r>
            <a:endParaRPr lang="fr-BE" dirty="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4</a:t>
            </a:fld>
            <a:endParaRPr lang="fr-BE" dirty="0"/>
          </a:p>
        </p:txBody>
      </p:sp>
    </p:spTree>
    <p:extLst>
      <p:ext uri="{BB962C8B-B14F-4D97-AF65-F5344CB8AC3E}">
        <p14:creationId xmlns:p14="http://schemas.microsoft.com/office/powerpoint/2010/main" val="228342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order to address the question of the imprinting of </a:t>
            </a:r>
            <a:r>
              <a:rPr lang="en-US" dirty="0" err="1" smtClean="0"/>
              <a:t>gammaherpesviruses</a:t>
            </a:r>
            <a:r>
              <a:rPr lang="en-US" dirty="0" smtClean="0"/>
              <a:t> on the immune responses of infected individuals, we need an animal model, due to the strict tropism of EBV and KSHV. The Murid </a:t>
            </a:r>
            <a:r>
              <a:rPr lang="en-US" dirty="0" err="1" smtClean="0"/>
              <a:t>gammaHerpesVirus</a:t>
            </a:r>
            <a:r>
              <a:rPr lang="en-US" dirty="0" smtClean="0"/>
              <a:t> 4 (MuHV-4) is a </a:t>
            </a:r>
            <a:r>
              <a:rPr lang="en-US" dirty="0" err="1" smtClean="0"/>
              <a:t>gammaherpesvirus</a:t>
            </a:r>
            <a:r>
              <a:rPr lang="en-US" dirty="0" smtClean="0"/>
              <a:t> closely related to EBV and KSHV. As part of this project, we will harvest the lymphocytes of mice having undergone different experimental designs in order to extract the messenger RNAs encoding the heavy chains of immunoglobulins and to sequence them via next generation sequencing.</a:t>
            </a:r>
            <a:endParaRPr lang="fr-BE" dirty="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5</a:t>
            </a:fld>
            <a:endParaRPr lang="fr-BE"/>
          </a:p>
        </p:txBody>
      </p:sp>
    </p:spTree>
    <p:extLst>
      <p:ext uri="{BB962C8B-B14F-4D97-AF65-F5344CB8AC3E}">
        <p14:creationId xmlns:p14="http://schemas.microsoft.com/office/powerpoint/2010/main" val="39879862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As a reminder, the germinal DNA of B cells contains a whole series of V, D and J regions for the heavy chain of immunoglobulins which undergo a rearrangement during cell maturation. These rearranged sequences include the CDR3 region, which is very important in the recognition of antigens, and representing the signature of B lymphocytes.</a:t>
            </a:r>
            <a:endParaRPr lang="fr-BE" dirty="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6</a:t>
            </a:fld>
            <a:endParaRPr lang="fr-BE"/>
          </a:p>
        </p:txBody>
      </p:sp>
    </p:spTree>
    <p:extLst>
      <p:ext uri="{BB962C8B-B14F-4D97-AF65-F5344CB8AC3E}">
        <p14:creationId xmlns:p14="http://schemas.microsoft.com/office/powerpoint/2010/main" val="26453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sz="1200" kern="1200" dirty="0" smtClean="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7</a:t>
            </a:fld>
            <a:endParaRPr lang="fr-BE" dirty="0"/>
          </a:p>
        </p:txBody>
      </p:sp>
    </p:spTree>
    <p:extLst>
      <p:ext uri="{BB962C8B-B14F-4D97-AF65-F5344CB8AC3E}">
        <p14:creationId xmlns:p14="http://schemas.microsoft.com/office/powerpoint/2010/main" val="424064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kern="1200" dirty="0" smtClean="0">
                <a:solidFill>
                  <a:schemeClr val="tx1"/>
                </a:solidFill>
                <a:effectLst/>
                <a:latin typeface="+mn-lt"/>
                <a:ea typeface="+mn-ea"/>
                <a:cs typeface="+mn-cs"/>
              </a:rPr>
              <a:t>Here are two representations of the BCR repertoire of uninfected and infected mice coming from preliminary results generated in our laboratory. The different circles represent different clones of B lymphocytes, and the larger the circle, the greater the number of lymphocytes having an identical sequence. These circles are linked to others when we can infer mutations or when isotype switching has been made, giving clusters. The different colors correspond to the isotypes of these clones. We thus trace here part of the phylogeny of these lymphocytes. As you can see, we have a difference in the colors</a:t>
            </a:r>
            <a:r>
              <a:rPr lang="en-US" sz="1200" kern="1200" baseline="0" dirty="0" smtClean="0">
                <a:solidFill>
                  <a:schemeClr val="tx1"/>
                </a:solidFill>
                <a:effectLst/>
                <a:latin typeface="+mn-lt"/>
                <a:ea typeface="+mn-ea"/>
                <a:cs typeface="+mn-cs"/>
              </a:rPr>
              <a:t> shown in both repertoires.</a:t>
            </a:r>
            <a:endParaRPr lang="fr-BE" dirty="0"/>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8</a:t>
            </a:fld>
            <a:endParaRPr lang="fr-BE" dirty="0"/>
          </a:p>
        </p:txBody>
      </p:sp>
    </p:spTree>
    <p:extLst>
      <p:ext uri="{BB962C8B-B14F-4D97-AF65-F5344CB8AC3E}">
        <p14:creationId xmlns:p14="http://schemas.microsoft.com/office/powerpoint/2010/main" val="1961832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Indeed, the proportions of isotypes are different between the repertoire of uninfected mice and that of mice 40 days post-infection with MuHV-4. I was also able to demonstrate which isotype switches were responsible for these differences. </a:t>
            </a:r>
          </a:p>
        </p:txBody>
      </p:sp>
      <p:sp>
        <p:nvSpPr>
          <p:cNvPr id="4" name="Espace réservé du numéro de diapositive 3"/>
          <p:cNvSpPr>
            <a:spLocks noGrp="1"/>
          </p:cNvSpPr>
          <p:nvPr>
            <p:ph type="sldNum" sz="quarter" idx="10"/>
          </p:nvPr>
        </p:nvSpPr>
        <p:spPr/>
        <p:txBody>
          <a:bodyPr/>
          <a:lstStyle/>
          <a:p>
            <a:fld id="{711A0FAB-3135-4F4C-BC34-DCE5418AE8AD}" type="slidenum">
              <a:rPr lang="fr-BE" smtClean="0"/>
              <a:t>9</a:t>
            </a:fld>
            <a:endParaRPr lang="fr-BE" dirty="0"/>
          </a:p>
        </p:txBody>
      </p:sp>
    </p:spTree>
    <p:extLst>
      <p:ext uri="{BB962C8B-B14F-4D97-AF65-F5344CB8AC3E}">
        <p14:creationId xmlns:p14="http://schemas.microsoft.com/office/powerpoint/2010/main" val="13253944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FMV">
    <p:bg>
      <p:bgPr>
        <a:solidFill>
          <a:schemeClr val="bg1"/>
        </a:solidFill>
        <a:effectLst/>
      </p:bgPr>
    </p:bg>
    <p:spTree>
      <p:nvGrpSpPr>
        <p:cNvPr id="1" name=""/>
        <p:cNvGrpSpPr/>
        <p:nvPr/>
      </p:nvGrpSpPr>
      <p:grpSpPr>
        <a:xfrm>
          <a:off x="0" y="0"/>
          <a:ext cx="0" cy="0"/>
          <a:chOff x="0" y="0"/>
          <a:chExt cx="0" cy="0"/>
        </a:xfrm>
      </p:grpSpPr>
      <p:grpSp>
        <p:nvGrpSpPr>
          <p:cNvPr id="2" name="Grouper 1"/>
          <p:cNvGrpSpPr/>
          <p:nvPr userDrawn="1"/>
        </p:nvGrpSpPr>
        <p:grpSpPr>
          <a:xfrm>
            <a:off x="2" y="0"/>
            <a:ext cx="9465831" cy="6858000"/>
            <a:chOff x="0" y="0"/>
            <a:chExt cx="7099373" cy="5143500"/>
          </a:xfrm>
        </p:grpSpPr>
        <p:sp>
          <p:nvSpPr>
            <p:cNvPr id="14" name="Triangle rectangle 13"/>
            <p:cNvSpPr/>
            <p:nvPr userDrawn="1"/>
          </p:nvSpPr>
          <p:spPr>
            <a:xfrm flipV="1">
              <a:off x="1" y="0"/>
              <a:ext cx="4757430" cy="2395700"/>
            </a:xfrm>
            <a:prstGeom prst="rtTriangle">
              <a:avLst/>
            </a:prstGeom>
            <a:solidFill>
              <a:srgbClr val="5B57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fr-FR" sz="1900">
                <a:solidFill>
                  <a:prstClr val="white"/>
                </a:solidFill>
              </a:endParaRPr>
            </a:p>
          </p:txBody>
        </p:sp>
        <p:sp>
          <p:nvSpPr>
            <p:cNvPr id="13" name="Triangle rectangle 12"/>
            <p:cNvSpPr/>
            <p:nvPr userDrawn="1"/>
          </p:nvSpPr>
          <p:spPr>
            <a:xfrm>
              <a:off x="0" y="1568468"/>
              <a:ext cx="7099373" cy="3575032"/>
            </a:xfrm>
            <a:prstGeom prst="rtTriangle">
              <a:avLst/>
            </a:prstGeom>
            <a:solidFill>
              <a:srgbClr val="E6E6E6">
                <a:alpha val="5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fr-FR" sz="1900">
                <a:solidFill>
                  <a:prstClr val="white"/>
                </a:solidFill>
              </a:endParaRPr>
            </a:p>
          </p:txBody>
        </p:sp>
      </p:grpSp>
      <p:sp>
        <p:nvSpPr>
          <p:cNvPr id="3" name="Espace réservé de la date 2"/>
          <p:cNvSpPr>
            <a:spLocks noGrp="1"/>
          </p:cNvSpPr>
          <p:nvPr>
            <p:ph type="dt" sz="half" idx="10"/>
          </p:nvPr>
        </p:nvSpPr>
        <p:spPr/>
        <p:txBody>
          <a:bodyPr/>
          <a:lstStyle/>
          <a:p>
            <a:fld id="{E84C0596-2690-A647-BF28-8313842AC749}" type="datetimeFigureOut">
              <a:rPr lang="fr-FR" smtClean="0">
                <a:solidFill>
                  <a:prstClr val="black">
                    <a:tint val="75000"/>
                  </a:prstClr>
                </a:solidFill>
              </a:rPr>
              <a:pPr/>
              <a:t>02/12/2021</a:t>
            </a:fld>
            <a:endParaRPr lang="fr-FR">
              <a:solidFill>
                <a:prstClr val="black">
                  <a:tint val="75000"/>
                </a:prstClr>
              </a:solidFill>
            </a:endParaRPr>
          </a:p>
        </p:txBody>
      </p:sp>
      <p:sp>
        <p:nvSpPr>
          <p:cNvPr id="4" name="Espace réservé du pied de page 3"/>
          <p:cNvSpPr>
            <a:spLocks noGrp="1"/>
          </p:cNvSpPr>
          <p:nvPr>
            <p:ph type="ftr" sz="quarter" idx="11"/>
          </p:nvPr>
        </p:nvSpPr>
        <p:spPr/>
        <p:txBody>
          <a:bodyPr/>
          <a:lstStyle/>
          <a:p>
            <a:endParaRPr lang="fr-FR">
              <a:solidFill>
                <a:prstClr val="black">
                  <a:tint val="75000"/>
                </a:prstClr>
              </a:solidFill>
            </a:endParaRPr>
          </a:p>
        </p:txBody>
      </p:sp>
      <p:sp>
        <p:nvSpPr>
          <p:cNvPr id="11" name="Espace réservé du texte 6"/>
          <p:cNvSpPr>
            <a:spLocks noGrp="1"/>
          </p:cNvSpPr>
          <p:nvPr>
            <p:ph type="body" sz="quarter" idx="13" hasCustomPrompt="1"/>
          </p:nvPr>
        </p:nvSpPr>
        <p:spPr>
          <a:xfrm>
            <a:off x="609600" y="4437122"/>
            <a:ext cx="7496437" cy="1693314"/>
          </a:xfrm>
        </p:spPr>
        <p:txBody>
          <a:bodyPr>
            <a:noAutofit/>
          </a:bodyPr>
          <a:lstStyle>
            <a:lvl1pPr marL="0" indent="0" algn="l">
              <a:buNone/>
              <a:defRPr sz="2400"/>
            </a:lvl1pPr>
            <a:lvl2pPr marL="457189" indent="0" algn="ctr">
              <a:buNone/>
              <a:defRPr sz="2400"/>
            </a:lvl2pPr>
            <a:lvl3pPr marL="914377" indent="0" algn="ctr">
              <a:buNone/>
              <a:defRPr sz="2400"/>
            </a:lvl3pPr>
            <a:lvl4pPr marL="1371566" indent="0" algn="ctr">
              <a:buNone/>
              <a:defRPr sz="2400"/>
            </a:lvl4pPr>
            <a:lvl5pPr marL="1828754" indent="0" algn="ctr">
              <a:buNone/>
              <a:defRPr sz="2400"/>
            </a:lvl5pPr>
          </a:lstStyle>
          <a:p>
            <a:pPr lvl="0"/>
            <a:r>
              <a:rPr lang="fr-FR" dirty="0"/>
              <a:t>Cliquez et modifier le </a:t>
            </a:r>
            <a:r>
              <a:rPr lang="fr-FR" dirty="0" smtClean="0"/>
              <a:t>texte</a:t>
            </a:r>
            <a:endParaRPr lang="fr-FR" dirty="0"/>
          </a:p>
        </p:txBody>
      </p:sp>
      <p:pic>
        <p:nvPicPr>
          <p:cNvPr id="12" name="Image 11" descr="uLIEGE_Faculte_MedecineVeterinaire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339237" y="114626"/>
            <a:ext cx="2412123" cy="620209"/>
          </a:xfrm>
          <a:prstGeom prst="rect">
            <a:avLst/>
          </a:prstGeom>
        </p:spPr>
      </p:pic>
      <p:sp>
        <p:nvSpPr>
          <p:cNvPr id="8" name="Titre 7"/>
          <p:cNvSpPr>
            <a:spLocks noGrp="1"/>
          </p:cNvSpPr>
          <p:nvPr>
            <p:ph type="title"/>
          </p:nvPr>
        </p:nvSpPr>
        <p:spPr>
          <a:xfrm>
            <a:off x="1843388" y="1152907"/>
            <a:ext cx="8518224" cy="2866143"/>
          </a:xfrm>
        </p:spPr>
        <p:txBody>
          <a:bodyPr anchor="ctr">
            <a:normAutofit/>
          </a:bodyPr>
          <a:lstStyle>
            <a:lvl1pPr algn="ctr">
              <a:defRPr sz="3600"/>
            </a:lvl1pPr>
          </a:lstStyle>
          <a:p>
            <a:r>
              <a:rPr lang="fr-FR" dirty="0" smtClean="0"/>
              <a:t>Modifiez le style du titre</a:t>
            </a:r>
            <a:endParaRPr lang="fr-BE" dirty="0"/>
          </a:p>
        </p:txBody>
      </p:sp>
    </p:spTree>
    <p:extLst>
      <p:ext uri="{BB962C8B-B14F-4D97-AF65-F5344CB8AC3E}">
        <p14:creationId xmlns:p14="http://schemas.microsoft.com/office/powerpoint/2010/main" val="130921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343974164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1850107772"/>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fr-FR" smtClean="0"/>
              <a:t>Modifiez le style du titre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12742699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Modifier les styles du texte du masque</a:t>
            </a:r>
          </a:p>
        </p:txBody>
      </p:sp>
      <p:sp>
        <p:nvSpPr>
          <p:cNvPr id="5" name="Date Placeholder 4"/>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2791590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re et légende">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3707106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991E990-911D-4614-9DF0-C0103289538B}" type="slidenum">
              <a:rPr lang="fr-BE" smtClean="0"/>
              <a:t>‹N°›</a:t>
            </a:fld>
            <a:endParaRPr lang="fr-BE"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29011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arte nom">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fr-FR" smtClean="0"/>
              <a:t>Modifiez le style du titre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14522168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arte nom citation">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91E990-911D-4614-9DF0-C0103289538B}" type="slidenum">
              <a:rPr lang="fr-BE" smtClean="0"/>
              <a:t>‹N°›</a:t>
            </a:fld>
            <a:endParaRPr lang="fr-BE"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790413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Vrai ou faux">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fr-FR" smtClean="0"/>
              <a:t>Modifiez le style du titre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fr-FR" smtClean="0"/>
              <a:t>Modifier les styles du texte du masque</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fr-FR" smtClean="0"/>
              <a:t>Modifier les styles du texte du masque</a:t>
            </a:r>
          </a:p>
        </p:txBody>
      </p:sp>
      <p:sp>
        <p:nvSpPr>
          <p:cNvPr id="5" name="Date Placeholder 4"/>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3073682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ncho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22493673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rps FMV">
    <p:spTree>
      <p:nvGrpSpPr>
        <p:cNvPr id="1" name=""/>
        <p:cNvGrpSpPr/>
        <p:nvPr/>
      </p:nvGrpSpPr>
      <p:grpSpPr>
        <a:xfrm>
          <a:off x="0" y="0"/>
          <a:ext cx="0" cy="0"/>
          <a:chOff x="0" y="0"/>
          <a:chExt cx="0" cy="0"/>
        </a:xfrm>
      </p:grpSpPr>
      <p:sp>
        <p:nvSpPr>
          <p:cNvPr id="11" name="Triangle isocèle 10"/>
          <p:cNvSpPr/>
          <p:nvPr userDrawn="1"/>
        </p:nvSpPr>
        <p:spPr>
          <a:xfrm rot="5400000">
            <a:off x="706600" y="-706600"/>
            <a:ext cx="1951569" cy="3364770"/>
          </a:xfrm>
          <a:prstGeom prst="triangle">
            <a:avLst>
              <a:gd name="adj" fmla="val 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12" name="Triangle isocèle 11"/>
          <p:cNvSpPr/>
          <p:nvPr userDrawn="1"/>
        </p:nvSpPr>
        <p:spPr>
          <a:xfrm rot="5400000" flipH="1" flipV="1">
            <a:off x="9533831" y="4199830"/>
            <a:ext cx="1951569" cy="3364770"/>
          </a:xfrm>
          <a:prstGeom prst="triangle">
            <a:avLst>
              <a:gd name="adj" fmla="val 0"/>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 name="Title 1"/>
          <p:cNvSpPr>
            <a:spLocks noGrp="1"/>
          </p:cNvSpPr>
          <p:nvPr>
            <p:ph type="title"/>
          </p:nvPr>
        </p:nvSpPr>
        <p:spPr>
          <a:xfrm>
            <a:off x="2039409" y="277689"/>
            <a:ext cx="8113182" cy="1280890"/>
          </a:xfrm>
        </p:spPr>
        <p:txBody>
          <a:bodyPr>
            <a:normAutofit/>
          </a:bodyPr>
          <a:lstStyle>
            <a:lvl1pPr algn="ctr">
              <a:defRPr sz="3200"/>
            </a:lvl1pPr>
          </a:lstStyle>
          <a:p>
            <a:r>
              <a:rPr lang="fr-FR" dirty="0" smtClean="0"/>
              <a:t>Modifiez le style du titre</a:t>
            </a:r>
            <a:endParaRPr lang="en-US" dirty="0"/>
          </a:p>
        </p:txBody>
      </p:sp>
      <p:sp>
        <p:nvSpPr>
          <p:cNvPr id="3" name="Content Placeholder 2"/>
          <p:cNvSpPr>
            <a:spLocks noGrp="1"/>
          </p:cNvSpPr>
          <p:nvPr>
            <p:ph idx="1"/>
          </p:nvPr>
        </p:nvSpPr>
        <p:spPr>
          <a:xfrm>
            <a:off x="1742394" y="2133600"/>
            <a:ext cx="8707212" cy="4328644"/>
          </a:xfrm>
        </p:spPr>
        <p:txBody>
          <a:bodyPr/>
          <a:lstStyle>
            <a:lvl1pPr marL="342900" indent="-342900">
              <a:buFont typeface="Arial" panose="020B0604020202020204" pitchFamily="34" charset="0"/>
              <a:buChar char="•"/>
              <a:defRPr sz="2800"/>
            </a:lvl1pPr>
            <a:lvl2pPr marL="742950" indent="-28575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Wingdings" panose="05000000000000000000" pitchFamily="2" charset="2"/>
              <a:buChar char="q"/>
              <a:defRPr sz="2000"/>
            </a:lvl4pPr>
            <a:lvl5pPr marL="2057400" indent="-228600">
              <a:buFont typeface="Arial" panose="020B0604020202020204" pitchFamily="34" charset="0"/>
              <a:buChar char="•"/>
              <a:defRPr sz="20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a:xfrm>
            <a:off x="10449606" y="6462244"/>
            <a:ext cx="934258" cy="366835"/>
          </a:xfrm>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a:xfrm>
            <a:off x="1742393" y="6463954"/>
            <a:ext cx="8707212" cy="365125"/>
          </a:xfrm>
        </p:spPr>
        <p:txBody>
          <a:bodyPr/>
          <a:lstStyle/>
          <a:p>
            <a:endParaRPr lang="fr-BE" dirty="0"/>
          </a:p>
        </p:txBody>
      </p:sp>
      <p:sp>
        <p:nvSpPr>
          <p:cNvPr id="6" name="Slide Number Placeholder 5"/>
          <p:cNvSpPr>
            <a:spLocks noGrp="1"/>
          </p:cNvSpPr>
          <p:nvPr>
            <p:ph type="sldNum" sz="quarter" idx="12"/>
          </p:nvPr>
        </p:nvSpPr>
        <p:spPr>
          <a:xfrm>
            <a:off x="11412233" y="6464880"/>
            <a:ext cx="779767" cy="365125"/>
          </a:xfrm>
        </p:spPr>
        <p:txBody>
          <a:bodyPr/>
          <a:lstStyle>
            <a:lvl1pPr>
              <a:defRPr>
                <a:solidFill>
                  <a:schemeClr val="accent1"/>
                </a:solidFill>
              </a:defRPr>
            </a:lvl1pPr>
          </a:lstStyle>
          <a:p>
            <a:pPr algn="ctr"/>
            <a:fld id="{5991E990-911D-4614-9DF0-C0103289538B}" type="slidenum">
              <a:rPr lang="fr-BE" smtClean="0"/>
              <a:pPr algn="ctr"/>
              <a:t>‹N°›</a:t>
            </a:fld>
            <a:endParaRPr lang="fr-BE" dirty="0"/>
          </a:p>
        </p:txBody>
      </p:sp>
      <p:sp>
        <p:nvSpPr>
          <p:cNvPr id="15" name="Espace réservé du texte 14"/>
          <p:cNvSpPr>
            <a:spLocks noGrp="1"/>
          </p:cNvSpPr>
          <p:nvPr>
            <p:ph type="body" sz="quarter" idx="13" hasCustomPrompt="1"/>
          </p:nvPr>
        </p:nvSpPr>
        <p:spPr>
          <a:xfrm>
            <a:off x="168804" y="277689"/>
            <a:ext cx="1701800" cy="635000"/>
          </a:xfrm>
        </p:spPr>
        <p:txBody>
          <a:bodyPr anchor="ctr"/>
          <a:lstStyle>
            <a:lvl1pPr marL="0" indent="0" algn="ctr">
              <a:buNone/>
              <a:defRPr>
                <a:solidFill>
                  <a:schemeClr val="bg2"/>
                </a:solidFill>
              </a:defRPr>
            </a:lvl1pPr>
          </a:lstStyle>
          <a:p>
            <a:pPr lvl="0"/>
            <a:r>
              <a:rPr lang="fr-BE" dirty="0" smtClean="0"/>
              <a:t>Partie</a:t>
            </a:r>
            <a:endParaRPr lang="fr-BE" dirty="0"/>
          </a:p>
        </p:txBody>
      </p:sp>
    </p:spTree>
    <p:extLst>
      <p:ext uri="{BB962C8B-B14F-4D97-AF65-F5344CB8AC3E}">
        <p14:creationId xmlns:p14="http://schemas.microsoft.com/office/powerpoint/2010/main" val="216963155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fr-FR" smtClean="0"/>
              <a:t>Modifiez le style du titre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157019159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lôture FMV">
    <p:spTree>
      <p:nvGrpSpPr>
        <p:cNvPr id="1" name=""/>
        <p:cNvGrpSpPr/>
        <p:nvPr/>
      </p:nvGrpSpPr>
      <p:grpSpPr>
        <a:xfrm>
          <a:off x="0" y="0"/>
          <a:ext cx="0" cy="0"/>
          <a:chOff x="0" y="0"/>
          <a:chExt cx="0" cy="0"/>
        </a:xfrm>
      </p:grpSpPr>
      <p:grpSp>
        <p:nvGrpSpPr>
          <p:cNvPr id="2" name="Grouper 1"/>
          <p:cNvGrpSpPr/>
          <p:nvPr userDrawn="1"/>
        </p:nvGrpSpPr>
        <p:grpSpPr>
          <a:xfrm>
            <a:off x="0" y="3028393"/>
            <a:ext cx="12193880" cy="3830235"/>
            <a:chOff x="0" y="2271293"/>
            <a:chExt cx="9145410" cy="2872676"/>
          </a:xfrm>
        </p:grpSpPr>
        <p:sp>
          <p:nvSpPr>
            <p:cNvPr id="7" name="Triangle rectangle 26"/>
            <p:cNvSpPr/>
            <p:nvPr userDrawn="1"/>
          </p:nvSpPr>
          <p:spPr>
            <a:xfrm>
              <a:off x="0" y="2271293"/>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5B57A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fr-FR" sz="1900" dirty="0">
                <a:solidFill>
                  <a:prstClr val="white"/>
                </a:solidFill>
              </a:endParaRPr>
            </a:p>
          </p:txBody>
        </p:sp>
        <p:sp>
          <p:nvSpPr>
            <p:cNvPr id="9" name="Triangle rectangle 26"/>
            <p:cNvSpPr/>
            <p:nvPr userDrawn="1"/>
          </p:nvSpPr>
          <p:spPr>
            <a:xfrm flipH="1">
              <a:off x="3434225" y="2271762"/>
              <a:ext cx="5711185" cy="2872207"/>
            </a:xfrm>
            <a:custGeom>
              <a:avLst/>
              <a:gdLst>
                <a:gd name="connsiteX0" fmla="*/ 0 w 7099373"/>
                <a:gd name="connsiteY0" fmla="*/ 3575032 h 3575032"/>
                <a:gd name="connsiteX1" fmla="*/ 0 w 7099373"/>
                <a:gd name="connsiteY1" fmla="*/ 0 h 3575032"/>
                <a:gd name="connsiteX2" fmla="*/ 7099373 w 7099373"/>
                <a:gd name="connsiteY2" fmla="*/ 3575032 h 3575032"/>
                <a:gd name="connsiteX3" fmla="*/ 0 w 7099373"/>
                <a:gd name="connsiteY3"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7100782 w 7100782"/>
                <a:gd name="connsiteY3" fmla="*/ 3575032 h 3575032"/>
                <a:gd name="connsiteX4" fmla="*/ 1409 w 7100782"/>
                <a:gd name="connsiteY4" fmla="*/ 3575032 h 3575032"/>
                <a:gd name="connsiteX0" fmla="*/ 1409 w 7100782"/>
                <a:gd name="connsiteY0" fmla="*/ 3575032 h 3575032"/>
                <a:gd name="connsiteX1" fmla="*/ 0 w 7100782"/>
                <a:gd name="connsiteY1" fmla="*/ 2872207 h 3575032"/>
                <a:gd name="connsiteX2" fmla="*/ 1409 w 7100782"/>
                <a:gd name="connsiteY2" fmla="*/ 0 h 3575032"/>
                <a:gd name="connsiteX3" fmla="*/ 5711185 w 7100782"/>
                <a:gd name="connsiteY3" fmla="*/ 2872207 h 3575032"/>
                <a:gd name="connsiteX4" fmla="*/ 7100782 w 7100782"/>
                <a:gd name="connsiteY4" fmla="*/ 3575032 h 3575032"/>
                <a:gd name="connsiteX5" fmla="*/ 1409 w 7100782"/>
                <a:gd name="connsiteY5" fmla="*/ 3575032 h 3575032"/>
                <a:gd name="connsiteX0" fmla="*/ 1409 w 5711185"/>
                <a:gd name="connsiteY0" fmla="*/ 3575032 h 3575032"/>
                <a:gd name="connsiteX1" fmla="*/ 0 w 5711185"/>
                <a:gd name="connsiteY1" fmla="*/ 2872207 h 3575032"/>
                <a:gd name="connsiteX2" fmla="*/ 1409 w 5711185"/>
                <a:gd name="connsiteY2" fmla="*/ 0 h 3575032"/>
                <a:gd name="connsiteX3" fmla="*/ 5711185 w 5711185"/>
                <a:gd name="connsiteY3" fmla="*/ 2872207 h 3575032"/>
                <a:gd name="connsiteX4" fmla="*/ 1409 w 5711185"/>
                <a:gd name="connsiteY4" fmla="*/ 3575032 h 3575032"/>
                <a:gd name="connsiteX0" fmla="*/ 5711185 w 5711185"/>
                <a:gd name="connsiteY0" fmla="*/ 2872207 h 2872207"/>
                <a:gd name="connsiteX1" fmla="*/ 0 w 5711185"/>
                <a:gd name="connsiteY1" fmla="*/ 2872207 h 2872207"/>
                <a:gd name="connsiteX2" fmla="*/ 1409 w 5711185"/>
                <a:gd name="connsiteY2" fmla="*/ 0 h 2872207"/>
                <a:gd name="connsiteX3" fmla="*/ 5711185 w 5711185"/>
                <a:gd name="connsiteY3" fmla="*/ 2872207 h 2872207"/>
              </a:gdLst>
              <a:ahLst/>
              <a:cxnLst>
                <a:cxn ang="0">
                  <a:pos x="connsiteX0" y="connsiteY0"/>
                </a:cxn>
                <a:cxn ang="0">
                  <a:pos x="connsiteX1" y="connsiteY1"/>
                </a:cxn>
                <a:cxn ang="0">
                  <a:pos x="connsiteX2" y="connsiteY2"/>
                </a:cxn>
                <a:cxn ang="0">
                  <a:pos x="connsiteX3" y="connsiteY3"/>
                </a:cxn>
              </a:cxnLst>
              <a:rect l="l" t="t" r="r" b="b"/>
              <a:pathLst>
                <a:path w="5711185" h="2872207">
                  <a:moveTo>
                    <a:pt x="5711185" y="2872207"/>
                  </a:moveTo>
                  <a:lnTo>
                    <a:pt x="0" y="2872207"/>
                  </a:lnTo>
                  <a:cubicBezTo>
                    <a:pt x="470" y="1914805"/>
                    <a:pt x="939" y="957402"/>
                    <a:pt x="1409" y="0"/>
                  </a:cubicBezTo>
                  <a:lnTo>
                    <a:pt x="5711185" y="2872207"/>
                  </a:lnTo>
                  <a:close/>
                </a:path>
              </a:pathLst>
            </a:custGeom>
            <a:solidFill>
              <a:srgbClr val="E6E6E6">
                <a:alpha val="7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fr-FR" sz="1900" dirty="0">
                <a:solidFill>
                  <a:prstClr val="white"/>
                </a:solidFill>
              </a:endParaRPr>
            </a:p>
          </p:txBody>
        </p:sp>
        <p:sp>
          <p:nvSpPr>
            <p:cNvPr id="10" name="Triangle isocèle 9"/>
            <p:cNvSpPr/>
            <p:nvPr userDrawn="1"/>
          </p:nvSpPr>
          <p:spPr>
            <a:xfrm>
              <a:off x="3434225" y="4568825"/>
              <a:ext cx="2276960" cy="574676"/>
            </a:xfrm>
            <a:prstGeom prst="triangle">
              <a:avLst>
                <a:gd name="adj" fmla="val 49701"/>
              </a:avLst>
            </a:prstGeom>
            <a:solidFill>
              <a:srgbClr val="5B57A2">
                <a:alpha val="7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189"/>
              <a:endParaRPr lang="fr-FR" sz="1900" dirty="0">
                <a:solidFill>
                  <a:prstClr val="white"/>
                </a:solidFill>
              </a:endParaRPr>
            </a:p>
          </p:txBody>
        </p:sp>
      </p:grpSp>
      <p:sp>
        <p:nvSpPr>
          <p:cNvPr id="12" name="Titre 1"/>
          <p:cNvSpPr>
            <a:spLocks noGrp="1"/>
          </p:cNvSpPr>
          <p:nvPr>
            <p:ph type="title" hasCustomPrompt="1"/>
          </p:nvPr>
        </p:nvSpPr>
        <p:spPr>
          <a:xfrm>
            <a:off x="2347783" y="2247988"/>
            <a:ext cx="7496437" cy="1573773"/>
          </a:xfrm>
        </p:spPr>
        <p:txBody>
          <a:bodyPr>
            <a:noAutofit/>
          </a:bodyPr>
          <a:lstStyle>
            <a:lvl1pPr algn="ctr">
              <a:defRPr sz="2400" b="0">
                <a:solidFill>
                  <a:srgbClr val="5B57A2"/>
                </a:solidFill>
              </a:defRPr>
            </a:lvl1pPr>
          </a:lstStyle>
          <a:p>
            <a:r>
              <a:rPr lang="fr-FR" dirty="0"/>
              <a:t>Merci de votre attention/</a:t>
            </a:r>
            <a:br>
              <a:rPr lang="fr-FR" dirty="0"/>
            </a:br>
            <a:r>
              <a:rPr lang="fr-FR" dirty="0"/>
              <a:t>Questions-suggestions/...</a:t>
            </a:r>
          </a:p>
        </p:txBody>
      </p:sp>
      <p:pic>
        <p:nvPicPr>
          <p:cNvPr id="8" name="Image 7" descr="uLIEGE_Faculte_MedecineVeterinaire_Logo_RVB_pos@2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53628" y="322464"/>
            <a:ext cx="3884747" cy="998853"/>
          </a:xfrm>
          <a:prstGeom prst="rect">
            <a:avLst/>
          </a:prstGeom>
        </p:spPr>
      </p:pic>
    </p:spTree>
    <p:extLst>
      <p:ext uri="{BB962C8B-B14F-4D97-AF65-F5344CB8AC3E}">
        <p14:creationId xmlns:p14="http://schemas.microsoft.com/office/powerpoint/2010/main" val="31866102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_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354791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297610"/>
            <a:ext cx="8915399" cy="2262781"/>
          </a:xfrm>
        </p:spPr>
        <p:txBody>
          <a:bodyPr anchor="ctr">
            <a:normAutofit/>
          </a:bodyPr>
          <a:lstStyle>
            <a:lvl1pPr algn="ctr">
              <a:defRPr sz="5400"/>
            </a:lvl1pPr>
          </a:lstStyle>
          <a:p>
            <a:r>
              <a:rPr lang="fr-FR" dirty="0" smtClean="0"/>
              <a:t>Modifiez le style du titre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smtClean="0"/>
              <a:t>Modifier le style des sous-titres du masque</a:t>
            </a:r>
            <a:endParaRPr lang="en-US" dirty="0"/>
          </a:p>
        </p:txBody>
      </p:sp>
      <p:sp>
        <p:nvSpPr>
          <p:cNvPr id="4" name="Date Placeholder 3"/>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328106038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a:xfrm>
            <a:off x="1749121" y="624110"/>
            <a:ext cx="9755492" cy="1280890"/>
          </a:xfrm>
        </p:spPr>
        <p:txBody>
          <a:bodyPr>
            <a:normAutofit/>
          </a:bodyPr>
          <a:lstStyle>
            <a:lvl1pPr algn="ctr">
              <a:defRPr sz="4400"/>
            </a:lvl1pPr>
          </a:lstStyle>
          <a:p>
            <a:r>
              <a:rPr lang="fr-FR" dirty="0" smtClean="0"/>
              <a:t>Modifiez le style du titre</a:t>
            </a:r>
            <a:endParaRPr lang="en-US" dirty="0"/>
          </a:p>
        </p:txBody>
      </p:sp>
      <p:sp>
        <p:nvSpPr>
          <p:cNvPr id="3" name="Content Placeholder 2"/>
          <p:cNvSpPr>
            <a:spLocks noGrp="1"/>
          </p:cNvSpPr>
          <p:nvPr>
            <p:ph idx="1"/>
          </p:nvPr>
        </p:nvSpPr>
        <p:spPr>
          <a:xfrm>
            <a:off x="1745056" y="2133600"/>
            <a:ext cx="9759556" cy="4328644"/>
          </a:xfrm>
        </p:spPr>
        <p:txBody>
          <a:bodyPr/>
          <a:lstStyle>
            <a:lvl1pPr marL="342900" indent="-342900">
              <a:buFont typeface="Arial" panose="020B0604020202020204" pitchFamily="34" charset="0"/>
              <a:buChar char="•"/>
              <a:defRPr sz="2800"/>
            </a:lvl1pPr>
            <a:lvl2pPr marL="742950" indent="-285750">
              <a:buFont typeface="Wingdings" panose="05000000000000000000" pitchFamily="2" charset="2"/>
              <a:buChar char="§"/>
              <a:defRPr sz="2400"/>
            </a:lvl2pPr>
            <a:lvl3pPr marL="1143000" indent="-228600">
              <a:buFont typeface="Courier New" panose="02070309020205020404" pitchFamily="49" charset="0"/>
              <a:buChar char="o"/>
              <a:defRPr sz="2000"/>
            </a:lvl3pPr>
            <a:lvl4pPr marL="1600200" indent="-228600">
              <a:buFont typeface="Wingdings" panose="05000000000000000000" pitchFamily="2" charset="2"/>
              <a:buChar char="q"/>
              <a:defRPr sz="2000"/>
            </a:lvl4pPr>
            <a:lvl5pPr marL="2057400" indent="-228600">
              <a:buFont typeface="Arial" panose="020B0604020202020204" pitchFamily="34" charset="0"/>
              <a:buChar char="•"/>
              <a:defRPr sz="2000"/>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en-US" dirty="0"/>
          </a:p>
        </p:txBody>
      </p:sp>
      <p:sp>
        <p:nvSpPr>
          <p:cNvPr id="4" name="Date Placeholder 3"/>
          <p:cNvSpPr>
            <a:spLocks noGrp="1"/>
          </p:cNvSpPr>
          <p:nvPr>
            <p:ph type="dt" sz="half" idx="10"/>
          </p:nvPr>
        </p:nvSpPr>
        <p:spPr>
          <a:xfrm>
            <a:off x="10237581" y="6462244"/>
            <a:ext cx="1146283" cy="370396"/>
          </a:xfrm>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a:xfrm>
            <a:off x="1745056" y="6463954"/>
            <a:ext cx="8464156" cy="365125"/>
          </a:xfrm>
        </p:spPr>
        <p:txBody>
          <a:bodyPr/>
          <a:lstStyle/>
          <a:p>
            <a:endParaRPr lang="fr-BE"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11412233" y="6462244"/>
            <a:ext cx="779767" cy="365125"/>
          </a:xfrm>
        </p:spPr>
        <p:txBody>
          <a:bodyPr/>
          <a:lstStyle/>
          <a:p>
            <a:pPr algn="ctr"/>
            <a:fld id="{5991E990-911D-4614-9DF0-C0103289538B}" type="slidenum">
              <a:rPr lang="fr-BE" smtClean="0"/>
              <a:pPr algn="ctr"/>
              <a:t>‹N°›</a:t>
            </a:fld>
            <a:endParaRPr lang="fr-BE" dirty="0"/>
          </a:p>
        </p:txBody>
      </p:sp>
    </p:spTree>
    <p:extLst>
      <p:ext uri="{BB962C8B-B14F-4D97-AF65-F5344CB8AC3E}">
        <p14:creationId xmlns:p14="http://schemas.microsoft.com/office/powerpoint/2010/main" val="28542425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fr-FR" smtClean="0"/>
              <a:t>Modifiez le style du titre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Modifier les styles du texte du masque</a:t>
            </a:r>
          </a:p>
        </p:txBody>
      </p:sp>
      <p:sp>
        <p:nvSpPr>
          <p:cNvPr id="4" name="Date Placeholder 3"/>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13317824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405977904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032F56BC-2717-4FFE-AD8E-D72E3954486B}" type="datetimeFigureOut">
              <a:rPr lang="fr-BE" smtClean="0"/>
              <a:t>02-12-21</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5991E990-911D-4614-9DF0-C0103289538B}" type="slidenum">
              <a:rPr lang="fr-BE" smtClean="0"/>
              <a:t>‹N°›</a:t>
            </a:fld>
            <a:endParaRPr lang="fr-BE" dirty="0"/>
          </a:p>
        </p:txBody>
      </p:sp>
    </p:spTree>
    <p:extLst>
      <p:ext uri="{BB962C8B-B14F-4D97-AF65-F5344CB8AC3E}">
        <p14:creationId xmlns:p14="http://schemas.microsoft.com/office/powerpoint/2010/main" val="31746449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fr-FR" dirty="0" smtClean="0"/>
              <a:t>Modifiez le style du titre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032F56BC-2717-4FFE-AD8E-D72E3954486B}" type="datetimeFigureOut">
              <a:rPr lang="fr-BE" smtClean="0"/>
              <a:t>02-12-21</a:t>
            </a:fld>
            <a:endParaRPr lang="fr-B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fr-B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5991E990-911D-4614-9DF0-C0103289538B}" type="slidenum">
              <a:rPr lang="fr-BE" smtClean="0"/>
              <a:t>‹N°›</a:t>
            </a:fld>
            <a:endParaRPr lang="fr-BE" dirty="0"/>
          </a:p>
        </p:txBody>
      </p:sp>
    </p:spTree>
    <p:extLst>
      <p:ext uri="{BB962C8B-B14F-4D97-AF65-F5344CB8AC3E}">
        <p14:creationId xmlns:p14="http://schemas.microsoft.com/office/powerpoint/2010/main" val="1473005784"/>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Lst>
  <p:timing>
    <p:tnLst>
      <p:par>
        <p:cTn id="1" dur="indefinite" restart="never" nodeType="tmRoot"/>
      </p:par>
    </p:tnLst>
  </p:timing>
  <p:txStyles>
    <p:title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1.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18.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image" Target="../media/image37.emf"/></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40.emf"/></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gif"/><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5.png"/><Relationship Id="rId4" Type="http://schemas.openxmlformats.org/officeDocument/2006/relationships/image" Target="../media/image24.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679" y="1998378"/>
            <a:ext cx="4358641" cy="4370006"/>
          </a:xfrm>
          <a:prstGeom prst="rect">
            <a:avLst/>
          </a:prstGeom>
        </p:spPr>
      </p:pic>
      <p:sp>
        <p:nvSpPr>
          <p:cNvPr id="2" name="Espace réservé du texte 1"/>
          <p:cNvSpPr>
            <a:spLocks noGrp="1"/>
          </p:cNvSpPr>
          <p:nvPr>
            <p:ph type="body" sz="quarter" idx="13"/>
          </p:nvPr>
        </p:nvSpPr>
        <p:spPr/>
        <p:txBody>
          <a:bodyPr/>
          <a:lstStyle/>
          <a:p>
            <a:r>
              <a:rPr lang="en-GB" sz="1800" noProof="0" dirty="0" smtClean="0">
                <a:latin typeface="+mj-lt"/>
              </a:rPr>
              <a:t>Jérôme BAIWIR</a:t>
            </a:r>
          </a:p>
          <a:p>
            <a:r>
              <a:rPr lang="en-GB" sz="1800" noProof="0" dirty="0" smtClean="0">
                <a:latin typeface="+mj-lt"/>
              </a:rPr>
              <a:t>BELVIR 2021</a:t>
            </a:r>
          </a:p>
          <a:p>
            <a:r>
              <a:rPr lang="en-GB" sz="1800" noProof="0" dirty="0" smtClean="0">
                <a:latin typeface="+mj-lt"/>
              </a:rPr>
              <a:t>Promoter : Laurent GILLET</a:t>
            </a:r>
          </a:p>
          <a:p>
            <a:r>
              <a:rPr lang="en-GB" sz="1800" noProof="0" dirty="0" smtClean="0">
                <a:latin typeface="+mj-lt"/>
              </a:rPr>
              <a:t>Co-promoter : </a:t>
            </a:r>
            <a:r>
              <a:rPr lang="en-GB" sz="1800" noProof="0" dirty="0" err="1" smtClean="0">
                <a:latin typeface="+mj-lt"/>
              </a:rPr>
              <a:t>Bénédicte</a:t>
            </a:r>
            <a:r>
              <a:rPr lang="en-GB" sz="1800" noProof="0" dirty="0" smtClean="0">
                <a:latin typeface="+mj-lt"/>
              </a:rPr>
              <a:t> MACHIELS</a:t>
            </a:r>
            <a:endParaRPr lang="en-GB" sz="1800" noProof="0" dirty="0">
              <a:latin typeface="+mj-lt"/>
            </a:endParaRPr>
          </a:p>
        </p:txBody>
      </p:sp>
      <p:sp>
        <p:nvSpPr>
          <p:cNvPr id="3" name="Titre 2"/>
          <p:cNvSpPr>
            <a:spLocks noGrp="1"/>
          </p:cNvSpPr>
          <p:nvPr>
            <p:ph type="title"/>
          </p:nvPr>
        </p:nvSpPr>
        <p:spPr>
          <a:xfrm>
            <a:off x="548640" y="731520"/>
            <a:ext cx="11094720" cy="1403104"/>
          </a:xfrm>
          <a:solidFill>
            <a:srgbClr val="E6E6E6">
              <a:alpha val="29804"/>
            </a:srgbClr>
          </a:solidFill>
        </p:spPr>
        <p:txBody>
          <a:bodyPr>
            <a:normAutofit/>
          </a:bodyPr>
          <a:lstStyle/>
          <a:p>
            <a:r>
              <a:rPr lang="en-US" b="1" dirty="0">
                <a:ln w="3175">
                  <a:noFill/>
                </a:ln>
                <a:latin typeface="+mn-lt"/>
              </a:rPr>
              <a:t>Influence of </a:t>
            </a:r>
            <a:r>
              <a:rPr lang="en-US" b="1" dirty="0" err="1">
                <a:ln w="3175">
                  <a:noFill/>
                </a:ln>
                <a:latin typeface="+mn-lt"/>
              </a:rPr>
              <a:t>gammaherpesvirus</a:t>
            </a:r>
            <a:r>
              <a:rPr lang="en-US" b="1" dirty="0">
                <a:ln w="3175">
                  <a:noFill/>
                </a:ln>
                <a:latin typeface="+mn-lt"/>
              </a:rPr>
              <a:t> infections on the antibody repertoire of their host</a:t>
            </a:r>
            <a:endParaRPr lang="en-GB" b="1" noProof="0" dirty="0">
              <a:ln w="3175">
                <a:noFill/>
              </a:ln>
              <a:latin typeface="+mn-lt"/>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979" y="3012182"/>
            <a:ext cx="1601744" cy="1424940"/>
          </a:xfrm>
          <a:prstGeom prst="rect">
            <a:avLst/>
          </a:prstGeom>
        </p:spPr>
      </p:pic>
    </p:spTree>
    <p:extLst>
      <p:ext uri="{BB962C8B-B14F-4D97-AF65-F5344CB8AC3E}">
        <p14:creationId xmlns:p14="http://schemas.microsoft.com/office/powerpoint/2010/main" val="33061944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1. </a:t>
            </a:r>
            <a:r>
              <a:rPr lang="en-US" dirty="0"/>
              <a:t>Effects of </a:t>
            </a:r>
            <a:r>
              <a:rPr lang="en-US" dirty="0" err="1"/>
              <a:t>γHV</a:t>
            </a:r>
            <a:r>
              <a:rPr lang="en-US" dirty="0"/>
              <a:t> infection on</a:t>
            </a:r>
            <a:br>
              <a:rPr lang="en-US" dirty="0"/>
            </a:br>
            <a:r>
              <a:rPr lang="en-US" dirty="0"/>
              <a:t>the BCR repertoire of their host</a:t>
            </a:r>
            <a:endParaRPr lang="fr-BE" dirty="0"/>
          </a:p>
        </p:txBody>
      </p:sp>
      <p:sp>
        <p:nvSpPr>
          <p:cNvPr id="4" name="Espace réservé du texte 3"/>
          <p:cNvSpPr>
            <a:spLocks noGrp="1"/>
          </p:cNvSpPr>
          <p:nvPr>
            <p:ph type="body" sz="quarter" idx="13"/>
          </p:nvPr>
        </p:nvSpPr>
        <p:spPr/>
        <p:txBody>
          <a:bodyPr/>
          <a:lstStyle/>
          <a:p>
            <a:r>
              <a:rPr lang="fr-BE" dirty="0" err="1" smtClean="0"/>
              <a:t>Results</a:t>
            </a:r>
            <a:endParaRPr lang="fr-BE" dirty="0"/>
          </a:p>
        </p:txBody>
      </p:sp>
      <p:pic>
        <p:nvPicPr>
          <p:cNvPr id="7" name="Image 6"/>
          <p:cNvPicPr>
            <a:picLocks noChangeAspect="1"/>
          </p:cNvPicPr>
          <p:nvPr/>
        </p:nvPicPr>
        <p:blipFill rotWithShape="1">
          <a:blip r:embed="rId3"/>
          <a:srcRect r="26063"/>
          <a:stretch/>
        </p:blipFill>
        <p:spPr>
          <a:xfrm>
            <a:off x="4381367" y="1928506"/>
            <a:ext cx="3429265" cy="4487314"/>
          </a:xfrm>
          <a:prstGeom prst="rect">
            <a:avLst/>
          </a:prstGeom>
        </p:spPr>
      </p:pic>
      <p:pic>
        <p:nvPicPr>
          <p:cNvPr id="8" name="Image 7"/>
          <p:cNvPicPr>
            <a:picLocks noChangeAspect="1"/>
          </p:cNvPicPr>
          <p:nvPr/>
        </p:nvPicPr>
        <p:blipFill rotWithShape="1">
          <a:blip r:embed="rId4"/>
          <a:srcRect r="26478"/>
          <a:stretch/>
        </p:blipFill>
        <p:spPr>
          <a:xfrm>
            <a:off x="661836" y="1923481"/>
            <a:ext cx="3428483" cy="4492339"/>
          </a:xfrm>
          <a:prstGeom prst="rect">
            <a:avLst/>
          </a:prstGeom>
        </p:spPr>
      </p:pic>
      <p:pic>
        <p:nvPicPr>
          <p:cNvPr id="10" name="Image 9"/>
          <p:cNvPicPr>
            <a:picLocks noChangeAspect="1"/>
          </p:cNvPicPr>
          <p:nvPr/>
        </p:nvPicPr>
        <p:blipFill>
          <a:blip r:embed="rId5"/>
          <a:stretch>
            <a:fillRect/>
          </a:stretch>
        </p:blipFill>
        <p:spPr>
          <a:xfrm>
            <a:off x="8678916" y="4880899"/>
            <a:ext cx="2638425" cy="1666875"/>
          </a:xfrm>
          <a:prstGeom prst="rect">
            <a:avLst/>
          </a:prstGeom>
          <a:ln w="38100">
            <a:solidFill>
              <a:srgbClr val="FF6347"/>
            </a:solidFill>
          </a:ln>
        </p:spPr>
      </p:pic>
      <p:pic>
        <p:nvPicPr>
          <p:cNvPr id="11" name="Image 10"/>
          <p:cNvPicPr>
            <a:picLocks noChangeAspect="1"/>
          </p:cNvPicPr>
          <p:nvPr/>
        </p:nvPicPr>
        <p:blipFill>
          <a:blip r:embed="rId6"/>
          <a:stretch>
            <a:fillRect/>
          </a:stretch>
        </p:blipFill>
        <p:spPr>
          <a:xfrm>
            <a:off x="9159928" y="2974454"/>
            <a:ext cx="1676400" cy="1371600"/>
          </a:xfrm>
          <a:prstGeom prst="rect">
            <a:avLst/>
          </a:prstGeom>
          <a:ln w="38100">
            <a:solidFill>
              <a:srgbClr val="4682B4"/>
            </a:solidFill>
          </a:ln>
        </p:spPr>
      </p:pic>
      <p:pic>
        <p:nvPicPr>
          <p:cNvPr id="23" name="Image 2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67309" y="1219162"/>
            <a:ext cx="2093980" cy="1499619"/>
          </a:xfrm>
          <a:prstGeom prst="rect">
            <a:avLst/>
          </a:prstGeom>
        </p:spPr>
      </p:pic>
      <p:sp>
        <p:nvSpPr>
          <p:cNvPr id="3" name="ZoneTexte 2"/>
          <p:cNvSpPr txBox="1"/>
          <p:nvPr/>
        </p:nvSpPr>
        <p:spPr>
          <a:xfrm>
            <a:off x="9533308" y="2606040"/>
            <a:ext cx="929640" cy="369332"/>
          </a:xfrm>
          <a:prstGeom prst="rect">
            <a:avLst/>
          </a:prstGeom>
          <a:noFill/>
        </p:spPr>
        <p:txBody>
          <a:bodyPr wrap="square" rtlCol="0">
            <a:spAutoFit/>
          </a:bodyPr>
          <a:lstStyle/>
          <a:p>
            <a:pPr algn="ctr"/>
            <a:r>
              <a:rPr lang="fr-BE" dirty="0" err="1" smtClean="0">
                <a:solidFill>
                  <a:srgbClr val="4682B4"/>
                </a:solidFill>
              </a:rPr>
              <a:t>Mock</a:t>
            </a:r>
            <a:endParaRPr lang="fr-BE" dirty="0">
              <a:solidFill>
                <a:srgbClr val="4682B4"/>
              </a:solidFill>
            </a:endParaRPr>
          </a:p>
        </p:txBody>
      </p:sp>
      <p:sp>
        <p:nvSpPr>
          <p:cNvPr id="5" name="ZoneTexte 4"/>
          <p:cNvSpPr txBox="1"/>
          <p:nvPr/>
        </p:nvSpPr>
        <p:spPr>
          <a:xfrm>
            <a:off x="9422818" y="4541520"/>
            <a:ext cx="1150620" cy="369332"/>
          </a:xfrm>
          <a:prstGeom prst="rect">
            <a:avLst/>
          </a:prstGeom>
          <a:noFill/>
        </p:spPr>
        <p:txBody>
          <a:bodyPr wrap="square" rtlCol="0">
            <a:spAutoFit/>
          </a:bodyPr>
          <a:lstStyle/>
          <a:p>
            <a:pPr algn="ctr"/>
            <a:r>
              <a:rPr lang="fr-BE" dirty="0" smtClean="0">
                <a:solidFill>
                  <a:srgbClr val="FF6347"/>
                </a:solidFill>
              </a:rPr>
              <a:t>MuHV-4</a:t>
            </a:r>
            <a:endParaRPr lang="fr-BE" dirty="0">
              <a:solidFill>
                <a:srgbClr val="FF6347"/>
              </a:solidFill>
            </a:endParaRPr>
          </a:p>
        </p:txBody>
      </p:sp>
    </p:spTree>
    <p:extLst>
      <p:ext uri="{BB962C8B-B14F-4D97-AF65-F5344CB8AC3E}">
        <p14:creationId xmlns:p14="http://schemas.microsoft.com/office/powerpoint/2010/main" val="35497778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p:cNvSpPr>
            <a:spLocks noGrp="1"/>
          </p:cNvSpPr>
          <p:nvPr>
            <p:ph type="body" sz="quarter" idx="13"/>
          </p:nvPr>
        </p:nvSpPr>
        <p:spPr/>
        <p:txBody>
          <a:bodyPr/>
          <a:lstStyle/>
          <a:p>
            <a:r>
              <a:rPr lang="en-GB" dirty="0" smtClean="0"/>
              <a:t>Results</a:t>
            </a:r>
            <a:endParaRPr lang="en-GB" noProof="0" dirty="0"/>
          </a:p>
        </p:txBody>
      </p:sp>
      <p:sp>
        <p:nvSpPr>
          <p:cNvPr id="3" name="Titre 2"/>
          <p:cNvSpPr>
            <a:spLocks noGrp="1"/>
          </p:cNvSpPr>
          <p:nvPr>
            <p:ph type="title"/>
          </p:nvPr>
        </p:nvSpPr>
        <p:spPr/>
        <p:txBody>
          <a:bodyPr/>
          <a:lstStyle/>
          <a:p>
            <a:r>
              <a:rPr lang="en-GB" dirty="0" smtClean="0"/>
              <a:t>2. </a:t>
            </a:r>
            <a:r>
              <a:rPr lang="en-US" dirty="0" smtClean="0"/>
              <a:t>Characterization </a:t>
            </a:r>
            <a:r>
              <a:rPr lang="en-US" dirty="0"/>
              <a:t>of the repertoire of</a:t>
            </a:r>
            <a:br>
              <a:rPr lang="en-US" dirty="0"/>
            </a:br>
            <a:r>
              <a:rPr lang="en-US" dirty="0"/>
              <a:t>B cells infected with a </a:t>
            </a:r>
            <a:r>
              <a:rPr lang="en-US" dirty="0" err="1"/>
              <a:t>γHV</a:t>
            </a:r>
            <a:endParaRPr lang="en-GB" noProof="0" dirty="0"/>
          </a:p>
        </p:txBody>
      </p:sp>
      <p:sp>
        <p:nvSpPr>
          <p:cNvPr id="15" name="ZoneTexte 14"/>
          <p:cNvSpPr txBox="1"/>
          <p:nvPr/>
        </p:nvSpPr>
        <p:spPr>
          <a:xfrm>
            <a:off x="2039409" y="1384028"/>
            <a:ext cx="8113182" cy="1077218"/>
          </a:xfrm>
          <a:prstGeom prst="rect">
            <a:avLst/>
          </a:prstGeom>
          <a:solidFill>
            <a:schemeClr val="bg1"/>
          </a:solidFill>
          <a:ln w="38100">
            <a:solidFill>
              <a:schemeClr val="tx1"/>
            </a:solidFill>
          </a:ln>
        </p:spPr>
        <p:txBody>
          <a:bodyPr wrap="square" rtlCol="0">
            <a:spAutoFit/>
          </a:bodyPr>
          <a:lstStyle/>
          <a:p>
            <a:pPr algn="ctr"/>
            <a:r>
              <a:rPr lang="en-US" sz="3200" dirty="0" smtClean="0">
                <a:solidFill>
                  <a:srgbClr val="FF0000"/>
                </a:solidFill>
              </a:rPr>
              <a:t>Does these effects come from the environment or from within the infected B cells?</a:t>
            </a:r>
            <a:endParaRPr lang="fr-BE" sz="3200" dirty="0">
              <a:solidFill>
                <a:srgbClr val="FF0000"/>
              </a:solidFill>
            </a:endParaRPr>
          </a:p>
        </p:txBody>
      </p:sp>
      <p:grpSp>
        <p:nvGrpSpPr>
          <p:cNvPr id="2" name="Groupe 1"/>
          <p:cNvGrpSpPr/>
          <p:nvPr/>
        </p:nvGrpSpPr>
        <p:grpSpPr>
          <a:xfrm>
            <a:off x="1458520" y="2664918"/>
            <a:ext cx="9274961" cy="4038614"/>
            <a:chOff x="620233" y="2461246"/>
            <a:chExt cx="10150871" cy="4420013"/>
          </a:xfrm>
        </p:grpSpPr>
        <p:pic>
          <p:nvPicPr>
            <p:cNvPr id="18" name="Image 1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0504" y="4439839"/>
              <a:ext cx="1498963" cy="1429244"/>
            </a:xfrm>
            <a:prstGeom prst="rect">
              <a:avLst/>
            </a:prstGeom>
          </p:spPr>
        </p:pic>
        <p:sp>
          <p:nvSpPr>
            <p:cNvPr id="19" name="ZoneTexte 18"/>
            <p:cNvSpPr txBox="1"/>
            <p:nvPr/>
          </p:nvSpPr>
          <p:spPr>
            <a:xfrm>
              <a:off x="4786247" y="5996837"/>
              <a:ext cx="1687476" cy="369332"/>
            </a:xfrm>
            <a:prstGeom prst="rect">
              <a:avLst/>
            </a:prstGeom>
            <a:noFill/>
          </p:spPr>
          <p:txBody>
            <a:bodyPr wrap="square" rtlCol="0">
              <a:spAutoFit/>
            </a:bodyPr>
            <a:lstStyle/>
            <a:p>
              <a:pPr algn="ctr"/>
              <a:r>
                <a:rPr lang="fr-BE" dirty="0" smtClean="0"/>
                <a:t>B </a:t>
              </a:r>
              <a:r>
                <a:rPr lang="fr-BE" dirty="0" err="1" smtClean="0"/>
                <a:t>cells</a:t>
              </a:r>
              <a:endParaRPr lang="fr-BE" dirty="0"/>
            </a:p>
          </p:txBody>
        </p:sp>
        <p:grpSp>
          <p:nvGrpSpPr>
            <p:cNvPr id="20" name="Groupe 19"/>
            <p:cNvGrpSpPr/>
            <p:nvPr/>
          </p:nvGrpSpPr>
          <p:grpSpPr>
            <a:xfrm>
              <a:off x="2127431" y="2461246"/>
              <a:ext cx="2426574" cy="1101137"/>
              <a:chOff x="985597" y="2045149"/>
              <a:chExt cx="2426574" cy="1101137"/>
            </a:xfrm>
          </p:grpSpPr>
          <p:pic>
            <p:nvPicPr>
              <p:cNvPr id="21" name="Imag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597" y="2045149"/>
                <a:ext cx="1053812" cy="1101137"/>
              </a:xfrm>
              <a:prstGeom prst="rect">
                <a:avLst/>
              </a:prstGeom>
            </p:spPr>
          </p:pic>
          <p:sp>
            <p:nvSpPr>
              <p:cNvPr id="22" name="ZoneTexte 21"/>
              <p:cNvSpPr txBox="1"/>
              <p:nvPr/>
            </p:nvSpPr>
            <p:spPr>
              <a:xfrm>
                <a:off x="2067951" y="2272552"/>
                <a:ext cx="1344220" cy="646331"/>
              </a:xfrm>
              <a:prstGeom prst="rect">
                <a:avLst/>
              </a:prstGeom>
              <a:noFill/>
            </p:spPr>
            <p:txBody>
              <a:bodyPr wrap="square" rtlCol="0">
                <a:spAutoFit/>
              </a:bodyPr>
              <a:lstStyle/>
              <a:p>
                <a:r>
                  <a:rPr lang="fr-BE" dirty="0" smtClean="0"/>
                  <a:t>MuHV-4 YFP-H2B</a:t>
                </a:r>
                <a:endParaRPr lang="fr-BE" dirty="0"/>
              </a:p>
            </p:txBody>
          </p:sp>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233" y="4574761"/>
              <a:ext cx="2838352" cy="1294322"/>
            </a:xfrm>
            <a:prstGeom prst="rect">
              <a:avLst/>
            </a:prstGeom>
          </p:spPr>
        </p:pic>
        <p:cxnSp>
          <p:nvCxnSpPr>
            <p:cNvPr id="24" name="Connecteur droit avec flèche 23"/>
            <p:cNvCxnSpPr/>
            <p:nvPr/>
          </p:nvCxnSpPr>
          <p:spPr>
            <a:xfrm>
              <a:off x="2654337" y="3685077"/>
              <a:ext cx="0" cy="7696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necteur droit avec flèche 24"/>
            <p:cNvCxnSpPr/>
            <p:nvPr/>
          </p:nvCxnSpPr>
          <p:spPr>
            <a:xfrm rot="16200000">
              <a:off x="4169195" y="4835841"/>
              <a:ext cx="0" cy="7696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26" name="Groupe 25"/>
            <p:cNvGrpSpPr/>
            <p:nvPr/>
          </p:nvGrpSpPr>
          <p:grpSpPr>
            <a:xfrm>
              <a:off x="5913120" y="4683297"/>
              <a:ext cx="205740" cy="205740"/>
              <a:chOff x="5913120" y="3703320"/>
              <a:chExt cx="205740" cy="205740"/>
            </a:xfrm>
          </p:grpSpPr>
          <p:sp>
            <p:nvSpPr>
              <p:cNvPr id="27" name="Ellipse 26"/>
              <p:cNvSpPr/>
              <p:nvPr/>
            </p:nvSpPr>
            <p:spPr>
              <a:xfrm>
                <a:off x="5913120" y="3703320"/>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8" name="Ellipse 27"/>
              <p:cNvSpPr/>
              <p:nvPr/>
            </p:nvSpPr>
            <p:spPr>
              <a:xfrm>
                <a:off x="6065520" y="3855720"/>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9" name="Ellipse 28"/>
              <p:cNvSpPr/>
              <p:nvPr/>
            </p:nvSpPr>
            <p:spPr>
              <a:xfrm>
                <a:off x="6057900" y="3739396"/>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0" name="Ellipse 29"/>
              <p:cNvSpPr/>
              <p:nvPr/>
            </p:nvSpPr>
            <p:spPr>
              <a:xfrm>
                <a:off x="5947410" y="3830836"/>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cxnSp>
          <p:nvCxnSpPr>
            <p:cNvPr id="31" name="Connecteur droit avec flèche 30"/>
            <p:cNvCxnSpPr/>
            <p:nvPr/>
          </p:nvCxnSpPr>
          <p:spPr>
            <a:xfrm rot="14400000">
              <a:off x="7113425" y="3997546"/>
              <a:ext cx="0" cy="7696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eur droit avec flèche 31"/>
            <p:cNvCxnSpPr/>
            <p:nvPr/>
          </p:nvCxnSpPr>
          <p:spPr>
            <a:xfrm rot="7200000" flipV="1">
              <a:off x="7113426" y="5484274"/>
              <a:ext cx="0" cy="7696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3" name="Imag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538679">
              <a:off x="7732494" y="5452015"/>
              <a:ext cx="1498963" cy="1429244"/>
            </a:xfrm>
            <a:prstGeom prst="rect">
              <a:avLst/>
            </a:prstGeom>
          </p:spPr>
        </p:pic>
        <p:pic>
          <p:nvPicPr>
            <p:cNvPr id="34" name="Imag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700000" flipH="1">
              <a:off x="7732513" y="3418106"/>
              <a:ext cx="1498963" cy="1429244"/>
            </a:xfrm>
            <a:prstGeom prst="rect">
              <a:avLst/>
            </a:prstGeom>
          </p:spPr>
        </p:pic>
        <p:sp>
          <p:nvSpPr>
            <p:cNvPr id="35" name="Ellipse 34"/>
            <p:cNvSpPr/>
            <p:nvPr/>
          </p:nvSpPr>
          <p:spPr>
            <a:xfrm>
              <a:off x="8274542" y="5624030"/>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Ellipse 35"/>
            <p:cNvSpPr/>
            <p:nvPr/>
          </p:nvSpPr>
          <p:spPr>
            <a:xfrm>
              <a:off x="8450718" y="5723053"/>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7" name="Ellipse 36"/>
            <p:cNvSpPr/>
            <p:nvPr/>
          </p:nvSpPr>
          <p:spPr>
            <a:xfrm>
              <a:off x="8327882" y="5736575"/>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8" name="Ellipse 37"/>
            <p:cNvSpPr/>
            <p:nvPr/>
          </p:nvSpPr>
          <p:spPr>
            <a:xfrm>
              <a:off x="8258524" y="5829770"/>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9" name="Ellipse 38"/>
            <p:cNvSpPr/>
            <p:nvPr/>
          </p:nvSpPr>
          <p:spPr>
            <a:xfrm>
              <a:off x="9014038" y="6034819"/>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Ellipse 39"/>
            <p:cNvSpPr/>
            <p:nvPr/>
          </p:nvSpPr>
          <p:spPr>
            <a:xfrm>
              <a:off x="9069072" y="6178929"/>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Ellipse 40"/>
            <p:cNvSpPr/>
            <p:nvPr/>
          </p:nvSpPr>
          <p:spPr>
            <a:xfrm>
              <a:off x="8960698" y="6215168"/>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Ellipse 41"/>
            <p:cNvSpPr/>
            <p:nvPr/>
          </p:nvSpPr>
          <p:spPr>
            <a:xfrm>
              <a:off x="8225012" y="6411824"/>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Ellipse 42"/>
            <p:cNvSpPr/>
            <p:nvPr/>
          </p:nvSpPr>
          <p:spPr>
            <a:xfrm>
              <a:off x="8424048" y="6553367"/>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Ellipse 43"/>
            <p:cNvSpPr/>
            <p:nvPr/>
          </p:nvSpPr>
          <p:spPr>
            <a:xfrm>
              <a:off x="8377412" y="6410611"/>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Ellipse 44"/>
            <p:cNvSpPr/>
            <p:nvPr/>
          </p:nvSpPr>
          <p:spPr>
            <a:xfrm>
              <a:off x="8258524" y="6606707"/>
              <a:ext cx="53340" cy="53340"/>
            </a:xfrm>
            <a:prstGeom prst="ellipse">
              <a:avLst/>
            </a:prstGeom>
            <a:solidFill>
              <a:srgbClr val="F1D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ZoneTexte 45"/>
            <p:cNvSpPr txBox="1"/>
            <p:nvPr/>
          </p:nvSpPr>
          <p:spPr>
            <a:xfrm>
              <a:off x="9454979" y="5843472"/>
              <a:ext cx="1100160" cy="646331"/>
            </a:xfrm>
            <a:prstGeom prst="rect">
              <a:avLst/>
            </a:prstGeom>
            <a:noFill/>
          </p:spPr>
          <p:txBody>
            <a:bodyPr wrap="square" rtlCol="0">
              <a:spAutoFit/>
            </a:bodyPr>
            <a:lstStyle/>
            <a:p>
              <a:pPr algn="ctr"/>
              <a:r>
                <a:rPr lang="fr-BE" dirty="0" err="1" smtClean="0"/>
                <a:t>Infected</a:t>
              </a:r>
              <a:r>
                <a:rPr lang="fr-BE" dirty="0" smtClean="0"/>
                <a:t> B </a:t>
              </a:r>
              <a:r>
                <a:rPr lang="fr-BE" dirty="0" err="1" smtClean="0"/>
                <a:t>cells</a:t>
              </a:r>
              <a:endParaRPr lang="fr-BE" dirty="0"/>
            </a:p>
          </p:txBody>
        </p:sp>
        <p:sp>
          <p:nvSpPr>
            <p:cNvPr id="47" name="ZoneTexte 46"/>
            <p:cNvSpPr txBox="1"/>
            <p:nvPr/>
          </p:nvSpPr>
          <p:spPr>
            <a:xfrm>
              <a:off x="9239015" y="3809562"/>
              <a:ext cx="1532089" cy="646331"/>
            </a:xfrm>
            <a:prstGeom prst="rect">
              <a:avLst/>
            </a:prstGeom>
            <a:noFill/>
          </p:spPr>
          <p:txBody>
            <a:bodyPr wrap="square" rtlCol="0">
              <a:spAutoFit/>
            </a:bodyPr>
            <a:lstStyle/>
            <a:p>
              <a:pPr algn="ctr"/>
              <a:r>
                <a:rPr lang="fr-BE" dirty="0" smtClean="0"/>
                <a:t>Non </a:t>
              </a:r>
              <a:r>
                <a:rPr lang="fr-BE" dirty="0" err="1" smtClean="0"/>
                <a:t>infected</a:t>
              </a:r>
              <a:r>
                <a:rPr lang="fr-BE" dirty="0" smtClean="0"/>
                <a:t> B </a:t>
              </a:r>
              <a:r>
                <a:rPr lang="fr-BE" dirty="0" err="1" smtClean="0"/>
                <a:t>cells</a:t>
              </a:r>
              <a:endParaRPr lang="fr-BE" dirty="0"/>
            </a:p>
          </p:txBody>
        </p:sp>
      </p:grpSp>
    </p:spTree>
    <p:extLst>
      <p:ext uri="{BB962C8B-B14F-4D97-AF65-F5344CB8AC3E}">
        <p14:creationId xmlns:p14="http://schemas.microsoft.com/office/powerpoint/2010/main" val="17542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smtClean="0"/>
              <a:t>2. </a:t>
            </a:r>
            <a:r>
              <a:rPr lang="en-US" dirty="0" smtClean="0"/>
              <a:t>Characterization </a:t>
            </a:r>
            <a:r>
              <a:rPr lang="en-US" dirty="0"/>
              <a:t>of the repertoire of</a:t>
            </a:r>
            <a:br>
              <a:rPr lang="en-US" dirty="0"/>
            </a:br>
            <a:r>
              <a:rPr lang="en-US" dirty="0"/>
              <a:t>B cells infected with a </a:t>
            </a:r>
            <a:r>
              <a:rPr lang="en-US" dirty="0" err="1"/>
              <a:t>γHV</a:t>
            </a:r>
            <a:endParaRPr lang="en-GB" noProof="0" dirty="0"/>
          </a:p>
        </p:txBody>
      </p:sp>
      <p:sp>
        <p:nvSpPr>
          <p:cNvPr id="4" name="Espace réservé du texte 3"/>
          <p:cNvSpPr>
            <a:spLocks noGrp="1"/>
          </p:cNvSpPr>
          <p:nvPr>
            <p:ph type="body" sz="quarter" idx="13"/>
          </p:nvPr>
        </p:nvSpPr>
        <p:spPr/>
        <p:txBody>
          <a:bodyPr/>
          <a:lstStyle/>
          <a:p>
            <a:r>
              <a:rPr lang="en-GB" noProof="0" dirty="0" smtClean="0"/>
              <a:t>Results</a:t>
            </a:r>
            <a:endParaRPr lang="en-GB" noProof="0" dirty="0"/>
          </a:p>
        </p:txBody>
      </p:sp>
      <p:sp>
        <p:nvSpPr>
          <p:cNvPr id="10" name="ZoneTexte 9"/>
          <p:cNvSpPr txBox="1"/>
          <p:nvPr/>
        </p:nvSpPr>
        <p:spPr>
          <a:xfrm>
            <a:off x="1453454" y="1391735"/>
            <a:ext cx="2260600" cy="369332"/>
          </a:xfrm>
          <a:prstGeom prst="rect">
            <a:avLst/>
          </a:prstGeom>
          <a:noFill/>
        </p:spPr>
        <p:txBody>
          <a:bodyPr wrap="square" rtlCol="0">
            <a:spAutoFit/>
          </a:bodyPr>
          <a:lstStyle/>
          <a:p>
            <a:pPr algn="ctr"/>
            <a:r>
              <a:rPr lang="fr-BE" dirty="0" smtClean="0"/>
              <a:t>YFP- B </a:t>
            </a:r>
            <a:r>
              <a:rPr lang="fr-BE" dirty="0" err="1" smtClean="0"/>
              <a:t>cells</a:t>
            </a:r>
            <a:endParaRPr lang="fr-BE" dirty="0"/>
          </a:p>
        </p:txBody>
      </p:sp>
      <p:sp>
        <p:nvSpPr>
          <p:cNvPr id="14" name="ZoneTexte 13"/>
          <p:cNvSpPr txBox="1"/>
          <p:nvPr/>
        </p:nvSpPr>
        <p:spPr>
          <a:xfrm>
            <a:off x="6749760" y="1391735"/>
            <a:ext cx="2260600" cy="369332"/>
          </a:xfrm>
          <a:prstGeom prst="rect">
            <a:avLst/>
          </a:prstGeom>
          <a:noFill/>
        </p:spPr>
        <p:txBody>
          <a:bodyPr wrap="square" rtlCol="0">
            <a:spAutoFit/>
          </a:bodyPr>
          <a:lstStyle/>
          <a:p>
            <a:pPr algn="ctr"/>
            <a:r>
              <a:rPr lang="fr-BE" dirty="0" smtClean="0"/>
              <a:t>YFP+ B </a:t>
            </a:r>
            <a:r>
              <a:rPr lang="fr-BE" dirty="0" err="1" smtClean="0"/>
              <a:t>cells</a:t>
            </a:r>
            <a:endParaRPr lang="fr-BE" dirty="0"/>
          </a:p>
        </p:txBody>
      </p:sp>
      <p:pic>
        <p:nvPicPr>
          <p:cNvPr id="3" name="Image 2"/>
          <p:cNvPicPr>
            <a:picLocks noChangeAspect="1"/>
          </p:cNvPicPr>
          <p:nvPr/>
        </p:nvPicPr>
        <p:blipFill>
          <a:blip r:embed="rId3"/>
          <a:stretch>
            <a:fillRect/>
          </a:stretch>
        </p:blipFill>
        <p:spPr>
          <a:xfrm>
            <a:off x="0" y="1761067"/>
            <a:ext cx="5167508" cy="5079548"/>
          </a:xfrm>
          <a:prstGeom prst="rect">
            <a:avLst/>
          </a:prstGeom>
        </p:spPr>
      </p:pic>
      <p:pic>
        <p:nvPicPr>
          <p:cNvPr id="5" name="Image 4"/>
          <p:cNvPicPr>
            <a:picLocks noChangeAspect="1"/>
          </p:cNvPicPr>
          <p:nvPr/>
        </p:nvPicPr>
        <p:blipFill>
          <a:blip r:embed="rId4"/>
          <a:stretch>
            <a:fillRect/>
          </a:stretch>
        </p:blipFill>
        <p:spPr>
          <a:xfrm>
            <a:off x="5275979" y="1761067"/>
            <a:ext cx="5196899" cy="5079548"/>
          </a:xfrm>
          <a:prstGeom prst="rect">
            <a:avLst/>
          </a:prstGeom>
        </p:spPr>
      </p:pic>
      <p:pic>
        <p:nvPicPr>
          <p:cNvPr id="9" name="Image 8"/>
          <p:cNvPicPr>
            <a:picLocks noChangeAspect="1"/>
          </p:cNvPicPr>
          <p:nvPr/>
        </p:nvPicPr>
        <p:blipFill>
          <a:blip r:embed="rId5"/>
          <a:stretch>
            <a:fillRect/>
          </a:stretch>
        </p:blipFill>
        <p:spPr>
          <a:xfrm>
            <a:off x="10581349" y="3305478"/>
            <a:ext cx="823406" cy="1990725"/>
          </a:xfrm>
          <a:prstGeom prst="rect">
            <a:avLst/>
          </a:prstGeom>
        </p:spPr>
      </p:pic>
      <p:pic>
        <p:nvPicPr>
          <p:cNvPr id="7" name="Image 6"/>
          <p:cNvPicPr>
            <a:picLocks noChangeAspect="1"/>
          </p:cNvPicPr>
          <p:nvPr/>
        </p:nvPicPr>
        <p:blipFill>
          <a:blip r:embed="rId6"/>
          <a:stretch>
            <a:fillRect/>
          </a:stretch>
        </p:blipFill>
        <p:spPr>
          <a:xfrm>
            <a:off x="3621678" y="1576401"/>
            <a:ext cx="2899749" cy="2373674"/>
          </a:xfrm>
          <a:prstGeom prst="rect">
            <a:avLst/>
          </a:prstGeom>
          <a:ln w="38100">
            <a:solidFill>
              <a:schemeClr val="tx1"/>
            </a:solidFill>
          </a:ln>
        </p:spPr>
      </p:pic>
      <p:cxnSp>
        <p:nvCxnSpPr>
          <p:cNvPr id="16" name="Connecteur droit 15"/>
          <p:cNvCxnSpPr/>
          <p:nvPr/>
        </p:nvCxnSpPr>
        <p:spPr>
          <a:xfrm flipV="1">
            <a:off x="2938779" y="1564209"/>
            <a:ext cx="652886" cy="25114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flipV="1">
            <a:off x="3393345" y="3967897"/>
            <a:ext cx="3137099" cy="51012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Image 7"/>
          <p:cNvPicPr>
            <a:picLocks noChangeAspect="1"/>
          </p:cNvPicPr>
          <p:nvPr/>
        </p:nvPicPr>
        <p:blipFill>
          <a:blip r:embed="rId7"/>
          <a:stretch>
            <a:fillRect/>
          </a:stretch>
        </p:blipFill>
        <p:spPr>
          <a:xfrm>
            <a:off x="5403968" y="4300840"/>
            <a:ext cx="2823690" cy="2446564"/>
          </a:xfrm>
          <a:prstGeom prst="rect">
            <a:avLst/>
          </a:prstGeom>
          <a:ln w="38100">
            <a:solidFill>
              <a:schemeClr val="tx1"/>
            </a:solidFill>
          </a:ln>
        </p:spPr>
      </p:pic>
      <p:sp>
        <p:nvSpPr>
          <p:cNvPr id="11" name="Rectangle 10"/>
          <p:cNvSpPr/>
          <p:nvPr/>
        </p:nvSpPr>
        <p:spPr>
          <a:xfrm>
            <a:off x="2938779" y="4075611"/>
            <a:ext cx="483689" cy="402409"/>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sp>
        <p:nvSpPr>
          <p:cNvPr id="22" name="Rectangle 21"/>
          <p:cNvSpPr/>
          <p:nvPr/>
        </p:nvSpPr>
        <p:spPr>
          <a:xfrm>
            <a:off x="8560853" y="4276815"/>
            <a:ext cx="483689" cy="402409"/>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fr-BE"/>
          </a:p>
        </p:txBody>
      </p:sp>
      <p:cxnSp>
        <p:nvCxnSpPr>
          <p:cNvPr id="23" name="Connecteur droit 22"/>
          <p:cNvCxnSpPr/>
          <p:nvPr/>
        </p:nvCxnSpPr>
        <p:spPr>
          <a:xfrm flipV="1">
            <a:off x="8227658" y="4276815"/>
            <a:ext cx="333195" cy="620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flipV="1">
            <a:off x="8227658" y="4679224"/>
            <a:ext cx="816884" cy="208600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Imag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7309" y="1564597"/>
            <a:ext cx="2093980" cy="1499619"/>
          </a:xfrm>
          <a:prstGeom prst="rect">
            <a:avLst/>
          </a:prstGeom>
        </p:spPr>
      </p:pic>
    </p:spTree>
    <p:extLst>
      <p:ext uri="{BB962C8B-B14F-4D97-AF65-F5344CB8AC3E}">
        <p14:creationId xmlns:p14="http://schemas.microsoft.com/office/powerpoint/2010/main" val="3776223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6"/>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1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2. </a:t>
            </a:r>
            <a:r>
              <a:rPr lang="en-US" dirty="0"/>
              <a:t>Characterization of the repertoire of</a:t>
            </a:r>
            <a:br>
              <a:rPr lang="en-US" dirty="0"/>
            </a:br>
            <a:r>
              <a:rPr lang="en-US" dirty="0"/>
              <a:t>B cells infected with a </a:t>
            </a:r>
            <a:r>
              <a:rPr lang="en-US" dirty="0" err="1"/>
              <a:t>γHV</a:t>
            </a:r>
            <a:endParaRPr lang="fr-BE" dirty="0"/>
          </a:p>
        </p:txBody>
      </p:sp>
      <p:sp>
        <p:nvSpPr>
          <p:cNvPr id="4" name="Espace réservé du texte 3"/>
          <p:cNvSpPr>
            <a:spLocks noGrp="1"/>
          </p:cNvSpPr>
          <p:nvPr>
            <p:ph type="body" sz="quarter" idx="13"/>
          </p:nvPr>
        </p:nvSpPr>
        <p:spPr/>
        <p:txBody>
          <a:bodyPr/>
          <a:lstStyle/>
          <a:p>
            <a:r>
              <a:rPr lang="fr-BE" dirty="0" err="1" smtClean="0"/>
              <a:t>Results</a:t>
            </a:r>
            <a:endParaRPr lang="fr-BE" dirty="0"/>
          </a:p>
        </p:txBody>
      </p:sp>
      <p:pic>
        <p:nvPicPr>
          <p:cNvPr id="7" name="Image 6"/>
          <p:cNvPicPr>
            <a:picLocks noChangeAspect="1"/>
          </p:cNvPicPr>
          <p:nvPr/>
        </p:nvPicPr>
        <p:blipFill>
          <a:blip r:embed="rId3"/>
          <a:stretch>
            <a:fillRect/>
          </a:stretch>
        </p:blipFill>
        <p:spPr>
          <a:xfrm>
            <a:off x="5663530" y="1756699"/>
            <a:ext cx="5125792" cy="4909226"/>
          </a:xfrm>
          <a:prstGeom prst="rect">
            <a:avLst/>
          </a:prstGeom>
        </p:spPr>
      </p:pic>
      <p:pic>
        <p:nvPicPr>
          <p:cNvPr id="8" name="Image 7"/>
          <p:cNvPicPr>
            <a:picLocks noChangeAspect="1"/>
          </p:cNvPicPr>
          <p:nvPr/>
        </p:nvPicPr>
        <p:blipFill>
          <a:blip r:embed="rId4"/>
          <a:stretch>
            <a:fillRect/>
          </a:stretch>
        </p:blipFill>
        <p:spPr>
          <a:xfrm>
            <a:off x="549238" y="1756699"/>
            <a:ext cx="4945487" cy="4948136"/>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309" y="1564597"/>
            <a:ext cx="2093980" cy="1499619"/>
          </a:xfrm>
          <a:prstGeom prst="rect">
            <a:avLst/>
          </a:prstGeom>
        </p:spPr>
      </p:pic>
      <p:sp>
        <p:nvSpPr>
          <p:cNvPr id="9" name="ZoneTexte 8"/>
          <p:cNvSpPr txBox="1"/>
          <p:nvPr/>
        </p:nvSpPr>
        <p:spPr>
          <a:xfrm>
            <a:off x="4077988" y="6088202"/>
            <a:ext cx="3002280" cy="369332"/>
          </a:xfrm>
          <a:prstGeom prst="rect">
            <a:avLst/>
          </a:prstGeom>
          <a:noFill/>
        </p:spPr>
        <p:txBody>
          <a:bodyPr wrap="square" rtlCol="0">
            <a:spAutoFit/>
          </a:bodyPr>
          <a:lstStyle/>
          <a:p>
            <a:pPr algn="ctr"/>
            <a:r>
              <a:rPr lang="fr-BE" dirty="0" smtClean="0">
                <a:solidFill>
                  <a:srgbClr val="FF0000"/>
                </a:solidFill>
              </a:rPr>
              <a:t>* </a:t>
            </a:r>
            <a:r>
              <a:rPr lang="fr-BE" dirty="0" err="1" smtClean="0">
                <a:solidFill>
                  <a:srgbClr val="FF0000"/>
                </a:solidFill>
              </a:rPr>
              <a:t>Significantly</a:t>
            </a:r>
            <a:r>
              <a:rPr lang="fr-BE" dirty="0" smtClean="0">
                <a:solidFill>
                  <a:srgbClr val="FF0000"/>
                </a:solidFill>
              </a:rPr>
              <a:t> </a:t>
            </a:r>
            <a:r>
              <a:rPr lang="fr-BE" dirty="0" err="1" smtClean="0">
                <a:solidFill>
                  <a:srgbClr val="FF0000"/>
                </a:solidFill>
              </a:rPr>
              <a:t>higher</a:t>
            </a:r>
            <a:endParaRPr lang="fr-BE" dirty="0">
              <a:solidFill>
                <a:srgbClr val="FF0000"/>
              </a:solidFill>
            </a:endParaRPr>
          </a:p>
        </p:txBody>
      </p:sp>
      <p:sp>
        <p:nvSpPr>
          <p:cNvPr id="10" name="ZoneTexte 9"/>
          <p:cNvSpPr txBox="1"/>
          <p:nvPr/>
        </p:nvSpPr>
        <p:spPr>
          <a:xfrm>
            <a:off x="4077988" y="6409351"/>
            <a:ext cx="3002280" cy="369332"/>
          </a:xfrm>
          <a:prstGeom prst="rect">
            <a:avLst/>
          </a:prstGeom>
          <a:noFill/>
        </p:spPr>
        <p:txBody>
          <a:bodyPr wrap="square" rtlCol="0">
            <a:spAutoFit/>
          </a:bodyPr>
          <a:lstStyle/>
          <a:p>
            <a:pPr algn="ctr"/>
            <a:r>
              <a:rPr lang="fr-BE" dirty="0" smtClean="0">
                <a:solidFill>
                  <a:srgbClr val="1F497D"/>
                </a:solidFill>
              </a:rPr>
              <a:t>* </a:t>
            </a:r>
            <a:r>
              <a:rPr lang="fr-BE" dirty="0" err="1" smtClean="0">
                <a:solidFill>
                  <a:srgbClr val="1F497D"/>
                </a:solidFill>
              </a:rPr>
              <a:t>Significantly</a:t>
            </a:r>
            <a:r>
              <a:rPr lang="fr-BE" dirty="0" smtClean="0">
                <a:solidFill>
                  <a:srgbClr val="1F497D"/>
                </a:solidFill>
              </a:rPr>
              <a:t> </a:t>
            </a:r>
            <a:r>
              <a:rPr lang="fr-BE" dirty="0" err="1" smtClean="0">
                <a:solidFill>
                  <a:srgbClr val="1F497D"/>
                </a:solidFill>
              </a:rPr>
              <a:t>lower</a:t>
            </a:r>
            <a:endParaRPr lang="fr-BE" dirty="0">
              <a:solidFill>
                <a:srgbClr val="1F497D"/>
              </a:solidFill>
            </a:endParaRPr>
          </a:p>
        </p:txBody>
      </p:sp>
      <p:pic>
        <p:nvPicPr>
          <p:cNvPr id="11" name="Image 10"/>
          <p:cNvPicPr>
            <a:picLocks noChangeAspect="1"/>
          </p:cNvPicPr>
          <p:nvPr/>
        </p:nvPicPr>
        <p:blipFill>
          <a:blip r:embed="rId6"/>
          <a:stretch>
            <a:fillRect/>
          </a:stretch>
        </p:blipFill>
        <p:spPr>
          <a:xfrm>
            <a:off x="6401629" y="2114821"/>
            <a:ext cx="3365680" cy="4041962"/>
          </a:xfrm>
          <a:prstGeom prst="rect">
            <a:avLst/>
          </a:prstGeom>
        </p:spPr>
      </p:pic>
      <p:sp>
        <p:nvSpPr>
          <p:cNvPr id="12" name="ZoneTexte 11"/>
          <p:cNvSpPr txBox="1"/>
          <p:nvPr/>
        </p:nvSpPr>
        <p:spPr>
          <a:xfrm>
            <a:off x="1732842" y="1391735"/>
            <a:ext cx="2260600" cy="369332"/>
          </a:xfrm>
          <a:prstGeom prst="rect">
            <a:avLst/>
          </a:prstGeom>
          <a:noFill/>
        </p:spPr>
        <p:txBody>
          <a:bodyPr wrap="square" rtlCol="0">
            <a:spAutoFit/>
          </a:bodyPr>
          <a:lstStyle/>
          <a:p>
            <a:pPr algn="ctr"/>
            <a:r>
              <a:rPr lang="fr-BE" dirty="0" smtClean="0"/>
              <a:t>YFP-</a:t>
            </a:r>
            <a:endParaRPr lang="fr-BE" dirty="0"/>
          </a:p>
        </p:txBody>
      </p:sp>
      <p:sp>
        <p:nvSpPr>
          <p:cNvPr id="13" name="ZoneTexte 12"/>
          <p:cNvSpPr txBox="1"/>
          <p:nvPr/>
        </p:nvSpPr>
        <p:spPr>
          <a:xfrm>
            <a:off x="6856338" y="1391735"/>
            <a:ext cx="2260600" cy="369332"/>
          </a:xfrm>
          <a:prstGeom prst="rect">
            <a:avLst/>
          </a:prstGeom>
          <a:noFill/>
        </p:spPr>
        <p:txBody>
          <a:bodyPr wrap="square" rtlCol="0">
            <a:spAutoFit/>
          </a:bodyPr>
          <a:lstStyle/>
          <a:p>
            <a:pPr algn="ctr"/>
            <a:r>
              <a:rPr lang="fr-BE" dirty="0" smtClean="0"/>
              <a:t>YFP+</a:t>
            </a:r>
            <a:endParaRPr lang="fr-BE" dirty="0"/>
          </a:p>
        </p:txBody>
      </p:sp>
    </p:spTree>
    <p:extLst>
      <p:ext uri="{BB962C8B-B14F-4D97-AF65-F5344CB8AC3E}">
        <p14:creationId xmlns:p14="http://schemas.microsoft.com/office/powerpoint/2010/main" val="34048339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2. </a:t>
            </a:r>
            <a:r>
              <a:rPr lang="en-US" dirty="0"/>
              <a:t>Characterization of the repertoire of</a:t>
            </a:r>
            <a:br>
              <a:rPr lang="en-US" dirty="0"/>
            </a:br>
            <a:r>
              <a:rPr lang="en-US" dirty="0"/>
              <a:t>B cells infected with a </a:t>
            </a:r>
            <a:r>
              <a:rPr lang="en-US" dirty="0" err="1"/>
              <a:t>γHV</a:t>
            </a:r>
            <a:endParaRPr lang="fr-BE" dirty="0"/>
          </a:p>
        </p:txBody>
      </p:sp>
      <p:sp>
        <p:nvSpPr>
          <p:cNvPr id="4" name="Espace réservé du texte 3"/>
          <p:cNvSpPr>
            <a:spLocks noGrp="1"/>
          </p:cNvSpPr>
          <p:nvPr>
            <p:ph type="body" sz="quarter" idx="13"/>
          </p:nvPr>
        </p:nvSpPr>
        <p:spPr/>
        <p:txBody>
          <a:bodyPr/>
          <a:lstStyle/>
          <a:p>
            <a:r>
              <a:rPr lang="fr-BE" dirty="0" err="1" smtClean="0"/>
              <a:t>Results</a:t>
            </a:r>
            <a:endParaRPr lang="fr-BE" dirty="0"/>
          </a:p>
        </p:txBody>
      </p:sp>
      <p:pic>
        <p:nvPicPr>
          <p:cNvPr id="5" name="Image 4"/>
          <p:cNvPicPr>
            <a:picLocks noChangeAspect="1"/>
          </p:cNvPicPr>
          <p:nvPr/>
        </p:nvPicPr>
        <p:blipFill>
          <a:blip r:embed="rId3"/>
          <a:stretch>
            <a:fillRect/>
          </a:stretch>
        </p:blipFill>
        <p:spPr>
          <a:xfrm>
            <a:off x="5655240" y="1879859"/>
            <a:ext cx="3627120" cy="4515602"/>
          </a:xfrm>
          <a:prstGeom prst="rect">
            <a:avLst/>
          </a:prstGeom>
        </p:spPr>
      </p:pic>
      <p:pic>
        <p:nvPicPr>
          <p:cNvPr id="6" name="Image 5"/>
          <p:cNvPicPr>
            <a:picLocks noChangeAspect="1"/>
          </p:cNvPicPr>
          <p:nvPr/>
        </p:nvPicPr>
        <p:blipFill>
          <a:blip r:embed="rId4"/>
          <a:stretch>
            <a:fillRect/>
          </a:stretch>
        </p:blipFill>
        <p:spPr>
          <a:xfrm>
            <a:off x="1400704" y="1879859"/>
            <a:ext cx="3607080" cy="4515602"/>
          </a:xfrm>
          <a:prstGeom prst="rect">
            <a:avLst/>
          </a:prstGeom>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67309" y="1564597"/>
            <a:ext cx="2093980" cy="1499619"/>
          </a:xfrm>
          <a:prstGeom prst="rect">
            <a:avLst/>
          </a:prstGeom>
        </p:spPr>
      </p:pic>
    </p:spTree>
    <p:extLst>
      <p:ext uri="{BB962C8B-B14F-4D97-AF65-F5344CB8AC3E}">
        <p14:creationId xmlns:p14="http://schemas.microsoft.com/office/powerpoint/2010/main" val="39103900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680" y="1243997"/>
            <a:ext cx="4358641" cy="4370006"/>
          </a:xfrm>
          <a:prstGeom prst="rect">
            <a:avLst/>
          </a:prstGeom>
        </p:spPr>
      </p:pic>
      <p:sp>
        <p:nvSpPr>
          <p:cNvPr id="6" name="Rectangle 5"/>
          <p:cNvSpPr/>
          <p:nvPr/>
        </p:nvSpPr>
        <p:spPr>
          <a:xfrm>
            <a:off x="2926080" y="795130"/>
            <a:ext cx="6504167" cy="54943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4069080" y="3015229"/>
            <a:ext cx="4053840" cy="827542"/>
          </a:xfrm>
        </p:spPr>
        <p:txBody>
          <a:bodyPr>
            <a:normAutofit/>
          </a:bodyPr>
          <a:lstStyle/>
          <a:p>
            <a:r>
              <a:rPr lang="en-GB" sz="4800" b="1" dirty="0" smtClean="0">
                <a:latin typeface="+mn-lt"/>
              </a:rPr>
              <a:t>Conclusions</a:t>
            </a:r>
            <a:endParaRPr lang="en-GB" sz="4800" b="1" dirty="0">
              <a:latin typeface="+mn-lt"/>
            </a:endParaRPr>
          </a:p>
        </p:txBody>
      </p:sp>
      <p:sp>
        <p:nvSpPr>
          <p:cNvPr id="4" name="Espace réservé du texte 3"/>
          <p:cNvSpPr>
            <a:spLocks noGrp="1"/>
          </p:cNvSpPr>
          <p:nvPr>
            <p:ph type="body" sz="quarter" idx="13"/>
          </p:nvPr>
        </p:nvSpPr>
        <p:spPr/>
        <p:txBody>
          <a:bodyPr/>
          <a:lstStyle/>
          <a:p>
            <a:endParaRPr lang="fr-BE"/>
          </a:p>
        </p:txBody>
      </p:sp>
    </p:spTree>
    <p:extLst>
      <p:ext uri="{BB962C8B-B14F-4D97-AF65-F5344CB8AC3E}">
        <p14:creationId xmlns:p14="http://schemas.microsoft.com/office/powerpoint/2010/main" val="10156095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Effects of MuHV-4 infection on the</a:t>
            </a:r>
            <a:br>
              <a:rPr lang="en-US" dirty="0" smtClean="0"/>
            </a:br>
            <a:r>
              <a:rPr lang="en-US" dirty="0" smtClean="0"/>
              <a:t>BCR repertoire of its host</a:t>
            </a:r>
            <a:endParaRPr lang="en-US" dirty="0"/>
          </a:p>
        </p:txBody>
      </p:sp>
      <p:sp>
        <p:nvSpPr>
          <p:cNvPr id="3" name="Espace réservé du contenu 2"/>
          <p:cNvSpPr>
            <a:spLocks noGrp="1"/>
          </p:cNvSpPr>
          <p:nvPr>
            <p:ph idx="1"/>
          </p:nvPr>
        </p:nvSpPr>
        <p:spPr>
          <a:xfrm>
            <a:off x="1501140" y="1676400"/>
            <a:ext cx="9189720" cy="4998720"/>
          </a:xfrm>
        </p:spPr>
        <p:txBody>
          <a:bodyPr/>
          <a:lstStyle/>
          <a:p>
            <a:r>
              <a:rPr lang="en-US" b="1" dirty="0">
                <a:solidFill>
                  <a:srgbClr val="1F497D"/>
                </a:solidFill>
              </a:rPr>
              <a:t>MuHV-4 infection </a:t>
            </a:r>
            <a:r>
              <a:rPr lang="en-US" b="1" dirty="0" smtClean="0">
                <a:solidFill>
                  <a:srgbClr val="1F497D"/>
                </a:solidFill>
              </a:rPr>
              <a:t>modulates </a:t>
            </a:r>
            <a:r>
              <a:rPr lang="en-US" b="1" dirty="0">
                <a:solidFill>
                  <a:srgbClr val="1F497D"/>
                </a:solidFill>
              </a:rPr>
              <a:t>the functionality of B </a:t>
            </a:r>
            <a:r>
              <a:rPr lang="en-US" b="1" dirty="0" smtClean="0">
                <a:solidFill>
                  <a:srgbClr val="1F497D"/>
                </a:solidFill>
              </a:rPr>
              <a:t>cells:</a:t>
            </a:r>
            <a:r>
              <a:rPr lang="en-US" dirty="0" smtClean="0"/>
              <a:t/>
            </a:r>
            <a:br>
              <a:rPr lang="en-US" dirty="0" smtClean="0"/>
            </a:br>
            <a:r>
              <a:rPr lang="en-US" dirty="0" smtClean="0"/>
              <a:t>B cells of infected mice and infected B cells display different isotypes proportions in comparison with uninfected mice and uninfected B cells respectively</a:t>
            </a:r>
          </a:p>
          <a:p>
            <a:r>
              <a:rPr lang="en-US" b="1" dirty="0" smtClean="0">
                <a:solidFill>
                  <a:srgbClr val="1F497D"/>
                </a:solidFill>
              </a:rPr>
              <a:t>MuHV-4 </a:t>
            </a:r>
            <a:r>
              <a:rPr lang="en-US" b="1" dirty="0">
                <a:solidFill>
                  <a:srgbClr val="1F497D"/>
                </a:solidFill>
              </a:rPr>
              <a:t>infection </a:t>
            </a:r>
            <a:r>
              <a:rPr lang="en-US" b="1" dirty="0" smtClean="0">
                <a:solidFill>
                  <a:srgbClr val="1F497D"/>
                </a:solidFill>
              </a:rPr>
              <a:t>modulates </a:t>
            </a:r>
            <a:r>
              <a:rPr lang="en-US" b="1" dirty="0">
                <a:solidFill>
                  <a:srgbClr val="1F497D"/>
                </a:solidFill>
              </a:rPr>
              <a:t>the proliferation of B </a:t>
            </a:r>
            <a:r>
              <a:rPr lang="en-US" b="1" dirty="0" smtClean="0">
                <a:solidFill>
                  <a:srgbClr val="1F497D"/>
                </a:solidFill>
              </a:rPr>
              <a:t>cells:</a:t>
            </a:r>
            <a:r>
              <a:rPr lang="en-US" dirty="0"/>
              <a:t/>
            </a:r>
            <a:br>
              <a:rPr lang="en-US" dirty="0"/>
            </a:br>
            <a:r>
              <a:rPr lang="en-US" dirty="0"/>
              <a:t>B cells of infected mice and infected B cells </a:t>
            </a:r>
            <a:r>
              <a:rPr lang="en-US" dirty="0" smtClean="0"/>
              <a:t>have a higher rate of SHM in comparison to their uninfected counterparts</a:t>
            </a:r>
          </a:p>
          <a:p>
            <a:r>
              <a:rPr lang="en-US" dirty="0" smtClean="0"/>
              <a:t>These modulations come partly </a:t>
            </a:r>
            <a:r>
              <a:rPr lang="en-US" b="1" dirty="0" smtClean="0">
                <a:solidFill>
                  <a:srgbClr val="1F497D"/>
                </a:solidFill>
              </a:rPr>
              <a:t>from within infected B cells</a:t>
            </a:r>
            <a:r>
              <a:rPr lang="en-US" b="1" dirty="0">
                <a:solidFill>
                  <a:srgbClr val="1F497D"/>
                </a:solidFill>
              </a:rPr>
              <a:t> </a:t>
            </a:r>
            <a:r>
              <a:rPr lang="en-US" dirty="0" smtClean="0"/>
              <a:t>and is not an environment effect only</a:t>
            </a:r>
          </a:p>
        </p:txBody>
      </p:sp>
      <p:sp>
        <p:nvSpPr>
          <p:cNvPr id="4" name="Espace réservé du texte 3"/>
          <p:cNvSpPr>
            <a:spLocks noGrp="1"/>
          </p:cNvSpPr>
          <p:nvPr>
            <p:ph type="body" sz="quarter" idx="13"/>
          </p:nvPr>
        </p:nvSpPr>
        <p:spPr/>
        <p:txBody>
          <a:bodyPr/>
          <a:lstStyle/>
          <a:p>
            <a:r>
              <a:rPr lang="fr-BE" dirty="0" smtClean="0"/>
              <a:t>Conclusion</a:t>
            </a:r>
            <a:endParaRPr lang="fr-BE" dirty="0"/>
          </a:p>
        </p:txBody>
      </p:sp>
    </p:spTree>
    <p:extLst>
      <p:ext uri="{BB962C8B-B14F-4D97-AF65-F5344CB8AC3E}">
        <p14:creationId xmlns:p14="http://schemas.microsoft.com/office/powerpoint/2010/main" val="340493869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0479" y="2165818"/>
            <a:ext cx="4511042" cy="4522804"/>
          </a:xfrm>
          <a:prstGeom prst="rect">
            <a:avLst/>
          </a:prstGeom>
        </p:spPr>
      </p:pic>
      <p:sp>
        <p:nvSpPr>
          <p:cNvPr id="4" name="Titre 1"/>
          <p:cNvSpPr txBox="1">
            <a:spLocks/>
          </p:cNvSpPr>
          <p:nvPr/>
        </p:nvSpPr>
        <p:spPr>
          <a:xfrm>
            <a:off x="3688081" y="1411485"/>
            <a:ext cx="4815840" cy="650995"/>
          </a:xfrm>
          <a:prstGeom prst="rect">
            <a:avLst/>
          </a:prstGeom>
          <a:noFill/>
        </p:spPr>
        <p:txBody>
          <a:bodyPr/>
          <a:lstStyle>
            <a:lvl1pPr algn="l" defTabSz="457200" rtl="0" eaLnBrk="1" latinLnBrk="0" hangingPunct="1">
              <a:spcBef>
                <a:spcPct val="0"/>
              </a:spcBef>
              <a:buNone/>
              <a:defRPr sz="3600" kern="1200">
                <a:solidFill>
                  <a:schemeClr val="accent2">
                    <a:lumMod val="7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fr-BE" dirty="0" err="1" smtClean="0"/>
              <a:t>Thank</a:t>
            </a:r>
            <a:r>
              <a:rPr lang="fr-BE" dirty="0" smtClean="0"/>
              <a:t> </a:t>
            </a:r>
            <a:r>
              <a:rPr lang="fr-BE" dirty="0" err="1" smtClean="0"/>
              <a:t>you</a:t>
            </a:r>
            <a:endParaRPr lang="fr-BE" dirty="0"/>
          </a:p>
        </p:txBody>
      </p:sp>
      <p:sp>
        <p:nvSpPr>
          <p:cNvPr id="2" name="ZoneTexte 1"/>
          <p:cNvSpPr txBox="1"/>
          <p:nvPr/>
        </p:nvSpPr>
        <p:spPr>
          <a:xfrm>
            <a:off x="381000" y="4221480"/>
            <a:ext cx="2743200" cy="2308324"/>
          </a:xfrm>
          <a:prstGeom prst="rect">
            <a:avLst/>
          </a:prstGeom>
          <a:noFill/>
        </p:spPr>
        <p:txBody>
          <a:bodyPr wrap="square" rtlCol="0">
            <a:spAutoFit/>
          </a:bodyPr>
          <a:lstStyle/>
          <a:p>
            <a:r>
              <a:rPr lang="en-GB" dirty="0" smtClean="0">
                <a:solidFill>
                  <a:schemeClr val="bg1"/>
                </a:solidFill>
              </a:rPr>
              <a:t>Many thanks to</a:t>
            </a:r>
          </a:p>
          <a:p>
            <a:endParaRPr lang="en-GB" dirty="0">
              <a:solidFill>
                <a:schemeClr val="bg1"/>
              </a:solidFill>
            </a:endParaRPr>
          </a:p>
          <a:p>
            <a:r>
              <a:rPr lang="en-GB" b="1" dirty="0" smtClean="0">
                <a:solidFill>
                  <a:schemeClr val="bg1"/>
                </a:solidFill>
              </a:rPr>
              <a:t>Pr. Laurent Gillet</a:t>
            </a:r>
          </a:p>
          <a:p>
            <a:r>
              <a:rPr lang="en-GB" b="1" dirty="0" err="1" smtClean="0">
                <a:solidFill>
                  <a:schemeClr val="bg1"/>
                </a:solidFill>
              </a:rPr>
              <a:t>Dr.</a:t>
            </a:r>
            <a:r>
              <a:rPr lang="en-GB" b="1" dirty="0" smtClean="0">
                <a:solidFill>
                  <a:schemeClr val="bg1"/>
                </a:solidFill>
              </a:rPr>
              <a:t> </a:t>
            </a:r>
            <a:r>
              <a:rPr lang="en-GB" b="1" dirty="0" err="1" smtClean="0">
                <a:solidFill>
                  <a:schemeClr val="bg1"/>
                </a:solidFill>
              </a:rPr>
              <a:t>Bénédicte</a:t>
            </a:r>
            <a:r>
              <a:rPr lang="en-GB" b="1" dirty="0" smtClean="0">
                <a:solidFill>
                  <a:schemeClr val="bg1"/>
                </a:solidFill>
              </a:rPr>
              <a:t> </a:t>
            </a:r>
            <a:r>
              <a:rPr lang="en-GB" b="1" dirty="0" err="1" smtClean="0">
                <a:solidFill>
                  <a:schemeClr val="bg1"/>
                </a:solidFill>
              </a:rPr>
              <a:t>Machiels</a:t>
            </a:r>
            <a:endParaRPr lang="en-GB" b="1" dirty="0" smtClean="0">
              <a:solidFill>
                <a:schemeClr val="bg1"/>
              </a:solidFill>
            </a:endParaRPr>
          </a:p>
          <a:p>
            <a:endParaRPr lang="en-GB" dirty="0">
              <a:solidFill>
                <a:schemeClr val="bg1"/>
              </a:solidFill>
            </a:endParaRPr>
          </a:p>
          <a:p>
            <a:r>
              <a:rPr lang="en-GB" dirty="0" err="1" smtClean="0">
                <a:solidFill>
                  <a:schemeClr val="bg1"/>
                </a:solidFill>
              </a:rPr>
              <a:t>Dr.</a:t>
            </a:r>
            <a:r>
              <a:rPr lang="en-GB" dirty="0" smtClean="0">
                <a:solidFill>
                  <a:schemeClr val="bg1"/>
                </a:solidFill>
              </a:rPr>
              <a:t> </a:t>
            </a:r>
            <a:r>
              <a:rPr lang="en-GB" dirty="0" err="1" smtClean="0">
                <a:solidFill>
                  <a:schemeClr val="bg1"/>
                </a:solidFill>
              </a:rPr>
              <a:t>Xue</a:t>
            </a:r>
            <a:r>
              <a:rPr lang="en-GB" dirty="0" smtClean="0">
                <a:solidFill>
                  <a:schemeClr val="bg1"/>
                </a:solidFill>
              </a:rPr>
              <a:t> Xiao</a:t>
            </a:r>
          </a:p>
          <a:p>
            <a:r>
              <a:rPr lang="en-GB" dirty="0" err="1" smtClean="0">
                <a:solidFill>
                  <a:schemeClr val="bg1"/>
                </a:solidFill>
              </a:rPr>
              <a:t>Dr.</a:t>
            </a:r>
            <a:r>
              <a:rPr lang="en-GB" dirty="0" smtClean="0">
                <a:solidFill>
                  <a:schemeClr val="bg1"/>
                </a:solidFill>
              </a:rPr>
              <a:t> Céline </a:t>
            </a:r>
            <a:r>
              <a:rPr lang="en-GB" dirty="0" err="1" smtClean="0">
                <a:solidFill>
                  <a:schemeClr val="bg1"/>
                </a:solidFill>
              </a:rPr>
              <a:t>Lété</a:t>
            </a:r>
            <a:endParaRPr lang="en-GB" dirty="0" smtClean="0">
              <a:solidFill>
                <a:schemeClr val="bg1"/>
              </a:solidFill>
            </a:endParaRPr>
          </a:p>
          <a:p>
            <a:r>
              <a:rPr lang="en-GB" dirty="0" smtClean="0">
                <a:solidFill>
                  <a:schemeClr val="bg1"/>
                </a:solidFill>
              </a:rPr>
              <a:t>And all the lab members</a:t>
            </a:r>
          </a:p>
        </p:txBody>
      </p:sp>
    </p:spTree>
    <p:extLst>
      <p:ext uri="{BB962C8B-B14F-4D97-AF65-F5344CB8AC3E}">
        <p14:creationId xmlns:p14="http://schemas.microsoft.com/office/powerpoint/2010/main" val="4982578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noProof="0" dirty="0" err="1" smtClean="0"/>
              <a:t>Gammaherpesviruses</a:t>
            </a:r>
            <a:endParaRPr lang="en-GB" noProof="0" dirty="0"/>
          </a:p>
        </p:txBody>
      </p:sp>
      <p:sp>
        <p:nvSpPr>
          <p:cNvPr id="4" name="Espace réservé du texte 3"/>
          <p:cNvSpPr>
            <a:spLocks noGrp="1"/>
          </p:cNvSpPr>
          <p:nvPr>
            <p:ph type="body" sz="quarter" idx="13"/>
          </p:nvPr>
        </p:nvSpPr>
        <p:spPr/>
        <p:txBody>
          <a:bodyPr/>
          <a:lstStyle/>
          <a:p>
            <a:r>
              <a:rPr lang="en-GB" noProof="0" dirty="0" smtClean="0"/>
              <a:t>Introduction</a:t>
            </a:r>
            <a:endParaRPr lang="en-GB" noProof="0" dirty="0"/>
          </a:p>
        </p:txBody>
      </p:sp>
      <p:grpSp>
        <p:nvGrpSpPr>
          <p:cNvPr id="5" name="Groupe 4"/>
          <p:cNvGrpSpPr/>
          <p:nvPr/>
        </p:nvGrpSpPr>
        <p:grpSpPr>
          <a:xfrm>
            <a:off x="2097284" y="3058863"/>
            <a:ext cx="3574561" cy="3709002"/>
            <a:chOff x="1011964" y="1791778"/>
            <a:chExt cx="3220518" cy="3341642"/>
          </a:xfrm>
        </p:grpSpPr>
        <p:pic>
          <p:nvPicPr>
            <p:cNvPr id="6" name="Picture 2" descr="C:\Documents and Settings\u190544\Bureau\A lire WELBIO!!!!!!!!!!\figures\phylogenetic tree.gif"/>
            <p:cNvPicPr>
              <a:picLocks noChangeAspect="1" noChangeArrowheads="1"/>
            </p:cNvPicPr>
            <p:nvPr/>
          </p:nvPicPr>
          <p:blipFill>
            <a:blip r:embed="rId3" cstate="print"/>
            <a:srcRect/>
            <a:stretch>
              <a:fillRect/>
            </a:stretch>
          </p:blipFill>
          <p:spPr bwMode="auto">
            <a:xfrm>
              <a:off x="1262133" y="1791778"/>
              <a:ext cx="2970349" cy="3341642"/>
            </a:xfrm>
            <a:prstGeom prst="rect">
              <a:avLst/>
            </a:prstGeom>
            <a:noFill/>
          </p:spPr>
        </p:pic>
        <p:sp>
          <p:nvSpPr>
            <p:cNvPr id="7" name="ZoneTexte 6"/>
            <p:cNvSpPr txBox="1"/>
            <p:nvPr/>
          </p:nvSpPr>
          <p:spPr bwMode="auto">
            <a:xfrm rot="16200000">
              <a:off x="618930" y="3568235"/>
              <a:ext cx="1063361" cy="277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p>
              <a:pPr algn="ctr" defTabSz="457200" eaLnBrk="0" fontAlgn="base" hangingPunct="0">
                <a:spcBef>
                  <a:spcPct val="0"/>
                </a:spcBef>
                <a:spcAft>
                  <a:spcPct val="0"/>
                </a:spcAft>
              </a:pPr>
              <a:r>
                <a:rPr lang="fr-BE" sz="1400" dirty="0" err="1" smtClean="0">
                  <a:latin typeface="+mj-lt"/>
                  <a:cs typeface="ＭＳ Ｐゴシック" charset="0"/>
                </a:rPr>
                <a:t>H</a:t>
              </a:r>
              <a:r>
                <a:rPr lang="fr-BE" sz="1400" dirty="0" err="1" smtClean="0">
                  <a:latin typeface="+mj-lt"/>
                  <a:ea typeface="MS PGothic" pitchFamily="34" charset="-128"/>
                  <a:cs typeface="ＭＳ Ｐゴシック" charset="0"/>
                </a:rPr>
                <a:t>erpesviridae</a:t>
              </a:r>
              <a:endParaRPr lang="fr-BE" sz="1400" dirty="0">
                <a:latin typeface="+mj-lt"/>
                <a:ea typeface="MS PGothic" pitchFamily="34" charset="-128"/>
                <a:cs typeface="ＭＳ Ｐゴシック" charset="0"/>
              </a:endParaRPr>
            </a:p>
          </p:txBody>
        </p:sp>
      </p:grpSp>
      <p:grpSp>
        <p:nvGrpSpPr>
          <p:cNvPr id="8" name="Groupe 7"/>
          <p:cNvGrpSpPr/>
          <p:nvPr/>
        </p:nvGrpSpPr>
        <p:grpSpPr>
          <a:xfrm>
            <a:off x="5719724" y="2161721"/>
            <a:ext cx="3642535" cy="612622"/>
            <a:chOff x="4013283" y="1505622"/>
            <a:chExt cx="4407463" cy="741271"/>
          </a:xfrm>
        </p:grpSpPr>
        <p:sp>
          <p:nvSpPr>
            <p:cNvPr id="9" name="ZoneTexte 8"/>
            <p:cNvSpPr txBox="1"/>
            <p:nvPr/>
          </p:nvSpPr>
          <p:spPr bwMode="auto">
            <a:xfrm>
              <a:off x="4013283" y="1506906"/>
              <a:ext cx="1260471" cy="707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r" defTabSz="457200" eaLnBrk="0" fontAlgn="base" hangingPunct="0">
                <a:spcBef>
                  <a:spcPct val="0"/>
                </a:spcBef>
                <a:spcAft>
                  <a:spcPct val="0"/>
                </a:spcAft>
              </a:pPr>
              <a:r>
                <a:rPr lang="fr-BE" sz="1600" dirty="0" err="1" smtClean="0">
                  <a:latin typeface="+mj-lt"/>
                  <a:ea typeface="MS PGothic" pitchFamily="34" charset="-128"/>
                  <a:cs typeface="ＭＳ Ｐゴシック" charset="0"/>
                </a:rPr>
                <a:t>Primary</a:t>
              </a:r>
              <a:r>
                <a:rPr lang="fr-BE" sz="1600" dirty="0" smtClean="0">
                  <a:latin typeface="+mj-lt"/>
                  <a:ea typeface="MS PGothic" pitchFamily="34" charset="-128"/>
                  <a:cs typeface="ＭＳ Ｐゴシック" charset="0"/>
                </a:rPr>
                <a:t> infection</a:t>
              </a:r>
            </a:p>
          </p:txBody>
        </p:sp>
        <p:cxnSp>
          <p:nvCxnSpPr>
            <p:cNvPr id="10" name="Connecteur droit 9"/>
            <p:cNvCxnSpPr/>
            <p:nvPr/>
          </p:nvCxnSpPr>
          <p:spPr>
            <a:xfrm>
              <a:off x="5273752" y="1526893"/>
              <a:ext cx="0" cy="720000"/>
            </a:xfrm>
            <a:prstGeom prst="line">
              <a:avLst/>
            </a:prstGeom>
          </p:spPr>
          <p:style>
            <a:lnRef idx="2">
              <a:schemeClr val="dk1"/>
            </a:lnRef>
            <a:fillRef idx="0">
              <a:schemeClr val="dk1"/>
            </a:fillRef>
            <a:effectRef idx="1">
              <a:schemeClr val="dk1"/>
            </a:effectRef>
            <a:fontRef idx="minor">
              <a:schemeClr val="tx1"/>
            </a:fontRef>
          </p:style>
        </p:cxnSp>
        <p:sp>
          <p:nvSpPr>
            <p:cNvPr id="11" name="ZoneTexte 10"/>
            <p:cNvSpPr txBox="1"/>
            <p:nvPr/>
          </p:nvSpPr>
          <p:spPr bwMode="auto">
            <a:xfrm>
              <a:off x="6063007" y="1505622"/>
              <a:ext cx="2357739" cy="40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p>
              <a:pPr algn="ctr" defTabSz="457200" eaLnBrk="0" fontAlgn="base" hangingPunct="0">
                <a:spcBef>
                  <a:spcPct val="0"/>
                </a:spcBef>
                <a:spcAft>
                  <a:spcPct val="0"/>
                </a:spcAft>
              </a:pPr>
              <a:r>
                <a:rPr lang="fr-BE" sz="1600" b="1" dirty="0" err="1" smtClean="0">
                  <a:latin typeface="+mj-lt"/>
                  <a:ea typeface="MS PGothic" pitchFamily="34" charset="-128"/>
                  <a:cs typeface="ＭＳ Ｐゴシック" charset="0"/>
                </a:rPr>
                <a:t>Usually</a:t>
              </a:r>
              <a:r>
                <a:rPr lang="fr-BE" sz="1600" b="1" dirty="0" smtClean="0">
                  <a:latin typeface="+mj-lt"/>
                  <a:ea typeface="MS PGothic" pitchFamily="34" charset="-128"/>
                  <a:cs typeface="ＭＳ Ｐゴシック" charset="0"/>
                </a:rPr>
                <a:t> </a:t>
              </a:r>
              <a:r>
                <a:rPr lang="fr-BE" sz="1600" b="1" dirty="0" err="1" smtClean="0">
                  <a:latin typeface="+mj-lt"/>
                  <a:ea typeface="MS PGothic" pitchFamily="34" charset="-128"/>
                  <a:cs typeface="ＭＳ Ｐゴシック" charset="0"/>
                </a:rPr>
                <a:t>asymptomatic</a:t>
              </a:r>
              <a:endParaRPr lang="fr-BE" sz="1600" b="1" dirty="0">
                <a:latin typeface="+mj-lt"/>
                <a:ea typeface="MS PGothic" pitchFamily="34" charset="-128"/>
                <a:cs typeface="ＭＳ Ｐゴシック" charset="0"/>
              </a:endParaRPr>
            </a:p>
          </p:txBody>
        </p:sp>
        <p:sp>
          <p:nvSpPr>
            <p:cNvPr id="12" name="ZoneTexte 11"/>
            <p:cNvSpPr txBox="1"/>
            <p:nvPr/>
          </p:nvSpPr>
          <p:spPr bwMode="auto">
            <a:xfrm>
              <a:off x="5270952" y="1803141"/>
              <a:ext cx="1938080" cy="316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p>
              <a:pPr algn="ctr" defTabSz="457200" eaLnBrk="0" fontAlgn="base" hangingPunct="0">
                <a:spcBef>
                  <a:spcPct val="0"/>
                </a:spcBef>
                <a:spcAft>
                  <a:spcPct val="0"/>
                </a:spcAft>
              </a:pPr>
              <a:r>
                <a:rPr lang="fr-BE" sz="1100" b="1" dirty="0" err="1" smtClean="0">
                  <a:latin typeface="+mj-lt"/>
                  <a:ea typeface="MS PGothic" pitchFamily="34" charset="-128"/>
                  <a:cs typeface="ＭＳ Ｐゴシック" charset="0"/>
                </a:rPr>
                <a:t>Infectious</a:t>
              </a:r>
              <a:r>
                <a:rPr lang="fr-BE" sz="1100" b="1" dirty="0" smtClean="0">
                  <a:latin typeface="+mj-lt"/>
                  <a:ea typeface="MS PGothic" pitchFamily="34" charset="-128"/>
                  <a:cs typeface="ＭＳ Ｐゴシック" charset="0"/>
                </a:rPr>
                <a:t> </a:t>
              </a:r>
              <a:r>
                <a:rPr lang="fr-BE" sz="1100" b="1" dirty="0" err="1" smtClean="0">
                  <a:latin typeface="+mj-lt"/>
                  <a:ea typeface="MS PGothic" pitchFamily="34" charset="-128"/>
                  <a:cs typeface="ＭＳ Ｐゴシック" charset="0"/>
                </a:rPr>
                <a:t>mononucleosis</a:t>
              </a:r>
              <a:endParaRPr lang="fr-BE" sz="1100" b="1" dirty="0">
                <a:latin typeface="+mj-lt"/>
                <a:ea typeface="MS PGothic" pitchFamily="34" charset="-128"/>
                <a:cs typeface="ＭＳ Ｐゴシック" charset="0"/>
              </a:endParaRPr>
            </a:p>
          </p:txBody>
        </p:sp>
      </p:grpSp>
      <p:grpSp>
        <p:nvGrpSpPr>
          <p:cNvPr id="13" name="Groupe 12"/>
          <p:cNvGrpSpPr/>
          <p:nvPr/>
        </p:nvGrpSpPr>
        <p:grpSpPr>
          <a:xfrm>
            <a:off x="5719724" y="2774343"/>
            <a:ext cx="4114337" cy="881323"/>
            <a:chOff x="4013283" y="2246893"/>
            <a:chExt cx="4978346" cy="1066397"/>
          </a:xfrm>
        </p:grpSpPr>
        <p:cxnSp>
          <p:nvCxnSpPr>
            <p:cNvPr id="14" name="Connecteur droit 13"/>
            <p:cNvCxnSpPr/>
            <p:nvPr/>
          </p:nvCxnSpPr>
          <p:spPr>
            <a:xfrm>
              <a:off x="5273752" y="2593290"/>
              <a:ext cx="0" cy="720000"/>
            </a:xfrm>
            <a:prstGeom prst="line">
              <a:avLst/>
            </a:prstGeom>
          </p:spPr>
          <p:style>
            <a:lnRef idx="2">
              <a:schemeClr val="dk1"/>
            </a:lnRef>
            <a:fillRef idx="0">
              <a:schemeClr val="dk1"/>
            </a:fillRef>
            <a:effectRef idx="1">
              <a:schemeClr val="dk1"/>
            </a:effectRef>
            <a:fontRef idx="minor">
              <a:schemeClr val="tx1"/>
            </a:fontRef>
          </p:style>
        </p:cxnSp>
        <p:sp>
          <p:nvSpPr>
            <p:cNvPr id="15" name="ZoneTexte 14"/>
            <p:cNvSpPr txBox="1"/>
            <p:nvPr/>
          </p:nvSpPr>
          <p:spPr bwMode="auto">
            <a:xfrm>
              <a:off x="4013283" y="2742153"/>
              <a:ext cx="1260467" cy="409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r" defTabSz="457200" eaLnBrk="0" fontAlgn="base" hangingPunct="0">
                <a:spcBef>
                  <a:spcPct val="0"/>
                </a:spcBef>
                <a:spcAft>
                  <a:spcPct val="0"/>
                </a:spcAft>
              </a:pPr>
              <a:r>
                <a:rPr lang="fr-BE" sz="1600" dirty="0" err="1" smtClean="0">
                  <a:latin typeface="+mj-lt"/>
                  <a:ea typeface="MS PGothic" pitchFamily="34" charset="-128"/>
                  <a:cs typeface="ＭＳ Ｐゴシック" charset="0"/>
                </a:rPr>
                <a:t>Latency</a:t>
              </a:r>
              <a:endParaRPr lang="fr-BE" dirty="0">
                <a:latin typeface="+mj-lt"/>
                <a:ea typeface="MS PGothic" pitchFamily="34" charset="-128"/>
                <a:cs typeface="ＭＳ Ｐゴシック" charset="0"/>
              </a:endParaRPr>
            </a:p>
          </p:txBody>
        </p:sp>
        <p:cxnSp>
          <p:nvCxnSpPr>
            <p:cNvPr id="16" name="Connecteur droit avec flèche 15"/>
            <p:cNvCxnSpPr/>
            <p:nvPr/>
          </p:nvCxnSpPr>
          <p:spPr>
            <a:xfrm>
              <a:off x="7241874" y="2246893"/>
              <a:ext cx="0" cy="35009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7" name="ZoneTexte 16"/>
            <p:cNvSpPr txBox="1"/>
            <p:nvPr/>
          </p:nvSpPr>
          <p:spPr bwMode="auto">
            <a:xfrm>
              <a:off x="5492143" y="2646052"/>
              <a:ext cx="3499486" cy="614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p>
              <a:pPr algn="ctr" defTabSz="457200" eaLnBrk="0" fontAlgn="base" hangingPunct="0">
                <a:spcBef>
                  <a:spcPct val="0"/>
                </a:spcBef>
                <a:spcAft>
                  <a:spcPct val="0"/>
                </a:spcAft>
              </a:pPr>
              <a:r>
                <a:rPr lang="fr-BE" sz="1600" b="1" dirty="0" smtClean="0">
                  <a:latin typeface="+mj-lt"/>
                  <a:ea typeface="MS PGothic" pitchFamily="34" charset="-128"/>
                  <a:cs typeface="ＭＳ Ｐゴシック" charset="0"/>
                </a:rPr>
                <a:t>Long-</a:t>
              </a:r>
              <a:r>
                <a:rPr lang="fr-BE" sz="1600" b="1" dirty="0" err="1" smtClean="0">
                  <a:latin typeface="+mj-lt"/>
                  <a:ea typeface="MS PGothic" pitchFamily="34" charset="-128"/>
                  <a:cs typeface="ＭＳ Ｐゴシック" charset="0"/>
                </a:rPr>
                <a:t>term</a:t>
              </a:r>
              <a:r>
                <a:rPr lang="fr-BE" sz="1600" b="1" dirty="0" smtClean="0">
                  <a:latin typeface="+mj-lt"/>
                  <a:ea typeface="MS PGothic" pitchFamily="34" charset="-128"/>
                  <a:cs typeface="ＭＳ Ｐゴシック" charset="0"/>
                </a:rPr>
                <a:t> </a:t>
              </a:r>
              <a:r>
                <a:rPr lang="fr-BE" sz="1600" b="1" dirty="0" err="1" smtClean="0">
                  <a:latin typeface="+mj-lt"/>
                  <a:ea typeface="MS PGothic" pitchFamily="34" charset="-128"/>
                  <a:cs typeface="ＭＳ Ｐゴシック" charset="0"/>
                </a:rPr>
                <a:t>latency</a:t>
              </a:r>
              <a:r>
                <a:rPr lang="fr-BE" sz="1600" b="1" dirty="0" smtClean="0">
                  <a:latin typeface="+mj-lt"/>
                  <a:ea typeface="MS PGothic" pitchFamily="34" charset="-128"/>
                  <a:cs typeface="ＭＳ Ｐゴシック" charset="0"/>
                </a:rPr>
                <a:t> establishment</a:t>
              </a:r>
            </a:p>
            <a:p>
              <a:pPr algn="ctr" defTabSz="457200" eaLnBrk="0" fontAlgn="base" hangingPunct="0">
                <a:spcBef>
                  <a:spcPct val="0"/>
                </a:spcBef>
                <a:spcAft>
                  <a:spcPct val="0"/>
                </a:spcAft>
              </a:pPr>
              <a:r>
                <a:rPr lang="fr-BE" sz="1100" b="1" dirty="0" smtClean="0">
                  <a:latin typeface="+mj-lt"/>
                  <a:cs typeface="ＭＳ Ｐゴシック" charset="0"/>
                </a:rPr>
                <a:t>(B lymphocytes, </a:t>
              </a:r>
              <a:r>
                <a:rPr lang="fr-BE" sz="1100" b="1" dirty="0" err="1" smtClean="0">
                  <a:latin typeface="+mj-lt"/>
                  <a:cs typeface="ＭＳ Ｐゴシック" charset="0"/>
                </a:rPr>
                <a:t>dendritic</a:t>
              </a:r>
              <a:r>
                <a:rPr lang="fr-BE" sz="1100" b="1" dirty="0" smtClean="0">
                  <a:latin typeface="+mj-lt"/>
                  <a:cs typeface="ＭＳ Ｐゴシック" charset="0"/>
                </a:rPr>
                <a:t> </a:t>
              </a:r>
              <a:r>
                <a:rPr lang="fr-BE" sz="1100" b="1" dirty="0" err="1" smtClean="0">
                  <a:latin typeface="+mj-lt"/>
                  <a:cs typeface="ＭＳ Ｐゴシック" charset="0"/>
                </a:rPr>
                <a:t>cells</a:t>
              </a:r>
              <a:r>
                <a:rPr lang="fr-BE" sz="1100" b="1" dirty="0" smtClean="0">
                  <a:latin typeface="+mj-lt"/>
                  <a:cs typeface="ＭＳ Ｐゴシック" charset="0"/>
                </a:rPr>
                <a:t>, macrophages, …)</a:t>
              </a:r>
              <a:endParaRPr lang="fr-BE" sz="1100" b="1" dirty="0">
                <a:latin typeface="+mj-lt"/>
                <a:ea typeface="MS PGothic" pitchFamily="34" charset="-128"/>
                <a:cs typeface="ＭＳ Ｐゴシック" charset="0"/>
              </a:endParaRPr>
            </a:p>
          </p:txBody>
        </p:sp>
      </p:grpSp>
      <p:grpSp>
        <p:nvGrpSpPr>
          <p:cNvPr id="36" name="Groupe 35"/>
          <p:cNvGrpSpPr/>
          <p:nvPr/>
        </p:nvGrpSpPr>
        <p:grpSpPr>
          <a:xfrm>
            <a:off x="5513808" y="1497350"/>
            <a:ext cx="4268357" cy="662411"/>
            <a:chOff x="3764125" y="701739"/>
            <a:chExt cx="5164708" cy="801516"/>
          </a:xfrm>
        </p:grpSpPr>
        <p:sp>
          <p:nvSpPr>
            <p:cNvPr id="37" name="Rectangle à coins arrondis 36"/>
            <p:cNvSpPr/>
            <p:nvPr/>
          </p:nvSpPr>
          <p:spPr>
            <a:xfrm>
              <a:off x="5544602" y="701739"/>
              <a:ext cx="1414130" cy="393404"/>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BE" dirty="0" smtClean="0"/>
                <a:t>EBV</a:t>
              </a:r>
              <a:endParaRPr lang="fr-BE" dirty="0"/>
            </a:p>
          </p:txBody>
        </p:sp>
        <p:sp>
          <p:nvSpPr>
            <p:cNvPr id="38" name="Rectangle à coins arrondis 37"/>
            <p:cNvSpPr/>
            <p:nvPr/>
          </p:nvSpPr>
          <p:spPr>
            <a:xfrm>
              <a:off x="7514703" y="701739"/>
              <a:ext cx="1414130" cy="393404"/>
            </a:xfrm>
            <a:prstGeom prst="round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fr-BE" dirty="0" smtClean="0"/>
                <a:t>KSHV</a:t>
              </a:r>
              <a:endParaRPr lang="fr-BE" dirty="0"/>
            </a:p>
          </p:txBody>
        </p:sp>
        <p:sp>
          <p:nvSpPr>
            <p:cNvPr id="39" name="ZoneTexte 38"/>
            <p:cNvSpPr txBox="1"/>
            <p:nvPr/>
          </p:nvSpPr>
          <p:spPr bwMode="auto">
            <a:xfrm>
              <a:off x="3764125" y="1061859"/>
              <a:ext cx="1509629" cy="4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r" defTabSz="457200" eaLnBrk="0" fontAlgn="base" hangingPunct="0">
                <a:spcBef>
                  <a:spcPct val="0"/>
                </a:spcBef>
                <a:spcAft>
                  <a:spcPct val="0"/>
                </a:spcAft>
              </a:pPr>
              <a:r>
                <a:rPr lang="fr-BE" sz="1600" dirty="0" err="1" smtClean="0">
                  <a:latin typeface="+mj-lt"/>
                  <a:ea typeface="MS PGothic" pitchFamily="34" charset="-128"/>
                  <a:cs typeface="ＭＳ Ｐゴシック" charset="0"/>
                </a:rPr>
                <a:t>Prevalence</a:t>
              </a:r>
              <a:endParaRPr lang="fr-BE" sz="1600" dirty="0">
                <a:latin typeface="+mj-lt"/>
                <a:ea typeface="MS PGothic" pitchFamily="34" charset="-128"/>
                <a:cs typeface="ＭＳ Ｐゴシック" charset="0"/>
              </a:endParaRPr>
            </a:p>
          </p:txBody>
        </p:sp>
        <p:sp>
          <p:nvSpPr>
            <p:cNvPr id="40" name="ZoneTexte 39"/>
            <p:cNvSpPr txBox="1"/>
            <p:nvPr/>
          </p:nvSpPr>
          <p:spPr bwMode="auto">
            <a:xfrm>
              <a:off x="5831937" y="1056364"/>
              <a:ext cx="894558" cy="4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p>
              <a:pPr algn="ctr" defTabSz="457200" eaLnBrk="0" fontAlgn="base" hangingPunct="0">
                <a:spcBef>
                  <a:spcPct val="0"/>
                </a:spcBef>
                <a:spcAft>
                  <a:spcPct val="0"/>
                </a:spcAft>
              </a:pPr>
              <a:r>
                <a:rPr lang="fr-BE" b="1" dirty="0" smtClean="0">
                  <a:latin typeface="+mj-lt"/>
                  <a:ea typeface="MS PGothic" pitchFamily="34" charset="-128"/>
                  <a:cs typeface="ＭＳ Ｐゴシック" charset="0"/>
                </a:rPr>
                <a:t>&gt; 90%</a:t>
              </a:r>
              <a:endParaRPr lang="fr-BE" b="1" dirty="0">
                <a:latin typeface="+mj-lt"/>
                <a:ea typeface="MS PGothic" pitchFamily="34" charset="-128"/>
                <a:cs typeface="ＭＳ Ｐゴシック" charset="0"/>
              </a:endParaRPr>
            </a:p>
          </p:txBody>
        </p:sp>
        <p:sp>
          <p:nvSpPr>
            <p:cNvPr id="41" name="ZoneTexte 40"/>
            <p:cNvSpPr txBox="1"/>
            <p:nvPr/>
          </p:nvSpPr>
          <p:spPr bwMode="auto">
            <a:xfrm>
              <a:off x="7484855" y="1056364"/>
              <a:ext cx="1429121" cy="446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p>
              <a:pPr algn="ctr" defTabSz="457200" eaLnBrk="0" fontAlgn="base" hangingPunct="0">
                <a:spcBef>
                  <a:spcPct val="0"/>
                </a:spcBef>
                <a:spcAft>
                  <a:spcPct val="0"/>
                </a:spcAft>
              </a:pPr>
              <a:r>
                <a:rPr lang="fr-BE" b="1" dirty="0" smtClean="0">
                  <a:latin typeface="+mj-lt"/>
                  <a:ea typeface="MS PGothic" pitchFamily="34" charset="-128"/>
                  <a:cs typeface="ＭＳ Ｐゴシック" charset="0"/>
                </a:rPr>
                <a:t>Up to 75 %</a:t>
              </a:r>
              <a:endParaRPr lang="fr-BE" b="1" dirty="0">
                <a:latin typeface="+mj-lt"/>
                <a:ea typeface="MS PGothic" pitchFamily="34" charset="-128"/>
                <a:cs typeface="ＭＳ Ｐゴシック" charset="0"/>
              </a:endParaRPr>
            </a:p>
          </p:txBody>
        </p:sp>
      </p:grpSp>
      <p:pic>
        <p:nvPicPr>
          <p:cNvPr id="4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710" y="1497350"/>
            <a:ext cx="1878348" cy="149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 name="Rectangle 53"/>
          <p:cNvSpPr/>
          <p:nvPr/>
        </p:nvSpPr>
        <p:spPr>
          <a:xfrm>
            <a:off x="7014373" y="3400667"/>
            <a:ext cx="925499" cy="1635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grpSp>
        <p:nvGrpSpPr>
          <p:cNvPr id="59" name="Groupe 58"/>
          <p:cNvGrpSpPr/>
          <p:nvPr/>
        </p:nvGrpSpPr>
        <p:grpSpPr>
          <a:xfrm>
            <a:off x="5513807" y="3625565"/>
            <a:ext cx="4423642" cy="2727696"/>
            <a:chOff x="5513807" y="3625565"/>
            <a:chExt cx="4423642" cy="2727696"/>
          </a:xfrm>
        </p:grpSpPr>
        <p:cxnSp>
          <p:nvCxnSpPr>
            <p:cNvPr id="19" name="Connecteur droit avec flèche 18"/>
            <p:cNvCxnSpPr/>
            <p:nvPr/>
          </p:nvCxnSpPr>
          <p:spPr>
            <a:xfrm>
              <a:off x="8387983" y="3625565"/>
              <a:ext cx="0" cy="28933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23" name="ZoneTexte 22"/>
            <p:cNvSpPr txBox="1"/>
            <p:nvPr/>
          </p:nvSpPr>
          <p:spPr bwMode="auto">
            <a:xfrm>
              <a:off x="6838523" y="3829668"/>
              <a:ext cx="3098926"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rtlCol="0" anchor="ctr" anchorCtr="0" compatLnSpc="1">
              <a:prstTxWarp prst="textNoShape">
                <a:avLst/>
              </a:prstTxWarp>
              <a:spAutoFit/>
            </a:bodyPr>
            <a:lstStyle/>
            <a:p>
              <a:pPr algn="ctr" defTabSz="457200" eaLnBrk="0" fontAlgn="base" hangingPunct="0">
                <a:spcBef>
                  <a:spcPct val="0"/>
                </a:spcBef>
                <a:spcAft>
                  <a:spcPct val="0"/>
                </a:spcAft>
              </a:pPr>
              <a:r>
                <a:rPr lang="fr-BE" sz="1600" b="1" dirty="0" err="1" smtClean="0">
                  <a:latin typeface="+mj-lt"/>
                  <a:ea typeface="MS PGothic" pitchFamily="34" charset="-128"/>
                  <a:cs typeface="ＭＳ Ｐゴシック" charset="0"/>
                </a:rPr>
                <a:t>Immunocompromised</a:t>
              </a:r>
              <a:r>
                <a:rPr lang="fr-BE" sz="1600" b="1" dirty="0" smtClean="0">
                  <a:latin typeface="+mj-lt"/>
                  <a:ea typeface="MS PGothic" pitchFamily="34" charset="-128"/>
                  <a:cs typeface="ＭＳ Ｐゴシック" charset="0"/>
                </a:rPr>
                <a:t> </a:t>
              </a:r>
              <a:r>
                <a:rPr lang="fr-BE" sz="1600" b="1" dirty="0" err="1" smtClean="0">
                  <a:latin typeface="+mj-lt"/>
                  <a:ea typeface="MS PGothic" pitchFamily="34" charset="-128"/>
                  <a:cs typeface="ＭＳ Ｐゴシック" charset="0"/>
                </a:rPr>
                <a:t>individuals</a:t>
              </a:r>
              <a:endParaRPr lang="fr-BE" sz="1600" b="1" dirty="0" smtClean="0">
                <a:latin typeface="+mj-lt"/>
                <a:ea typeface="MS PGothic" pitchFamily="34" charset="-128"/>
                <a:cs typeface="ＭＳ Ｐゴシック" charset="0"/>
              </a:endParaRPr>
            </a:p>
            <a:p>
              <a:pPr algn="ctr" eaLnBrk="0" fontAlgn="base" hangingPunct="0">
                <a:spcBef>
                  <a:spcPct val="0"/>
                </a:spcBef>
                <a:spcAft>
                  <a:spcPct val="0"/>
                </a:spcAft>
              </a:pPr>
              <a:r>
                <a:rPr lang="fr-BE" sz="1100" b="1" dirty="0" smtClean="0">
                  <a:latin typeface="+mj-lt"/>
                  <a:cs typeface="ＭＳ Ｐゴシック" charset="0"/>
                </a:rPr>
                <a:t>(HIV, Malaria</a:t>
              </a:r>
              <a:r>
                <a:rPr lang="fr-BE" sz="1100" b="1" dirty="0">
                  <a:latin typeface="+mj-lt"/>
                  <a:cs typeface="ＭＳ Ｐゴシック" charset="0"/>
                </a:rPr>
                <a:t>, immunosuppressive </a:t>
              </a:r>
              <a:r>
                <a:rPr lang="fr-BE" sz="1100" b="1" dirty="0" err="1">
                  <a:latin typeface="+mj-lt"/>
                  <a:cs typeface="ＭＳ Ｐゴシック" charset="0"/>
                </a:rPr>
                <a:t>treatments</a:t>
              </a:r>
              <a:r>
                <a:rPr lang="fr-BE" sz="1100" b="1" dirty="0">
                  <a:latin typeface="+mj-lt"/>
                  <a:cs typeface="ＭＳ Ｐゴシック" charset="0"/>
                </a:rPr>
                <a:t>, </a:t>
              </a:r>
              <a:r>
                <a:rPr lang="fr-BE" sz="1100" b="1" dirty="0" smtClean="0">
                  <a:latin typeface="+mj-lt"/>
                  <a:cs typeface="ＭＳ Ｐゴシック" charset="0"/>
                </a:rPr>
                <a:t>... )</a:t>
              </a:r>
              <a:endParaRPr lang="fr-BE" sz="1100" b="1" dirty="0">
                <a:latin typeface="+mj-lt"/>
                <a:ea typeface="MS PGothic" pitchFamily="34" charset="-128"/>
                <a:cs typeface="ＭＳ Ｐゴシック" charset="0"/>
              </a:endParaRPr>
            </a:p>
          </p:txBody>
        </p:sp>
        <p:cxnSp>
          <p:nvCxnSpPr>
            <p:cNvPr id="21" name="Connecteur droit 20"/>
            <p:cNvCxnSpPr/>
            <p:nvPr/>
          </p:nvCxnSpPr>
          <p:spPr>
            <a:xfrm>
              <a:off x="6761436" y="3955893"/>
              <a:ext cx="0" cy="2397368"/>
            </a:xfrm>
            <a:prstGeom prst="line">
              <a:avLst/>
            </a:prstGeom>
          </p:spPr>
          <p:style>
            <a:lnRef idx="2">
              <a:schemeClr val="dk1"/>
            </a:lnRef>
            <a:fillRef idx="0">
              <a:schemeClr val="dk1"/>
            </a:fillRef>
            <a:effectRef idx="1">
              <a:schemeClr val="dk1"/>
            </a:effectRef>
            <a:fontRef idx="minor">
              <a:schemeClr val="tx1"/>
            </a:fontRef>
          </p:style>
        </p:cxnSp>
        <p:sp>
          <p:nvSpPr>
            <p:cNvPr id="22" name="ZoneTexte 21"/>
            <p:cNvSpPr txBox="1"/>
            <p:nvPr/>
          </p:nvSpPr>
          <p:spPr bwMode="auto">
            <a:xfrm>
              <a:off x="5513807" y="5178119"/>
              <a:ext cx="124762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spAutoFit/>
            </a:bodyPr>
            <a:lstStyle/>
            <a:p>
              <a:pPr algn="r" defTabSz="457200" eaLnBrk="0" fontAlgn="base" hangingPunct="0">
                <a:spcBef>
                  <a:spcPct val="0"/>
                </a:spcBef>
                <a:spcAft>
                  <a:spcPct val="0"/>
                </a:spcAft>
              </a:pPr>
              <a:r>
                <a:rPr lang="fr-BE" sz="1600" dirty="0" smtClean="0">
                  <a:latin typeface="+mj-lt"/>
                  <a:ea typeface="MS PGothic" pitchFamily="34" charset="-128"/>
                  <a:cs typeface="ＭＳ Ｐゴシック" charset="0"/>
                </a:rPr>
                <a:t>Cancers</a:t>
              </a:r>
              <a:endParaRPr lang="fr-BE" dirty="0">
                <a:latin typeface="+mj-lt"/>
                <a:ea typeface="MS PGothic" pitchFamily="34" charset="-128"/>
                <a:cs typeface="ＭＳ Ｐゴシック" charset="0"/>
              </a:endParaRPr>
            </a:p>
          </p:txBody>
        </p:sp>
        <p:grpSp>
          <p:nvGrpSpPr>
            <p:cNvPr id="24" name="Groupe 23"/>
            <p:cNvGrpSpPr/>
            <p:nvPr/>
          </p:nvGrpSpPr>
          <p:grpSpPr>
            <a:xfrm>
              <a:off x="6927033" y="4355202"/>
              <a:ext cx="1284514" cy="962875"/>
              <a:chOff x="5474949" y="4170369"/>
              <a:chExt cx="1554262" cy="1165078"/>
            </a:xfrm>
          </p:grpSpPr>
          <p:pic>
            <p:nvPicPr>
              <p:cNvPr id="34" name="Picture 4" descr="Burkitts Lymphoma"/>
              <p:cNvPicPr>
                <a:picLocks noChangeAspect="1" noChangeArrowheads="1"/>
              </p:cNvPicPr>
              <p:nvPr/>
            </p:nvPicPr>
            <p:blipFill>
              <a:blip r:embed="rId5" cstate="print"/>
              <a:srcRect/>
              <a:stretch>
                <a:fillRect/>
              </a:stretch>
            </p:blipFill>
            <p:spPr bwMode="auto">
              <a:xfrm>
                <a:off x="5475774" y="4170369"/>
                <a:ext cx="1553437" cy="1165078"/>
              </a:xfrm>
              <a:prstGeom prst="rect">
                <a:avLst/>
              </a:prstGeom>
              <a:noFill/>
              <a:ln w="12700">
                <a:solidFill>
                  <a:schemeClr val="tx1"/>
                </a:solidFill>
              </a:ln>
            </p:spPr>
          </p:pic>
          <p:sp>
            <p:nvSpPr>
              <p:cNvPr id="35" name="Rectangle 34"/>
              <p:cNvSpPr/>
              <p:nvPr/>
            </p:nvSpPr>
            <p:spPr>
              <a:xfrm>
                <a:off x="5474949" y="5175036"/>
                <a:ext cx="1553675" cy="1594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fr-BE" sz="900" dirty="0" err="1" smtClean="0">
                    <a:solidFill>
                      <a:schemeClr val="tx1"/>
                    </a:solidFill>
                  </a:rPr>
                  <a:t>Burkitt’s</a:t>
                </a:r>
                <a:r>
                  <a:rPr lang="fr-BE" sz="900" dirty="0" smtClean="0">
                    <a:solidFill>
                      <a:schemeClr val="tx1"/>
                    </a:solidFill>
                  </a:rPr>
                  <a:t> </a:t>
                </a:r>
                <a:r>
                  <a:rPr lang="fr-BE" sz="900" dirty="0" err="1" smtClean="0">
                    <a:solidFill>
                      <a:schemeClr val="tx1"/>
                    </a:solidFill>
                  </a:rPr>
                  <a:t>lymphoma</a:t>
                </a:r>
                <a:endParaRPr lang="fr-BE" sz="900" dirty="0">
                  <a:solidFill>
                    <a:schemeClr val="tx1"/>
                  </a:solidFill>
                </a:endParaRPr>
              </a:p>
            </p:txBody>
          </p:sp>
        </p:grpSp>
        <p:grpSp>
          <p:nvGrpSpPr>
            <p:cNvPr id="26" name="Groupe 25"/>
            <p:cNvGrpSpPr/>
            <p:nvPr/>
          </p:nvGrpSpPr>
          <p:grpSpPr>
            <a:xfrm>
              <a:off x="8555044" y="4356447"/>
              <a:ext cx="1285540" cy="961630"/>
              <a:chOff x="7494302" y="4171875"/>
              <a:chExt cx="1555503" cy="1163572"/>
            </a:xfrm>
          </p:grpSpPr>
          <p:pic>
            <p:nvPicPr>
              <p:cNvPr id="30" name="Picture 6" descr="http://img.medscape.com/pi/features/slideshow-slide/viral-skin/fig15.jpg"/>
              <p:cNvPicPr>
                <a:picLocks noChangeArrowheads="1"/>
              </p:cNvPicPr>
              <p:nvPr/>
            </p:nvPicPr>
            <p:blipFill>
              <a:blip r:embed="rId6" cstate="print"/>
              <a:srcRect r="10075"/>
              <a:stretch>
                <a:fillRect/>
              </a:stretch>
            </p:blipFill>
            <p:spPr bwMode="auto">
              <a:xfrm>
                <a:off x="7494302" y="4171875"/>
                <a:ext cx="1555088" cy="1163572"/>
              </a:xfrm>
              <a:prstGeom prst="rect">
                <a:avLst/>
              </a:prstGeom>
              <a:noFill/>
              <a:ln w="12700">
                <a:solidFill>
                  <a:schemeClr val="tx1"/>
                </a:solidFill>
              </a:ln>
            </p:spPr>
          </p:pic>
          <p:sp>
            <p:nvSpPr>
              <p:cNvPr id="31" name="Rectangle 30"/>
              <p:cNvSpPr/>
              <p:nvPr/>
            </p:nvSpPr>
            <p:spPr>
              <a:xfrm>
                <a:off x="7494302" y="5175035"/>
                <a:ext cx="1555503" cy="1594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fr-BE" sz="900" dirty="0" err="1" smtClean="0">
                    <a:solidFill>
                      <a:schemeClr val="tx1"/>
                    </a:solidFill>
                  </a:rPr>
                  <a:t>Kaposi’s</a:t>
                </a:r>
                <a:r>
                  <a:rPr lang="fr-BE" sz="900" dirty="0" smtClean="0">
                    <a:solidFill>
                      <a:schemeClr val="tx1"/>
                    </a:solidFill>
                  </a:rPr>
                  <a:t> </a:t>
                </a:r>
                <a:r>
                  <a:rPr lang="fr-BE" sz="900" dirty="0" err="1" smtClean="0">
                    <a:solidFill>
                      <a:schemeClr val="tx1"/>
                    </a:solidFill>
                  </a:rPr>
                  <a:t>sarcoma</a:t>
                </a:r>
                <a:endParaRPr lang="fr-BE" sz="900" dirty="0">
                  <a:solidFill>
                    <a:schemeClr val="tx1"/>
                  </a:solidFill>
                </a:endParaRPr>
              </a:p>
            </p:txBody>
          </p:sp>
        </p:grpSp>
        <p:grpSp>
          <p:nvGrpSpPr>
            <p:cNvPr id="27" name="Groupe 26"/>
            <p:cNvGrpSpPr/>
            <p:nvPr/>
          </p:nvGrpSpPr>
          <p:grpSpPr>
            <a:xfrm>
              <a:off x="8554583" y="5372839"/>
              <a:ext cx="1285976" cy="962847"/>
              <a:chOff x="7493774" y="5401709"/>
              <a:chExt cx="1556031" cy="1165045"/>
            </a:xfrm>
          </p:grpSpPr>
          <p:pic>
            <p:nvPicPr>
              <p:cNvPr id="28" name="Picture 12" descr="Castleman Disease Pictures Castleman Disease Pictures"/>
              <p:cNvPicPr>
                <a:picLocks noChangeArrowheads="1"/>
              </p:cNvPicPr>
              <p:nvPr/>
            </p:nvPicPr>
            <p:blipFill>
              <a:blip r:embed="rId7" cstate="print"/>
              <a:srcRect/>
              <a:stretch>
                <a:fillRect/>
              </a:stretch>
            </p:blipFill>
            <p:spPr bwMode="auto">
              <a:xfrm>
                <a:off x="7494362" y="5401709"/>
                <a:ext cx="1555443" cy="1165045"/>
              </a:xfrm>
              <a:prstGeom prst="rect">
                <a:avLst/>
              </a:prstGeom>
              <a:noFill/>
              <a:ln w="12700">
                <a:solidFill>
                  <a:schemeClr val="tx1"/>
                </a:solidFill>
              </a:ln>
            </p:spPr>
          </p:pic>
          <p:sp>
            <p:nvSpPr>
              <p:cNvPr id="29" name="Rectangle 28"/>
              <p:cNvSpPr/>
              <p:nvPr/>
            </p:nvSpPr>
            <p:spPr>
              <a:xfrm>
                <a:off x="7493774" y="6407263"/>
                <a:ext cx="1555617" cy="15949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fr-BE" sz="900" dirty="0" err="1" smtClean="0">
                    <a:solidFill>
                      <a:schemeClr val="tx1"/>
                    </a:solidFill>
                  </a:rPr>
                  <a:t>Castleman’s</a:t>
                </a:r>
                <a:r>
                  <a:rPr lang="fr-BE" sz="900" dirty="0" smtClean="0">
                    <a:solidFill>
                      <a:schemeClr val="tx1"/>
                    </a:solidFill>
                  </a:rPr>
                  <a:t> </a:t>
                </a:r>
                <a:r>
                  <a:rPr lang="fr-BE" sz="900" dirty="0" err="1" smtClean="0">
                    <a:solidFill>
                      <a:schemeClr val="tx1"/>
                    </a:solidFill>
                  </a:rPr>
                  <a:t>disease</a:t>
                </a:r>
                <a:endParaRPr lang="fr-BE" sz="900" dirty="0">
                  <a:solidFill>
                    <a:schemeClr val="tx1"/>
                  </a:solidFill>
                </a:endParaRPr>
              </a:p>
            </p:txBody>
          </p:sp>
        </p:grpSp>
        <p:grpSp>
          <p:nvGrpSpPr>
            <p:cNvPr id="57" name="Groupe 56"/>
            <p:cNvGrpSpPr/>
            <p:nvPr/>
          </p:nvGrpSpPr>
          <p:grpSpPr>
            <a:xfrm>
              <a:off x="6918349" y="5372839"/>
              <a:ext cx="1302911" cy="970262"/>
              <a:chOff x="6918349" y="5372839"/>
              <a:chExt cx="1302911" cy="970262"/>
            </a:xfrm>
          </p:grpSpPr>
          <p:pic>
            <p:nvPicPr>
              <p:cNvPr id="3" name="Imag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26689" y="5372839"/>
                <a:ext cx="1289706" cy="838309"/>
              </a:xfrm>
              <a:prstGeom prst="rect">
                <a:avLst/>
              </a:prstGeom>
              <a:ln w="12700">
                <a:solidFill>
                  <a:schemeClr val="tx1"/>
                </a:solidFill>
              </a:ln>
            </p:spPr>
          </p:pic>
          <p:sp>
            <p:nvSpPr>
              <p:cNvPr id="33" name="Rectangle 32"/>
              <p:cNvSpPr/>
              <p:nvPr/>
            </p:nvSpPr>
            <p:spPr>
              <a:xfrm>
                <a:off x="6918350" y="6203875"/>
                <a:ext cx="1302568" cy="131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fr-BE" sz="900" dirty="0" smtClean="0">
                    <a:solidFill>
                      <a:schemeClr val="tx1"/>
                    </a:solidFill>
                  </a:rPr>
                  <a:t>Hodgkin </a:t>
                </a:r>
                <a:r>
                  <a:rPr lang="fr-BE" sz="900" dirty="0" err="1" smtClean="0">
                    <a:solidFill>
                      <a:schemeClr val="tx1"/>
                    </a:solidFill>
                  </a:rPr>
                  <a:t>lymphoma</a:t>
                </a:r>
                <a:endParaRPr lang="fr-BE" sz="900" dirty="0">
                  <a:solidFill>
                    <a:schemeClr val="tx1"/>
                  </a:solidFill>
                </a:endParaRPr>
              </a:p>
            </p:txBody>
          </p:sp>
          <p:cxnSp>
            <p:nvCxnSpPr>
              <p:cNvPr id="48" name="Connecteur droit 47"/>
              <p:cNvCxnSpPr/>
              <p:nvPr/>
            </p:nvCxnSpPr>
            <p:spPr>
              <a:xfrm>
                <a:off x="6918349" y="6343101"/>
                <a:ext cx="130291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8221260" y="6211150"/>
                <a:ext cx="0" cy="1319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6918349" y="6209590"/>
                <a:ext cx="0" cy="13195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44" name="ZoneTexte 43"/>
          <p:cNvSpPr txBox="1"/>
          <p:nvPr/>
        </p:nvSpPr>
        <p:spPr>
          <a:xfrm>
            <a:off x="410037" y="3610901"/>
            <a:ext cx="11371926" cy="523220"/>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800" dirty="0">
                <a:solidFill>
                  <a:srgbClr val="FF0000"/>
                </a:solidFill>
              </a:rPr>
              <a:t>What is the </a:t>
            </a:r>
            <a:r>
              <a:rPr lang="en-US" sz="2800" dirty="0" smtClean="0">
                <a:solidFill>
                  <a:srgbClr val="FF0000"/>
                </a:solidFill>
              </a:rPr>
              <a:t>imprinting </a:t>
            </a:r>
            <a:r>
              <a:rPr lang="en-US" sz="2800" dirty="0">
                <a:solidFill>
                  <a:srgbClr val="FF0000"/>
                </a:solidFill>
              </a:rPr>
              <a:t>on the immune responses of infected individuals?</a:t>
            </a:r>
            <a:endParaRPr lang="fr-BE" sz="2800" dirty="0">
              <a:solidFill>
                <a:srgbClr val="FF0000"/>
              </a:solidFill>
            </a:endParaRPr>
          </a:p>
        </p:txBody>
      </p:sp>
    </p:spTree>
    <p:extLst>
      <p:ext uri="{BB962C8B-B14F-4D97-AF65-F5344CB8AC3E}">
        <p14:creationId xmlns:p14="http://schemas.microsoft.com/office/powerpoint/2010/main" val="4244340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5154" y="1186413"/>
            <a:ext cx="5775972" cy="1987300"/>
          </a:xfrm>
          <a:prstGeom prst="rect">
            <a:avLst/>
          </a:prstGeom>
        </p:spPr>
      </p:pic>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4260" y="3168878"/>
            <a:ext cx="7873000" cy="201778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15431" y="5169008"/>
            <a:ext cx="8915418" cy="1179578"/>
          </a:xfrm>
          <a:prstGeom prst="rect">
            <a:avLst/>
          </a:prstGeom>
        </p:spPr>
      </p:pic>
      <p:sp>
        <p:nvSpPr>
          <p:cNvPr id="9" name="Titre 8"/>
          <p:cNvSpPr>
            <a:spLocks noGrp="1"/>
          </p:cNvSpPr>
          <p:nvPr>
            <p:ph type="title"/>
          </p:nvPr>
        </p:nvSpPr>
        <p:spPr/>
        <p:txBody>
          <a:bodyPr/>
          <a:lstStyle/>
          <a:p>
            <a:r>
              <a:rPr lang="en-GB" noProof="0" dirty="0" smtClean="0"/>
              <a:t>B cells</a:t>
            </a:r>
            <a:endParaRPr lang="en-GB" noProof="0" dirty="0"/>
          </a:p>
        </p:txBody>
      </p:sp>
      <p:sp>
        <p:nvSpPr>
          <p:cNvPr id="11" name="Espace réservé du texte 10"/>
          <p:cNvSpPr>
            <a:spLocks noGrp="1"/>
          </p:cNvSpPr>
          <p:nvPr>
            <p:ph type="body" sz="quarter" idx="13"/>
          </p:nvPr>
        </p:nvSpPr>
        <p:spPr/>
        <p:txBody>
          <a:bodyPr/>
          <a:lstStyle/>
          <a:p>
            <a:r>
              <a:rPr lang="en-GB" noProof="0" dirty="0" smtClean="0"/>
              <a:t>Introduction</a:t>
            </a:r>
            <a:endParaRPr lang="en-GB" noProof="0" dirty="0"/>
          </a:p>
        </p:txBody>
      </p:sp>
      <p:sp>
        <p:nvSpPr>
          <p:cNvPr id="10" name="Rectangle 9"/>
          <p:cNvSpPr/>
          <p:nvPr/>
        </p:nvSpPr>
        <p:spPr>
          <a:xfrm>
            <a:off x="1549400" y="5168165"/>
            <a:ext cx="9110133" cy="1290820"/>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ZoneTexte 12"/>
          <p:cNvSpPr txBox="1"/>
          <p:nvPr/>
        </p:nvSpPr>
        <p:spPr>
          <a:xfrm>
            <a:off x="3949700" y="4572000"/>
            <a:ext cx="4292600" cy="369332"/>
          </a:xfrm>
          <a:prstGeom prst="rect">
            <a:avLst/>
          </a:prstGeom>
          <a:noFill/>
        </p:spPr>
        <p:txBody>
          <a:bodyPr wrap="square" rtlCol="0">
            <a:spAutoFit/>
          </a:bodyPr>
          <a:lstStyle/>
          <a:p>
            <a:pPr algn="ctr"/>
            <a:r>
              <a:rPr lang="fr-BE" dirty="0" smtClean="0">
                <a:solidFill>
                  <a:schemeClr val="tx2"/>
                </a:solidFill>
              </a:rPr>
              <a:t>Set of the BCR = </a:t>
            </a:r>
            <a:r>
              <a:rPr lang="fr-BE" dirty="0" err="1" smtClean="0">
                <a:solidFill>
                  <a:schemeClr val="tx2"/>
                </a:solidFill>
              </a:rPr>
              <a:t>repertoire</a:t>
            </a:r>
            <a:endParaRPr lang="fr-BE" dirty="0">
              <a:solidFill>
                <a:schemeClr val="tx2"/>
              </a:solidFill>
            </a:endParaRPr>
          </a:p>
        </p:txBody>
      </p:sp>
      <p:sp>
        <p:nvSpPr>
          <p:cNvPr id="14" name="Rectangle 13"/>
          <p:cNvSpPr/>
          <p:nvPr/>
        </p:nvSpPr>
        <p:spPr>
          <a:xfrm>
            <a:off x="1625600" y="5952067"/>
            <a:ext cx="1100667" cy="453609"/>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2"/>
              </a:solidFill>
            </a:endParaRPr>
          </a:p>
        </p:txBody>
      </p:sp>
      <p:sp>
        <p:nvSpPr>
          <p:cNvPr id="15" name="ZoneTexte 14"/>
          <p:cNvSpPr txBox="1"/>
          <p:nvPr/>
        </p:nvSpPr>
        <p:spPr>
          <a:xfrm>
            <a:off x="29877" y="3875503"/>
            <a:ext cx="1519523" cy="2585323"/>
          </a:xfrm>
          <a:prstGeom prst="rect">
            <a:avLst/>
          </a:prstGeom>
          <a:noFill/>
        </p:spPr>
        <p:txBody>
          <a:bodyPr wrap="square" rtlCol="0">
            <a:spAutoFit/>
          </a:bodyPr>
          <a:lstStyle/>
          <a:p>
            <a:pPr algn="ctr"/>
            <a:r>
              <a:rPr lang="fr-BE" dirty="0" smtClean="0">
                <a:solidFill>
                  <a:schemeClr val="tx2"/>
                </a:solidFill>
              </a:rPr>
              <a:t>Membrane </a:t>
            </a:r>
            <a:r>
              <a:rPr lang="fr-BE" dirty="0" err="1" smtClean="0">
                <a:solidFill>
                  <a:schemeClr val="tx2"/>
                </a:solidFill>
              </a:rPr>
              <a:t>antibody</a:t>
            </a:r>
            <a:endParaRPr lang="fr-BE" dirty="0" smtClean="0">
              <a:solidFill>
                <a:schemeClr val="tx2"/>
              </a:solidFill>
            </a:endParaRPr>
          </a:p>
          <a:p>
            <a:pPr algn="ctr"/>
            <a:r>
              <a:rPr lang="fr-BE" dirty="0" smtClean="0">
                <a:solidFill>
                  <a:schemeClr val="tx2"/>
                </a:solidFill>
              </a:rPr>
              <a:t>=</a:t>
            </a:r>
          </a:p>
          <a:p>
            <a:pPr algn="ctr"/>
            <a:r>
              <a:rPr lang="fr-BE" dirty="0" smtClean="0">
                <a:solidFill>
                  <a:schemeClr val="tx2"/>
                </a:solidFill>
              </a:rPr>
              <a:t>B </a:t>
            </a:r>
            <a:r>
              <a:rPr lang="fr-BE" dirty="0" err="1" smtClean="0">
                <a:solidFill>
                  <a:schemeClr val="tx2"/>
                </a:solidFill>
              </a:rPr>
              <a:t>Cell</a:t>
            </a:r>
            <a:r>
              <a:rPr lang="fr-BE" dirty="0" smtClean="0">
                <a:solidFill>
                  <a:schemeClr val="tx2"/>
                </a:solidFill>
              </a:rPr>
              <a:t> </a:t>
            </a:r>
            <a:r>
              <a:rPr lang="fr-BE" dirty="0" err="1" smtClean="0">
                <a:solidFill>
                  <a:schemeClr val="tx2"/>
                </a:solidFill>
              </a:rPr>
              <a:t>Receptor</a:t>
            </a:r>
            <a:r>
              <a:rPr lang="fr-BE" dirty="0" smtClean="0">
                <a:solidFill>
                  <a:schemeClr val="tx2"/>
                </a:solidFill>
              </a:rPr>
              <a:t> (BCR)</a:t>
            </a:r>
          </a:p>
          <a:p>
            <a:pPr algn="ctr"/>
            <a:r>
              <a:rPr lang="fr-BE" dirty="0" smtClean="0">
                <a:solidFill>
                  <a:schemeClr val="tx2"/>
                </a:solidFill>
              </a:rPr>
              <a:t>=</a:t>
            </a:r>
          </a:p>
          <a:p>
            <a:pPr algn="ctr"/>
            <a:r>
              <a:rPr lang="fr-BE" dirty="0" smtClean="0">
                <a:solidFill>
                  <a:schemeClr val="tx2"/>
                </a:solidFill>
              </a:rPr>
              <a:t>Identifier of the B </a:t>
            </a:r>
            <a:r>
              <a:rPr lang="fr-BE" dirty="0" err="1" smtClean="0">
                <a:solidFill>
                  <a:schemeClr val="tx2"/>
                </a:solidFill>
              </a:rPr>
              <a:t>cell</a:t>
            </a:r>
            <a:endParaRPr lang="fr-BE" dirty="0">
              <a:solidFill>
                <a:schemeClr val="tx2"/>
              </a:solidFill>
            </a:endParaRPr>
          </a:p>
        </p:txBody>
      </p:sp>
    </p:spTree>
    <p:extLst>
      <p:ext uri="{BB962C8B-B14F-4D97-AF65-F5344CB8AC3E}">
        <p14:creationId xmlns:p14="http://schemas.microsoft.com/office/powerpoint/2010/main" val="765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4"/>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10"/>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3" grpId="0"/>
      <p:bldP spid="13" grpId="1"/>
      <p:bldP spid="14" grpId="0" animBg="1"/>
      <p:bldP spid="14" grpId="1" animBg="1"/>
      <p:bldP spid="15" grpId="0"/>
      <p:bldP spid="1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680" y="1243997"/>
            <a:ext cx="4358641" cy="4370006"/>
          </a:xfrm>
          <a:prstGeom prst="rect">
            <a:avLst/>
          </a:prstGeom>
        </p:spPr>
      </p:pic>
      <p:sp>
        <p:nvSpPr>
          <p:cNvPr id="6" name="Rectangle 5"/>
          <p:cNvSpPr/>
          <p:nvPr/>
        </p:nvSpPr>
        <p:spPr>
          <a:xfrm>
            <a:off x="2926080" y="795130"/>
            <a:ext cx="6504167" cy="54943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4659464" y="3015229"/>
            <a:ext cx="2873072" cy="827542"/>
          </a:xfrm>
        </p:spPr>
        <p:txBody>
          <a:bodyPr>
            <a:normAutofit/>
          </a:bodyPr>
          <a:lstStyle/>
          <a:p>
            <a:r>
              <a:rPr lang="en-GB" sz="4800" b="1" dirty="0" smtClean="0">
                <a:latin typeface="+mn-lt"/>
              </a:rPr>
              <a:t>Method</a:t>
            </a:r>
            <a:endParaRPr lang="en-GB" sz="4800" b="1" dirty="0">
              <a:latin typeface="+mn-lt"/>
            </a:endParaRPr>
          </a:p>
        </p:txBody>
      </p:sp>
      <p:sp>
        <p:nvSpPr>
          <p:cNvPr id="4" name="Espace réservé du texte 3"/>
          <p:cNvSpPr>
            <a:spLocks noGrp="1"/>
          </p:cNvSpPr>
          <p:nvPr>
            <p:ph type="body" sz="quarter" idx="13"/>
          </p:nvPr>
        </p:nvSpPr>
        <p:spPr/>
        <p:txBody>
          <a:bodyPr/>
          <a:lstStyle/>
          <a:p>
            <a:endParaRPr lang="fr-BE"/>
          </a:p>
        </p:txBody>
      </p:sp>
    </p:spTree>
    <p:extLst>
      <p:ext uri="{BB962C8B-B14F-4D97-AF65-F5344CB8AC3E}">
        <p14:creationId xmlns:p14="http://schemas.microsoft.com/office/powerpoint/2010/main" val="2647494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Connecteur droit 6"/>
          <p:cNvCxnSpPr/>
          <p:nvPr/>
        </p:nvCxnSpPr>
        <p:spPr>
          <a:xfrm>
            <a:off x="3393780" y="4052929"/>
            <a:ext cx="5427132" cy="0"/>
          </a:xfrm>
          <a:prstGeom prst="line">
            <a:avLst/>
          </a:prstGeom>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906011" y="3790461"/>
            <a:ext cx="728134" cy="5249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4634145" y="3790461"/>
            <a:ext cx="728134" cy="5249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5362279" y="3790461"/>
            <a:ext cx="728134" cy="524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6090413" y="3790461"/>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6818547" y="3790461"/>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7546681" y="3790461"/>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ZoneTexte 13"/>
          <p:cNvSpPr txBox="1"/>
          <p:nvPr/>
        </p:nvSpPr>
        <p:spPr>
          <a:xfrm>
            <a:off x="8875943" y="3868263"/>
            <a:ext cx="914400" cy="369332"/>
          </a:xfrm>
          <a:prstGeom prst="rect">
            <a:avLst/>
          </a:prstGeom>
          <a:noFill/>
        </p:spPr>
        <p:txBody>
          <a:bodyPr wrap="square" rtlCol="0">
            <a:spAutoFit/>
          </a:bodyPr>
          <a:lstStyle/>
          <a:p>
            <a:r>
              <a:rPr lang="fr-BE" dirty="0" smtClean="0"/>
              <a:t>AAA</a:t>
            </a:r>
            <a:endParaRPr lang="fr-BE" dirty="0"/>
          </a:p>
        </p:txBody>
      </p:sp>
      <p:sp>
        <p:nvSpPr>
          <p:cNvPr id="15" name="ZoneTexte 14"/>
          <p:cNvSpPr txBox="1"/>
          <p:nvPr/>
        </p:nvSpPr>
        <p:spPr>
          <a:xfrm>
            <a:off x="4415367" y="4393196"/>
            <a:ext cx="3361267" cy="369332"/>
          </a:xfrm>
          <a:prstGeom prst="rect">
            <a:avLst/>
          </a:prstGeom>
          <a:noFill/>
        </p:spPr>
        <p:txBody>
          <a:bodyPr wrap="square" rtlCol="0">
            <a:spAutoFit/>
          </a:bodyPr>
          <a:lstStyle/>
          <a:p>
            <a:pPr algn="ctr"/>
            <a:r>
              <a:rPr lang="fr-BE" dirty="0" err="1" smtClean="0"/>
              <a:t>mRNA</a:t>
            </a:r>
            <a:endParaRPr lang="fr-BE" dirty="0"/>
          </a:p>
        </p:txBody>
      </p:sp>
      <p:sp>
        <p:nvSpPr>
          <p:cNvPr id="16" name="ZoneTexte 15"/>
          <p:cNvSpPr txBox="1"/>
          <p:nvPr/>
        </p:nvSpPr>
        <p:spPr>
          <a:xfrm>
            <a:off x="5273378" y="2934595"/>
            <a:ext cx="1667935" cy="369560"/>
          </a:xfrm>
          <a:prstGeom prst="rect">
            <a:avLst/>
          </a:prstGeom>
          <a:noFill/>
        </p:spPr>
        <p:txBody>
          <a:bodyPr wrap="square" rtlCol="0">
            <a:spAutoFit/>
          </a:bodyPr>
          <a:lstStyle/>
          <a:p>
            <a:pPr algn="ctr"/>
            <a:r>
              <a:rPr lang="fr-BE" dirty="0" smtClean="0"/>
              <a:t>B </a:t>
            </a:r>
            <a:r>
              <a:rPr lang="fr-BE" dirty="0" err="1" smtClean="0"/>
              <a:t>cells</a:t>
            </a:r>
            <a:endParaRPr lang="fr-BE" dirty="0"/>
          </a:p>
        </p:txBody>
      </p:sp>
      <p:cxnSp>
        <p:nvCxnSpPr>
          <p:cNvPr id="18" name="Connecteur droit avec flèche 17"/>
          <p:cNvCxnSpPr/>
          <p:nvPr/>
        </p:nvCxnSpPr>
        <p:spPr>
          <a:xfrm>
            <a:off x="6096000" y="1796714"/>
            <a:ext cx="0" cy="291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Connecteur droit avec flèche 18"/>
          <p:cNvCxnSpPr/>
          <p:nvPr/>
        </p:nvCxnSpPr>
        <p:spPr>
          <a:xfrm>
            <a:off x="6096000" y="3340134"/>
            <a:ext cx="0" cy="291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a:off x="6096000" y="4935167"/>
            <a:ext cx="0" cy="29179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ZoneTexte 20"/>
          <p:cNvSpPr txBox="1"/>
          <p:nvPr/>
        </p:nvSpPr>
        <p:spPr>
          <a:xfrm>
            <a:off x="3627121" y="5476428"/>
            <a:ext cx="4937758" cy="523220"/>
          </a:xfrm>
          <a:prstGeom prst="rect">
            <a:avLst/>
          </a:prstGeom>
          <a:noFill/>
        </p:spPr>
        <p:txBody>
          <a:bodyPr wrap="square" rtlCol="0">
            <a:spAutoFit/>
          </a:bodyPr>
          <a:lstStyle/>
          <a:p>
            <a:pPr algn="ctr"/>
            <a:r>
              <a:rPr lang="fr-BE" sz="2800" dirty="0" err="1" smtClean="0"/>
              <a:t>Next</a:t>
            </a:r>
            <a:r>
              <a:rPr lang="fr-BE" sz="2800" dirty="0" smtClean="0"/>
              <a:t> </a:t>
            </a:r>
            <a:r>
              <a:rPr lang="fr-BE" sz="2800" dirty="0" err="1" smtClean="0"/>
              <a:t>generation</a:t>
            </a:r>
            <a:r>
              <a:rPr lang="fr-BE" sz="2800" dirty="0" smtClean="0"/>
              <a:t> </a:t>
            </a:r>
            <a:r>
              <a:rPr lang="fr-BE" sz="2800" dirty="0" err="1" smtClean="0"/>
              <a:t>sequencing</a:t>
            </a:r>
            <a:endParaRPr lang="fr-BE" sz="2800" dirty="0"/>
          </a:p>
        </p:txBody>
      </p:sp>
      <p:pic>
        <p:nvPicPr>
          <p:cNvPr id="24" name="Imag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4153" y="2236946"/>
            <a:ext cx="786386" cy="74981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1365" y="916903"/>
            <a:ext cx="2078740" cy="947930"/>
          </a:xfrm>
          <a:prstGeom prst="rect">
            <a:avLst/>
          </a:prstGeom>
        </p:spPr>
      </p:pic>
      <p:sp>
        <p:nvSpPr>
          <p:cNvPr id="25" name="ZoneTexte 24"/>
          <p:cNvSpPr txBox="1"/>
          <p:nvPr/>
        </p:nvSpPr>
        <p:spPr>
          <a:xfrm>
            <a:off x="6435771" y="1065432"/>
            <a:ext cx="1684865" cy="646331"/>
          </a:xfrm>
          <a:prstGeom prst="rect">
            <a:avLst/>
          </a:prstGeom>
          <a:noFill/>
        </p:spPr>
        <p:txBody>
          <a:bodyPr wrap="square" rtlCol="0">
            <a:spAutoFit/>
          </a:bodyPr>
          <a:lstStyle/>
          <a:p>
            <a:r>
              <a:rPr lang="fr-BE" dirty="0" smtClean="0"/>
              <a:t>Murine model</a:t>
            </a:r>
          </a:p>
          <a:p>
            <a:r>
              <a:rPr lang="fr-BE" dirty="0" smtClean="0"/>
              <a:t>MuHV-4</a:t>
            </a:r>
            <a:endParaRPr lang="fr-BE" dirty="0"/>
          </a:p>
        </p:txBody>
      </p:sp>
      <p:sp>
        <p:nvSpPr>
          <p:cNvPr id="2" name="Espace réservé du texte 1"/>
          <p:cNvSpPr>
            <a:spLocks noGrp="1"/>
          </p:cNvSpPr>
          <p:nvPr>
            <p:ph type="body" sz="quarter" idx="13"/>
          </p:nvPr>
        </p:nvSpPr>
        <p:spPr/>
        <p:txBody>
          <a:bodyPr/>
          <a:lstStyle/>
          <a:p>
            <a:r>
              <a:rPr lang="en-GB" noProof="0" dirty="0" smtClean="0"/>
              <a:t>Method</a:t>
            </a:r>
            <a:endParaRPr lang="en-GB" noProof="0" dirty="0"/>
          </a:p>
        </p:txBody>
      </p:sp>
    </p:spTree>
    <p:extLst>
      <p:ext uri="{BB962C8B-B14F-4D97-AF65-F5344CB8AC3E}">
        <p14:creationId xmlns:p14="http://schemas.microsoft.com/office/powerpoint/2010/main" val="183517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p:bldP spid="15" grpId="0"/>
      <p:bldP spid="16"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ZoneTexte 20"/>
          <p:cNvSpPr txBox="1"/>
          <p:nvPr/>
        </p:nvSpPr>
        <p:spPr>
          <a:xfrm>
            <a:off x="4415367" y="912689"/>
            <a:ext cx="3361267" cy="369332"/>
          </a:xfrm>
          <a:prstGeom prst="rect">
            <a:avLst/>
          </a:prstGeom>
          <a:noFill/>
        </p:spPr>
        <p:txBody>
          <a:bodyPr wrap="square" rtlCol="0">
            <a:spAutoFit/>
          </a:bodyPr>
          <a:lstStyle/>
          <a:p>
            <a:pPr algn="ctr"/>
            <a:r>
              <a:rPr lang="fr-BE" dirty="0" smtClean="0"/>
              <a:t>B </a:t>
            </a:r>
            <a:r>
              <a:rPr lang="fr-BE" dirty="0" err="1" smtClean="0"/>
              <a:t>cells</a:t>
            </a:r>
            <a:r>
              <a:rPr lang="fr-BE" dirty="0" smtClean="0"/>
              <a:t> germinal DNA</a:t>
            </a:r>
            <a:endParaRPr lang="fr-BE" dirty="0"/>
          </a:p>
        </p:txBody>
      </p:sp>
      <p:sp>
        <p:nvSpPr>
          <p:cNvPr id="33" name="ZoneTexte 32"/>
          <p:cNvSpPr txBox="1"/>
          <p:nvPr/>
        </p:nvSpPr>
        <p:spPr>
          <a:xfrm>
            <a:off x="4415367" y="912689"/>
            <a:ext cx="3361267" cy="369332"/>
          </a:xfrm>
          <a:prstGeom prst="rect">
            <a:avLst/>
          </a:prstGeom>
          <a:noFill/>
        </p:spPr>
        <p:txBody>
          <a:bodyPr wrap="square" rtlCol="0">
            <a:spAutoFit/>
          </a:bodyPr>
          <a:lstStyle/>
          <a:p>
            <a:pPr algn="ctr"/>
            <a:r>
              <a:rPr lang="fr-BE" dirty="0" smtClean="0"/>
              <a:t>VDJ </a:t>
            </a:r>
            <a:r>
              <a:rPr lang="fr-BE" dirty="0" err="1" smtClean="0"/>
              <a:t>rearrangements</a:t>
            </a:r>
            <a:endParaRPr lang="fr-BE" dirty="0"/>
          </a:p>
        </p:txBody>
      </p:sp>
      <p:sp>
        <p:nvSpPr>
          <p:cNvPr id="4" name="Espace réservé du texte 3"/>
          <p:cNvSpPr>
            <a:spLocks noGrp="1"/>
          </p:cNvSpPr>
          <p:nvPr>
            <p:ph type="body" sz="quarter" idx="13"/>
          </p:nvPr>
        </p:nvSpPr>
        <p:spPr/>
        <p:txBody>
          <a:bodyPr/>
          <a:lstStyle/>
          <a:p>
            <a:r>
              <a:rPr lang="en-GB" noProof="0" dirty="0" smtClean="0"/>
              <a:t>Method</a:t>
            </a:r>
            <a:endParaRPr lang="en-GB" noProof="0" dirty="0"/>
          </a:p>
        </p:txBody>
      </p:sp>
      <p:cxnSp>
        <p:nvCxnSpPr>
          <p:cNvPr id="6" name="Connecteur droit 5"/>
          <p:cNvCxnSpPr/>
          <p:nvPr/>
        </p:nvCxnSpPr>
        <p:spPr>
          <a:xfrm>
            <a:off x="626534" y="2766895"/>
            <a:ext cx="1093893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075268" y="2504428"/>
            <a:ext cx="728134" cy="5249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8" name="Rectangle 7"/>
          <p:cNvSpPr/>
          <p:nvPr/>
        </p:nvSpPr>
        <p:spPr>
          <a:xfrm>
            <a:off x="1930401" y="2504427"/>
            <a:ext cx="728134" cy="5249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9" name="Rectangle 8"/>
          <p:cNvSpPr/>
          <p:nvPr/>
        </p:nvSpPr>
        <p:spPr>
          <a:xfrm>
            <a:off x="2785534" y="2504427"/>
            <a:ext cx="728134" cy="5249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0" name="Rectangle 9"/>
          <p:cNvSpPr/>
          <p:nvPr/>
        </p:nvSpPr>
        <p:spPr>
          <a:xfrm>
            <a:off x="3640667" y="2504427"/>
            <a:ext cx="728134" cy="5249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1" name="Rectangle 10"/>
          <p:cNvSpPr/>
          <p:nvPr/>
        </p:nvSpPr>
        <p:spPr>
          <a:xfrm>
            <a:off x="4495800" y="2504427"/>
            <a:ext cx="728134" cy="5249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2" name="Rectangle 11"/>
          <p:cNvSpPr/>
          <p:nvPr/>
        </p:nvSpPr>
        <p:spPr>
          <a:xfrm>
            <a:off x="5350934" y="2504427"/>
            <a:ext cx="728134" cy="5249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6206068" y="2504427"/>
            <a:ext cx="728134" cy="524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4" name="Rectangle 13"/>
          <p:cNvSpPr/>
          <p:nvPr/>
        </p:nvSpPr>
        <p:spPr>
          <a:xfrm>
            <a:off x="7061202" y="2504427"/>
            <a:ext cx="728134" cy="524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5" name="Rectangle 14"/>
          <p:cNvSpPr/>
          <p:nvPr/>
        </p:nvSpPr>
        <p:spPr>
          <a:xfrm>
            <a:off x="7916336" y="2504427"/>
            <a:ext cx="728134" cy="524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Rectangle 15"/>
          <p:cNvSpPr/>
          <p:nvPr/>
        </p:nvSpPr>
        <p:spPr>
          <a:xfrm>
            <a:off x="8771470" y="2504427"/>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Rectangle 16"/>
          <p:cNvSpPr/>
          <p:nvPr/>
        </p:nvSpPr>
        <p:spPr>
          <a:xfrm>
            <a:off x="9626604" y="2504427"/>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8" name="Rectangle 17"/>
          <p:cNvSpPr/>
          <p:nvPr/>
        </p:nvSpPr>
        <p:spPr>
          <a:xfrm>
            <a:off x="10481733" y="2504427"/>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Accolade ouvrante 21"/>
          <p:cNvSpPr/>
          <p:nvPr/>
        </p:nvSpPr>
        <p:spPr>
          <a:xfrm rot="5400000">
            <a:off x="2130280" y="1044844"/>
            <a:ext cx="328376" cy="2438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6" name="Accolade ouvrante 25"/>
          <p:cNvSpPr/>
          <p:nvPr/>
        </p:nvSpPr>
        <p:spPr>
          <a:xfrm rot="5400000">
            <a:off x="4695679" y="1044844"/>
            <a:ext cx="328376" cy="2438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7" name="Accolade ouvrante 26"/>
          <p:cNvSpPr/>
          <p:nvPr/>
        </p:nvSpPr>
        <p:spPr>
          <a:xfrm rot="5400000">
            <a:off x="7261078" y="1044844"/>
            <a:ext cx="328376" cy="2438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8" name="Accolade ouvrante 27"/>
          <p:cNvSpPr/>
          <p:nvPr/>
        </p:nvSpPr>
        <p:spPr>
          <a:xfrm rot="5400000">
            <a:off x="9826483" y="1044844"/>
            <a:ext cx="328376" cy="2438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29" name="ZoneTexte 28"/>
          <p:cNvSpPr txBox="1"/>
          <p:nvPr/>
        </p:nvSpPr>
        <p:spPr>
          <a:xfrm>
            <a:off x="1930401" y="1652725"/>
            <a:ext cx="728134" cy="369332"/>
          </a:xfrm>
          <a:prstGeom prst="rect">
            <a:avLst/>
          </a:prstGeom>
          <a:noFill/>
        </p:spPr>
        <p:txBody>
          <a:bodyPr wrap="square" rtlCol="0">
            <a:spAutoFit/>
          </a:bodyPr>
          <a:lstStyle/>
          <a:p>
            <a:pPr algn="ctr"/>
            <a:r>
              <a:rPr lang="fr-BE" dirty="0" smtClean="0">
                <a:solidFill>
                  <a:srgbClr val="FF0000"/>
                </a:solidFill>
              </a:rPr>
              <a:t>V</a:t>
            </a:r>
            <a:endParaRPr lang="fr-BE" dirty="0">
              <a:solidFill>
                <a:srgbClr val="FF0000"/>
              </a:solidFill>
            </a:endParaRPr>
          </a:p>
        </p:txBody>
      </p:sp>
      <p:sp>
        <p:nvSpPr>
          <p:cNvPr id="30" name="ZoneTexte 29"/>
          <p:cNvSpPr txBox="1"/>
          <p:nvPr/>
        </p:nvSpPr>
        <p:spPr>
          <a:xfrm>
            <a:off x="4495800" y="1652725"/>
            <a:ext cx="728134" cy="369332"/>
          </a:xfrm>
          <a:prstGeom prst="rect">
            <a:avLst/>
          </a:prstGeom>
          <a:noFill/>
        </p:spPr>
        <p:txBody>
          <a:bodyPr wrap="square" rtlCol="0">
            <a:spAutoFit/>
          </a:bodyPr>
          <a:lstStyle/>
          <a:p>
            <a:pPr algn="ctr"/>
            <a:r>
              <a:rPr lang="fr-BE" dirty="0" smtClean="0">
                <a:solidFill>
                  <a:srgbClr val="00B050"/>
                </a:solidFill>
              </a:rPr>
              <a:t>D</a:t>
            </a:r>
            <a:endParaRPr lang="fr-BE" dirty="0">
              <a:solidFill>
                <a:srgbClr val="00B050"/>
              </a:solidFill>
            </a:endParaRPr>
          </a:p>
        </p:txBody>
      </p:sp>
      <p:sp>
        <p:nvSpPr>
          <p:cNvPr id="31" name="ZoneTexte 30"/>
          <p:cNvSpPr txBox="1"/>
          <p:nvPr/>
        </p:nvSpPr>
        <p:spPr>
          <a:xfrm>
            <a:off x="7061202" y="1652725"/>
            <a:ext cx="728134" cy="369332"/>
          </a:xfrm>
          <a:prstGeom prst="rect">
            <a:avLst/>
          </a:prstGeom>
          <a:noFill/>
        </p:spPr>
        <p:txBody>
          <a:bodyPr wrap="square" rtlCol="0">
            <a:spAutoFit/>
          </a:bodyPr>
          <a:lstStyle/>
          <a:p>
            <a:pPr algn="ctr"/>
            <a:r>
              <a:rPr lang="fr-BE" dirty="0" smtClean="0">
                <a:solidFill>
                  <a:srgbClr val="FFC000"/>
                </a:solidFill>
              </a:rPr>
              <a:t>J</a:t>
            </a:r>
            <a:endParaRPr lang="fr-BE" dirty="0">
              <a:solidFill>
                <a:srgbClr val="FFC000"/>
              </a:solidFill>
            </a:endParaRPr>
          </a:p>
        </p:txBody>
      </p:sp>
      <p:sp>
        <p:nvSpPr>
          <p:cNvPr id="32" name="ZoneTexte 31"/>
          <p:cNvSpPr txBox="1"/>
          <p:nvPr/>
        </p:nvSpPr>
        <p:spPr>
          <a:xfrm>
            <a:off x="9626604" y="1652725"/>
            <a:ext cx="728134" cy="369332"/>
          </a:xfrm>
          <a:prstGeom prst="rect">
            <a:avLst/>
          </a:prstGeom>
          <a:noFill/>
        </p:spPr>
        <p:txBody>
          <a:bodyPr wrap="square" rtlCol="0">
            <a:spAutoFit/>
          </a:bodyPr>
          <a:lstStyle/>
          <a:p>
            <a:pPr algn="ctr"/>
            <a:r>
              <a:rPr lang="fr-BE" dirty="0" smtClean="0">
                <a:solidFill>
                  <a:srgbClr val="808080"/>
                </a:solidFill>
              </a:rPr>
              <a:t>C</a:t>
            </a:r>
            <a:endParaRPr lang="fr-BE" dirty="0">
              <a:solidFill>
                <a:srgbClr val="808080"/>
              </a:solidFill>
            </a:endParaRPr>
          </a:p>
        </p:txBody>
      </p:sp>
      <p:cxnSp>
        <p:nvCxnSpPr>
          <p:cNvPr id="34" name="Connecteur droit 33"/>
          <p:cNvCxnSpPr/>
          <p:nvPr/>
        </p:nvCxnSpPr>
        <p:spPr>
          <a:xfrm>
            <a:off x="3382434" y="4665368"/>
            <a:ext cx="5427132"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3894665" y="4402900"/>
            <a:ext cx="728134" cy="5249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0" name="Rectangle 39"/>
          <p:cNvSpPr/>
          <p:nvPr/>
        </p:nvSpPr>
        <p:spPr>
          <a:xfrm>
            <a:off x="4622799" y="4402900"/>
            <a:ext cx="728134" cy="524933"/>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3" name="Rectangle 42"/>
          <p:cNvSpPr/>
          <p:nvPr/>
        </p:nvSpPr>
        <p:spPr>
          <a:xfrm>
            <a:off x="5350933" y="4402900"/>
            <a:ext cx="728134" cy="52493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4" name="Rectangle 43"/>
          <p:cNvSpPr/>
          <p:nvPr/>
        </p:nvSpPr>
        <p:spPr>
          <a:xfrm>
            <a:off x="6079067" y="4402900"/>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5" name="Rectangle 44"/>
          <p:cNvSpPr/>
          <p:nvPr/>
        </p:nvSpPr>
        <p:spPr>
          <a:xfrm>
            <a:off x="6807201" y="4402900"/>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7535335" y="4402900"/>
            <a:ext cx="728134" cy="524933"/>
          </a:xfrm>
          <a:prstGeom prst="rect">
            <a:avLst/>
          </a:prstGeom>
          <a:solidFill>
            <a:srgbClr val="8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9" name="ZoneTexte 48"/>
          <p:cNvSpPr txBox="1"/>
          <p:nvPr/>
        </p:nvSpPr>
        <p:spPr>
          <a:xfrm>
            <a:off x="8864597" y="4480702"/>
            <a:ext cx="914400" cy="369332"/>
          </a:xfrm>
          <a:prstGeom prst="rect">
            <a:avLst/>
          </a:prstGeom>
          <a:noFill/>
        </p:spPr>
        <p:txBody>
          <a:bodyPr wrap="square" rtlCol="0">
            <a:spAutoFit/>
          </a:bodyPr>
          <a:lstStyle/>
          <a:p>
            <a:r>
              <a:rPr lang="fr-BE" dirty="0" smtClean="0"/>
              <a:t>AAA</a:t>
            </a:r>
            <a:endParaRPr lang="fr-BE" dirty="0"/>
          </a:p>
        </p:txBody>
      </p:sp>
      <p:sp>
        <p:nvSpPr>
          <p:cNvPr id="50" name="Flèche vers le bas 49"/>
          <p:cNvSpPr/>
          <p:nvPr/>
        </p:nvSpPr>
        <p:spPr>
          <a:xfrm>
            <a:off x="5956299" y="3339363"/>
            <a:ext cx="499533" cy="753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51" name="ZoneTexte 50"/>
          <p:cNvSpPr txBox="1"/>
          <p:nvPr/>
        </p:nvSpPr>
        <p:spPr>
          <a:xfrm>
            <a:off x="4415367" y="5257803"/>
            <a:ext cx="3361267" cy="369332"/>
          </a:xfrm>
          <a:prstGeom prst="rect">
            <a:avLst/>
          </a:prstGeom>
          <a:noFill/>
        </p:spPr>
        <p:txBody>
          <a:bodyPr wrap="square" rtlCol="0">
            <a:spAutoFit/>
          </a:bodyPr>
          <a:lstStyle/>
          <a:p>
            <a:pPr algn="ctr"/>
            <a:r>
              <a:rPr lang="fr-BE" dirty="0" err="1" smtClean="0"/>
              <a:t>mRNA</a:t>
            </a:r>
            <a:endParaRPr lang="fr-BE" dirty="0"/>
          </a:p>
        </p:txBody>
      </p:sp>
      <p:sp>
        <p:nvSpPr>
          <p:cNvPr id="36" name="Accolade ouvrante 35"/>
          <p:cNvSpPr/>
          <p:nvPr/>
        </p:nvSpPr>
        <p:spPr>
          <a:xfrm rot="16200000">
            <a:off x="4901059" y="4481224"/>
            <a:ext cx="332315" cy="138853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sp>
        <p:nvSpPr>
          <p:cNvPr id="38" name="ZoneTexte 37"/>
          <p:cNvSpPr txBox="1"/>
          <p:nvPr/>
        </p:nvSpPr>
        <p:spPr>
          <a:xfrm>
            <a:off x="4250182" y="5341648"/>
            <a:ext cx="1634067" cy="369332"/>
          </a:xfrm>
          <a:prstGeom prst="rect">
            <a:avLst/>
          </a:prstGeom>
          <a:noFill/>
        </p:spPr>
        <p:txBody>
          <a:bodyPr wrap="square" rtlCol="0">
            <a:spAutoFit/>
          </a:bodyPr>
          <a:lstStyle/>
          <a:p>
            <a:pPr algn="ctr"/>
            <a:r>
              <a:rPr lang="fr-BE" dirty="0" smtClean="0"/>
              <a:t>CDR3</a:t>
            </a:r>
            <a:endParaRPr lang="fr-BE" dirty="0"/>
          </a:p>
        </p:txBody>
      </p:sp>
      <p:sp>
        <p:nvSpPr>
          <p:cNvPr id="3" name="ZoneTexte 2"/>
          <p:cNvSpPr txBox="1"/>
          <p:nvPr/>
        </p:nvSpPr>
        <p:spPr>
          <a:xfrm>
            <a:off x="6728038" y="5765820"/>
            <a:ext cx="886460" cy="523220"/>
          </a:xfrm>
          <a:prstGeom prst="rect">
            <a:avLst/>
          </a:prstGeom>
          <a:noFill/>
        </p:spPr>
        <p:txBody>
          <a:bodyPr wrap="square" rtlCol="0">
            <a:spAutoFit/>
          </a:bodyPr>
          <a:lstStyle/>
          <a:p>
            <a:pPr algn="ctr"/>
            <a:r>
              <a:rPr lang="fr-BE" sz="2800" b="1" dirty="0" smtClean="0"/>
              <a:t>NGS</a:t>
            </a:r>
            <a:endParaRPr lang="fr-BE" b="1" dirty="0"/>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3160" y="5794826"/>
            <a:ext cx="1388324" cy="564904"/>
          </a:xfrm>
          <a:prstGeom prst="rect">
            <a:avLst/>
          </a:prstGeom>
        </p:spPr>
      </p:pic>
      <p:sp>
        <p:nvSpPr>
          <p:cNvPr id="19" name="Rectangle 18"/>
          <p:cNvSpPr/>
          <p:nvPr/>
        </p:nvSpPr>
        <p:spPr>
          <a:xfrm>
            <a:off x="4770120" y="6289040"/>
            <a:ext cx="731520" cy="325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7" name="Flèche vers le bas 46"/>
          <p:cNvSpPr/>
          <p:nvPr/>
        </p:nvSpPr>
        <p:spPr>
          <a:xfrm rot="16200000">
            <a:off x="6128172" y="5714163"/>
            <a:ext cx="353907" cy="6265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Tree>
    <p:extLst>
      <p:ext uri="{BB962C8B-B14F-4D97-AF65-F5344CB8AC3E}">
        <p14:creationId xmlns:p14="http://schemas.microsoft.com/office/powerpoint/2010/main" val="127348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 fill="hold"/>
                                        <p:tgtEl>
                                          <p:spTgt spid="7"/>
                                        </p:tgtEl>
                                        <p:attrNameLst>
                                          <p:attrName>ppt_x</p:attrName>
                                        </p:attrNameLst>
                                      </p:cBhvr>
                                      <p:tavLst>
                                        <p:tav tm="0">
                                          <p:val>
                                            <p:strVal val="#ppt_x"/>
                                          </p:val>
                                        </p:tav>
                                        <p:tav tm="100000">
                                          <p:val>
                                            <p:strVal val="#ppt_x"/>
                                          </p:val>
                                        </p:tav>
                                      </p:tavLst>
                                    </p:anim>
                                    <p:anim calcmode="lin" valueType="num">
                                      <p:cBhvr additive="base">
                                        <p:cTn id="8" dur="1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 fill="hold"/>
                                        <p:tgtEl>
                                          <p:spTgt spid="8"/>
                                        </p:tgtEl>
                                        <p:attrNameLst>
                                          <p:attrName>ppt_x</p:attrName>
                                        </p:attrNameLst>
                                      </p:cBhvr>
                                      <p:tavLst>
                                        <p:tav tm="0">
                                          <p:val>
                                            <p:strVal val="#ppt_x"/>
                                          </p:val>
                                        </p:tav>
                                        <p:tav tm="100000">
                                          <p:val>
                                            <p:strVal val="#ppt_x"/>
                                          </p:val>
                                        </p:tav>
                                      </p:tavLst>
                                    </p:anim>
                                    <p:anim calcmode="lin" valueType="num">
                                      <p:cBhvr additive="base">
                                        <p:cTn id="12" dur="1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10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100" fill="hold"/>
                                        <p:tgtEl>
                                          <p:spTgt spid="9"/>
                                        </p:tgtEl>
                                        <p:attrNameLst>
                                          <p:attrName>ppt_x</p:attrName>
                                        </p:attrNameLst>
                                      </p:cBhvr>
                                      <p:tavLst>
                                        <p:tav tm="0">
                                          <p:val>
                                            <p:strVal val="#ppt_x"/>
                                          </p:val>
                                        </p:tav>
                                        <p:tav tm="100000">
                                          <p:val>
                                            <p:strVal val="#ppt_x"/>
                                          </p:val>
                                        </p:tav>
                                      </p:tavLst>
                                    </p:anim>
                                    <p:anim calcmode="lin" valueType="num">
                                      <p:cBhvr additive="base">
                                        <p:cTn id="16" dur="100" fill="hold"/>
                                        <p:tgtEl>
                                          <p:spTgt spid="9"/>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15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100" fill="hold"/>
                                        <p:tgtEl>
                                          <p:spTgt spid="10"/>
                                        </p:tgtEl>
                                        <p:attrNameLst>
                                          <p:attrName>ppt_x</p:attrName>
                                        </p:attrNameLst>
                                      </p:cBhvr>
                                      <p:tavLst>
                                        <p:tav tm="0">
                                          <p:val>
                                            <p:strVal val="#ppt_x"/>
                                          </p:val>
                                        </p:tav>
                                        <p:tav tm="100000">
                                          <p:val>
                                            <p:strVal val="#ppt_x"/>
                                          </p:val>
                                        </p:tav>
                                      </p:tavLst>
                                    </p:anim>
                                    <p:anim calcmode="lin" valueType="num">
                                      <p:cBhvr additive="base">
                                        <p:cTn id="20" dur="100" fill="hold"/>
                                        <p:tgtEl>
                                          <p:spTgt spid="10"/>
                                        </p:tgtEl>
                                        <p:attrNameLst>
                                          <p:attrName>ppt_y</p:attrName>
                                        </p:attrNameLst>
                                      </p:cBhvr>
                                      <p:tavLst>
                                        <p:tav tm="0">
                                          <p:val>
                                            <p:strVal val="0-#ppt_h/2"/>
                                          </p:val>
                                        </p:tav>
                                        <p:tav tm="100000">
                                          <p:val>
                                            <p:strVal val="#ppt_y"/>
                                          </p:val>
                                        </p:tav>
                                      </p:tavLst>
                                    </p:anim>
                                  </p:childTnLst>
                                </p:cTn>
                              </p:par>
                              <p:par>
                                <p:cTn id="21" presetID="2" presetClass="entr" presetSubtype="1" fill="hold" grpId="0" nodeType="withEffect">
                                  <p:stCondLst>
                                    <p:cond delay="20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 fill="hold"/>
                                        <p:tgtEl>
                                          <p:spTgt spid="11"/>
                                        </p:tgtEl>
                                        <p:attrNameLst>
                                          <p:attrName>ppt_x</p:attrName>
                                        </p:attrNameLst>
                                      </p:cBhvr>
                                      <p:tavLst>
                                        <p:tav tm="0">
                                          <p:val>
                                            <p:strVal val="#ppt_x"/>
                                          </p:val>
                                        </p:tav>
                                        <p:tav tm="100000">
                                          <p:val>
                                            <p:strVal val="#ppt_x"/>
                                          </p:val>
                                        </p:tav>
                                      </p:tavLst>
                                    </p:anim>
                                    <p:anim calcmode="lin" valueType="num">
                                      <p:cBhvr additive="base">
                                        <p:cTn id="24" dur="100" fill="hold"/>
                                        <p:tgtEl>
                                          <p:spTgt spid="11"/>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25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100" fill="hold"/>
                                        <p:tgtEl>
                                          <p:spTgt spid="12"/>
                                        </p:tgtEl>
                                        <p:attrNameLst>
                                          <p:attrName>ppt_x</p:attrName>
                                        </p:attrNameLst>
                                      </p:cBhvr>
                                      <p:tavLst>
                                        <p:tav tm="0">
                                          <p:val>
                                            <p:strVal val="#ppt_x"/>
                                          </p:val>
                                        </p:tav>
                                        <p:tav tm="100000">
                                          <p:val>
                                            <p:strVal val="#ppt_x"/>
                                          </p:val>
                                        </p:tav>
                                      </p:tavLst>
                                    </p:anim>
                                    <p:anim calcmode="lin" valueType="num">
                                      <p:cBhvr additive="base">
                                        <p:cTn id="28" dur="100" fill="hold"/>
                                        <p:tgtEl>
                                          <p:spTgt spid="12"/>
                                        </p:tgtEl>
                                        <p:attrNameLst>
                                          <p:attrName>ppt_y</p:attrName>
                                        </p:attrNameLst>
                                      </p:cBhvr>
                                      <p:tavLst>
                                        <p:tav tm="0">
                                          <p:val>
                                            <p:strVal val="0-#ppt_h/2"/>
                                          </p:val>
                                        </p:tav>
                                        <p:tav tm="100000">
                                          <p:val>
                                            <p:strVal val="#ppt_y"/>
                                          </p:val>
                                        </p:tav>
                                      </p:tavLst>
                                    </p:anim>
                                  </p:childTnLst>
                                </p:cTn>
                              </p:par>
                              <p:par>
                                <p:cTn id="29" presetID="2" presetClass="entr" presetSubtype="1" fill="hold" grpId="0" nodeType="withEffect">
                                  <p:stCondLst>
                                    <p:cond delay="30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100" fill="hold"/>
                                        <p:tgtEl>
                                          <p:spTgt spid="13"/>
                                        </p:tgtEl>
                                        <p:attrNameLst>
                                          <p:attrName>ppt_x</p:attrName>
                                        </p:attrNameLst>
                                      </p:cBhvr>
                                      <p:tavLst>
                                        <p:tav tm="0">
                                          <p:val>
                                            <p:strVal val="#ppt_x"/>
                                          </p:val>
                                        </p:tav>
                                        <p:tav tm="100000">
                                          <p:val>
                                            <p:strVal val="#ppt_x"/>
                                          </p:val>
                                        </p:tav>
                                      </p:tavLst>
                                    </p:anim>
                                    <p:anim calcmode="lin" valueType="num">
                                      <p:cBhvr additive="base">
                                        <p:cTn id="32" dur="100" fill="hold"/>
                                        <p:tgtEl>
                                          <p:spTgt spid="13"/>
                                        </p:tgtEl>
                                        <p:attrNameLst>
                                          <p:attrName>ppt_y</p:attrName>
                                        </p:attrNameLst>
                                      </p:cBhvr>
                                      <p:tavLst>
                                        <p:tav tm="0">
                                          <p:val>
                                            <p:strVal val="0-#ppt_h/2"/>
                                          </p:val>
                                        </p:tav>
                                        <p:tav tm="100000">
                                          <p:val>
                                            <p:strVal val="#ppt_y"/>
                                          </p:val>
                                        </p:tav>
                                      </p:tavLst>
                                    </p:anim>
                                  </p:childTnLst>
                                </p:cTn>
                              </p:par>
                              <p:par>
                                <p:cTn id="33" presetID="2" presetClass="entr" presetSubtype="1" fill="hold" grpId="0" nodeType="withEffect">
                                  <p:stCondLst>
                                    <p:cond delay="35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100" fill="hold"/>
                                        <p:tgtEl>
                                          <p:spTgt spid="14"/>
                                        </p:tgtEl>
                                        <p:attrNameLst>
                                          <p:attrName>ppt_x</p:attrName>
                                        </p:attrNameLst>
                                      </p:cBhvr>
                                      <p:tavLst>
                                        <p:tav tm="0">
                                          <p:val>
                                            <p:strVal val="#ppt_x"/>
                                          </p:val>
                                        </p:tav>
                                        <p:tav tm="100000">
                                          <p:val>
                                            <p:strVal val="#ppt_x"/>
                                          </p:val>
                                        </p:tav>
                                      </p:tavLst>
                                    </p:anim>
                                    <p:anim calcmode="lin" valueType="num">
                                      <p:cBhvr additive="base">
                                        <p:cTn id="36" dur="100" fill="hold"/>
                                        <p:tgtEl>
                                          <p:spTgt spid="14"/>
                                        </p:tgtEl>
                                        <p:attrNameLst>
                                          <p:attrName>ppt_y</p:attrName>
                                        </p:attrNameLst>
                                      </p:cBhvr>
                                      <p:tavLst>
                                        <p:tav tm="0">
                                          <p:val>
                                            <p:strVal val="0-#ppt_h/2"/>
                                          </p:val>
                                        </p:tav>
                                        <p:tav tm="100000">
                                          <p:val>
                                            <p:strVal val="#ppt_y"/>
                                          </p:val>
                                        </p:tav>
                                      </p:tavLst>
                                    </p:anim>
                                  </p:childTnLst>
                                </p:cTn>
                              </p:par>
                              <p:par>
                                <p:cTn id="37" presetID="2" presetClass="entr" presetSubtype="1" fill="hold" grpId="0" nodeType="withEffect">
                                  <p:stCondLst>
                                    <p:cond delay="40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100" fill="hold"/>
                                        <p:tgtEl>
                                          <p:spTgt spid="15"/>
                                        </p:tgtEl>
                                        <p:attrNameLst>
                                          <p:attrName>ppt_x</p:attrName>
                                        </p:attrNameLst>
                                      </p:cBhvr>
                                      <p:tavLst>
                                        <p:tav tm="0">
                                          <p:val>
                                            <p:strVal val="#ppt_x"/>
                                          </p:val>
                                        </p:tav>
                                        <p:tav tm="100000">
                                          <p:val>
                                            <p:strVal val="#ppt_x"/>
                                          </p:val>
                                        </p:tav>
                                      </p:tavLst>
                                    </p:anim>
                                    <p:anim calcmode="lin" valueType="num">
                                      <p:cBhvr additive="base">
                                        <p:cTn id="40" dur="100" fill="hold"/>
                                        <p:tgtEl>
                                          <p:spTgt spid="15"/>
                                        </p:tgtEl>
                                        <p:attrNameLst>
                                          <p:attrName>ppt_y</p:attrName>
                                        </p:attrNameLst>
                                      </p:cBhvr>
                                      <p:tavLst>
                                        <p:tav tm="0">
                                          <p:val>
                                            <p:strVal val="0-#ppt_h/2"/>
                                          </p:val>
                                        </p:tav>
                                        <p:tav tm="100000">
                                          <p:val>
                                            <p:strVal val="#ppt_y"/>
                                          </p:val>
                                        </p:tav>
                                      </p:tavLst>
                                    </p:anim>
                                  </p:childTnLst>
                                </p:cTn>
                              </p:par>
                              <p:par>
                                <p:cTn id="41" presetID="2" presetClass="entr" presetSubtype="1" fill="hold" grpId="0" nodeType="withEffect">
                                  <p:stCondLst>
                                    <p:cond delay="45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100" fill="hold"/>
                                        <p:tgtEl>
                                          <p:spTgt spid="16"/>
                                        </p:tgtEl>
                                        <p:attrNameLst>
                                          <p:attrName>ppt_x</p:attrName>
                                        </p:attrNameLst>
                                      </p:cBhvr>
                                      <p:tavLst>
                                        <p:tav tm="0">
                                          <p:val>
                                            <p:strVal val="#ppt_x"/>
                                          </p:val>
                                        </p:tav>
                                        <p:tav tm="100000">
                                          <p:val>
                                            <p:strVal val="#ppt_x"/>
                                          </p:val>
                                        </p:tav>
                                      </p:tavLst>
                                    </p:anim>
                                    <p:anim calcmode="lin" valueType="num">
                                      <p:cBhvr additive="base">
                                        <p:cTn id="44" dur="100" fill="hold"/>
                                        <p:tgtEl>
                                          <p:spTgt spid="16"/>
                                        </p:tgtEl>
                                        <p:attrNameLst>
                                          <p:attrName>ppt_y</p:attrName>
                                        </p:attrNameLst>
                                      </p:cBhvr>
                                      <p:tavLst>
                                        <p:tav tm="0">
                                          <p:val>
                                            <p:strVal val="0-#ppt_h/2"/>
                                          </p:val>
                                        </p:tav>
                                        <p:tav tm="100000">
                                          <p:val>
                                            <p:strVal val="#ppt_y"/>
                                          </p:val>
                                        </p:tav>
                                      </p:tavLst>
                                    </p:anim>
                                  </p:childTnLst>
                                </p:cTn>
                              </p:par>
                              <p:par>
                                <p:cTn id="45" presetID="2" presetClass="entr" presetSubtype="1" fill="hold" grpId="0" nodeType="withEffect">
                                  <p:stCondLst>
                                    <p:cond delay="50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100" fill="hold"/>
                                        <p:tgtEl>
                                          <p:spTgt spid="17"/>
                                        </p:tgtEl>
                                        <p:attrNameLst>
                                          <p:attrName>ppt_x</p:attrName>
                                        </p:attrNameLst>
                                      </p:cBhvr>
                                      <p:tavLst>
                                        <p:tav tm="0">
                                          <p:val>
                                            <p:strVal val="#ppt_x"/>
                                          </p:val>
                                        </p:tav>
                                        <p:tav tm="100000">
                                          <p:val>
                                            <p:strVal val="#ppt_x"/>
                                          </p:val>
                                        </p:tav>
                                      </p:tavLst>
                                    </p:anim>
                                    <p:anim calcmode="lin" valueType="num">
                                      <p:cBhvr additive="base">
                                        <p:cTn id="48" dur="100" fill="hold"/>
                                        <p:tgtEl>
                                          <p:spTgt spid="17"/>
                                        </p:tgtEl>
                                        <p:attrNameLst>
                                          <p:attrName>ppt_y</p:attrName>
                                        </p:attrNameLst>
                                      </p:cBhvr>
                                      <p:tavLst>
                                        <p:tav tm="0">
                                          <p:val>
                                            <p:strVal val="0-#ppt_h/2"/>
                                          </p:val>
                                        </p:tav>
                                        <p:tav tm="100000">
                                          <p:val>
                                            <p:strVal val="#ppt_y"/>
                                          </p:val>
                                        </p:tav>
                                      </p:tavLst>
                                    </p:anim>
                                  </p:childTnLst>
                                </p:cTn>
                              </p:par>
                              <p:par>
                                <p:cTn id="49" presetID="2" presetClass="entr" presetSubtype="1" fill="hold" grpId="0" nodeType="withEffect">
                                  <p:stCondLst>
                                    <p:cond delay="55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100" fill="hold"/>
                                        <p:tgtEl>
                                          <p:spTgt spid="18"/>
                                        </p:tgtEl>
                                        <p:attrNameLst>
                                          <p:attrName>ppt_x</p:attrName>
                                        </p:attrNameLst>
                                      </p:cBhvr>
                                      <p:tavLst>
                                        <p:tav tm="0">
                                          <p:val>
                                            <p:strVal val="#ppt_x"/>
                                          </p:val>
                                        </p:tav>
                                        <p:tav tm="100000">
                                          <p:val>
                                            <p:strVal val="#ppt_x"/>
                                          </p:val>
                                        </p:tav>
                                      </p:tavLst>
                                    </p:anim>
                                    <p:anim calcmode="lin" valueType="num">
                                      <p:cBhvr additive="base">
                                        <p:cTn id="52" dur="100" fill="hold"/>
                                        <p:tgtEl>
                                          <p:spTgt spid="18"/>
                                        </p:tgtEl>
                                        <p:attrNameLst>
                                          <p:attrName>ppt_y</p:attrName>
                                        </p:attrNameLst>
                                      </p:cBhvr>
                                      <p:tavLst>
                                        <p:tav tm="0">
                                          <p:val>
                                            <p:strVal val="0-#ppt_h/2"/>
                                          </p:val>
                                        </p:tav>
                                        <p:tav tm="100000">
                                          <p:val>
                                            <p:strVal val="#ppt_y"/>
                                          </p:val>
                                        </p:tav>
                                      </p:tavLst>
                                    </p:anim>
                                  </p:childTnLst>
                                </p:cTn>
                              </p:par>
                            </p:childTnLst>
                          </p:cTn>
                        </p:par>
                        <p:par>
                          <p:cTn id="53" fill="hold">
                            <p:stCondLst>
                              <p:cond delay="650"/>
                            </p:stCondLst>
                            <p:childTnLst>
                              <p:par>
                                <p:cTn id="54" presetID="2" presetClass="entr" presetSubtype="1"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additive="base">
                                        <p:cTn id="56" dur="100" fill="hold"/>
                                        <p:tgtEl>
                                          <p:spTgt spid="22"/>
                                        </p:tgtEl>
                                        <p:attrNameLst>
                                          <p:attrName>ppt_x</p:attrName>
                                        </p:attrNameLst>
                                      </p:cBhvr>
                                      <p:tavLst>
                                        <p:tav tm="0">
                                          <p:val>
                                            <p:strVal val="#ppt_x"/>
                                          </p:val>
                                        </p:tav>
                                        <p:tav tm="100000">
                                          <p:val>
                                            <p:strVal val="#ppt_x"/>
                                          </p:val>
                                        </p:tav>
                                      </p:tavLst>
                                    </p:anim>
                                    <p:anim calcmode="lin" valueType="num">
                                      <p:cBhvr additive="base">
                                        <p:cTn id="57" dur="100" fill="hold"/>
                                        <p:tgtEl>
                                          <p:spTgt spid="22"/>
                                        </p:tgtEl>
                                        <p:attrNameLst>
                                          <p:attrName>ppt_y</p:attrName>
                                        </p:attrNameLst>
                                      </p:cBhvr>
                                      <p:tavLst>
                                        <p:tav tm="0">
                                          <p:val>
                                            <p:strVal val="0-#ppt_h/2"/>
                                          </p:val>
                                        </p:tav>
                                        <p:tav tm="100000">
                                          <p:val>
                                            <p:strVal val="#ppt_y"/>
                                          </p:val>
                                        </p:tav>
                                      </p:tavLst>
                                    </p:anim>
                                  </p:childTnLst>
                                </p:cTn>
                              </p:par>
                            </p:childTnLst>
                          </p:cTn>
                        </p:par>
                        <p:par>
                          <p:cTn id="58" fill="hold">
                            <p:stCondLst>
                              <p:cond delay="750"/>
                            </p:stCondLst>
                            <p:childTnLst>
                              <p:par>
                                <p:cTn id="59" presetID="2" presetClass="entr" presetSubtype="1" fill="hold" grpId="0" nodeType="afterEffect">
                                  <p:stCondLst>
                                    <p:cond delay="0"/>
                                  </p:stCondLst>
                                  <p:childTnLst>
                                    <p:set>
                                      <p:cBhvr>
                                        <p:cTn id="60" dur="1" fill="hold">
                                          <p:stCondLst>
                                            <p:cond delay="0"/>
                                          </p:stCondLst>
                                        </p:cTn>
                                        <p:tgtEl>
                                          <p:spTgt spid="26"/>
                                        </p:tgtEl>
                                        <p:attrNameLst>
                                          <p:attrName>style.visibility</p:attrName>
                                        </p:attrNameLst>
                                      </p:cBhvr>
                                      <p:to>
                                        <p:strVal val="visible"/>
                                      </p:to>
                                    </p:set>
                                    <p:anim calcmode="lin" valueType="num">
                                      <p:cBhvr additive="base">
                                        <p:cTn id="61" dur="100" fill="hold"/>
                                        <p:tgtEl>
                                          <p:spTgt spid="26"/>
                                        </p:tgtEl>
                                        <p:attrNameLst>
                                          <p:attrName>ppt_x</p:attrName>
                                        </p:attrNameLst>
                                      </p:cBhvr>
                                      <p:tavLst>
                                        <p:tav tm="0">
                                          <p:val>
                                            <p:strVal val="#ppt_x"/>
                                          </p:val>
                                        </p:tav>
                                        <p:tav tm="100000">
                                          <p:val>
                                            <p:strVal val="#ppt_x"/>
                                          </p:val>
                                        </p:tav>
                                      </p:tavLst>
                                    </p:anim>
                                    <p:anim calcmode="lin" valueType="num">
                                      <p:cBhvr additive="base">
                                        <p:cTn id="62" dur="100" fill="hold"/>
                                        <p:tgtEl>
                                          <p:spTgt spid="26"/>
                                        </p:tgtEl>
                                        <p:attrNameLst>
                                          <p:attrName>ppt_y</p:attrName>
                                        </p:attrNameLst>
                                      </p:cBhvr>
                                      <p:tavLst>
                                        <p:tav tm="0">
                                          <p:val>
                                            <p:strVal val="0-#ppt_h/2"/>
                                          </p:val>
                                        </p:tav>
                                        <p:tav tm="100000">
                                          <p:val>
                                            <p:strVal val="#ppt_y"/>
                                          </p:val>
                                        </p:tav>
                                      </p:tavLst>
                                    </p:anim>
                                  </p:childTnLst>
                                </p:cTn>
                              </p:par>
                            </p:childTnLst>
                          </p:cTn>
                        </p:par>
                        <p:par>
                          <p:cTn id="63" fill="hold">
                            <p:stCondLst>
                              <p:cond delay="850"/>
                            </p:stCondLst>
                            <p:childTnLst>
                              <p:par>
                                <p:cTn id="64" presetID="2" presetClass="entr" presetSubtype="1" fill="hold" grpId="0" nodeType="afterEffect">
                                  <p:stCondLst>
                                    <p:cond delay="0"/>
                                  </p:stCondLst>
                                  <p:childTnLst>
                                    <p:set>
                                      <p:cBhvr>
                                        <p:cTn id="65" dur="1" fill="hold">
                                          <p:stCondLst>
                                            <p:cond delay="0"/>
                                          </p:stCondLst>
                                        </p:cTn>
                                        <p:tgtEl>
                                          <p:spTgt spid="27"/>
                                        </p:tgtEl>
                                        <p:attrNameLst>
                                          <p:attrName>style.visibility</p:attrName>
                                        </p:attrNameLst>
                                      </p:cBhvr>
                                      <p:to>
                                        <p:strVal val="visible"/>
                                      </p:to>
                                    </p:set>
                                    <p:anim calcmode="lin" valueType="num">
                                      <p:cBhvr additive="base">
                                        <p:cTn id="66" dur="100" fill="hold"/>
                                        <p:tgtEl>
                                          <p:spTgt spid="27"/>
                                        </p:tgtEl>
                                        <p:attrNameLst>
                                          <p:attrName>ppt_x</p:attrName>
                                        </p:attrNameLst>
                                      </p:cBhvr>
                                      <p:tavLst>
                                        <p:tav tm="0">
                                          <p:val>
                                            <p:strVal val="#ppt_x"/>
                                          </p:val>
                                        </p:tav>
                                        <p:tav tm="100000">
                                          <p:val>
                                            <p:strVal val="#ppt_x"/>
                                          </p:val>
                                        </p:tav>
                                      </p:tavLst>
                                    </p:anim>
                                    <p:anim calcmode="lin" valueType="num">
                                      <p:cBhvr additive="base">
                                        <p:cTn id="67" dur="100" fill="hold"/>
                                        <p:tgtEl>
                                          <p:spTgt spid="27"/>
                                        </p:tgtEl>
                                        <p:attrNameLst>
                                          <p:attrName>ppt_y</p:attrName>
                                        </p:attrNameLst>
                                      </p:cBhvr>
                                      <p:tavLst>
                                        <p:tav tm="0">
                                          <p:val>
                                            <p:strVal val="0-#ppt_h/2"/>
                                          </p:val>
                                        </p:tav>
                                        <p:tav tm="100000">
                                          <p:val>
                                            <p:strVal val="#ppt_y"/>
                                          </p:val>
                                        </p:tav>
                                      </p:tavLst>
                                    </p:anim>
                                  </p:childTnLst>
                                </p:cTn>
                              </p:par>
                            </p:childTnLst>
                          </p:cTn>
                        </p:par>
                        <p:par>
                          <p:cTn id="68" fill="hold">
                            <p:stCondLst>
                              <p:cond delay="950"/>
                            </p:stCondLst>
                            <p:childTnLst>
                              <p:par>
                                <p:cTn id="69" presetID="2" presetClass="entr" presetSubtype="1" fill="hold" grpId="0" nodeType="afterEffect">
                                  <p:stCondLst>
                                    <p:cond delay="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100" fill="hold"/>
                                        <p:tgtEl>
                                          <p:spTgt spid="28"/>
                                        </p:tgtEl>
                                        <p:attrNameLst>
                                          <p:attrName>ppt_x</p:attrName>
                                        </p:attrNameLst>
                                      </p:cBhvr>
                                      <p:tavLst>
                                        <p:tav tm="0">
                                          <p:val>
                                            <p:strVal val="#ppt_x"/>
                                          </p:val>
                                        </p:tav>
                                        <p:tav tm="100000">
                                          <p:val>
                                            <p:strVal val="#ppt_x"/>
                                          </p:val>
                                        </p:tav>
                                      </p:tavLst>
                                    </p:anim>
                                    <p:anim calcmode="lin" valueType="num">
                                      <p:cBhvr additive="base">
                                        <p:cTn id="72" dur="100" fill="hold"/>
                                        <p:tgtEl>
                                          <p:spTgt spid="28"/>
                                        </p:tgtEl>
                                        <p:attrNameLst>
                                          <p:attrName>ppt_y</p:attrName>
                                        </p:attrNameLst>
                                      </p:cBhvr>
                                      <p:tavLst>
                                        <p:tav tm="0">
                                          <p:val>
                                            <p:strVal val="0-#ppt_h/2"/>
                                          </p:val>
                                        </p:tav>
                                        <p:tav tm="100000">
                                          <p:val>
                                            <p:strVal val="#ppt_y"/>
                                          </p:val>
                                        </p:tav>
                                      </p:tavLst>
                                    </p:anim>
                                  </p:childTnLst>
                                </p:cTn>
                              </p:par>
                            </p:childTnLst>
                          </p:cTn>
                        </p:par>
                        <p:par>
                          <p:cTn id="73" fill="hold">
                            <p:stCondLst>
                              <p:cond delay="1050"/>
                            </p:stCondLst>
                            <p:childTnLst>
                              <p:par>
                                <p:cTn id="74" presetID="2" presetClass="entr" presetSubtype="1" fill="hold" grpId="0" nodeType="after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100" fill="hold"/>
                                        <p:tgtEl>
                                          <p:spTgt spid="29"/>
                                        </p:tgtEl>
                                        <p:attrNameLst>
                                          <p:attrName>ppt_x</p:attrName>
                                        </p:attrNameLst>
                                      </p:cBhvr>
                                      <p:tavLst>
                                        <p:tav tm="0">
                                          <p:val>
                                            <p:strVal val="#ppt_x"/>
                                          </p:val>
                                        </p:tav>
                                        <p:tav tm="100000">
                                          <p:val>
                                            <p:strVal val="#ppt_x"/>
                                          </p:val>
                                        </p:tav>
                                      </p:tavLst>
                                    </p:anim>
                                    <p:anim calcmode="lin" valueType="num">
                                      <p:cBhvr additive="base">
                                        <p:cTn id="77" dur="100" fill="hold"/>
                                        <p:tgtEl>
                                          <p:spTgt spid="29"/>
                                        </p:tgtEl>
                                        <p:attrNameLst>
                                          <p:attrName>ppt_y</p:attrName>
                                        </p:attrNameLst>
                                      </p:cBhvr>
                                      <p:tavLst>
                                        <p:tav tm="0">
                                          <p:val>
                                            <p:strVal val="0-#ppt_h/2"/>
                                          </p:val>
                                        </p:tav>
                                        <p:tav tm="100000">
                                          <p:val>
                                            <p:strVal val="#ppt_y"/>
                                          </p:val>
                                        </p:tav>
                                      </p:tavLst>
                                    </p:anim>
                                  </p:childTnLst>
                                </p:cTn>
                              </p:par>
                            </p:childTnLst>
                          </p:cTn>
                        </p:par>
                        <p:par>
                          <p:cTn id="78" fill="hold">
                            <p:stCondLst>
                              <p:cond delay="1150"/>
                            </p:stCondLst>
                            <p:childTnLst>
                              <p:par>
                                <p:cTn id="79" presetID="2" presetClass="entr" presetSubtype="1" fill="hold" grpId="0" nodeType="afterEffect">
                                  <p:stCondLst>
                                    <p:cond delay="0"/>
                                  </p:stCondLst>
                                  <p:childTnLst>
                                    <p:set>
                                      <p:cBhvr>
                                        <p:cTn id="80" dur="1" fill="hold">
                                          <p:stCondLst>
                                            <p:cond delay="0"/>
                                          </p:stCondLst>
                                        </p:cTn>
                                        <p:tgtEl>
                                          <p:spTgt spid="30"/>
                                        </p:tgtEl>
                                        <p:attrNameLst>
                                          <p:attrName>style.visibility</p:attrName>
                                        </p:attrNameLst>
                                      </p:cBhvr>
                                      <p:to>
                                        <p:strVal val="visible"/>
                                      </p:to>
                                    </p:set>
                                    <p:anim calcmode="lin" valueType="num">
                                      <p:cBhvr additive="base">
                                        <p:cTn id="81" dur="100" fill="hold"/>
                                        <p:tgtEl>
                                          <p:spTgt spid="30"/>
                                        </p:tgtEl>
                                        <p:attrNameLst>
                                          <p:attrName>ppt_x</p:attrName>
                                        </p:attrNameLst>
                                      </p:cBhvr>
                                      <p:tavLst>
                                        <p:tav tm="0">
                                          <p:val>
                                            <p:strVal val="#ppt_x"/>
                                          </p:val>
                                        </p:tav>
                                        <p:tav tm="100000">
                                          <p:val>
                                            <p:strVal val="#ppt_x"/>
                                          </p:val>
                                        </p:tav>
                                      </p:tavLst>
                                    </p:anim>
                                    <p:anim calcmode="lin" valueType="num">
                                      <p:cBhvr additive="base">
                                        <p:cTn id="82" dur="100" fill="hold"/>
                                        <p:tgtEl>
                                          <p:spTgt spid="30"/>
                                        </p:tgtEl>
                                        <p:attrNameLst>
                                          <p:attrName>ppt_y</p:attrName>
                                        </p:attrNameLst>
                                      </p:cBhvr>
                                      <p:tavLst>
                                        <p:tav tm="0">
                                          <p:val>
                                            <p:strVal val="0-#ppt_h/2"/>
                                          </p:val>
                                        </p:tav>
                                        <p:tav tm="100000">
                                          <p:val>
                                            <p:strVal val="#ppt_y"/>
                                          </p:val>
                                        </p:tav>
                                      </p:tavLst>
                                    </p:anim>
                                  </p:childTnLst>
                                </p:cTn>
                              </p:par>
                            </p:childTnLst>
                          </p:cTn>
                        </p:par>
                        <p:par>
                          <p:cTn id="83" fill="hold">
                            <p:stCondLst>
                              <p:cond delay="1250"/>
                            </p:stCondLst>
                            <p:childTnLst>
                              <p:par>
                                <p:cTn id="84" presetID="2" presetClass="entr" presetSubtype="1" fill="hold" grpId="0" nodeType="afterEffect">
                                  <p:stCondLst>
                                    <p:cond delay="0"/>
                                  </p:stCondLst>
                                  <p:childTnLst>
                                    <p:set>
                                      <p:cBhvr>
                                        <p:cTn id="85" dur="1" fill="hold">
                                          <p:stCondLst>
                                            <p:cond delay="0"/>
                                          </p:stCondLst>
                                        </p:cTn>
                                        <p:tgtEl>
                                          <p:spTgt spid="31"/>
                                        </p:tgtEl>
                                        <p:attrNameLst>
                                          <p:attrName>style.visibility</p:attrName>
                                        </p:attrNameLst>
                                      </p:cBhvr>
                                      <p:to>
                                        <p:strVal val="visible"/>
                                      </p:to>
                                    </p:set>
                                    <p:anim calcmode="lin" valueType="num">
                                      <p:cBhvr additive="base">
                                        <p:cTn id="86" dur="100" fill="hold"/>
                                        <p:tgtEl>
                                          <p:spTgt spid="31"/>
                                        </p:tgtEl>
                                        <p:attrNameLst>
                                          <p:attrName>ppt_x</p:attrName>
                                        </p:attrNameLst>
                                      </p:cBhvr>
                                      <p:tavLst>
                                        <p:tav tm="0">
                                          <p:val>
                                            <p:strVal val="#ppt_x"/>
                                          </p:val>
                                        </p:tav>
                                        <p:tav tm="100000">
                                          <p:val>
                                            <p:strVal val="#ppt_x"/>
                                          </p:val>
                                        </p:tav>
                                      </p:tavLst>
                                    </p:anim>
                                    <p:anim calcmode="lin" valueType="num">
                                      <p:cBhvr additive="base">
                                        <p:cTn id="87" dur="100" fill="hold"/>
                                        <p:tgtEl>
                                          <p:spTgt spid="31"/>
                                        </p:tgtEl>
                                        <p:attrNameLst>
                                          <p:attrName>ppt_y</p:attrName>
                                        </p:attrNameLst>
                                      </p:cBhvr>
                                      <p:tavLst>
                                        <p:tav tm="0">
                                          <p:val>
                                            <p:strVal val="0-#ppt_h/2"/>
                                          </p:val>
                                        </p:tav>
                                        <p:tav tm="100000">
                                          <p:val>
                                            <p:strVal val="#ppt_y"/>
                                          </p:val>
                                        </p:tav>
                                      </p:tavLst>
                                    </p:anim>
                                  </p:childTnLst>
                                </p:cTn>
                              </p:par>
                            </p:childTnLst>
                          </p:cTn>
                        </p:par>
                        <p:par>
                          <p:cTn id="88" fill="hold">
                            <p:stCondLst>
                              <p:cond delay="1350"/>
                            </p:stCondLst>
                            <p:childTnLst>
                              <p:par>
                                <p:cTn id="89" presetID="2" presetClass="entr" presetSubtype="1" fill="hold" grpId="0" nodeType="afterEffect">
                                  <p:stCondLst>
                                    <p:cond delay="0"/>
                                  </p:stCondLst>
                                  <p:childTnLst>
                                    <p:set>
                                      <p:cBhvr>
                                        <p:cTn id="90" dur="1" fill="hold">
                                          <p:stCondLst>
                                            <p:cond delay="0"/>
                                          </p:stCondLst>
                                        </p:cTn>
                                        <p:tgtEl>
                                          <p:spTgt spid="32"/>
                                        </p:tgtEl>
                                        <p:attrNameLst>
                                          <p:attrName>style.visibility</p:attrName>
                                        </p:attrNameLst>
                                      </p:cBhvr>
                                      <p:to>
                                        <p:strVal val="visible"/>
                                      </p:to>
                                    </p:set>
                                    <p:anim calcmode="lin" valueType="num">
                                      <p:cBhvr additive="base">
                                        <p:cTn id="91" dur="100" fill="hold"/>
                                        <p:tgtEl>
                                          <p:spTgt spid="32"/>
                                        </p:tgtEl>
                                        <p:attrNameLst>
                                          <p:attrName>ppt_x</p:attrName>
                                        </p:attrNameLst>
                                      </p:cBhvr>
                                      <p:tavLst>
                                        <p:tav tm="0">
                                          <p:val>
                                            <p:strVal val="#ppt_x"/>
                                          </p:val>
                                        </p:tav>
                                        <p:tav tm="100000">
                                          <p:val>
                                            <p:strVal val="#ppt_x"/>
                                          </p:val>
                                        </p:tav>
                                      </p:tavLst>
                                    </p:anim>
                                    <p:anim calcmode="lin" valueType="num">
                                      <p:cBhvr additive="base">
                                        <p:cTn id="92" dur="100" fill="hold"/>
                                        <p:tgtEl>
                                          <p:spTgt spid="32"/>
                                        </p:tgtEl>
                                        <p:attrNameLst>
                                          <p:attrName>ppt_y</p:attrName>
                                        </p:attrNameLst>
                                      </p:cBhvr>
                                      <p:tavLst>
                                        <p:tav tm="0">
                                          <p:val>
                                            <p:strVal val="0-#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10" presetClass="exit" presetSubtype="0" fill="hold" grpId="0" nodeType="clickEffect">
                                  <p:stCondLst>
                                    <p:cond delay="0"/>
                                  </p:stCondLst>
                                  <p:childTnLst>
                                    <p:animEffect transition="out" filter="fade">
                                      <p:cBhvr>
                                        <p:cTn id="96" dur="100"/>
                                        <p:tgtEl>
                                          <p:spTgt spid="21"/>
                                        </p:tgtEl>
                                      </p:cBhvr>
                                    </p:animEffect>
                                    <p:set>
                                      <p:cBhvr>
                                        <p:cTn id="97" dur="1" fill="hold">
                                          <p:stCondLst>
                                            <p:cond delay="99"/>
                                          </p:stCondLst>
                                        </p:cTn>
                                        <p:tgtEl>
                                          <p:spTgt spid="2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100"/>
                                        <p:tgtEl>
                                          <p:spTgt spid="22"/>
                                        </p:tgtEl>
                                      </p:cBhvr>
                                    </p:animEffect>
                                    <p:set>
                                      <p:cBhvr>
                                        <p:cTn id="100" dur="1" fill="hold">
                                          <p:stCondLst>
                                            <p:cond delay="99"/>
                                          </p:stCondLst>
                                        </p:cTn>
                                        <p:tgtEl>
                                          <p:spTgt spid="2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100"/>
                                        <p:tgtEl>
                                          <p:spTgt spid="26"/>
                                        </p:tgtEl>
                                      </p:cBhvr>
                                    </p:animEffect>
                                    <p:set>
                                      <p:cBhvr>
                                        <p:cTn id="103" dur="1" fill="hold">
                                          <p:stCondLst>
                                            <p:cond delay="99"/>
                                          </p:stCondLst>
                                        </p:cTn>
                                        <p:tgtEl>
                                          <p:spTgt spid="26"/>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100"/>
                                        <p:tgtEl>
                                          <p:spTgt spid="27"/>
                                        </p:tgtEl>
                                      </p:cBhvr>
                                    </p:animEffect>
                                    <p:set>
                                      <p:cBhvr>
                                        <p:cTn id="106" dur="1" fill="hold">
                                          <p:stCondLst>
                                            <p:cond delay="99"/>
                                          </p:stCondLst>
                                        </p:cTn>
                                        <p:tgtEl>
                                          <p:spTgt spid="27"/>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100"/>
                                        <p:tgtEl>
                                          <p:spTgt spid="28"/>
                                        </p:tgtEl>
                                      </p:cBhvr>
                                    </p:animEffect>
                                    <p:set>
                                      <p:cBhvr>
                                        <p:cTn id="109" dur="1" fill="hold">
                                          <p:stCondLst>
                                            <p:cond delay="99"/>
                                          </p:stCondLst>
                                        </p:cTn>
                                        <p:tgtEl>
                                          <p:spTgt spid="28"/>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100"/>
                                        <p:tgtEl>
                                          <p:spTgt spid="29"/>
                                        </p:tgtEl>
                                      </p:cBhvr>
                                    </p:animEffect>
                                    <p:set>
                                      <p:cBhvr>
                                        <p:cTn id="112" dur="1" fill="hold">
                                          <p:stCondLst>
                                            <p:cond delay="99"/>
                                          </p:stCondLst>
                                        </p:cTn>
                                        <p:tgtEl>
                                          <p:spTgt spid="29"/>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100"/>
                                        <p:tgtEl>
                                          <p:spTgt spid="30"/>
                                        </p:tgtEl>
                                      </p:cBhvr>
                                    </p:animEffect>
                                    <p:set>
                                      <p:cBhvr>
                                        <p:cTn id="115" dur="1" fill="hold">
                                          <p:stCondLst>
                                            <p:cond delay="99"/>
                                          </p:stCondLst>
                                        </p:cTn>
                                        <p:tgtEl>
                                          <p:spTgt spid="30"/>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100"/>
                                        <p:tgtEl>
                                          <p:spTgt spid="31"/>
                                        </p:tgtEl>
                                      </p:cBhvr>
                                    </p:animEffect>
                                    <p:set>
                                      <p:cBhvr>
                                        <p:cTn id="118" dur="1" fill="hold">
                                          <p:stCondLst>
                                            <p:cond delay="99"/>
                                          </p:stCondLst>
                                        </p:cTn>
                                        <p:tgtEl>
                                          <p:spTgt spid="31"/>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100"/>
                                        <p:tgtEl>
                                          <p:spTgt spid="32"/>
                                        </p:tgtEl>
                                      </p:cBhvr>
                                    </p:animEffect>
                                    <p:set>
                                      <p:cBhvr>
                                        <p:cTn id="121" dur="1" fill="hold">
                                          <p:stCondLst>
                                            <p:cond delay="99"/>
                                          </p:stCondLst>
                                        </p:cTn>
                                        <p:tgtEl>
                                          <p:spTgt spid="32"/>
                                        </p:tgtEl>
                                        <p:attrNameLst>
                                          <p:attrName>style.visibility</p:attrName>
                                        </p:attrNameLst>
                                      </p:cBhvr>
                                      <p:to>
                                        <p:strVal val="hidden"/>
                                      </p:to>
                                    </p:set>
                                  </p:childTnLst>
                                </p:cTn>
                              </p:par>
                              <p:par>
                                <p:cTn id="122" presetID="10" presetClass="entr" presetSubtype="0" fill="hold" grpId="0" nodeType="with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fade">
                                      <p:cBhvr>
                                        <p:cTn id="124" dur="1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47" presetClass="exit" presetSubtype="0" fill="hold" grpId="1" nodeType="clickEffect">
                                  <p:stCondLst>
                                    <p:cond delay="0"/>
                                  </p:stCondLst>
                                  <p:childTnLst>
                                    <p:animEffect transition="out" filter="fade">
                                      <p:cBhvr>
                                        <p:cTn id="128" dur="250"/>
                                        <p:tgtEl>
                                          <p:spTgt spid="7"/>
                                        </p:tgtEl>
                                      </p:cBhvr>
                                    </p:animEffect>
                                    <p:anim calcmode="lin" valueType="num">
                                      <p:cBhvr>
                                        <p:cTn id="129" dur="250"/>
                                        <p:tgtEl>
                                          <p:spTgt spid="7"/>
                                        </p:tgtEl>
                                        <p:attrNameLst>
                                          <p:attrName>ppt_x</p:attrName>
                                        </p:attrNameLst>
                                      </p:cBhvr>
                                      <p:tavLst>
                                        <p:tav tm="0">
                                          <p:val>
                                            <p:strVal val="ppt_x"/>
                                          </p:val>
                                        </p:tav>
                                        <p:tav tm="100000">
                                          <p:val>
                                            <p:strVal val="ppt_x"/>
                                          </p:val>
                                        </p:tav>
                                      </p:tavLst>
                                    </p:anim>
                                    <p:anim calcmode="lin" valueType="num">
                                      <p:cBhvr>
                                        <p:cTn id="130" dur="250"/>
                                        <p:tgtEl>
                                          <p:spTgt spid="7"/>
                                        </p:tgtEl>
                                        <p:attrNameLst>
                                          <p:attrName>ppt_y</p:attrName>
                                        </p:attrNameLst>
                                      </p:cBhvr>
                                      <p:tavLst>
                                        <p:tav tm="0">
                                          <p:val>
                                            <p:strVal val="ppt_y"/>
                                          </p:val>
                                        </p:tav>
                                        <p:tav tm="100000">
                                          <p:val>
                                            <p:strVal val="ppt_y-.1"/>
                                          </p:val>
                                        </p:tav>
                                      </p:tavLst>
                                    </p:anim>
                                    <p:set>
                                      <p:cBhvr>
                                        <p:cTn id="131" dur="1" fill="hold">
                                          <p:stCondLst>
                                            <p:cond delay="249"/>
                                          </p:stCondLst>
                                        </p:cTn>
                                        <p:tgtEl>
                                          <p:spTgt spid="7"/>
                                        </p:tgtEl>
                                        <p:attrNameLst>
                                          <p:attrName>style.visibility</p:attrName>
                                        </p:attrNameLst>
                                      </p:cBhvr>
                                      <p:to>
                                        <p:strVal val="hidden"/>
                                      </p:to>
                                    </p:set>
                                  </p:childTnLst>
                                </p:cTn>
                              </p:par>
                              <p:par>
                                <p:cTn id="132" presetID="47" presetClass="exit" presetSubtype="0" fill="hold" grpId="1" nodeType="withEffect">
                                  <p:stCondLst>
                                    <p:cond delay="0"/>
                                  </p:stCondLst>
                                  <p:childTnLst>
                                    <p:animEffect transition="out" filter="fade">
                                      <p:cBhvr>
                                        <p:cTn id="133" dur="250"/>
                                        <p:tgtEl>
                                          <p:spTgt spid="9"/>
                                        </p:tgtEl>
                                      </p:cBhvr>
                                    </p:animEffect>
                                    <p:anim calcmode="lin" valueType="num">
                                      <p:cBhvr>
                                        <p:cTn id="134" dur="250"/>
                                        <p:tgtEl>
                                          <p:spTgt spid="9"/>
                                        </p:tgtEl>
                                        <p:attrNameLst>
                                          <p:attrName>ppt_x</p:attrName>
                                        </p:attrNameLst>
                                      </p:cBhvr>
                                      <p:tavLst>
                                        <p:tav tm="0">
                                          <p:val>
                                            <p:strVal val="ppt_x"/>
                                          </p:val>
                                        </p:tav>
                                        <p:tav tm="100000">
                                          <p:val>
                                            <p:strVal val="ppt_x"/>
                                          </p:val>
                                        </p:tav>
                                      </p:tavLst>
                                    </p:anim>
                                    <p:anim calcmode="lin" valueType="num">
                                      <p:cBhvr>
                                        <p:cTn id="135" dur="250"/>
                                        <p:tgtEl>
                                          <p:spTgt spid="9"/>
                                        </p:tgtEl>
                                        <p:attrNameLst>
                                          <p:attrName>ppt_y</p:attrName>
                                        </p:attrNameLst>
                                      </p:cBhvr>
                                      <p:tavLst>
                                        <p:tav tm="0">
                                          <p:val>
                                            <p:strVal val="ppt_y"/>
                                          </p:val>
                                        </p:tav>
                                        <p:tav tm="100000">
                                          <p:val>
                                            <p:strVal val="ppt_y-.1"/>
                                          </p:val>
                                        </p:tav>
                                      </p:tavLst>
                                    </p:anim>
                                    <p:set>
                                      <p:cBhvr>
                                        <p:cTn id="136" dur="1" fill="hold">
                                          <p:stCondLst>
                                            <p:cond delay="249"/>
                                          </p:stCondLst>
                                        </p:cTn>
                                        <p:tgtEl>
                                          <p:spTgt spid="9"/>
                                        </p:tgtEl>
                                        <p:attrNameLst>
                                          <p:attrName>style.visibility</p:attrName>
                                        </p:attrNameLst>
                                      </p:cBhvr>
                                      <p:to>
                                        <p:strVal val="hidden"/>
                                      </p:to>
                                    </p:set>
                                  </p:childTnLst>
                                </p:cTn>
                              </p:par>
                              <p:par>
                                <p:cTn id="137" presetID="47" presetClass="exit" presetSubtype="0" fill="hold" grpId="1" nodeType="withEffect">
                                  <p:stCondLst>
                                    <p:cond delay="0"/>
                                  </p:stCondLst>
                                  <p:childTnLst>
                                    <p:animEffect transition="out" filter="fade">
                                      <p:cBhvr>
                                        <p:cTn id="138" dur="250"/>
                                        <p:tgtEl>
                                          <p:spTgt spid="11"/>
                                        </p:tgtEl>
                                      </p:cBhvr>
                                    </p:animEffect>
                                    <p:anim calcmode="lin" valueType="num">
                                      <p:cBhvr>
                                        <p:cTn id="139" dur="250"/>
                                        <p:tgtEl>
                                          <p:spTgt spid="11"/>
                                        </p:tgtEl>
                                        <p:attrNameLst>
                                          <p:attrName>ppt_x</p:attrName>
                                        </p:attrNameLst>
                                      </p:cBhvr>
                                      <p:tavLst>
                                        <p:tav tm="0">
                                          <p:val>
                                            <p:strVal val="ppt_x"/>
                                          </p:val>
                                        </p:tav>
                                        <p:tav tm="100000">
                                          <p:val>
                                            <p:strVal val="ppt_x"/>
                                          </p:val>
                                        </p:tav>
                                      </p:tavLst>
                                    </p:anim>
                                    <p:anim calcmode="lin" valueType="num">
                                      <p:cBhvr>
                                        <p:cTn id="140" dur="250"/>
                                        <p:tgtEl>
                                          <p:spTgt spid="11"/>
                                        </p:tgtEl>
                                        <p:attrNameLst>
                                          <p:attrName>ppt_y</p:attrName>
                                        </p:attrNameLst>
                                      </p:cBhvr>
                                      <p:tavLst>
                                        <p:tav tm="0">
                                          <p:val>
                                            <p:strVal val="ppt_y"/>
                                          </p:val>
                                        </p:tav>
                                        <p:tav tm="100000">
                                          <p:val>
                                            <p:strVal val="ppt_y-.1"/>
                                          </p:val>
                                        </p:tav>
                                      </p:tavLst>
                                    </p:anim>
                                    <p:set>
                                      <p:cBhvr>
                                        <p:cTn id="141" dur="1" fill="hold">
                                          <p:stCondLst>
                                            <p:cond delay="249"/>
                                          </p:stCondLst>
                                        </p:cTn>
                                        <p:tgtEl>
                                          <p:spTgt spid="11"/>
                                        </p:tgtEl>
                                        <p:attrNameLst>
                                          <p:attrName>style.visibility</p:attrName>
                                        </p:attrNameLst>
                                      </p:cBhvr>
                                      <p:to>
                                        <p:strVal val="hidden"/>
                                      </p:to>
                                    </p:set>
                                  </p:childTnLst>
                                </p:cTn>
                              </p:par>
                              <p:par>
                                <p:cTn id="142" presetID="47" presetClass="exit" presetSubtype="0" fill="hold" grpId="1" nodeType="withEffect">
                                  <p:stCondLst>
                                    <p:cond delay="0"/>
                                  </p:stCondLst>
                                  <p:childTnLst>
                                    <p:animEffect transition="out" filter="fade">
                                      <p:cBhvr>
                                        <p:cTn id="143" dur="250"/>
                                        <p:tgtEl>
                                          <p:spTgt spid="12"/>
                                        </p:tgtEl>
                                      </p:cBhvr>
                                    </p:animEffect>
                                    <p:anim calcmode="lin" valueType="num">
                                      <p:cBhvr>
                                        <p:cTn id="144" dur="250"/>
                                        <p:tgtEl>
                                          <p:spTgt spid="12"/>
                                        </p:tgtEl>
                                        <p:attrNameLst>
                                          <p:attrName>ppt_x</p:attrName>
                                        </p:attrNameLst>
                                      </p:cBhvr>
                                      <p:tavLst>
                                        <p:tav tm="0">
                                          <p:val>
                                            <p:strVal val="ppt_x"/>
                                          </p:val>
                                        </p:tav>
                                        <p:tav tm="100000">
                                          <p:val>
                                            <p:strVal val="ppt_x"/>
                                          </p:val>
                                        </p:tav>
                                      </p:tavLst>
                                    </p:anim>
                                    <p:anim calcmode="lin" valueType="num">
                                      <p:cBhvr>
                                        <p:cTn id="145" dur="250"/>
                                        <p:tgtEl>
                                          <p:spTgt spid="12"/>
                                        </p:tgtEl>
                                        <p:attrNameLst>
                                          <p:attrName>ppt_y</p:attrName>
                                        </p:attrNameLst>
                                      </p:cBhvr>
                                      <p:tavLst>
                                        <p:tav tm="0">
                                          <p:val>
                                            <p:strVal val="ppt_y"/>
                                          </p:val>
                                        </p:tav>
                                        <p:tav tm="100000">
                                          <p:val>
                                            <p:strVal val="ppt_y-.1"/>
                                          </p:val>
                                        </p:tav>
                                      </p:tavLst>
                                    </p:anim>
                                    <p:set>
                                      <p:cBhvr>
                                        <p:cTn id="146" dur="1" fill="hold">
                                          <p:stCondLst>
                                            <p:cond delay="249"/>
                                          </p:stCondLst>
                                        </p:cTn>
                                        <p:tgtEl>
                                          <p:spTgt spid="12"/>
                                        </p:tgtEl>
                                        <p:attrNameLst>
                                          <p:attrName>style.visibility</p:attrName>
                                        </p:attrNameLst>
                                      </p:cBhvr>
                                      <p:to>
                                        <p:strVal val="hidden"/>
                                      </p:to>
                                    </p:set>
                                  </p:childTnLst>
                                </p:cTn>
                              </p:par>
                              <p:par>
                                <p:cTn id="147" presetID="47" presetClass="exit" presetSubtype="0" fill="hold" grpId="1" nodeType="withEffect">
                                  <p:stCondLst>
                                    <p:cond delay="0"/>
                                  </p:stCondLst>
                                  <p:childTnLst>
                                    <p:animEffect transition="out" filter="fade">
                                      <p:cBhvr>
                                        <p:cTn id="148" dur="250"/>
                                        <p:tgtEl>
                                          <p:spTgt spid="13"/>
                                        </p:tgtEl>
                                      </p:cBhvr>
                                    </p:animEffect>
                                    <p:anim calcmode="lin" valueType="num">
                                      <p:cBhvr>
                                        <p:cTn id="149" dur="250"/>
                                        <p:tgtEl>
                                          <p:spTgt spid="13"/>
                                        </p:tgtEl>
                                        <p:attrNameLst>
                                          <p:attrName>ppt_x</p:attrName>
                                        </p:attrNameLst>
                                      </p:cBhvr>
                                      <p:tavLst>
                                        <p:tav tm="0">
                                          <p:val>
                                            <p:strVal val="ppt_x"/>
                                          </p:val>
                                        </p:tav>
                                        <p:tav tm="100000">
                                          <p:val>
                                            <p:strVal val="ppt_x"/>
                                          </p:val>
                                        </p:tav>
                                      </p:tavLst>
                                    </p:anim>
                                    <p:anim calcmode="lin" valueType="num">
                                      <p:cBhvr>
                                        <p:cTn id="150" dur="250"/>
                                        <p:tgtEl>
                                          <p:spTgt spid="13"/>
                                        </p:tgtEl>
                                        <p:attrNameLst>
                                          <p:attrName>ppt_y</p:attrName>
                                        </p:attrNameLst>
                                      </p:cBhvr>
                                      <p:tavLst>
                                        <p:tav tm="0">
                                          <p:val>
                                            <p:strVal val="ppt_y"/>
                                          </p:val>
                                        </p:tav>
                                        <p:tav tm="100000">
                                          <p:val>
                                            <p:strVal val="ppt_y-.1"/>
                                          </p:val>
                                        </p:tav>
                                      </p:tavLst>
                                    </p:anim>
                                    <p:set>
                                      <p:cBhvr>
                                        <p:cTn id="151" dur="1" fill="hold">
                                          <p:stCondLst>
                                            <p:cond delay="249"/>
                                          </p:stCondLst>
                                        </p:cTn>
                                        <p:tgtEl>
                                          <p:spTgt spid="13"/>
                                        </p:tgtEl>
                                        <p:attrNameLst>
                                          <p:attrName>style.visibility</p:attrName>
                                        </p:attrNameLst>
                                      </p:cBhvr>
                                      <p:to>
                                        <p:strVal val="hidden"/>
                                      </p:to>
                                    </p:set>
                                  </p:childTnLst>
                                </p:cTn>
                              </p:par>
                              <p:par>
                                <p:cTn id="152" presetID="47" presetClass="exit" presetSubtype="0" fill="hold" grpId="1" nodeType="withEffect">
                                  <p:stCondLst>
                                    <p:cond delay="0"/>
                                  </p:stCondLst>
                                  <p:childTnLst>
                                    <p:animEffect transition="out" filter="fade">
                                      <p:cBhvr>
                                        <p:cTn id="153" dur="250"/>
                                        <p:tgtEl>
                                          <p:spTgt spid="14"/>
                                        </p:tgtEl>
                                      </p:cBhvr>
                                    </p:animEffect>
                                    <p:anim calcmode="lin" valueType="num">
                                      <p:cBhvr>
                                        <p:cTn id="154" dur="250"/>
                                        <p:tgtEl>
                                          <p:spTgt spid="14"/>
                                        </p:tgtEl>
                                        <p:attrNameLst>
                                          <p:attrName>ppt_x</p:attrName>
                                        </p:attrNameLst>
                                      </p:cBhvr>
                                      <p:tavLst>
                                        <p:tav tm="0">
                                          <p:val>
                                            <p:strVal val="ppt_x"/>
                                          </p:val>
                                        </p:tav>
                                        <p:tav tm="100000">
                                          <p:val>
                                            <p:strVal val="ppt_x"/>
                                          </p:val>
                                        </p:tav>
                                      </p:tavLst>
                                    </p:anim>
                                    <p:anim calcmode="lin" valueType="num">
                                      <p:cBhvr>
                                        <p:cTn id="155" dur="250"/>
                                        <p:tgtEl>
                                          <p:spTgt spid="14"/>
                                        </p:tgtEl>
                                        <p:attrNameLst>
                                          <p:attrName>ppt_y</p:attrName>
                                        </p:attrNameLst>
                                      </p:cBhvr>
                                      <p:tavLst>
                                        <p:tav tm="0">
                                          <p:val>
                                            <p:strVal val="ppt_y"/>
                                          </p:val>
                                        </p:tav>
                                        <p:tav tm="100000">
                                          <p:val>
                                            <p:strVal val="ppt_y-.1"/>
                                          </p:val>
                                        </p:tav>
                                      </p:tavLst>
                                    </p:anim>
                                    <p:set>
                                      <p:cBhvr>
                                        <p:cTn id="156" dur="1" fill="hold">
                                          <p:stCondLst>
                                            <p:cond delay="249"/>
                                          </p:stCondLst>
                                        </p:cTn>
                                        <p:tgtEl>
                                          <p:spTgt spid="14"/>
                                        </p:tgtEl>
                                        <p:attrNameLst>
                                          <p:attrName>style.visibility</p:attrName>
                                        </p:attrNameLst>
                                      </p:cBhvr>
                                      <p:to>
                                        <p:strVal val="hidden"/>
                                      </p:to>
                                    </p:set>
                                  </p:childTnLst>
                                </p:cTn>
                              </p:par>
                            </p:childTnLst>
                          </p:cTn>
                        </p:par>
                        <p:par>
                          <p:cTn id="157" fill="hold">
                            <p:stCondLst>
                              <p:cond delay="250"/>
                            </p:stCondLst>
                            <p:childTnLst>
                              <p:par>
                                <p:cTn id="158" presetID="63" presetClass="path" presetSubtype="0" accel="50000" decel="50000" fill="hold" grpId="1" nodeType="afterEffect">
                                  <p:stCondLst>
                                    <p:cond delay="0"/>
                                  </p:stCondLst>
                                  <p:childTnLst>
                                    <p:animMotion origin="layout" path="M 0.00065 -2.22222E-6 L 0.15065 -2.22222E-6 " pathEditMode="relative" rAng="0" ptsTypes="AA">
                                      <p:cBhvr>
                                        <p:cTn id="159" dur="250" fill="hold"/>
                                        <p:tgtEl>
                                          <p:spTgt spid="8"/>
                                        </p:tgtEl>
                                        <p:attrNameLst>
                                          <p:attrName>ppt_x</p:attrName>
                                          <p:attrName>ppt_y</p:attrName>
                                        </p:attrNameLst>
                                      </p:cBhvr>
                                      <p:rCtr x="7500" y="0"/>
                                    </p:animMotion>
                                  </p:childTnLst>
                                </p:cTn>
                              </p:par>
                              <p:par>
                                <p:cTn id="160" presetID="35" presetClass="path" presetSubtype="0" accel="50000" decel="50000" fill="hold" grpId="1" nodeType="withEffect">
                                  <p:stCondLst>
                                    <p:cond delay="0"/>
                                  </p:stCondLst>
                                  <p:childTnLst>
                                    <p:animMotion origin="layout" path="M 4.58333E-6 -2.22222E-6 L 0.07018 -2.22222E-6 " pathEditMode="relative" rAng="0" ptsTypes="AA">
                                      <p:cBhvr>
                                        <p:cTn id="161" dur="250" fill="hold"/>
                                        <p:tgtEl>
                                          <p:spTgt spid="10"/>
                                        </p:tgtEl>
                                        <p:attrNameLst>
                                          <p:attrName>ppt_x</p:attrName>
                                          <p:attrName>ppt_y</p:attrName>
                                        </p:attrNameLst>
                                      </p:cBhvr>
                                      <p:rCtr x="3503" y="0"/>
                                    </p:animMotion>
                                  </p:childTnLst>
                                </p:cTn>
                              </p:par>
                              <p:par>
                                <p:cTn id="162" presetID="35" presetClass="path" presetSubtype="0" accel="50000" decel="50000" fill="hold" grpId="1" nodeType="withEffect">
                                  <p:stCondLst>
                                    <p:cond delay="0"/>
                                  </p:stCondLst>
                                  <p:childTnLst>
                                    <p:animMotion origin="layout" path="M 3.33333E-6 -2.22222E-6 L -0.22149 -2.22222E-6 " pathEditMode="relative" rAng="0" ptsTypes="AA">
                                      <p:cBhvr>
                                        <p:cTn id="163" dur="250" fill="hold"/>
                                        <p:tgtEl>
                                          <p:spTgt spid="15"/>
                                        </p:tgtEl>
                                        <p:attrNameLst>
                                          <p:attrName>ppt_x</p:attrName>
                                          <p:attrName>ppt_y</p:attrName>
                                        </p:attrNameLst>
                                      </p:cBhvr>
                                      <p:rCtr x="-11081" y="0"/>
                                    </p:animMotion>
                                  </p:childTnLst>
                                </p:cTn>
                              </p:par>
                              <p:par>
                                <p:cTn id="164" presetID="35" presetClass="path" presetSubtype="0" accel="50000" decel="50000" fill="hold" grpId="1" nodeType="withEffect">
                                  <p:stCondLst>
                                    <p:cond delay="0"/>
                                  </p:stCondLst>
                                  <p:childTnLst>
                                    <p:animMotion origin="layout" path="M -0.0013 -2.22222E-6 L -0.2207 -2.22222E-6 " pathEditMode="relative" rAng="0" ptsTypes="AA">
                                      <p:cBhvr>
                                        <p:cTn id="165" dur="250" fill="hold"/>
                                        <p:tgtEl>
                                          <p:spTgt spid="16"/>
                                        </p:tgtEl>
                                        <p:attrNameLst>
                                          <p:attrName>ppt_x</p:attrName>
                                          <p:attrName>ppt_y</p:attrName>
                                        </p:attrNameLst>
                                      </p:cBhvr>
                                      <p:rCtr x="-10977" y="0"/>
                                    </p:animMotion>
                                  </p:childTnLst>
                                </p:cTn>
                              </p:par>
                              <p:par>
                                <p:cTn id="166" presetID="35" presetClass="path" presetSubtype="0" accel="50000" decel="50000" fill="hold" grpId="1" nodeType="withEffect">
                                  <p:stCondLst>
                                    <p:cond delay="0"/>
                                  </p:stCondLst>
                                  <p:childTnLst>
                                    <p:animMotion origin="layout" path="M -1.04167E-6 -2.22222E-6 L -0.22083 -2.22222E-6 " pathEditMode="relative" rAng="0" ptsTypes="AA">
                                      <p:cBhvr>
                                        <p:cTn id="167" dur="250" fill="hold"/>
                                        <p:tgtEl>
                                          <p:spTgt spid="17"/>
                                        </p:tgtEl>
                                        <p:attrNameLst>
                                          <p:attrName>ppt_x</p:attrName>
                                          <p:attrName>ppt_y</p:attrName>
                                        </p:attrNameLst>
                                      </p:cBhvr>
                                      <p:rCtr x="-11042" y="0"/>
                                    </p:animMotion>
                                  </p:childTnLst>
                                </p:cTn>
                              </p:par>
                              <p:par>
                                <p:cTn id="168" presetID="35" presetClass="path" presetSubtype="0" accel="50000" decel="50000" fill="hold" grpId="1" nodeType="withEffect">
                                  <p:stCondLst>
                                    <p:cond delay="0"/>
                                  </p:stCondLst>
                                  <p:childTnLst>
                                    <p:animMotion origin="layout" path="M -3.33333E-6 -2.22222E-6 L -0.22174 -2.22222E-6 " pathEditMode="relative" rAng="0" ptsTypes="AA">
                                      <p:cBhvr>
                                        <p:cTn id="169" dur="250" fill="hold"/>
                                        <p:tgtEl>
                                          <p:spTgt spid="18"/>
                                        </p:tgtEl>
                                        <p:attrNameLst>
                                          <p:attrName>ppt_x</p:attrName>
                                          <p:attrName>ppt_y</p:attrName>
                                        </p:attrNameLst>
                                      </p:cBhvr>
                                      <p:rCtr x="-11094" y="0"/>
                                    </p:animMotion>
                                  </p:childTnLst>
                                </p:cTn>
                              </p:par>
                            </p:childTnLst>
                          </p:cTn>
                        </p:par>
                      </p:childTnLst>
                    </p:cTn>
                  </p:par>
                  <p:par>
                    <p:cTn id="170" fill="hold">
                      <p:stCondLst>
                        <p:cond delay="indefinite"/>
                      </p:stCondLst>
                      <p:childTnLst>
                        <p:par>
                          <p:cTn id="171" fill="hold">
                            <p:stCondLst>
                              <p:cond delay="0"/>
                            </p:stCondLst>
                            <p:childTnLst>
                              <p:par>
                                <p:cTn id="172" presetID="10" presetClass="entr" presetSubtype="0" fill="hold" grpId="0" nodeType="clickEffect">
                                  <p:stCondLst>
                                    <p:cond delay="0"/>
                                  </p:stCondLst>
                                  <p:childTnLst>
                                    <p:set>
                                      <p:cBhvr>
                                        <p:cTn id="173" dur="1" fill="hold">
                                          <p:stCondLst>
                                            <p:cond delay="0"/>
                                          </p:stCondLst>
                                        </p:cTn>
                                        <p:tgtEl>
                                          <p:spTgt spid="50"/>
                                        </p:tgtEl>
                                        <p:attrNameLst>
                                          <p:attrName>style.visibility</p:attrName>
                                        </p:attrNameLst>
                                      </p:cBhvr>
                                      <p:to>
                                        <p:strVal val="visible"/>
                                      </p:to>
                                    </p:set>
                                    <p:animEffect transition="in" filter="fade">
                                      <p:cBhvr>
                                        <p:cTn id="174" dur="250"/>
                                        <p:tgtEl>
                                          <p:spTgt spid="50"/>
                                        </p:tgtEl>
                                      </p:cBhvr>
                                    </p:animEffect>
                                  </p:childTnLst>
                                </p:cTn>
                              </p:par>
                            </p:childTnLst>
                          </p:cTn>
                        </p:par>
                        <p:par>
                          <p:cTn id="175" fill="hold">
                            <p:stCondLst>
                              <p:cond delay="250"/>
                            </p:stCondLst>
                            <p:childTnLst>
                              <p:par>
                                <p:cTn id="176" presetID="10" presetClass="entr" presetSubtype="0" fill="hold" nodeType="afterEffect">
                                  <p:stCondLst>
                                    <p:cond delay="0"/>
                                  </p:stCondLst>
                                  <p:childTnLst>
                                    <p:set>
                                      <p:cBhvr>
                                        <p:cTn id="177" dur="1" fill="hold">
                                          <p:stCondLst>
                                            <p:cond delay="0"/>
                                          </p:stCondLst>
                                        </p:cTn>
                                        <p:tgtEl>
                                          <p:spTgt spid="34"/>
                                        </p:tgtEl>
                                        <p:attrNameLst>
                                          <p:attrName>style.visibility</p:attrName>
                                        </p:attrNameLst>
                                      </p:cBhvr>
                                      <p:to>
                                        <p:strVal val="visible"/>
                                      </p:to>
                                    </p:set>
                                    <p:animEffect transition="in" filter="fade">
                                      <p:cBhvr>
                                        <p:cTn id="178" dur="250"/>
                                        <p:tgtEl>
                                          <p:spTgt spid="34"/>
                                        </p:tgtEl>
                                      </p:cBhvr>
                                    </p:animEffect>
                                  </p:childTnLst>
                                </p:cTn>
                              </p:par>
                              <p:par>
                                <p:cTn id="179" presetID="10" presetClass="entr" presetSubtype="0" fill="hold" grpId="0" nodeType="withEffect">
                                  <p:stCondLst>
                                    <p:cond delay="0"/>
                                  </p:stCondLst>
                                  <p:childTnLst>
                                    <p:set>
                                      <p:cBhvr>
                                        <p:cTn id="180" dur="1" fill="hold">
                                          <p:stCondLst>
                                            <p:cond delay="0"/>
                                          </p:stCondLst>
                                        </p:cTn>
                                        <p:tgtEl>
                                          <p:spTgt spid="37"/>
                                        </p:tgtEl>
                                        <p:attrNameLst>
                                          <p:attrName>style.visibility</p:attrName>
                                        </p:attrNameLst>
                                      </p:cBhvr>
                                      <p:to>
                                        <p:strVal val="visible"/>
                                      </p:to>
                                    </p:set>
                                    <p:animEffect transition="in" filter="fade">
                                      <p:cBhvr>
                                        <p:cTn id="181" dur="250"/>
                                        <p:tgtEl>
                                          <p:spTgt spid="37"/>
                                        </p:tgtEl>
                                      </p:cBhvr>
                                    </p:animEffect>
                                  </p:childTnLst>
                                </p:cTn>
                              </p:par>
                              <p:par>
                                <p:cTn id="182" presetID="10" presetClass="entr" presetSubtype="0" fill="hold" grpId="0" nodeType="withEffect">
                                  <p:stCondLst>
                                    <p:cond delay="0"/>
                                  </p:stCondLst>
                                  <p:childTnLst>
                                    <p:set>
                                      <p:cBhvr>
                                        <p:cTn id="183" dur="1" fill="hold">
                                          <p:stCondLst>
                                            <p:cond delay="0"/>
                                          </p:stCondLst>
                                        </p:cTn>
                                        <p:tgtEl>
                                          <p:spTgt spid="40"/>
                                        </p:tgtEl>
                                        <p:attrNameLst>
                                          <p:attrName>style.visibility</p:attrName>
                                        </p:attrNameLst>
                                      </p:cBhvr>
                                      <p:to>
                                        <p:strVal val="visible"/>
                                      </p:to>
                                    </p:set>
                                    <p:animEffect transition="in" filter="fade">
                                      <p:cBhvr>
                                        <p:cTn id="184" dur="250"/>
                                        <p:tgtEl>
                                          <p:spTgt spid="40"/>
                                        </p:tgtEl>
                                      </p:cBhvr>
                                    </p:animEffect>
                                  </p:childTnLst>
                                </p:cTn>
                              </p:par>
                              <p:par>
                                <p:cTn id="185" presetID="10" presetClass="entr" presetSubtype="0" fill="hold" grpId="0" nodeType="withEffect">
                                  <p:stCondLst>
                                    <p:cond delay="0"/>
                                  </p:stCondLst>
                                  <p:childTnLst>
                                    <p:set>
                                      <p:cBhvr>
                                        <p:cTn id="186" dur="1" fill="hold">
                                          <p:stCondLst>
                                            <p:cond delay="0"/>
                                          </p:stCondLst>
                                        </p:cTn>
                                        <p:tgtEl>
                                          <p:spTgt spid="43"/>
                                        </p:tgtEl>
                                        <p:attrNameLst>
                                          <p:attrName>style.visibility</p:attrName>
                                        </p:attrNameLst>
                                      </p:cBhvr>
                                      <p:to>
                                        <p:strVal val="visible"/>
                                      </p:to>
                                    </p:set>
                                    <p:animEffect transition="in" filter="fade">
                                      <p:cBhvr>
                                        <p:cTn id="187" dur="250"/>
                                        <p:tgtEl>
                                          <p:spTgt spid="43"/>
                                        </p:tgtEl>
                                      </p:cBhvr>
                                    </p:animEffect>
                                  </p:childTnLst>
                                </p:cTn>
                              </p:par>
                              <p:par>
                                <p:cTn id="188" presetID="10" presetClass="entr" presetSubtype="0" fill="hold" grpId="0" nodeType="withEffect">
                                  <p:stCondLst>
                                    <p:cond delay="0"/>
                                  </p:stCondLst>
                                  <p:childTnLst>
                                    <p:set>
                                      <p:cBhvr>
                                        <p:cTn id="189" dur="1" fill="hold">
                                          <p:stCondLst>
                                            <p:cond delay="0"/>
                                          </p:stCondLst>
                                        </p:cTn>
                                        <p:tgtEl>
                                          <p:spTgt spid="44"/>
                                        </p:tgtEl>
                                        <p:attrNameLst>
                                          <p:attrName>style.visibility</p:attrName>
                                        </p:attrNameLst>
                                      </p:cBhvr>
                                      <p:to>
                                        <p:strVal val="visible"/>
                                      </p:to>
                                    </p:set>
                                    <p:animEffect transition="in" filter="fade">
                                      <p:cBhvr>
                                        <p:cTn id="190" dur="250"/>
                                        <p:tgtEl>
                                          <p:spTgt spid="44"/>
                                        </p:tgtEl>
                                      </p:cBhvr>
                                    </p:animEffect>
                                  </p:childTnLst>
                                </p:cTn>
                              </p:par>
                              <p:par>
                                <p:cTn id="191" presetID="10" presetClass="entr" presetSubtype="0" fill="hold" grpId="0" nodeType="withEffect">
                                  <p:stCondLst>
                                    <p:cond delay="0"/>
                                  </p:stCondLst>
                                  <p:childTnLst>
                                    <p:set>
                                      <p:cBhvr>
                                        <p:cTn id="192" dur="1" fill="hold">
                                          <p:stCondLst>
                                            <p:cond delay="0"/>
                                          </p:stCondLst>
                                        </p:cTn>
                                        <p:tgtEl>
                                          <p:spTgt spid="45"/>
                                        </p:tgtEl>
                                        <p:attrNameLst>
                                          <p:attrName>style.visibility</p:attrName>
                                        </p:attrNameLst>
                                      </p:cBhvr>
                                      <p:to>
                                        <p:strVal val="visible"/>
                                      </p:to>
                                    </p:set>
                                    <p:animEffect transition="in" filter="fade">
                                      <p:cBhvr>
                                        <p:cTn id="193" dur="250"/>
                                        <p:tgtEl>
                                          <p:spTgt spid="45"/>
                                        </p:tgtEl>
                                      </p:cBhvr>
                                    </p:animEffect>
                                  </p:childTnLst>
                                </p:cTn>
                              </p:par>
                              <p:par>
                                <p:cTn id="194" presetID="10" presetClass="entr" presetSubtype="0" fill="hold" grpId="0" nodeType="withEffect">
                                  <p:stCondLst>
                                    <p:cond delay="0"/>
                                  </p:stCondLst>
                                  <p:childTnLst>
                                    <p:set>
                                      <p:cBhvr>
                                        <p:cTn id="195" dur="1" fill="hold">
                                          <p:stCondLst>
                                            <p:cond delay="0"/>
                                          </p:stCondLst>
                                        </p:cTn>
                                        <p:tgtEl>
                                          <p:spTgt spid="46"/>
                                        </p:tgtEl>
                                        <p:attrNameLst>
                                          <p:attrName>style.visibility</p:attrName>
                                        </p:attrNameLst>
                                      </p:cBhvr>
                                      <p:to>
                                        <p:strVal val="visible"/>
                                      </p:to>
                                    </p:set>
                                    <p:animEffect transition="in" filter="fade">
                                      <p:cBhvr>
                                        <p:cTn id="196" dur="250"/>
                                        <p:tgtEl>
                                          <p:spTgt spid="46"/>
                                        </p:tgtEl>
                                      </p:cBhvr>
                                    </p:animEffect>
                                  </p:childTnLst>
                                </p:cTn>
                              </p:par>
                              <p:par>
                                <p:cTn id="197" presetID="10" presetClass="entr" presetSubtype="0" fill="hold" grpId="0" nodeType="withEffect">
                                  <p:stCondLst>
                                    <p:cond delay="0"/>
                                  </p:stCondLst>
                                  <p:childTnLst>
                                    <p:set>
                                      <p:cBhvr>
                                        <p:cTn id="198" dur="1" fill="hold">
                                          <p:stCondLst>
                                            <p:cond delay="0"/>
                                          </p:stCondLst>
                                        </p:cTn>
                                        <p:tgtEl>
                                          <p:spTgt spid="49"/>
                                        </p:tgtEl>
                                        <p:attrNameLst>
                                          <p:attrName>style.visibility</p:attrName>
                                        </p:attrNameLst>
                                      </p:cBhvr>
                                      <p:to>
                                        <p:strVal val="visible"/>
                                      </p:to>
                                    </p:set>
                                    <p:animEffect transition="in" filter="fade">
                                      <p:cBhvr>
                                        <p:cTn id="199" dur="250"/>
                                        <p:tgtEl>
                                          <p:spTgt spid="49"/>
                                        </p:tgtEl>
                                      </p:cBhvr>
                                    </p:animEffect>
                                  </p:childTnLst>
                                </p:cTn>
                              </p:par>
                              <p:par>
                                <p:cTn id="200" presetID="10" presetClass="entr" presetSubtype="0" fill="hold" grpId="0" nodeType="withEffect">
                                  <p:stCondLst>
                                    <p:cond delay="0"/>
                                  </p:stCondLst>
                                  <p:childTnLst>
                                    <p:set>
                                      <p:cBhvr>
                                        <p:cTn id="201" dur="1" fill="hold">
                                          <p:stCondLst>
                                            <p:cond delay="0"/>
                                          </p:stCondLst>
                                        </p:cTn>
                                        <p:tgtEl>
                                          <p:spTgt spid="51"/>
                                        </p:tgtEl>
                                        <p:attrNameLst>
                                          <p:attrName>style.visibility</p:attrName>
                                        </p:attrNameLst>
                                      </p:cBhvr>
                                      <p:to>
                                        <p:strVal val="visible"/>
                                      </p:to>
                                    </p:set>
                                    <p:animEffect transition="in" filter="fade">
                                      <p:cBhvr>
                                        <p:cTn id="202" dur="250"/>
                                        <p:tgtEl>
                                          <p:spTgt spid="51"/>
                                        </p:tgtEl>
                                      </p:cBhvr>
                                    </p:animEffect>
                                  </p:childTnLst>
                                </p:cTn>
                              </p:par>
                            </p:childTnLst>
                          </p:cTn>
                        </p:par>
                      </p:childTnLst>
                    </p:cTn>
                  </p:par>
                  <p:par>
                    <p:cTn id="203" fill="hold">
                      <p:stCondLst>
                        <p:cond delay="indefinite"/>
                      </p:stCondLst>
                      <p:childTnLst>
                        <p:par>
                          <p:cTn id="204" fill="hold">
                            <p:stCondLst>
                              <p:cond delay="0"/>
                            </p:stCondLst>
                            <p:childTnLst>
                              <p:par>
                                <p:cTn id="205" presetID="1" presetClass="entr" presetSubtype="0" fill="hold" grpId="0" nodeType="clickEffect">
                                  <p:stCondLst>
                                    <p:cond delay="0"/>
                                  </p:stCondLst>
                                  <p:childTnLst>
                                    <p:set>
                                      <p:cBhvr>
                                        <p:cTn id="206" dur="1" fill="hold">
                                          <p:stCondLst>
                                            <p:cond delay="0"/>
                                          </p:stCondLst>
                                        </p:cTn>
                                        <p:tgtEl>
                                          <p:spTgt spid="36"/>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38"/>
                                        </p:tgtEl>
                                        <p:attrNameLst>
                                          <p:attrName>style.visibility</p:attrName>
                                        </p:attrNameLst>
                                      </p:cBhvr>
                                      <p:to>
                                        <p:strVal val="visible"/>
                                      </p:to>
                                    </p:set>
                                  </p:childTnLst>
                                </p:cTn>
                              </p:par>
                              <p:par>
                                <p:cTn id="209" presetID="1" presetClass="entr" presetSubtype="0" fill="hold" nodeType="withEffect">
                                  <p:stCondLst>
                                    <p:cond delay="0"/>
                                  </p:stCondLst>
                                  <p:childTnLst>
                                    <p:set>
                                      <p:cBhvr>
                                        <p:cTn id="210" dur="1" fill="hold">
                                          <p:stCondLst>
                                            <p:cond delay="0"/>
                                          </p:stCondLst>
                                        </p:cTn>
                                        <p:tgtEl>
                                          <p:spTgt spid="5"/>
                                        </p:tgtEl>
                                        <p:attrNameLst>
                                          <p:attrName>style.visibility</p:attrName>
                                        </p:attrNameLst>
                                      </p:cBhvr>
                                      <p:to>
                                        <p:strVal val="visible"/>
                                      </p:to>
                                    </p:set>
                                  </p:childTnLst>
                                </p:cTn>
                              </p:par>
                            </p:childTnLst>
                          </p:cTn>
                        </p:par>
                        <p:par>
                          <p:cTn id="211" fill="hold">
                            <p:stCondLst>
                              <p:cond delay="0"/>
                            </p:stCondLst>
                            <p:childTnLst>
                              <p:par>
                                <p:cTn id="212" presetID="10" presetClass="entr" presetSubtype="0" fill="hold" grpId="0" nodeType="afterEffect">
                                  <p:stCondLst>
                                    <p:cond delay="250"/>
                                  </p:stCondLst>
                                  <p:childTnLst>
                                    <p:set>
                                      <p:cBhvr>
                                        <p:cTn id="213" dur="1" fill="hold">
                                          <p:stCondLst>
                                            <p:cond delay="0"/>
                                          </p:stCondLst>
                                        </p:cTn>
                                        <p:tgtEl>
                                          <p:spTgt spid="47"/>
                                        </p:tgtEl>
                                        <p:attrNameLst>
                                          <p:attrName>style.visibility</p:attrName>
                                        </p:attrNameLst>
                                      </p:cBhvr>
                                      <p:to>
                                        <p:strVal val="visible"/>
                                      </p:to>
                                    </p:set>
                                    <p:animEffect transition="in" filter="fade">
                                      <p:cBhvr>
                                        <p:cTn id="214" dur="250"/>
                                        <p:tgtEl>
                                          <p:spTgt spid="47"/>
                                        </p:tgtEl>
                                      </p:cBhvr>
                                    </p:animEffect>
                                  </p:childTnLst>
                                </p:cTn>
                              </p:par>
                            </p:childTnLst>
                          </p:cTn>
                        </p:par>
                        <p:par>
                          <p:cTn id="215" fill="hold">
                            <p:stCondLst>
                              <p:cond delay="500"/>
                            </p:stCondLst>
                            <p:childTnLst>
                              <p:par>
                                <p:cTn id="216" presetID="10" presetClass="entr" presetSubtype="0" fill="hold" grpId="0" nodeType="afterEffect">
                                  <p:stCondLst>
                                    <p:cond delay="0"/>
                                  </p:stCondLst>
                                  <p:childTnLst>
                                    <p:set>
                                      <p:cBhvr>
                                        <p:cTn id="217" dur="1" fill="hold">
                                          <p:stCondLst>
                                            <p:cond delay="0"/>
                                          </p:stCondLst>
                                        </p:cTn>
                                        <p:tgtEl>
                                          <p:spTgt spid="3"/>
                                        </p:tgtEl>
                                        <p:attrNameLst>
                                          <p:attrName>style.visibility</p:attrName>
                                        </p:attrNameLst>
                                      </p:cBhvr>
                                      <p:to>
                                        <p:strVal val="visible"/>
                                      </p:to>
                                    </p:set>
                                    <p:animEffect transition="in" filter="fade">
                                      <p:cBhvr>
                                        <p:cTn id="218" dur="2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33" grpId="0"/>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2" grpId="0" animBg="1"/>
      <p:bldP spid="22" grpId="1" animBg="1"/>
      <p:bldP spid="26" grpId="0" animBg="1"/>
      <p:bldP spid="26" grpId="1" animBg="1"/>
      <p:bldP spid="27" grpId="0" animBg="1"/>
      <p:bldP spid="27" grpId="1" animBg="1"/>
      <p:bldP spid="28" grpId="0" animBg="1"/>
      <p:bldP spid="28" grpId="1" animBg="1"/>
      <p:bldP spid="29" grpId="0"/>
      <p:bldP spid="29" grpId="1"/>
      <p:bldP spid="30" grpId="0"/>
      <p:bldP spid="30" grpId="1"/>
      <p:bldP spid="31" grpId="0"/>
      <p:bldP spid="31" grpId="1"/>
      <p:bldP spid="32" grpId="0"/>
      <p:bldP spid="32" grpId="1"/>
      <p:bldP spid="37" grpId="0" animBg="1"/>
      <p:bldP spid="40" grpId="0" animBg="1"/>
      <p:bldP spid="43" grpId="0" animBg="1"/>
      <p:bldP spid="44" grpId="0" animBg="1"/>
      <p:bldP spid="45" grpId="0" animBg="1"/>
      <p:bldP spid="46" grpId="0" animBg="1"/>
      <p:bldP spid="49" grpId="0"/>
      <p:bldP spid="50" grpId="0" animBg="1"/>
      <p:bldP spid="51" grpId="0"/>
      <p:bldP spid="36" grpId="0" animBg="1"/>
      <p:bldP spid="38" grpId="0"/>
      <p:bldP spid="3" grpId="0"/>
      <p:bldP spid="4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6680" y="1243997"/>
            <a:ext cx="4358641" cy="4370006"/>
          </a:xfrm>
          <a:prstGeom prst="rect">
            <a:avLst/>
          </a:prstGeom>
        </p:spPr>
      </p:pic>
      <p:sp>
        <p:nvSpPr>
          <p:cNvPr id="6" name="Rectangle 5"/>
          <p:cNvSpPr/>
          <p:nvPr/>
        </p:nvSpPr>
        <p:spPr>
          <a:xfrm>
            <a:off x="2926080" y="795130"/>
            <a:ext cx="6504167" cy="5494352"/>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re 1"/>
          <p:cNvSpPr>
            <a:spLocks noGrp="1"/>
          </p:cNvSpPr>
          <p:nvPr>
            <p:ph type="title"/>
          </p:nvPr>
        </p:nvSpPr>
        <p:spPr>
          <a:xfrm>
            <a:off x="4659464" y="3015229"/>
            <a:ext cx="2873072" cy="827542"/>
          </a:xfrm>
        </p:spPr>
        <p:txBody>
          <a:bodyPr>
            <a:normAutofit/>
          </a:bodyPr>
          <a:lstStyle/>
          <a:p>
            <a:r>
              <a:rPr lang="en-GB" sz="4800" b="1" dirty="0" smtClean="0">
                <a:latin typeface="+mn-lt"/>
              </a:rPr>
              <a:t>Results</a:t>
            </a:r>
            <a:endParaRPr lang="en-GB" sz="4800" b="1" dirty="0">
              <a:latin typeface="+mn-lt"/>
            </a:endParaRPr>
          </a:p>
        </p:txBody>
      </p:sp>
      <p:sp>
        <p:nvSpPr>
          <p:cNvPr id="4" name="Espace réservé du texte 3"/>
          <p:cNvSpPr>
            <a:spLocks noGrp="1"/>
          </p:cNvSpPr>
          <p:nvPr>
            <p:ph type="body" sz="quarter" idx="13"/>
          </p:nvPr>
        </p:nvSpPr>
        <p:spPr/>
        <p:txBody>
          <a:bodyPr/>
          <a:lstStyle/>
          <a:p>
            <a:endParaRPr lang="fr-BE"/>
          </a:p>
        </p:txBody>
      </p:sp>
    </p:spTree>
    <p:extLst>
      <p:ext uri="{BB962C8B-B14F-4D97-AF65-F5344CB8AC3E}">
        <p14:creationId xmlns:p14="http://schemas.microsoft.com/office/powerpoint/2010/main" val="30409044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1. </a:t>
            </a:r>
            <a:r>
              <a:rPr lang="en-US" dirty="0"/>
              <a:t>Effects of </a:t>
            </a:r>
            <a:r>
              <a:rPr lang="en-US" dirty="0" err="1"/>
              <a:t>γHV</a:t>
            </a:r>
            <a:r>
              <a:rPr lang="en-US" dirty="0"/>
              <a:t> infection on</a:t>
            </a:r>
            <a:br>
              <a:rPr lang="en-US" dirty="0"/>
            </a:br>
            <a:r>
              <a:rPr lang="en-US" dirty="0"/>
              <a:t>the BCR repertoire of their host</a:t>
            </a:r>
            <a:endParaRPr lang="fr-BE" dirty="0"/>
          </a:p>
        </p:txBody>
      </p:sp>
      <p:pic>
        <p:nvPicPr>
          <p:cNvPr id="5" name="Espace réservé du contenu 4"/>
          <p:cNvPicPr>
            <a:picLocks noGrp="1" noChangeAspect="1"/>
          </p:cNvPicPr>
          <p:nvPr>
            <p:ph idx="1"/>
          </p:nvPr>
        </p:nvPicPr>
        <p:blipFill>
          <a:blip r:embed="rId3"/>
          <a:stretch>
            <a:fillRect/>
          </a:stretch>
        </p:blipFill>
        <p:spPr>
          <a:xfrm>
            <a:off x="5684611" y="1807546"/>
            <a:ext cx="4967002" cy="4981222"/>
          </a:xfrm>
          <a:prstGeom prst="rect">
            <a:avLst/>
          </a:prstGeom>
        </p:spPr>
      </p:pic>
      <p:sp>
        <p:nvSpPr>
          <p:cNvPr id="4" name="Espace réservé du texte 3"/>
          <p:cNvSpPr>
            <a:spLocks noGrp="1"/>
          </p:cNvSpPr>
          <p:nvPr>
            <p:ph type="body" sz="quarter" idx="13"/>
          </p:nvPr>
        </p:nvSpPr>
        <p:spPr/>
        <p:txBody>
          <a:bodyPr/>
          <a:lstStyle/>
          <a:p>
            <a:r>
              <a:rPr lang="fr-BE" dirty="0" err="1" smtClean="0"/>
              <a:t>Results</a:t>
            </a:r>
            <a:endParaRPr lang="fr-BE" dirty="0"/>
          </a:p>
        </p:txBody>
      </p:sp>
      <p:pic>
        <p:nvPicPr>
          <p:cNvPr id="6" name="Image 5"/>
          <p:cNvPicPr>
            <a:picLocks noChangeAspect="1"/>
          </p:cNvPicPr>
          <p:nvPr/>
        </p:nvPicPr>
        <p:blipFill>
          <a:blip r:embed="rId4"/>
          <a:stretch>
            <a:fillRect/>
          </a:stretch>
        </p:blipFill>
        <p:spPr>
          <a:xfrm>
            <a:off x="168804" y="1807545"/>
            <a:ext cx="4976472" cy="4981222"/>
          </a:xfrm>
          <a:prstGeom prst="rect">
            <a:avLst/>
          </a:prstGeom>
        </p:spPr>
      </p:pic>
      <p:sp>
        <p:nvSpPr>
          <p:cNvPr id="7" name="ZoneTexte 6"/>
          <p:cNvSpPr txBox="1"/>
          <p:nvPr/>
        </p:nvSpPr>
        <p:spPr>
          <a:xfrm>
            <a:off x="1707471" y="1313731"/>
            <a:ext cx="1899138" cy="369332"/>
          </a:xfrm>
          <a:prstGeom prst="rect">
            <a:avLst/>
          </a:prstGeom>
          <a:noFill/>
        </p:spPr>
        <p:txBody>
          <a:bodyPr wrap="square" rtlCol="0">
            <a:spAutoFit/>
          </a:bodyPr>
          <a:lstStyle/>
          <a:p>
            <a:pPr algn="ctr"/>
            <a:r>
              <a:rPr lang="fr-BE" dirty="0" err="1" smtClean="0"/>
              <a:t>Mock</a:t>
            </a:r>
            <a:endParaRPr lang="fr-BE" dirty="0"/>
          </a:p>
        </p:txBody>
      </p:sp>
      <p:sp>
        <p:nvSpPr>
          <p:cNvPr id="8" name="ZoneTexte 7"/>
          <p:cNvSpPr txBox="1"/>
          <p:nvPr/>
        </p:nvSpPr>
        <p:spPr>
          <a:xfrm>
            <a:off x="7218542" y="1313731"/>
            <a:ext cx="1899138" cy="369332"/>
          </a:xfrm>
          <a:prstGeom prst="rect">
            <a:avLst/>
          </a:prstGeom>
          <a:noFill/>
        </p:spPr>
        <p:txBody>
          <a:bodyPr wrap="square" rtlCol="0">
            <a:spAutoFit/>
          </a:bodyPr>
          <a:lstStyle/>
          <a:p>
            <a:pPr algn="ctr"/>
            <a:r>
              <a:rPr lang="fr-BE" dirty="0" smtClean="0"/>
              <a:t>MuHV-4</a:t>
            </a:r>
            <a:endParaRPr lang="fr-BE" dirty="0"/>
          </a:p>
        </p:txBody>
      </p:sp>
      <p:pic>
        <p:nvPicPr>
          <p:cNvPr id="9" name="Image 8"/>
          <p:cNvPicPr>
            <a:picLocks noChangeAspect="1"/>
          </p:cNvPicPr>
          <p:nvPr/>
        </p:nvPicPr>
        <p:blipFill>
          <a:blip r:embed="rId5"/>
          <a:stretch>
            <a:fillRect/>
          </a:stretch>
        </p:blipFill>
        <p:spPr>
          <a:xfrm>
            <a:off x="11190949" y="3302794"/>
            <a:ext cx="823406" cy="1990725"/>
          </a:xfrm>
          <a:prstGeom prst="rect">
            <a:avLst/>
          </a:prstGeom>
        </p:spPr>
      </p:pic>
      <p:pic>
        <p:nvPicPr>
          <p:cNvPr id="10" name="Image 9"/>
          <p:cNvPicPr>
            <a:picLocks noChangeAspect="1"/>
          </p:cNvPicPr>
          <p:nvPr/>
        </p:nvPicPr>
        <p:blipFill>
          <a:blip r:embed="rId6"/>
          <a:stretch>
            <a:fillRect/>
          </a:stretch>
        </p:blipFill>
        <p:spPr>
          <a:xfrm>
            <a:off x="3598636" y="1803770"/>
            <a:ext cx="2085975" cy="2105025"/>
          </a:xfrm>
          <a:prstGeom prst="rect">
            <a:avLst/>
          </a:prstGeom>
          <a:ln w="38100">
            <a:solidFill>
              <a:schemeClr val="tx1"/>
            </a:solidFill>
          </a:ln>
        </p:spPr>
      </p:pic>
      <p:pic>
        <p:nvPicPr>
          <p:cNvPr id="11" name="Image 10"/>
          <p:cNvPicPr>
            <a:picLocks noChangeAspect="1"/>
          </p:cNvPicPr>
          <p:nvPr/>
        </p:nvPicPr>
        <p:blipFill>
          <a:blip r:embed="rId7"/>
          <a:stretch>
            <a:fillRect/>
          </a:stretch>
        </p:blipFill>
        <p:spPr>
          <a:xfrm>
            <a:off x="2255611" y="4990147"/>
            <a:ext cx="1485900" cy="1114425"/>
          </a:xfrm>
          <a:prstGeom prst="rect">
            <a:avLst/>
          </a:prstGeom>
          <a:ln w="38100">
            <a:solidFill>
              <a:schemeClr val="tx1"/>
            </a:solidFill>
          </a:ln>
        </p:spPr>
      </p:pic>
      <p:sp>
        <p:nvSpPr>
          <p:cNvPr id="12" name="Rectangle 11"/>
          <p:cNvSpPr/>
          <p:nvPr/>
        </p:nvSpPr>
        <p:spPr>
          <a:xfrm>
            <a:off x="2743200" y="4165525"/>
            <a:ext cx="381000" cy="29609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3" name="Rectangle 12"/>
          <p:cNvSpPr/>
          <p:nvPr/>
        </p:nvSpPr>
        <p:spPr>
          <a:xfrm>
            <a:off x="2466540" y="2058681"/>
            <a:ext cx="381000" cy="37987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cxnSp>
        <p:nvCxnSpPr>
          <p:cNvPr id="15" name="Connecteur droit 14"/>
          <p:cNvCxnSpPr/>
          <p:nvPr/>
        </p:nvCxnSpPr>
        <p:spPr>
          <a:xfrm flipV="1">
            <a:off x="2858655" y="1794833"/>
            <a:ext cx="728866" cy="2681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2842260" y="2438551"/>
            <a:ext cx="745261" cy="148884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3124200" y="4464619"/>
            <a:ext cx="617311" cy="49854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flipV="1">
            <a:off x="2235200" y="4474333"/>
            <a:ext cx="508000" cy="5158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p:cNvSpPr/>
          <p:nvPr/>
        </p:nvSpPr>
        <p:spPr>
          <a:xfrm>
            <a:off x="7703820" y="4305331"/>
            <a:ext cx="502391" cy="3866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33" name="Image 32"/>
          <p:cNvPicPr>
            <a:picLocks noChangeAspect="1"/>
          </p:cNvPicPr>
          <p:nvPr/>
        </p:nvPicPr>
        <p:blipFill>
          <a:blip r:embed="rId8"/>
          <a:stretch>
            <a:fillRect/>
          </a:stretch>
        </p:blipFill>
        <p:spPr>
          <a:xfrm>
            <a:off x="5526276" y="4905375"/>
            <a:ext cx="2019300" cy="1466850"/>
          </a:xfrm>
          <a:prstGeom prst="rect">
            <a:avLst/>
          </a:prstGeom>
          <a:ln w="38100">
            <a:solidFill>
              <a:schemeClr val="tx1"/>
            </a:solidFill>
          </a:ln>
        </p:spPr>
      </p:pic>
      <p:cxnSp>
        <p:nvCxnSpPr>
          <p:cNvPr id="34" name="Connecteur droit 33"/>
          <p:cNvCxnSpPr/>
          <p:nvPr/>
        </p:nvCxnSpPr>
        <p:spPr>
          <a:xfrm flipV="1">
            <a:off x="5526276" y="4305331"/>
            <a:ext cx="2177544" cy="57908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flipV="1">
            <a:off x="7566660" y="4692015"/>
            <a:ext cx="639551" cy="168021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1" name="Imag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7309" y="1219162"/>
            <a:ext cx="2093980" cy="1499619"/>
          </a:xfrm>
          <a:prstGeom prst="rect">
            <a:avLst/>
          </a:prstGeom>
        </p:spPr>
      </p:pic>
    </p:spTree>
    <p:extLst>
      <p:ext uri="{BB962C8B-B14F-4D97-AF65-F5344CB8AC3E}">
        <p14:creationId xmlns:p14="http://schemas.microsoft.com/office/powerpoint/2010/main" val="35176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GB" dirty="0"/>
              <a:t>1. </a:t>
            </a:r>
            <a:r>
              <a:rPr lang="en-US" dirty="0"/>
              <a:t>Effects of </a:t>
            </a:r>
            <a:r>
              <a:rPr lang="en-US" dirty="0" err="1"/>
              <a:t>γHV</a:t>
            </a:r>
            <a:r>
              <a:rPr lang="en-US" dirty="0"/>
              <a:t> infection on</a:t>
            </a:r>
            <a:br>
              <a:rPr lang="en-US" dirty="0"/>
            </a:br>
            <a:r>
              <a:rPr lang="en-US" dirty="0"/>
              <a:t>the BCR repertoire of their host</a:t>
            </a:r>
            <a:endParaRPr lang="fr-BE" dirty="0"/>
          </a:p>
        </p:txBody>
      </p:sp>
      <p:sp>
        <p:nvSpPr>
          <p:cNvPr id="4" name="Espace réservé du texte 3"/>
          <p:cNvSpPr>
            <a:spLocks noGrp="1"/>
          </p:cNvSpPr>
          <p:nvPr>
            <p:ph type="body" sz="quarter" idx="13"/>
          </p:nvPr>
        </p:nvSpPr>
        <p:spPr/>
        <p:txBody>
          <a:bodyPr/>
          <a:lstStyle/>
          <a:p>
            <a:r>
              <a:rPr lang="fr-BE" dirty="0" err="1" smtClean="0"/>
              <a:t>Results</a:t>
            </a:r>
            <a:endParaRPr lang="fr-BE" dirty="0"/>
          </a:p>
        </p:txBody>
      </p:sp>
      <p:pic>
        <p:nvPicPr>
          <p:cNvPr id="5" name="Imag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173" y="1720736"/>
            <a:ext cx="4416716" cy="4930348"/>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026" y="1721154"/>
            <a:ext cx="4781736" cy="4943386"/>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p:cNvSpPr txBox="1"/>
          <p:nvPr/>
        </p:nvSpPr>
        <p:spPr>
          <a:xfrm>
            <a:off x="1621962" y="1385017"/>
            <a:ext cx="1899138" cy="369332"/>
          </a:xfrm>
          <a:prstGeom prst="rect">
            <a:avLst/>
          </a:prstGeom>
          <a:noFill/>
        </p:spPr>
        <p:txBody>
          <a:bodyPr wrap="square" rtlCol="0">
            <a:spAutoFit/>
          </a:bodyPr>
          <a:lstStyle/>
          <a:p>
            <a:pPr algn="ctr"/>
            <a:r>
              <a:rPr lang="fr-BE" dirty="0" err="1" smtClean="0"/>
              <a:t>Mock</a:t>
            </a:r>
            <a:endParaRPr lang="fr-BE" dirty="0"/>
          </a:p>
        </p:txBody>
      </p:sp>
      <p:sp>
        <p:nvSpPr>
          <p:cNvPr id="8" name="ZoneTexte 7"/>
          <p:cNvSpPr txBox="1"/>
          <p:nvPr/>
        </p:nvSpPr>
        <p:spPr>
          <a:xfrm>
            <a:off x="6517325" y="1385017"/>
            <a:ext cx="1899138" cy="369332"/>
          </a:xfrm>
          <a:prstGeom prst="rect">
            <a:avLst/>
          </a:prstGeom>
          <a:noFill/>
        </p:spPr>
        <p:txBody>
          <a:bodyPr wrap="square" rtlCol="0">
            <a:spAutoFit/>
          </a:bodyPr>
          <a:lstStyle/>
          <a:p>
            <a:pPr algn="ctr"/>
            <a:r>
              <a:rPr lang="fr-BE" dirty="0" smtClean="0"/>
              <a:t>MuHV-4</a:t>
            </a:r>
            <a:endParaRPr lang="fr-BE" dirty="0"/>
          </a:p>
        </p:txBody>
      </p:sp>
      <p:sp>
        <p:nvSpPr>
          <p:cNvPr id="9" name="ZoneTexte 8"/>
          <p:cNvSpPr txBox="1"/>
          <p:nvPr/>
        </p:nvSpPr>
        <p:spPr>
          <a:xfrm>
            <a:off x="3710940" y="6088202"/>
            <a:ext cx="3002280" cy="369332"/>
          </a:xfrm>
          <a:prstGeom prst="rect">
            <a:avLst/>
          </a:prstGeom>
          <a:noFill/>
        </p:spPr>
        <p:txBody>
          <a:bodyPr wrap="square" rtlCol="0">
            <a:spAutoFit/>
          </a:bodyPr>
          <a:lstStyle/>
          <a:p>
            <a:pPr algn="ctr"/>
            <a:r>
              <a:rPr lang="fr-BE" dirty="0" smtClean="0">
                <a:solidFill>
                  <a:srgbClr val="FF0000"/>
                </a:solidFill>
              </a:rPr>
              <a:t>* </a:t>
            </a:r>
            <a:r>
              <a:rPr lang="fr-BE" dirty="0" err="1" smtClean="0">
                <a:solidFill>
                  <a:srgbClr val="FF0000"/>
                </a:solidFill>
              </a:rPr>
              <a:t>Significantly</a:t>
            </a:r>
            <a:r>
              <a:rPr lang="fr-BE" dirty="0" smtClean="0">
                <a:solidFill>
                  <a:srgbClr val="FF0000"/>
                </a:solidFill>
              </a:rPr>
              <a:t> </a:t>
            </a:r>
            <a:r>
              <a:rPr lang="fr-BE" dirty="0" err="1" smtClean="0">
                <a:solidFill>
                  <a:srgbClr val="FF0000"/>
                </a:solidFill>
              </a:rPr>
              <a:t>higher</a:t>
            </a:r>
            <a:endParaRPr lang="fr-BE" dirty="0">
              <a:solidFill>
                <a:srgbClr val="FF0000"/>
              </a:solidFill>
            </a:endParaRPr>
          </a:p>
        </p:txBody>
      </p:sp>
      <p:sp>
        <p:nvSpPr>
          <p:cNvPr id="10" name="ZoneTexte 9"/>
          <p:cNvSpPr txBox="1"/>
          <p:nvPr/>
        </p:nvSpPr>
        <p:spPr>
          <a:xfrm>
            <a:off x="3710940" y="6409351"/>
            <a:ext cx="3002280" cy="369332"/>
          </a:xfrm>
          <a:prstGeom prst="rect">
            <a:avLst/>
          </a:prstGeom>
          <a:noFill/>
        </p:spPr>
        <p:txBody>
          <a:bodyPr wrap="square" rtlCol="0">
            <a:spAutoFit/>
          </a:bodyPr>
          <a:lstStyle/>
          <a:p>
            <a:pPr algn="ctr"/>
            <a:r>
              <a:rPr lang="fr-BE" dirty="0" smtClean="0">
                <a:solidFill>
                  <a:srgbClr val="1F497D"/>
                </a:solidFill>
              </a:rPr>
              <a:t>* </a:t>
            </a:r>
            <a:r>
              <a:rPr lang="fr-BE" dirty="0" err="1" smtClean="0">
                <a:solidFill>
                  <a:srgbClr val="1F497D"/>
                </a:solidFill>
              </a:rPr>
              <a:t>Significantly</a:t>
            </a:r>
            <a:r>
              <a:rPr lang="fr-BE" dirty="0" smtClean="0">
                <a:solidFill>
                  <a:srgbClr val="1F497D"/>
                </a:solidFill>
              </a:rPr>
              <a:t> </a:t>
            </a:r>
            <a:r>
              <a:rPr lang="fr-BE" dirty="0" err="1" smtClean="0">
                <a:solidFill>
                  <a:srgbClr val="1F497D"/>
                </a:solidFill>
              </a:rPr>
              <a:t>lower</a:t>
            </a:r>
            <a:endParaRPr lang="fr-BE" dirty="0">
              <a:solidFill>
                <a:srgbClr val="1F497D"/>
              </a:solidFill>
            </a:endParaRPr>
          </a:p>
        </p:txBody>
      </p:sp>
      <p:pic>
        <p:nvPicPr>
          <p:cNvPr id="11" name="Image 10"/>
          <p:cNvPicPr>
            <a:picLocks noChangeAspect="1"/>
          </p:cNvPicPr>
          <p:nvPr/>
        </p:nvPicPr>
        <p:blipFill>
          <a:blip r:embed="rId5"/>
          <a:stretch>
            <a:fillRect/>
          </a:stretch>
        </p:blipFill>
        <p:spPr>
          <a:xfrm>
            <a:off x="5842000" y="1980001"/>
            <a:ext cx="3431266" cy="4419190"/>
          </a:xfrm>
          <a:prstGeom prst="rect">
            <a:avLst/>
          </a:prstGeom>
        </p:spPr>
      </p:pic>
      <p:pic>
        <p:nvPicPr>
          <p:cNvPr id="13" name="Imag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67309" y="1219162"/>
            <a:ext cx="2093980" cy="1499619"/>
          </a:xfrm>
          <a:prstGeom prst="rect">
            <a:avLst/>
          </a:prstGeom>
        </p:spPr>
      </p:pic>
    </p:spTree>
    <p:extLst>
      <p:ext uri="{BB962C8B-B14F-4D97-AF65-F5344CB8AC3E}">
        <p14:creationId xmlns:p14="http://schemas.microsoft.com/office/powerpoint/2010/main" val="44401190"/>
      </p:ext>
    </p:extLst>
  </p:cSld>
  <p:clrMapOvr>
    <a:masterClrMapping/>
  </p:clrMapOvr>
  <p:timing>
    <p:tnLst>
      <p:par>
        <p:cTn id="1" dur="indefinite" restart="never" nodeType="tmRoot"/>
      </p:par>
    </p:tnLst>
  </p:timing>
</p:sld>
</file>

<file path=ppt/theme/theme1.xml><?xml version="1.0" encoding="utf-8"?>
<a:theme xmlns:a="http://schemas.openxmlformats.org/drawingml/2006/main" name="Brin">
  <a:themeElements>
    <a:clrScheme name="FMV">
      <a:dk1>
        <a:srgbClr val="5B57A2"/>
      </a:dk1>
      <a:lt1>
        <a:srgbClr val="FFFFFF"/>
      </a:lt1>
      <a:dk2>
        <a:srgbClr val="5B57A2"/>
      </a:dk2>
      <a:lt2>
        <a:srgbClr val="FFFFFF"/>
      </a:lt2>
      <a:accent1>
        <a:srgbClr val="444179"/>
      </a:accent1>
      <a:accent2>
        <a:srgbClr val="5B57A2"/>
      </a:accent2>
      <a:accent3>
        <a:srgbClr val="6669AE"/>
      </a:accent3>
      <a:accent4>
        <a:srgbClr val="747EBC"/>
      </a:accent4>
      <a:accent5>
        <a:srgbClr val="8DA6D6"/>
      </a:accent5>
      <a:accent6>
        <a:srgbClr val="BECCE8"/>
      </a:accent6>
      <a:hlink>
        <a:srgbClr val="002060"/>
      </a:hlink>
      <a:folHlink>
        <a:srgbClr val="0070C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rin">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4F34B87B-9C7A-41AE-A6CB-48536223DFFD}"/>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Thème_fac</Template>
  <TotalTime>60218</TotalTime>
  <Words>1237</Words>
  <Application>Microsoft Office PowerPoint</Application>
  <PresentationFormat>Grand écran</PresentationFormat>
  <Paragraphs>135</Paragraphs>
  <Slides>17</Slides>
  <Notes>17</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17</vt:i4>
      </vt:variant>
    </vt:vector>
  </HeadingPairs>
  <TitlesOfParts>
    <vt:vector size="26" baseType="lpstr">
      <vt:lpstr>ＭＳ Ｐゴシック</vt:lpstr>
      <vt:lpstr>ＭＳ Ｐゴシック</vt:lpstr>
      <vt:lpstr>Arial</vt:lpstr>
      <vt:lpstr>Calibri</vt:lpstr>
      <vt:lpstr>Calibri Light</vt:lpstr>
      <vt:lpstr>Courier New</vt:lpstr>
      <vt:lpstr>Wingdings</vt:lpstr>
      <vt:lpstr>Wingdings 3</vt:lpstr>
      <vt:lpstr>Brin</vt:lpstr>
      <vt:lpstr>Influence of gammaherpesvirus infections on the antibody repertoire of their host</vt:lpstr>
      <vt:lpstr>Gammaherpesviruses</vt:lpstr>
      <vt:lpstr>B cells</vt:lpstr>
      <vt:lpstr>Method</vt:lpstr>
      <vt:lpstr>Présentation PowerPoint</vt:lpstr>
      <vt:lpstr>Présentation PowerPoint</vt:lpstr>
      <vt:lpstr>Results</vt:lpstr>
      <vt:lpstr>1. Effects of γHV infection on the BCR repertoire of their host</vt:lpstr>
      <vt:lpstr>1. Effects of γHV infection on the BCR repertoire of their host</vt:lpstr>
      <vt:lpstr>1. Effects of γHV infection on the BCR repertoire of their host</vt:lpstr>
      <vt:lpstr>2. Characterization of the repertoire of B cells infected with a γHV</vt:lpstr>
      <vt:lpstr>2. Characterization of the repertoire of B cells infected with a γHV</vt:lpstr>
      <vt:lpstr>2. Characterization of the repertoire of B cells infected with a γHV</vt:lpstr>
      <vt:lpstr>2. Characterization of the repertoire of B cells infected with a γHV</vt:lpstr>
      <vt:lpstr>Conclusions</vt:lpstr>
      <vt:lpstr>Effects of MuHV-4 infection on the BCR repertoire of its host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FRIA</dc:title>
  <dc:creator>Baiwir Jérôme</dc:creator>
  <cp:lastModifiedBy>Baiwir Jérôme</cp:lastModifiedBy>
  <cp:revision>1013</cp:revision>
  <dcterms:created xsi:type="dcterms:W3CDTF">2020-08-28T11:05:02Z</dcterms:created>
  <dcterms:modified xsi:type="dcterms:W3CDTF">2021-12-02T20:01:20Z</dcterms:modified>
</cp:coreProperties>
</file>