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8" r:id="rId3"/>
    <p:sldId id="264" r:id="rId4"/>
    <p:sldId id="262" r:id="rId5"/>
    <p:sldId id="263" r:id="rId6"/>
    <p:sldId id="266" r:id="rId7"/>
    <p:sldId id="269" r:id="rId8"/>
    <p:sldId id="268" r:id="rId9"/>
    <p:sldId id="265" r:id="rId10"/>
    <p:sldId id="261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2918"/>
    <a:srgbClr val="F9F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6" autoAdjust="0"/>
    <p:restoredTop sz="85835" autoAdjust="0"/>
  </p:normalViewPr>
  <p:slideViewPr>
    <p:cSldViewPr snapToGrid="0">
      <p:cViewPr varScale="1">
        <p:scale>
          <a:sx n="101" d="100"/>
          <a:sy n="101" d="100"/>
        </p:scale>
        <p:origin x="931" y="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12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6B074A-2558-43AE-A1B2-626860EE788F}" type="datetimeFigureOut">
              <a:rPr lang="fr-BE" smtClean="0"/>
              <a:t>20-12-23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0D2BB-33A6-4A27-AEEF-EF6431E320E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04125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37DAF-8B62-48ED-AA32-A64232F79808}" type="datetimeFigureOut">
              <a:rPr lang="fr-BE" smtClean="0"/>
              <a:t>20-12-23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266950-F570-4D35-961B-54DC9F1ECA0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1006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Hello </a:t>
            </a:r>
            <a:r>
              <a:rPr lang="fr-BE" dirty="0" err="1" smtClean="0"/>
              <a:t>everybody</a:t>
            </a:r>
            <a:r>
              <a:rPr lang="fr-BE" dirty="0" smtClean="0"/>
              <a:t>.</a:t>
            </a:r>
          </a:p>
          <a:p>
            <a:r>
              <a:rPr lang="fr-BE" dirty="0" smtClean="0"/>
              <a:t>In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my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project</a:t>
            </a:r>
            <a:r>
              <a:rPr lang="fr-BE" baseline="0" dirty="0" smtClean="0"/>
              <a:t>, I </a:t>
            </a:r>
            <a:r>
              <a:rPr lang="fr-BE" baseline="0" dirty="0" err="1" smtClean="0"/>
              <a:t>am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studying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lymphoproliferation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induced</a:t>
            </a:r>
            <a:r>
              <a:rPr lang="fr-BE" baseline="0" dirty="0" smtClean="0"/>
              <a:t> by a </a:t>
            </a:r>
            <a:r>
              <a:rPr lang="fr-BE" baseline="0" dirty="0" err="1" smtClean="0"/>
              <a:t>gammaherpesvirus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through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sequencing</a:t>
            </a:r>
            <a:r>
              <a:rPr lang="fr-BE" baseline="0" dirty="0" smtClean="0"/>
              <a:t> of the B </a:t>
            </a:r>
            <a:r>
              <a:rPr lang="fr-BE" baseline="0" dirty="0" err="1" smtClean="0"/>
              <a:t>cell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receptors</a:t>
            </a:r>
            <a:r>
              <a:rPr lang="fr-BE" baseline="0" dirty="0" smtClean="0"/>
              <a:t>.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66950-F570-4D35-961B-54DC9F1ECA04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704785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 smtClean="0"/>
              <a:t>Thank</a:t>
            </a:r>
            <a:r>
              <a:rPr lang="fr-BE" dirty="0" smtClean="0"/>
              <a:t> </a:t>
            </a:r>
            <a:r>
              <a:rPr lang="fr-BE" dirty="0" err="1" smtClean="0"/>
              <a:t>you</a:t>
            </a:r>
            <a:r>
              <a:rPr lang="fr-BE" dirty="0" smtClean="0"/>
              <a:t>!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66950-F570-4D35-961B-54DC9F1ECA04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92941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More </a:t>
            </a:r>
            <a:r>
              <a:rPr lang="fr-BE" dirty="0" err="1" smtClean="0"/>
              <a:t>specifically</a:t>
            </a:r>
            <a:r>
              <a:rPr lang="fr-BE" dirty="0" smtClean="0"/>
              <a:t>, I </a:t>
            </a:r>
            <a:r>
              <a:rPr lang="fr-BE" dirty="0" err="1" smtClean="0"/>
              <a:t>study</a:t>
            </a:r>
            <a:r>
              <a:rPr lang="fr-BE" dirty="0" smtClean="0"/>
              <a:t> the impact of a</a:t>
            </a:r>
            <a:r>
              <a:rPr lang="fr-BE" baseline="0" dirty="0" smtClean="0"/>
              <a:t> </a:t>
            </a:r>
            <a:r>
              <a:rPr lang="fr-BE" baseline="0" dirty="0" err="1" smtClean="0"/>
              <a:t>gammaherpesvirus</a:t>
            </a:r>
            <a:r>
              <a:rPr lang="fr-BE" baseline="0" dirty="0" smtClean="0"/>
              <a:t> on B </a:t>
            </a:r>
            <a:r>
              <a:rPr lang="fr-BE" baseline="0" dirty="0" err="1" smtClean="0"/>
              <a:t>cells</a:t>
            </a:r>
            <a:r>
              <a:rPr lang="fr-BE" baseline="0" dirty="0" smtClean="0"/>
              <a:t> in the </a:t>
            </a:r>
            <a:r>
              <a:rPr lang="fr-BE" baseline="0" dirty="0" err="1" smtClean="0"/>
              <a:t>context</a:t>
            </a:r>
            <a:r>
              <a:rPr lang="fr-BE" baseline="0" dirty="0" smtClean="0"/>
              <a:t> of </a:t>
            </a:r>
            <a:r>
              <a:rPr lang="fr-BE" baseline="0" dirty="0" smtClean="0"/>
              <a:t>an </a:t>
            </a:r>
            <a:r>
              <a:rPr lang="fr-BE" baseline="0" dirty="0" err="1" smtClean="0"/>
              <a:t>hematopoietic</a:t>
            </a:r>
            <a:r>
              <a:rPr lang="fr-BE" baseline="0" dirty="0" smtClean="0"/>
              <a:t> stem </a:t>
            </a:r>
            <a:r>
              <a:rPr lang="fr-BE" baseline="0" dirty="0" err="1" smtClean="0"/>
              <a:t>cell</a:t>
            </a:r>
            <a:r>
              <a:rPr lang="fr-BE" baseline="0" dirty="0" smtClean="0"/>
              <a:t> transplantation, in a mouse model.</a:t>
            </a:r>
          </a:p>
          <a:p>
            <a:r>
              <a:rPr lang="fr-BE" baseline="0" dirty="0" smtClean="0"/>
              <a:t>Let me </a:t>
            </a:r>
            <a:r>
              <a:rPr lang="fr-BE" baseline="0" dirty="0" err="1" smtClean="0"/>
              <a:t>explain</a:t>
            </a:r>
            <a:r>
              <a:rPr lang="fr-BE" baseline="0" dirty="0" smtClean="0"/>
              <a:t>.</a:t>
            </a:r>
            <a:endParaRPr lang="fr-BE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66950-F570-4D35-961B-54DC9F1ECA04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79296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u="none" dirty="0" err="1" smtClean="0"/>
              <a:t>Gammaherpesviruses</a:t>
            </a:r>
            <a:r>
              <a:rPr lang="fr-BE" u="none" baseline="0" dirty="0" smtClean="0"/>
              <a:t> are </a:t>
            </a:r>
            <a:r>
              <a:rPr lang="fr-BE" u="none" baseline="0" dirty="0" err="1" smtClean="0"/>
              <a:t>very</a:t>
            </a:r>
            <a:r>
              <a:rPr lang="fr-BE" u="none" baseline="0" dirty="0" smtClean="0"/>
              <a:t> </a:t>
            </a:r>
            <a:r>
              <a:rPr lang="fr-BE" u="none" baseline="0" dirty="0" err="1" smtClean="0"/>
              <a:t>prevalent</a:t>
            </a:r>
            <a:r>
              <a:rPr lang="fr-BE" u="none" baseline="0" dirty="0" smtClean="0"/>
              <a:t> </a:t>
            </a:r>
            <a:r>
              <a:rPr lang="fr-BE" u="none" baseline="0" dirty="0" err="1" smtClean="0"/>
              <a:t>viruses</a:t>
            </a:r>
            <a:r>
              <a:rPr lang="fr-BE" u="none" baseline="0" dirty="0" smtClean="0"/>
              <a:t>. In </a:t>
            </a:r>
            <a:r>
              <a:rPr lang="fr-BE" u="none" baseline="0" dirty="0" err="1" smtClean="0"/>
              <a:t>humans</a:t>
            </a:r>
            <a:r>
              <a:rPr lang="fr-BE" u="none" baseline="0" dirty="0" smtClean="0"/>
              <a:t>, more </a:t>
            </a:r>
            <a:r>
              <a:rPr lang="fr-BE" u="none" baseline="0" dirty="0" err="1" smtClean="0"/>
              <a:t>than</a:t>
            </a:r>
            <a:r>
              <a:rPr lang="fr-BE" u="none" baseline="0" dirty="0" smtClean="0"/>
              <a:t> 90% of the </a:t>
            </a:r>
            <a:r>
              <a:rPr lang="fr-BE" u="none" baseline="0" dirty="0" err="1" smtClean="0"/>
              <a:t>adult</a:t>
            </a:r>
            <a:r>
              <a:rPr lang="fr-BE" u="none" baseline="0" dirty="0" smtClean="0"/>
              <a:t> population </a:t>
            </a:r>
            <a:r>
              <a:rPr lang="fr-BE" u="none" baseline="0" dirty="0" err="1" smtClean="0"/>
              <a:t>is</a:t>
            </a:r>
            <a:r>
              <a:rPr lang="fr-BE" u="none" baseline="0" dirty="0" smtClean="0"/>
              <a:t> </a:t>
            </a:r>
            <a:r>
              <a:rPr lang="fr-BE" u="none" baseline="0" dirty="0" err="1" smtClean="0"/>
              <a:t>infected</a:t>
            </a:r>
            <a:r>
              <a:rPr lang="fr-BE" u="none" baseline="0" dirty="0" smtClean="0"/>
              <a:t> by the Epstein-Barr virus.</a:t>
            </a:r>
          </a:p>
          <a:p>
            <a:r>
              <a:rPr lang="fr-BE" u="none" baseline="0" dirty="0" smtClean="0"/>
              <a:t>Once </a:t>
            </a:r>
            <a:r>
              <a:rPr lang="fr-BE" u="none" baseline="0" dirty="0" err="1" smtClean="0"/>
              <a:t>you</a:t>
            </a:r>
            <a:r>
              <a:rPr lang="fr-BE" u="none" baseline="0" dirty="0" smtClean="0"/>
              <a:t> are </a:t>
            </a:r>
            <a:r>
              <a:rPr lang="fr-BE" u="none" baseline="0" dirty="0" err="1" smtClean="0"/>
              <a:t>infected</a:t>
            </a:r>
            <a:r>
              <a:rPr lang="fr-BE" u="none" baseline="0" dirty="0" smtClean="0"/>
              <a:t>, </a:t>
            </a:r>
            <a:r>
              <a:rPr lang="fr-BE" u="none" baseline="0" dirty="0" err="1" smtClean="0"/>
              <a:t>you</a:t>
            </a:r>
            <a:r>
              <a:rPr lang="fr-BE" u="none" baseline="0" dirty="0" smtClean="0"/>
              <a:t> </a:t>
            </a:r>
            <a:r>
              <a:rPr lang="fr-BE" u="none" baseline="0" dirty="0" err="1" smtClean="0"/>
              <a:t>never</a:t>
            </a:r>
            <a:r>
              <a:rPr lang="fr-BE" u="none" baseline="0" dirty="0" smtClean="0"/>
              <a:t> </a:t>
            </a:r>
            <a:r>
              <a:rPr lang="fr-BE" u="none" baseline="0" dirty="0" err="1" smtClean="0"/>
              <a:t>get</a:t>
            </a:r>
            <a:r>
              <a:rPr lang="fr-BE" u="none" baseline="0" dirty="0" smtClean="0"/>
              <a:t> </a:t>
            </a:r>
            <a:r>
              <a:rPr lang="fr-BE" u="none" baseline="0" dirty="0" err="1" smtClean="0"/>
              <a:t>rid</a:t>
            </a:r>
            <a:r>
              <a:rPr lang="fr-BE" u="none" baseline="0" dirty="0" smtClean="0"/>
              <a:t> of </a:t>
            </a:r>
            <a:r>
              <a:rPr lang="fr-BE" u="none" baseline="0" dirty="0" err="1" smtClean="0"/>
              <a:t>this</a:t>
            </a:r>
            <a:r>
              <a:rPr lang="fr-BE" u="none" baseline="0" dirty="0" smtClean="0"/>
              <a:t> virus, </a:t>
            </a:r>
            <a:r>
              <a:rPr lang="fr-BE" u="none" baseline="0" dirty="0" err="1" smtClean="0"/>
              <a:t>you</a:t>
            </a:r>
            <a:r>
              <a:rPr lang="fr-BE" u="none" baseline="0" dirty="0" smtClean="0"/>
              <a:t> are </a:t>
            </a:r>
            <a:r>
              <a:rPr lang="fr-BE" u="none" baseline="0" dirty="0" err="1" smtClean="0"/>
              <a:t>infected</a:t>
            </a:r>
            <a:r>
              <a:rPr lang="fr-BE" u="none" baseline="0" dirty="0" smtClean="0"/>
              <a:t> for life. In </a:t>
            </a:r>
            <a:r>
              <a:rPr lang="fr-BE" u="none" baseline="0" dirty="0" err="1" smtClean="0"/>
              <a:t>your</a:t>
            </a:r>
            <a:r>
              <a:rPr lang="fr-BE" u="none" baseline="0" dirty="0" smtClean="0"/>
              <a:t> body, the main </a:t>
            </a:r>
            <a:r>
              <a:rPr lang="fr-BE" u="none" baseline="0" dirty="0" err="1" smtClean="0"/>
              <a:t>cell</a:t>
            </a:r>
            <a:r>
              <a:rPr lang="fr-BE" u="none" baseline="0" dirty="0" smtClean="0"/>
              <a:t> type </a:t>
            </a:r>
            <a:r>
              <a:rPr lang="fr-BE" u="none" baseline="0" dirty="0" err="1" smtClean="0"/>
              <a:t>reservoir</a:t>
            </a:r>
            <a:r>
              <a:rPr lang="fr-BE" u="none" baseline="0" dirty="0" smtClean="0"/>
              <a:t> </a:t>
            </a:r>
            <a:r>
              <a:rPr lang="fr-BE" u="none" baseline="0" dirty="0" err="1" smtClean="0"/>
              <a:t>is</a:t>
            </a:r>
            <a:r>
              <a:rPr lang="fr-BE" u="none" baseline="0" dirty="0" smtClean="0"/>
              <a:t> the B </a:t>
            </a:r>
            <a:r>
              <a:rPr lang="fr-BE" u="none" baseline="0" dirty="0" err="1" smtClean="0"/>
              <a:t>cells</a:t>
            </a:r>
            <a:r>
              <a:rPr lang="fr-BE" u="none" baseline="0" dirty="0" smtClean="0"/>
              <a:t>.</a:t>
            </a:r>
          </a:p>
          <a:p>
            <a:r>
              <a:rPr lang="fr-BE" u="none" baseline="0" dirty="0" smtClean="0"/>
              <a:t>For the </a:t>
            </a:r>
            <a:r>
              <a:rPr lang="fr-BE" u="none" baseline="0" dirty="0" err="1" smtClean="0"/>
              <a:t>majority</a:t>
            </a:r>
            <a:r>
              <a:rPr lang="fr-BE" u="none" baseline="0" dirty="0" smtClean="0"/>
              <a:t> of the population, the infection </a:t>
            </a:r>
            <a:r>
              <a:rPr lang="fr-BE" u="none" baseline="0" dirty="0" err="1" smtClean="0"/>
              <a:t>is</a:t>
            </a:r>
            <a:r>
              <a:rPr lang="fr-BE" u="none" baseline="0" dirty="0" smtClean="0"/>
              <a:t> not an issue as </a:t>
            </a:r>
            <a:r>
              <a:rPr lang="fr-BE" u="none" baseline="0" dirty="0" err="1" smtClean="0"/>
              <a:t>this</a:t>
            </a:r>
            <a:r>
              <a:rPr lang="fr-BE" u="none" baseline="0" dirty="0" smtClean="0"/>
              <a:t> </a:t>
            </a:r>
            <a:r>
              <a:rPr lang="fr-BE" u="none" baseline="0" dirty="0" err="1" smtClean="0"/>
              <a:t>will</a:t>
            </a:r>
            <a:r>
              <a:rPr lang="fr-BE" u="none" baseline="0" dirty="0" smtClean="0"/>
              <a:t> not cause </a:t>
            </a:r>
            <a:r>
              <a:rPr lang="fr-BE" u="none" baseline="0" dirty="0" err="1" smtClean="0"/>
              <a:t>any</a:t>
            </a:r>
            <a:r>
              <a:rPr lang="fr-BE" u="none" baseline="0" dirty="0" smtClean="0"/>
              <a:t> </a:t>
            </a:r>
            <a:r>
              <a:rPr lang="fr-BE" u="none" baseline="0" dirty="0" err="1" smtClean="0"/>
              <a:t>symptom</a:t>
            </a:r>
            <a:r>
              <a:rPr lang="fr-BE" u="none" baseline="0" dirty="0" smtClean="0"/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66950-F570-4D35-961B-54DC9F1ECA04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14197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 smtClean="0"/>
              <a:t>However</a:t>
            </a:r>
            <a:r>
              <a:rPr lang="fr-BE" dirty="0" smtClean="0"/>
              <a:t>, in </a:t>
            </a:r>
            <a:r>
              <a:rPr lang="fr-BE" dirty="0" err="1" smtClean="0"/>
              <a:t>immunodeficient</a:t>
            </a:r>
            <a:r>
              <a:rPr lang="fr-BE" dirty="0" smtClean="0"/>
              <a:t> people, the EBV infection </a:t>
            </a:r>
            <a:r>
              <a:rPr lang="fr-BE" dirty="0" err="1" smtClean="0"/>
              <a:t>is</a:t>
            </a:r>
            <a:r>
              <a:rPr lang="fr-BE" dirty="0" smtClean="0"/>
              <a:t> a major </a:t>
            </a:r>
            <a:r>
              <a:rPr lang="fr-BE" dirty="0" err="1" smtClean="0"/>
              <a:t>risk</a:t>
            </a:r>
            <a:r>
              <a:rPr lang="fr-BE" baseline="0" dirty="0" smtClean="0"/>
              <a:t> factor to </a:t>
            </a:r>
            <a:r>
              <a:rPr lang="fr-BE" baseline="0" dirty="0" err="1" smtClean="0"/>
              <a:t>develop</a:t>
            </a:r>
            <a:r>
              <a:rPr lang="fr-BE" baseline="0" dirty="0" smtClean="0"/>
              <a:t> a </a:t>
            </a:r>
            <a:r>
              <a:rPr lang="fr-BE" baseline="0" dirty="0" err="1" smtClean="0"/>
              <a:t>lymphoproliferative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disorder</a:t>
            </a:r>
            <a:r>
              <a:rPr lang="fr-BE" baseline="0" dirty="0" smtClean="0"/>
              <a:t>.</a:t>
            </a:r>
          </a:p>
          <a:p>
            <a:r>
              <a:rPr lang="fr-BE" baseline="0" dirty="0" err="1" smtClean="0"/>
              <a:t>Indeed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gammaherpesviruses</a:t>
            </a:r>
            <a:r>
              <a:rPr lang="fr-BE" baseline="0" dirty="0" smtClean="0"/>
              <a:t> are </a:t>
            </a:r>
            <a:r>
              <a:rPr lang="fr-BE" baseline="0" dirty="0" err="1" smtClean="0"/>
              <a:t>known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manipulate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cell</a:t>
            </a:r>
            <a:r>
              <a:rPr lang="fr-BE" baseline="0" dirty="0" smtClean="0"/>
              <a:t> cycle.</a:t>
            </a:r>
          </a:p>
          <a:p>
            <a:r>
              <a:rPr lang="fr-BE" baseline="0" dirty="0" smtClean="0"/>
              <a:t>So people </a:t>
            </a:r>
            <a:r>
              <a:rPr lang="fr-BE" baseline="0" dirty="0" err="1" smtClean="0"/>
              <a:t>having</a:t>
            </a:r>
            <a:r>
              <a:rPr lang="fr-BE" baseline="0" dirty="0" smtClean="0"/>
              <a:t> an immune system </a:t>
            </a:r>
            <a:r>
              <a:rPr lang="fr-BE" baseline="0" dirty="0" err="1" smtClean="0"/>
              <a:t>struggling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kill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cells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behave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aberrantly</a:t>
            </a:r>
            <a:r>
              <a:rPr lang="fr-BE" baseline="0" dirty="0" smtClean="0"/>
              <a:t> are </a:t>
            </a:r>
            <a:r>
              <a:rPr lang="fr-BE" baseline="0" dirty="0" err="1" smtClean="0"/>
              <a:t>prone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develop</a:t>
            </a:r>
            <a:r>
              <a:rPr lang="fr-BE" baseline="0" dirty="0" smtClean="0"/>
              <a:t> a </a:t>
            </a:r>
            <a:r>
              <a:rPr lang="fr-BE" baseline="0" dirty="0" err="1" smtClean="0"/>
              <a:t>lymphoproliferative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disorder</a:t>
            </a:r>
            <a:r>
              <a:rPr lang="fr-BE" baseline="0" dirty="0" smtClean="0"/>
              <a:t>.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66950-F570-4D35-961B-54DC9F1ECA04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24006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The main </a:t>
            </a:r>
            <a:r>
              <a:rPr lang="fr-BE" dirty="0" err="1" smtClean="0"/>
              <a:t>reservoir</a:t>
            </a:r>
            <a:r>
              <a:rPr lang="fr-BE" dirty="0" smtClean="0"/>
              <a:t> of </a:t>
            </a:r>
            <a:r>
              <a:rPr lang="fr-BE" dirty="0" err="1" smtClean="0"/>
              <a:t>gammaherpesviruses</a:t>
            </a:r>
            <a:r>
              <a:rPr lang="fr-BE" dirty="0" smtClean="0"/>
              <a:t> are B </a:t>
            </a:r>
            <a:r>
              <a:rPr lang="fr-BE" dirty="0" err="1" smtClean="0"/>
              <a:t>cells</a:t>
            </a:r>
            <a:r>
              <a:rPr lang="fr-BE" dirty="0" smtClean="0"/>
              <a:t>.</a:t>
            </a:r>
          </a:p>
          <a:p>
            <a:r>
              <a:rPr lang="fr-BE" dirty="0" smtClean="0"/>
              <a:t>And the infection </a:t>
            </a:r>
            <a:r>
              <a:rPr lang="fr-BE" dirty="0" err="1" smtClean="0"/>
              <a:t>is</a:t>
            </a:r>
            <a:r>
              <a:rPr lang="fr-BE" dirty="0" smtClean="0"/>
              <a:t> not </a:t>
            </a:r>
            <a:r>
              <a:rPr lang="fr-BE" dirty="0" err="1" smtClean="0"/>
              <a:t>random</a:t>
            </a:r>
            <a:r>
              <a:rPr lang="fr-BE" dirty="0" smtClean="0"/>
              <a:t>. The </a:t>
            </a:r>
            <a:r>
              <a:rPr lang="fr-BE" dirty="0" err="1" smtClean="0"/>
              <a:t>gammaherpesviruses</a:t>
            </a:r>
            <a:r>
              <a:rPr lang="fr-BE" dirty="0" smtClean="0"/>
              <a:t> </a:t>
            </a:r>
            <a:r>
              <a:rPr lang="fr-BE" dirty="0" err="1" smtClean="0"/>
              <a:t>preferentially</a:t>
            </a:r>
            <a:r>
              <a:rPr lang="fr-BE" dirty="0" smtClean="0"/>
              <a:t> infect and </a:t>
            </a:r>
            <a:r>
              <a:rPr lang="fr-BE" dirty="0" err="1" smtClean="0"/>
              <a:t>persist</a:t>
            </a:r>
            <a:r>
              <a:rPr lang="fr-BE" dirty="0" smtClean="0"/>
              <a:t> in </a:t>
            </a:r>
            <a:r>
              <a:rPr lang="fr-BE" dirty="0" err="1" smtClean="0"/>
              <a:t>some</a:t>
            </a:r>
            <a:r>
              <a:rPr lang="fr-BE" dirty="0" smtClean="0"/>
              <a:t> B </a:t>
            </a:r>
            <a:r>
              <a:rPr lang="fr-BE" dirty="0" err="1" smtClean="0"/>
              <a:t>cells</a:t>
            </a:r>
            <a:r>
              <a:rPr lang="fr-BE" dirty="0" smtClean="0"/>
              <a:t>, </a:t>
            </a:r>
            <a:r>
              <a:rPr lang="fr-BE" dirty="0" err="1" smtClean="0"/>
              <a:t>based</a:t>
            </a:r>
            <a:r>
              <a:rPr lang="fr-BE" dirty="0" smtClean="0"/>
              <a:t> on the B </a:t>
            </a:r>
            <a:r>
              <a:rPr lang="fr-BE" dirty="0" err="1" smtClean="0"/>
              <a:t>cell</a:t>
            </a:r>
            <a:r>
              <a:rPr lang="fr-BE" dirty="0" smtClean="0"/>
              <a:t> </a:t>
            </a:r>
            <a:r>
              <a:rPr lang="fr-BE" dirty="0" err="1" smtClean="0"/>
              <a:t>receptor</a:t>
            </a:r>
            <a:r>
              <a:rPr lang="fr-BE" dirty="0" smtClean="0"/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66950-F570-4D35-961B-54DC9F1ECA04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96706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Long story short, the B </a:t>
            </a:r>
            <a:r>
              <a:rPr lang="fr-BE" dirty="0" err="1" smtClean="0"/>
              <a:t>cell</a:t>
            </a:r>
            <a:r>
              <a:rPr lang="fr-BE" dirty="0" smtClean="0"/>
              <a:t> </a:t>
            </a:r>
            <a:r>
              <a:rPr lang="fr-BE" dirty="0" err="1" smtClean="0"/>
              <a:t>receptors</a:t>
            </a:r>
            <a:r>
              <a:rPr lang="fr-BE" baseline="0" dirty="0" smtClean="0"/>
              <a:t> are </a:t>
            </a:r>
            <a:r>
              <a:rPr lang="fr-BE" baseline="0" dirty="0" err="1" smtClean="0"/>
              <a:t>antibodies</a:t>
            </a:r>
            <a:r>
              <a:rPr lang="fr-BE" baseline="0" dirty="0" smtClean="0"/>
              <a:t> at the surface of B </a:t>
            </a:r>
            <a:r>
              <a:rPr lang="fr-BE" baseline="0" dirty="0" err="1" smtClean="0"/>
              <a:t>cells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act</a:t>
            </a:r>
            <a:r>
              <a:rPr lang="fr-BE" baseline="0" dirty="0" smtClean="0"/>
              <a:t> as a </a:t>
            </a:r>
            <a:r>
              <a:rPr lang="fr-BE" baseline="0" dirty="0" err="1" smtClean="0"/>
              <a:t>receptor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activate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them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when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they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encounter</a:t>
            </a:r>
            <a:r>
              <a:rPr lang="fr-BE" baseline="0" dirty="0" smtClean="0"/>
              <a:t> a </a:t>
            </a:r>
            <a:r>
              <a:rPr lang="fr-BE" baseline="0" dirty="0" err="1" smtClean="0"/>
              <a:t>complementary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antigen</a:t>
            </a:r>
            <a:r>
              <a:rPr lang="fr-BE" baseline="0" dirty="0" smtClean="0"/>
              <a:t>.</a:t>
            </a:r>
          </a:p>
          <a:p>
            <a:r>
              <a:rPr lang="fr-BE" baseline="0" dirty="0" err="1" smtClean="0"/>
              <a:t>They</a:t>
            </a:r>
            <a:r>
              <a:rPr lang="fr-BE" baseline="0" dirty="0" smtClean="0"/>
              <a:t> are </a:t>
            </a:r>
            <a:r>
              <a:rPr lang="fr-BE" baseline="0" dirty="0" err="1" smtClean="0"/>
              <a:t>generated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dynamically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during</a:t>
            </a:r>
            <a:r>
              <a:rPr lang="fr-BE" baseline="0" dirty="0" smtClean="0"/>
              <a:t> the B </a:t>
            </a:r>
            <a:r>
              <a:rPr lang="fr-BE" baseline="0" dirty="0" err="1" smtClean="0"/>
              <a:t>cell</a:t>
            </a:r>
            <a:r>
              <a:rPr lang="fr-BE" baseline="0" dirty="0" smtClean="0"/>
              <a:t> maturation. All the BCR of an </a:t>
            </a:r>
            <a:r>
              <a:rPr lang="fr-BE" baseline="0" dirty="0" err="1" smtClean="0"/>
              <a:t>individual</a:t>
            </a:r>
            <a:r>
              <a:rPr lang="fr-BE" baseline="0" dirty="0" smtClean="0"/>
              <a:t> are </a:t>
            </a:r>
            <a:r>
              <a:rPr lang="fr-BE" baseline="0" dirty="0" err="1" smtClean="0"/>
              <a:t>called</a:t>
            </a:r>
            <a:r>
              <a:rPr lang="fr-BE" baseline="0" dirty="0" smtClean="0"/>
              <a:t> the BCR </a:t>
            </a:r>
            <a:r>
              <a:rPr lang="fr-BE" baseline="0" dirty="0" err="1" smtClean="0"/>
              <a:t>repertoire</a:t>
            </a:r>
            <a:r>
              <a:rPr lang="fr-BE" baseline="0" dirty="0" smtClean="0"/>
              <a:t>.</a:t>
            </a:r>
            <a:endParaRPr lang="fr-BE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66950-F570-4D35-961B-54DC9F1ECA04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82150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So the infection </a:t>
            </a:r>
            <a:r>
              <a:rPr lang="fr-BE" dirty="0" err="1" smtClean="0"/>
              <a:t>is</a:t>
            </a:r>
            <a:r>
              <a:rPr lang="fr-BE" dirty="0" smtClean="0"/>
              <a:t> not </a:t>
            </a:r>
            <a:r>
              <a:rPr lang="fr-BE" dirty="0" err="1" smtClean="0"/>
              <a:t>random</a:t>
            </a:r>
            <a:r>
              <a:rPr lang="fr-BE" dirty="0" smtClean="0"/>
              <a:t>, but the </a:t>
            </a:r>
            <a:r>
              <a:rPr lang="fr-BE" dirty="0" err="1" smtClean="0"/>
              <a:t>mecanism</a:t>
            </a:r>
            <a:r>
              <a:rPr lang="fr-BE" dirty="0" smtClean="0"/>
              <a:t> </a:t>
            </a:r>
            <a:r>
              <a:rPr lang="fr-BE" dirty="0" err="1" smtClean="0"/>
              <a:t>behind</a:t>
            </a:r>
            <a:r>
              <a:rPr lang="fr-BE" dirty="0" smtClean="0"/>
              <a:t> the </a:t>
            </a:r>
            <a:r>
              <a:rPr lang="fr-BE" dirty="0" err="1" smtClean="0"/>
              <a:t>preference</a:t>
            </a:r>
            <a:r>
              <a:rPr lang="fr-BE" dirty="0" smtClean="0"/>
              <a:t> of infection </a:t>
            </a:r>
            <a:r>
              <a:rPr lang="fr-BE" dirty="0" err="1" smtClean="0"/>
              <a:t>is</a:t>
            </a:r>
            <a:r>
              <a:rPr lang="fr-BE" dirty="0" smtClean="0"/>
              <a:t> </a:t>
            </a:r>
            <a:r>
              <a:rPr lang="fr-BE" dirty="0" err="1" smtClean="0"/>
              <a:t>however</a:t>
            </a:r>
            <a:r>
              <a:rPr lang="fr-BE" dirty="0" smtClean="0"/>
              <a:t> </a:t>
            </a:r>
            <a:r>
              <a:rPr lang="fr-BE" dirty="0" err="1" smtClean="0"/>
              <a:t>poorly</a:t>
            </a:r>
            <a:r>
              <a:rPr lang="fr-BE" dirty="0" smtClean="0"/>
              <a:t> </a:t>
            </a:r>
            <a:r>
              <a:rPr lang="fr-BE" dirty="0" err="1" smtClean="0"/>
              <a:t>understood</a:t>
            </a:r>
            <a:r>
              <a:rPr lang="fr-BE" dirty="0" smtClean="0"/>
              <a:t>.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66950-F570-4D35-961B-54DC9F1ECA04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90829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And I </a:t>
            </a:r>
            <a:r>
              <a:rPr lang="fr-BE" dirty="0" err="1" smtClean="0"/>
              <a:t>said</a:t>
            </a:r>
            <a:r>
              <a:rPr lang="fr-BE" dirty="0" smtClean="0"/>
              <a:t> </a:t>
            </a:r>
            <a:r>
              <a:rPr lang="fr-BE" dirty="0" err="1" smtClean="0"/>
              <a:t>that</a:t>
            </a:r>
            <a:r>
              <a:rPr lang="fr-BE" dirty="0" smtClean="0"/>
              <a:t> </a:t>
            </a:r>
            <a:r>
              <a:rPr lang="fr-BE" dirty="0" err="1" smtClean="0"/>
              <a:t>immunodeficient</a:t>
            </a:r>
            <a:r>
              <a:rPr lang="fr-BE" dirty="0" smtClean="0"/>
              <a:t> </a:t>
            </a:r>
            <a:r>
              <a:rPr lang="fr-BE" dirty="0" err="1" smtClean="0"/>
              <a:t>individuals</a:t>
            </a:r>
            <a:r>
              <a:rPr lang="fr-BE" dirty="0" smtClean="0"/>
              <a:t> have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higher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risk</a:t>
            </a:r>
            <a:r>
              <a:rPr lang="fr-BE" baseline="0" dirty="0" smtClean="0"/>
              <a:t> of </a:t>
            </a:r>
            <a:r>
              <a:rPr lang="fr-BE" baseline="0" dirty="0" err="1" smtClean="0"/>
              <a:t>developping</a:t>
            </a:r>
            <a:r>
              <a:rPr lang="fr-BE" baseline="0" dirty="0" smtClean="0"/>
              <a:t> </a:t>
            </a:r>
            <a:r>
              <a:rPr lang="fr-BE" baseline="0" dirty="0" err="1" smtClean="0"/>
              <a:t>lymphoproliferative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disorders</a:t>
            </a:r>
            <a:r>
              <a:rPr lang="fr-BE" baseline="0" dirty="0" smtClean="0"/>
              <a:t>.</a:t>
            </a:r>
          </a:p>
          <a:p>
            <a:r>
              <a:rPr lang="fr-BE" baseline="0" dirty="0" smtClean="0"/>
              <a:t>It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even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worse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when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person</a:t>
            </a:r>
            <a:r>
              <a:rPr lang="fr-BE" baseline="0" dirty="0" smtClean="0"/>
              <a:t> has </a:t>
            </a:r>
            <a:r>
              <a:rPr lang="fr-BE" baseline="0" dirty="0" err="1" smtClean="0"/>
              <a:t>never</a:t>
            </a:r>
            <a:r>
              <a:rPr lang="fr-BE" baseline="0" dirty="0" smtClean="0"/>
              <a:t> been </a:t>
            </a:r>
            <a:r>
              <a:rPr lang="fr-BE" baseline="0" dirty="0" err="1" smtClean="0"/>
              <a:t>infected</a:t>
            </a:r>
            <a:r>
              <a:rPr lang="fr-BE" baseline="0" dirty="0" smtClean="0"/>
              <a:t> by the EBV, </a:t>
            </a:r>
            <a:r>
              <a:rPr lang="fr-BE" baseline="0" dirty="0" err="1" smtClean="0"/>
              <a:t>needs</a:t>
            </a:r>
            <a:r>
              <a:rPr lang="fr-BE" baseline="0" dirty="0" smtClean="0"/>
              <a:t> a transplant, and the </a:t>
            </a:r>
            <a:r>
              <a:rPr lang="fr-BE" baseline="0" dirty="0" err="1" smtClean="0"/>
              <a:t>donor</a:t>
            </a:r>
            <a:r>
              <a:rPr lang="fr-BE" baseline="0" dirty="0" smtClean="0"/>
              <a:t> has been </a:t>
            </a:r>
            <a:r>
              <a:rPr lang="fr-BE" baseline="0" dirty="0" err="1" smtClean="0"/>
              <a:t>infected</a:t>
            </a:r>
            <a:r>
              <a:rPr lang="fr-BE" baseline="0" dirty="0" smtClean="0"/>
              <a:t> by the EBV. </a:t>
            </a:r>
            <a:r>
              <a:rPr lang="fr-BE" baseline="0" dirty="0" err="1" smtClean="0"/>
              <a:t>Here</a:t>
            </a:r>
            <a:r>
              <a:rPr lang="fr-BE" baseline="0" dirty="0" smtClean="0"/>
              <a:t>, the </a:t>
            </a:r>
            <a:r>
              <a:rPr lang="fr-BE" baseline="0" dirty="0" err="1" smtClean="0"/>
              <a:t>recipient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needs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take</a:t>
            </a:r>
            <a:r>
              <a:rPr lang="fr-BE" baseline="0" dirty="0" smtClean="0"/>
              <a:t> an immunosuppressive </a:t>
            </a:r>
            <a:r>
              <a:rPr lang="fr-BE" baseline="0" dirty="0" err="1" smtClean="0"/>
              <a:t>treatment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avoid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engraftment</a:t>
            </a:r>
            <a:r>
              <a:rPr lang="fr-BE" baseline="0" dirty="0" smtClean="0"/>
              <a:t> rejection. It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one of the </a:t>
            </a:r>
            <a:r>
              <a:rPr lang="fr-BE" baseline="0" dirty="0" err="1" smtClean="0"/>
              <a:t>reason</a:t>
            </a:r>
            <a:r>
              <a:rPr lang="fr-BE" baseline="0" dirty="0" smtClean="0"/>
              <a:t> of the </a:t>
            </a:r>
            <a:r>
              <a:rPr lang="fr-BE" baseline="0" dirty="0" err="1" smtClean="0"/>
              <a:t>immunodefiency</a:t>
            </a:r>
            <a:r>
              <a:rPr lang="fr-BE" baseline="0" dirty="0" smtClean="0"/>
              <a:t>.</a:t>
            </a:r>
          </a:p>
          <a:p>
            <a:r>
              <a:rPr lang="fr-BE" dirty="0" smtClean="0"/>
              <a:t>But </a:t>
            </a:r>
            <a:r>
              <a:rPr lang="fr-BE" dirty="0" err="1" smtClean="0"/>
              <a:t>we</a:t>
            </a:r>
            <a:r>
              <a:rPr lang="fr-BE" dirty="0" smtClean="0"/>
              <a:t> </a:t>
            </a:r>
            <a:r>
              <a:rPr lang="fr-BE" dirty="0" err="1" smtClean="0"/>
              <a:t>lack</a:t>
            </a:r>
            <a:r>
              <a:rPr lang="fr-BE" dirty="0" smtClean="0"/>
              <a:t> </a:t>
            </a:r>
            <a:r>
              <a:rPr lang="fr-BE" dirty="0" err="1" smtClean="0"/>
              <a:t>models</a:t>
            </a:r>
            <a:r>
              <a:rPr lang="fr-BE" dirty="0" smtClean="0"/>
              <a:t> </a:t>
            </a:r>
            <a:r>
              <a:rPr lang="fr-BE" dirty="0" err="1" smtClean="0"/>
              <a:t>that</a:t>
            </a:r>
            <a:r>
              <a:rPr lang="fr-BE" dirty="0" smtClean="0"/>
              <a:t> </a:t>
            </a:r>
            <a:r>
              <a:rPr lang="fr-BE" dirty="0" err="1" smtClean="0"/>
              <a:t>study</a:t>
            </a:r>
            <a:r>
              <a:rPr lang="fr-BE" dirty="0" smtClean="0"/>
              <a:t> </a:t>
            </a:r>
            <a:r>
              <a:rPr lang="fr-BE" dirty="0" err="1" smtClean="0"/>
              <a:t>such</a:t>
            </a:r>
            <a:r>
              <a:rPr lang="fr-BE" dirty="0" smtClean="0"/>
              <a:t> cases, and people are </a:t>
            </a:r>
            <a:r>
              <a:rPr lang="fr-BE" dirty="0" err="1" smtClean="0"/>
              <a:t>dyin</a:t>
            </a:r>
            <a:r>
              <a:rPr lang="fr-BE" baseline="0" dirty="0" err="1" smtClean="0"/>
              <a:t>g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every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year</a:t>
            </a:r>
            <a:r>
              <a:rPr lang="fr-BE" baseline="0" dirty="0" smtClean="0"/>
              <a:t> of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lack</a:t>
            </a:r>
            <a:r>
              <a:rPr lang="fr-BE" baseline="0" dirty="0" smtClean="0"/>
              <a:t> of data.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66950-F570-4D35-961B-54DC9F1ECA04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326021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dirty="0" smtClean="0"/>
              <a:t>So </a:t>
            </a:r>
            <a:r>
              <a:rPr lang="fr-BE" dirty="0" err="1" smtClean="0"/>
              <a:t>here</a:t>
            </a:r>
            <a:r>
              <a:rPr lang="fr-BE" dirty="0" smtClean="0"/>
              <a:t> I </a:t>
            </a:r>
            <a:r>
              <a:rPr lang="fr-BE" dirty="0" err="1" smtClean="0"/>
              <a:t>am</a:t>
            </a:r>
            <a:r>
              <a:rPr lang="fr-BE" dirty="0" smtClean="0"/>
              <a:t>! In </a:t>
            </a:r>
            <a:r>
              <a:rPr lang="fr-BE" dirty="0" err="1" smtClean="0"/>
              <a:t>my</a:t>
            </a:r>
            <a:r>
              <a:rPr lang="fr-BE" dirty="0" smtClean="0"/>
              <a:t> </a:t>
            </a:r>
            <a:r>
              <a:rPr lang="fr-BE" dirty="0" err="1" smtClean="0"/>
              <a:t>project</a:t>
            </a:r>
            <a:r>
              <a:rPr lang="fr-BE" dirty="0" smtClean="0"/>
              <a:t>, I </a:t>
            </a:r>
            <a:r>
              <a:rPr lang="fr-BE" dirty="0" err="1" smtClean="0"/>
              <a:t>then</a:t>
            </a:r>
            <a:r>
              <a:rPr lang="fr-BE" dirty="0" smtClean="0"/>
              <a:t> </a:t>
            </a:r>
            <a:r>
              <a:rPr lang="fr-BE" dirty="0" err="1" smtClean="0"/>
              <a:t>study</a:t>
            </a:r>
            <a:r>
              <a:rPr lang="fr-BE" dirty="0" smtClean="0"/>
              <a:t> the impact of the </a:t>
            </a:r>
            <a:r>
              <a:rPr lang="fr-BE" dirty="0" err="1" smtClean="0"/>
              <a:t>Murid</a:t>
            </a:r>
            <a:r>
              <a:rPr lang="fr-BE" dirty="0" smtClean="0"/>
              <a:t> </a:t>
            </a:r>
            <a:r>
              <a:rPr lang="fr-BE" dirty="0" err="1" smtClean="0"/>
              <a:t>HerpesVirus</a:t>
            </a:r>
            <a:r>
              <a:rPr lang="fr-BE" baseline="0" dirty="0" smtClean="0"/>
              <a:t> 4 on B </a:t>
            </a:r>
            <a:r>
              <a:rPr lang="fr-BE" baseline="0" dirty="0" err="1" smtClean="0"/>
              <a:t>cells</a:t>
            </a:r>
            <a:r>
              <a:rPr lang="fr-BE" baseline="0" dirty="0" smtClean="0"/>
              <a:t> in </a:t>
            </a:r>
            <a:r>
              <a:rPr lang="fr-BE" baseline="0" dirty="0" err="1" smtClean="0"/>
              <a:t>mice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undergo</a:t>
            </a:r>
            <a:r>
              <a:rPr lang="fr-BE" baseline="0" dirty="0" smtClean="0"/>
              <a:t> an immunosuppressive </a:t>
            </a:r>
            <a:r>
              <a:rPr lang="fr-BE" baseline="0" dirty="0" err="1" smtClean="0"/>
              <a:t>treatment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after</a:t>
            </a:r>
            <a:r>
              <a:rPr lang="fr-BE" baseline="0" dirty="0" smtClean="0"/>
              <a:t> an </a:t>
            </a:r>
            <a:r>
              <a:rPr lang="fr-BE" baseline="0" dirty="0" err="1" smtClean="0"/>
              <a:t>hematopoietic</a:t>
            </a:r>
            <a:r>
              <a:rPr lang="fr-BE" baseline="0" dirty="0" smtClean="0"/>
              <a:t> stem </a:t>
            </a:r>
            <a:r>
              <a:rPr lang="fr-BE" baseline="0" dirty="0" err="1" smtClean="0"/>
              <a:t>cell</a:t>
            </a:r>
            <a:r>
              <a:rPr lang="fr-BE" baseline="0" dirty="0" smtClean="0"/>
              <a:t> transplant.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baseline="0" dirty="0" smtClean="0"/>
              <a:t>I </a:t>
            </a:r>
            <a:r>
              <a:rPr lang="fr-BE" baseline="0" dirty="0" err="1" smtClean="0"/>
              <a:t>will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take</a:t>
            </a:r>
            <a:r>
              <a:rPr lang="fr-BE" baseline="0" dirty="0" smtClean="0"/>
              <a:t> a </a:t>
            </a:r>
            <a:r>
              <a:rPr lang="fr-BE" baseline="0" dirty="0" err="1" smtClean="0"/>
              <a:t>picture</a:t>
            </a:r>
            <a:r>
              <a:rPr lang="fr-BE" baseline="0" dirty="0" smtClean="0"/>
              <a:t> of the BCR </a:t>
            </a:r>
            <a:r>
              <a:rPr lang="fr-BE" baseline="0" dirty="0" err="1" smtClean="0"/>
              <a:t>repertoire</a:t>
            </a:r>
            <a:r>
              <a:rPr lang="fr-BE" baseline="0" dirty="0" smtClean="0"/>
              <a:t> of </a:t>
            </a:r>
            <a:r>
              <a:rPr lang="fr-BE" baseline="0" dirty="0" err="1" smtClean="0"/>
              <a:t>mice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before</a:t>
            </a:r>
            <a:r>
              <a:rPr lang="fr-BE" baseline="0" dirty="0" smtClean="0"/>
              <a:t> transplant, and 30 and 60 </a:t>
            </a:r>
            <a:r>
              <a:rPr lang="fr-BE" baseline="0" dirty="0" err="1" smtClean="0"/>
              <a:t>days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after</a:t>
            </a:r>
            <a:r>
              <a:rPr lang="fr-BE" baseline="0" dirty="0" smtClean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baseline="0" dirty="0" smtClean="0"/>
              <a:t>I </a:t>
            </a:r>
            <a:r>
              <a:rPr lang="fr-BE" baseline="0" dirty="0" err="1" smtClean="0"/>
              <a:t>will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then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try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highlight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which</a:t>
            </a:r>
            <a:r>
              <a:rPr lang="fr-BE" baseline="0" dirty="0" smtClean="0"/>
              <a:t> B </a:t>
            </a:r>
            <a:r>
              <a:rPr lang="fr-BE" baseline="0" dirty="0" err="1" smtClean="0"/>
              <a:t>cells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were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proliferating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too</a:t>
            </a:r>
            <a:r>
              <a:rPr lang="fr-BE" baseline="0" dirty="0" smtClean="0"/>
              <a:t> </a:t>
            </a:r>
            <a:r>
              <a:rPr lang="fr-BE" baseline="0" dirty="0" err="1" smtClean="0"/>
              <a:t>much</a:t>
            </a:r>
            <a:r>
              <a:rPr lang="fr-BE" baseline="0" dirty="0" smtClean="0"/>
              <a:t>, and </a:t>
            </a:r>
            <a:r>
              <a:rPr lang="fr-BE" baseline="0" dirty="0" err="1" smtClean="0"/>
              <a:t>what</a:t>
            </a:r>
            <a:r>
              <a:rPr lang="fr-BE" baseline="0" dirty="0" smtClean="0"/>
              <a:t> BCR </a:t>
            </a:r>
            <a:r>
              <a:rPr lang="fr-BE" baseline="0" dirty="0" err="1" smtClean="0"/>
              <a:t>they</a:t>
            </a:r>
            <a:r>
              <a:rPr lang="fr-BE" baseline="0" dirty="0" smtClean="0"/>
              <a:t> have and </a:t>
            </a:r>
            <a:r>
              <a:rPr lang="fr-BE" baseline="0" dirty="0" err="1" smtClean="0"/>
              <a:t>characterize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them</a:t>
            </a:r>
            <a:r>
              <a:rPr lang="fr-BE" baseline="0" dirty="0" smtClean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baseline="0" dirty="0" smtClean="0"/>
              <a:t>I </a:t>
            </a:r>
            <a:r>
              <a:rPr lang="fr-BE" baseline="0" dirty="0" err="1" smtClean="0"/>
              <a:t>hope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will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give</a:t>
            </a:r>
            <a:r>
              <a:rPr lang="fr-BE" baseline="0" dirty="0" smtClean="0"/>
              <a:t> us more information on the B </a:t>
            </a:r>
            <a:r>
              <a:rPr lang="fr-BE" baseline="0" dirty="0" err="1" smtClean="0"/>
              <a:t>cells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are more </a:t>
            </a:r>
            <a:r>
              <a:rPr lang="fr-BE" baseline="0" dirty="0" err="1" smtClean="0"/>
              <a:t>prone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be</a:t>
            </a:r>
            <a:r>
              <a:rPr lang="fr-BE" baseline="0" dirty="0" smtClean="0"/>
              <a:t> an issue in </a:t>
            </a:r>
            <a:r>
              <a:rPr lang="fr-BE" baseline="0" dirty="0" err="1" smtClean="0"/>
              <a:t>such</a:t>
            </a:r>
            <a:r>
              <a:rPr lang="fr-BE" baseline="0" dirty="0" smtClean="0"/>
              <a:t> cases.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66950-F570-4D35-961B-54DC9F1ECA04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04920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2192000" cy="2801938"/>
          </a:xfrm>
          <a:prstGeom prst="rect">
            <a:avLst/>
          </a:prstGeom>
          <a:solidFill>
            <a:srgbClr val="D329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67300" y="1752600"/>
            <a:ext cx="2057400" cy="20574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04775" y="142875"/>
            <a:ext cx="11982450" cy="1743075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noProof="0" dirty="0" smtClean="0"/>
              <a:t>Title MMMMMMMM MMMMMMM MMMMMMMM MMMMMM MMMMMMMM</a:t>
            </a:r>
            <a:endParaRPr lang="en-GB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810000"/>
            <a:ext cx="9144000" cy="2165470"/>
          </a:xfrm>
        </p:spPr>
        <p:txBody>
          <a:bodyPr>
            <a:normAutofit/>
          </a:bodyPr>
          <a:lstStyle>
            <a:lvl1pPr marL="0" indent="0" algn="ctr">
              <a:buNone/>
              <a:defRPr sz="3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 smtClean="0"/>
              <a:t>Speaker MMMMMM </a:t>
            </a:r>
            <a:r>
              <a:rPr lang="en-GB" noProof="0" dirty="0" err="1" smtClean="0"/>
              <a:t>MMMMMM</a:t>
            </a:r>
            <a:r>
              <a:rPr lang="en-GB" noProof="0" dirty="0" smtClean="0"/>
              <a:t> MMMMMMM</a:t>
            </a:r>
          </a:p>
          <a:p>
            <a:r>
              <a:rPr lang="en-GB" noProof="0" dirty="0" smtClean="0"/>
              <a:t>Other people MMMMM </a:t>
            </a:r>
            <a:r>
              <a:rPr lang="en-GB" noProof="0" dirty="0" err="1" smtClean="0"/>
              <a:t>MMMMM</a:t>
            </a:r>
            <a:r>
              <a:rPr lang="en-GB" noProof="0" dirty="0" smtClean="0"/>
              <a:t> MMMMMMMM</a:t>
            </a:r>
          </a:p>
          <a:p>
            <a:r>
              <a:rPr lang="en-GB" noProof="0" dirty="0" smtClean="0"/>
              <a:t>Promoter(s) MMMMM </a:t>
            </a:r>
            <a:r>
              <a:rPr lang="en-GB" noProof="0" dirty="0" err="1" smtClean="0"/>
              <a:t>MMMMM</a:t>
            </a:r>
            <a:r>
              <a:rPr lang="en-GB" noProof="0" dirty="0" smtClean="0"/>
              <a:t> </a:t>
            </a:r>
            <a:r>
              <a:rPr lang="en-GB" noProof="0" dirty="0" err="1" smtClean="0"/>
              <a:t>MMMMM</a:t>
            </a:r>
            <a:r>
              <a:rPr lang="en-GB" noProof="0" dirty="0" smtClean="0"/>
              <a:t> MMMM MMMMM </a:t>
            </a:r>
            <a:r>
              <a:rPr lang="en-GB" noProof="0" dirty="0" err="1" smtClean="0"/>
              <a:t>MMMMM</a:t>
            </a:r>
            <a:r>
              <a:rPr lang="en-GB" noProof="0" dirty="0" smtClean="0"/>
              <a:t> </a:t>
            </a:r>
            <a:r>
              <a:rPr lang="en-GB" noProof="0" dirty="0" err="1" smtClean="0"/>
              <a:t>MMMMM</a:t>
            </a:r>
            <a:r>
              <a:rPr lang="en-GB" noProof="0" dirty="0" smtClean="0"/>
              <a:t> </a:t>
            </a:r>
            <a:r>
              <a:rPr lang="en-GB" noProof="0" dirty="0" err="1" smtClean="0"/>
              <a:t>MMMMM</a:t>
            </a:r>
            <a:r>
              <a:rPr lang="en-GB" noProof="0" dirty="0" smtClean="0"/>
              <a:t> MMMM</a:t>
            </a:r>
            <a:endParaRPr lang="en-GB" noProof="0" dirty="0"/>
          </a:p>
        </p:txBody>
      </p:sp>
      <p:pic>
        <p:nvPicPr>
          <p:cNvPr id="11" name="Image 10" descr="uLIEGE_Faculte_MedecineVeterinaire_Logo_RVB_pos@2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154" y="5975470"/>
            <a:ext cx="3401693" cy="87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88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FF498-19F2-48D4-A322-25A41752247A}" type="datetimeFigureOut">
              <a:rPr lang="fr-BE" smtClean="0"/>
              <a:t>20-12-23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A3A5-7138-4A39-93A1-DE3DAA6250A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51048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FF498-19F2-48D4-A322-25A41752247A}" type="datetimeFigureOut">
              <a:rPr lang="fr-BE" smtClean="0"/>
              <a:t>20-12-23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A3A5-7138-4A39-93A1-DE3DAA6250A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92713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FF498-19F2-48D4-A322-25A41752247A}" type="datetimeFigureOut">
              <a:rPr lang="fr-BE" smtClean="0"/>
              <a:t>20-12-23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A3A5-7138-4A39-93A1-DE3DAA6250A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14161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704850"/>
          </a:xfrm>
          <a:prstGeom prst="rect">
            <a:avLst/>
          </a:prstGeom>
          <a:solidFill>
            <a:srgbClr val="D329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5412"/>
            <a:ext cx="1133475" cy="113347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38200" y="704850"/>
            <a:ext cx="10515600" cy="98583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noProof="0" dirty="0" smtClean="0"/>
              <a:t>Title of the slide MMMMM </a:t>
            </a:r>
            <a:r>
              <a:rPr lang="en-GB" noProof="0" dirty="0" err="1" smtClean="0"/>
              <a:t>MMMMM</a:t>
            </a:r>
            <a:r>
              <a:rPr lang="en-GB" noProof="0" dirty="0" smtClean="0"/>
              <a:t> MM</a:t>
            </a:r>
            <a:endParaRPr lang="en-GB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 dirty="0" smtClean="0"/>
              <a:t>Modifier les styles du </a:t>
            </a:r>
            <a:r>
              <a:rPr lang="en-GB" noProof="0" dirty="0" err="1" smtClean="0"/>
              <a:t>texte</a:t>
            </a:r>
            <a:r>
              <a:rPr lang="en-GB" noProof="0" dirty="0" smtClean="0"/>
              <a:t> du masque</a:t>
            </a:r>
          </a:p>
          <a:p>
            <a:pPr lvl="1"/>
            <a:r>
              <a:rPr lang="en-GB" noProof="0" dirty="0" err="1" smtClean="0"/>
              <a:t>Deuxième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Troisième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Quatrième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Cinquième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704850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Title of the project MMMMM </a:t>
            </a:r>
            <a:r>
              <a:rPr lang="en-GB" noProof="0" dirty="0" err="1" smtClean="0"/>
              <a:t>MMMMM</a:t>
            </a:r>
            <a:r>
              <a:rPr lang="en-GB" noProof="0" dirty="0" smtClean="0"/>
              <a:t> </a:t>
            </a:r>
            <a:r>
              <a:rPr lang="en-GB" noProof="0" dirty="0" err="1" smtClean="0"/>
              <a:t>MMMMM</a:t>
            </a:r>
            <a:r>
              <a:rPr lang="en-GB" noProof="0" dirty="0" smtClean="0"/>
              <a:t> </a:t>
            </a:r>
            <a:r>
              <a:rPr lang="en-GB" noProof="0" dirty="0" err="1" smtClean="0"/>
              <a:t>MMMMM</a:t>
            </a:r>
            <a:r>
              <a:rPr lang="en-GB" noProof="0" dirty="0" smtClean="0"/>
              <a:t> </a:t>
            </a:r>
            <a:r>
              <a:rPr lang="en-GB" noProof="0" dirty="0" err="1" smtClean="0"/>
              <a:t>MMMMM</a:t>
            </a:r>
            <a:r>
              <a:rPr lang="en-GB" noProof="0" dirty="0" smtClean="0"/>
              <a:t> </a:t>
            </a:r>
            <a:r>
              <a:rPr lang="en-GB" noProof="0" dirty="0" err="1" smtClean="0"/>
              <a:t>MMMMM</a:t>
            </a:r>
            <a:r>
              <a:rPr lang="en-GB" noProof="0" dirty="0" smtClean="0"/>
              <a:t> M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1007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uLIEGE_Faculte_MedecineVeterinaire_Logo_RVB_pos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154" y="5975470"/>
            <a:ext cx="3401693" cy="874647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" y="-1"/>
            <a:ext cx="12192000" cy="4524375"/>
          </a:xfrm>
          <a:prstGeom prst="rect">
            <a:avLst/>
          </a:prstGeom>
          <a:solidFill>
            <a:srgbClr val="D329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67300" y="3476624"/>
            <a:ext cx="2057400" cy="20574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38200" y="412748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noProof="0" dirty="0" smtClean="0"/>
              <a:t>Thank you</a:t>
            </a:r>
            <a:endParaRPr lang="en-GB" noProof="0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0" hasCustomPrompt="1"/>
          </p:nvPr>
        </p:nvSpPr>
        <p:spPr>
          <a:xfrm>
            <a:off x="161925" y="1738312"/>
            <a:ext cx="4905375" cy="27860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Contributors</a:t>
            </a:r>
          </a:p>
          <a:p>
            <a:pPr lvl="0"/>
            <a:r>
              <a:rPr lang="en-GB" noProof="0" dirty="0" smtClean="0"/>
              <a:t>MMMMM </a:t>
            </a:r>
            <a:r>
              <a:rPr lang="en-GB" noProof="0" dirty="0" err="1" smtClean="0"/>
              <a:t>MMMMM</a:t>
            </a:r>
            <a:r>
              <a:rPr lang="en-GB" noProof="0" dirty="0" smtClean="0"/>
              <a:t> </a:t>
            </a:r>
            <a:r>
              <a:rPr lang="en-GB" noProof="0" dirty="0" err="1" smtClean="0"/>
              <a:t>MMMMM</a:t>
            </a:r>
            <a:endParaRPr lang="en-GB" noProof="0" dirty="0" smtClean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 smtClean="0"/>
              <a:t>MMMMM </a:t>
            </a:r>
            <a:r>
              <a:rPr lang="en-GB" noProof="0" dirty="0" err="1" smtClean="0"/>
              <a:t>MMMMM</a:t>
            </a:r>
            <a:r>
              <a:rPr lang="en-GB" noProof="0" dirty="0" smtClean="0"/>
              <a:t> </a:t>
            </a:r>
            <a:r>
              <a:rPr lang="en-GB" noProof="0" dirty="0" err="1" smtClean="0"/>
              <a:t>MMMMM</a:t>
            </a:r>
            <a:endParaRPr lang="en-GB" noProof="0" dirty="0" smtClean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 smtClean="0"/>
              <a:t>MMMMM </a:t>
            </a:r>
            <a:r>
              <a:rPr lang="en-GB" noProof="0" dirty="0" err="1" smtClean="0"/>
              <a:t>MMMMM</a:t>
            </a:r>
            <a:r>
              <a:rPr lang="en-GB" noProof="0" dirty="0" smtClean="0"/>
              <a:t> </a:t>
            </a:r>
            <a:r>
              <a:rPr lang="en-GB" noProof="0" dirty="0" err="1" smtClean="0"/>
              <a:t>MMMMM</a:t>
            </a:r>
            <a:endParaRPr lang="en-GB" noProof="0" dirty="0" smtClean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 smtClean="0"/>
              <a:t>MMMMM </a:t>
            </a:r>
            <a:r>
              <a:rPr lang="en-GB" noProof="0" dirty="0" err="1" smtClean="0"/>
              <a:t>MMMMM</a:t>
            </a:r>
            <a:r>
              <a:rPr lang="en-GB" noProof="0" dirty="0" smtClean="0"/>
              <a:t> </a:t>
            </a:r>
            <a:r>
              <a:rPr lang="en-GB" noProof="0" dirty="0" err="1" smtClean="0"/>
              <a:t>MMMMM</a:t>
            </a:r>
            <a:endParaRPr lang="en-GB" noProof="0" dirty="0" smtClean="0"/>
          </a:p>
          <a:p>
            <a:pPr lvl="0"/>
            <a:r>
              <a:rPr lang="en-GB" noProof="0" dirty="0" smtClean="0"/>
              <a:t>MMMMM </a:t>
            </a:r>
            <a:r>
              <a:rPr lang="en-GB" noProof="0" dirty="0" err="1" smtClean="0"/>
              <a:t>MMMMM</a:t>
            </a:r>
            <a:r>
              <a:rPr lang="en-GB" noProof="0" dirty="0" smtClean="0"/>
              <a:t> </a:t>
            </a:r>
            <a:r>
              <a:rPr lang="en-GB" noProof="0" dirty="0" err="1" smtClean="0"/>
              <a:t>MMMMM</a:t>
            </a:r>
            <a:endParaRPr lang="en-GB" noProof="0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1" hasCustomPrompt="1"/>
          </p:nvPr>
        </p:nvSpPr>
        <p:spPr>
          <a:xfrm>
            <a:off x="7124699" y="1738312"/>
            <a:ext cx="4905375" cy="278606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Contributors</a:t>
            </a:r>
          </a:p>
          <a:p>
            <a:pPr lvl="0"/>
            <a:r>
              <a:rPr lang="en-GB" noProof="0" dirty="0" smtClean="0"/>
              <a:t>MMMMM </a:t>
            </a:r>
            <a:r>
              <a:rPr lang="en-GB" noProof="0" dirty="0" err="1" smtClean="0"/>
              <a:t>MMMMM</a:t>
            </a:r>
            <a:r>
              <a:rPr lang="en-GB" noProof="0" dirty="0" smtClean="0"/>
              <a:t> </a:t>
            </a:r>
            <a:r>
              <a:rPr lang="en-GB" noProof="0" dirty="0" err="1" smtClean="0"/>
              <a:t>MMMMM</a:t>
            </a:r>
            <a:endParaRPr lang="en-GB" noProof="0" dirty="0" smtClean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 smtClean="0"/>
              <a:t>MMMMM </a:t>
            </a:r>
            <a:r>
              <a:rPr lang="en-GB" noProof="0" dirty="0" err="1" smtClean="0"/>
              <a:t>MMMMM</a:t>
            </a:r>
            <a:r>
              <a:rPr lang="en-GB" noProof="0" dirty="0" smtClean="0"/>
              <a:t> </a:t>
            </a:r>
            <a:r>
              <a:rPr lang="en-GB" noProof="0" dirty="0" err="1" smtClean="0"/>
              <a:t>MMMMM</a:t>
            </a:r>
            <a:endParaRPr lang="en-GB" noProof="0" dirty="0" smtClean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 smtClean="0"/>
              <a:t>MMMMM </a:t>
            </a:r>
            <a:r>
              <a:rPr lang="en-GB" noProof="0" dirty="0" err="1" smtClean="0"/>
              <a:t>MMMMM</a:t>
            </a:r>
            <a:r>
              <a:rPr lang="en-GB" noProof="0" dirty="0" smtClean="0"/>
              <a:t> </a:t>
            </a:r>
            <a:r>
              <a:rPr lang="en-GB" noProof="0" dirty="0" err="1" smtClean="0"/>
              <a:t>MMMMM</a:t>
            </a:r>
            <a:endParaRPr lang="en-GB" noProof="0" dirty="0" smtClean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 smtClean="0"/>
              <a:t>MMMMM </a:t>
            </a:r>
            <a:r>
              <a:rPr lang="en-GB" noProof="0" dirty="0" err="1" smtClean="0"/>
              <a:t>MMMMM</a:t>
            </a:r>
            <a:r>
              <a:rPr lang="en-GB" noProof="0" dirty="0" smtClean="0"/>
              <a:t> </a:t>
            </a:r>
            <a:r>
              <a:rPr lang="en-GB" noProof="0" dirty="0" err="1" smtClean="0"/>
              <a:t>MMMMM</a:t>
            </a:r>
            <a:endParaRPr lang="en-GB" noProof="0" dirty="0" smtClean="0"/>
          </a:p>
          <a:p>
            <a:pPr lvl="0"/>
            <a:r>
              <a:rPr lang="en-GB" noProof="0" dirty="0" smtClean="0"/>
              <a:t>MMMMM </a:t>
            </a:r>
            <a:r>
              <a:rPr lang="en-GB" noProof="0" dirty="0" err="1" smtClean="0"/>
              <a:t>MMMMM</a:t>
            </a:r>
            <a:r>
              <a:rPr lang="en-GB" noProof="0" dirty="0" smtClean="0"/>
              <a:t> </a:t>
            </a:r>
            <a:r>
              <a:rPr lang="en-GB" noProof="0" dirty="0" err="1" smtClean="0"/>
              <a:t>MMMMM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13965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FF498-19F2-48D4-A322-25A41752247A}" type="datetimeFigureOut">
              <a:rPr lang="fr-BE" smtClean="0"/>
              <a:t>20-12-23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A3A5-7138-4A39-93A1-DE3DAA6250A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30770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FF498-19F2-48D4-A322-25A41752247A}" type="datetimeFigureOut">
              <a:rPr lang="fr-BE" smtClean="0"/>
              <a:t>20-12-23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A3A5-7138-4A39-93A1-DE3DAA6250A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4842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FF498-19F2-48D4-A322-25A41752247A}" type="datetimeFigureOut">
              <a:rPr lang="fr-BE" smtClean="0"/>
              <a:t>20-12-23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A3A5-7138-4A39-93A1-DE3DAA6250A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08317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FF498-19F2-48D4-A322-25A41752247A}" type="datetimeFigureOut">
              <a:rPr lang="fr-BE" smtClean="0"/>
              <a:t>20-12-23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A3A5-7138-4A39-93A1-DE3DAA6250A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30011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FF498-19F2-48D4-A322-25A41752247A}" type="datetimeFigureOut">
              <a:rPr lang="fr-BE" smtClean="0"/>
              <a:t>20-12-23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A3A5-7138-4A39-93A1-DE3DAA6250A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03203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FF498-19F2-48D4-A322-25A41752247A}" type="datetimeFigureOut">
              <a:rPr lang="fr-BE" smtClean="0"/>
              <a:t>20-12-23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A3A5-7138-4A39-93A1-DE3DAA6250A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40353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FF498-19F2-48D4-A322-25A41752247A}" type="datetimeFigureOut">
              <a:rPr lang="fr-BE" smtClean="0"/>
              <a:t>20-12-23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DA3A5-7138-4A39-93A1-DE3DAA6250A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98037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10.png"/><Relationship Id="rId5" Type="http://schemas.openxmlformats.org/officeDocument/2006/relationships/image" Target="../media/image15.png"/><Relationship Id="rId10" Type="http://schemas.openxmlformats.org/officeDocument/2006/relationships/image" Target="../media/image9.png"/><Relationship Id="rId4" Type="http://schemas.openxmlformats.org/officeDocument/2006/relationships/image" Target="../media/image14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Investigation of </a:t>
            </a:r>
            <a:r>
              <a:rPr lang="en-US" sz="3200" dirty="0" err="1" smtClean="0"/>
              <a:t>gammaherpesvirus</a:t>
            </a:r>
            <a:r>
              <a:rPr lang="en-US" sz="3200" dirty="0" smtClean="0"/>
              <a:t>-induced </a:t>
            </a:r>
            <a:r>
              <a:rPr lang="en-US" sz="3200" dirty="0" err="1" smtClean="0"/>
              <a:t>lymphoproliferation</a:t>
            </a:r>
            <a:r>
              <a:rPr lang="en-US" sz="3200" dirty="0" smtClean="0"/>
              <a:t> through sequencing of the B cell receptor repertoire</a:t>
            </a:r>
            <a:endParaRPr lang="fr-BE" sz="3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4095906"/>
            <a:ext cx="9144000" cy="1879563"/>
          </a:xfrm>
        </p:spPr>
        <p:txBody>
          <a:bodyPr/>
          <a:lstStyle/>
          <a:p>
            <a:r>
              <a:rPr lang="fr-BE" dirty="0" smtClean="0"/>
              <a:t>Jérôme BAIWIR, </a:t>
            </a:r>
            <a:r>
              <a:rPr lang="fr-BE" dirty="0" err="1" smtClean="0"/>
              <a:t>Ph.D</a:t>
            </a:r>
            <a:r>
              <a:rPr lang="fr-BE" dirty="0" smtClean="0"/>
              <a:t> </a:t>
            </a:r>
            <a:r>
              <a:rPr lang="fr-BE" dirty="0" err="1" smtClean="0"/>
              <a:t>student</a:t>
            </a:r>
            <a:endParaRPr lang="fr-BE" dirty="0" smtClean="0"/>
          </a:p>
          <a:p>
            <a:endParaRPr lang="fr-BE" dirty="0"/>
          </a:p>
          <a:p>
            <a:r>
              <a:rPr lang="fr-BE" sz="2800" dirty="0" err="1" smtClean="0"/>
              <a:t>Promoters</a:t>
            </a:r>
            <a:r>
              <a:rPr lang="fr-BE" sz="2800" dirty="0" smtClean="0"/>
              <a:t>: Laurent GILLET &amp; Bénédicte MACHIELS</a:t>
            </a:r>
            <a:endParaRPr lang="fr-BE" sz="2800" dirty="0"/>
          </a:p>
        </p:txBody>
      </p:sp>
    </p:spTree>
    <p:extLst>
      <p:ext uri="{BB962C8B-B14F-4D97-AF65-F5344CB8AC3E}">
        <p14:creationId xmlns:p14="http://schemas.microsoft.com/office/powerpoint/2010/main" val="339672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Thank</a:t>
            </a:r>
            <a:r>
              <a:rPr lang="fr-BE" dirty="0" smtClean="0"/>
              <a:t> </a:t>
            </a:r>
            <a:r>
              <a:rPr lang="fr-BE" dirty="0" err="1" smtClean="0"/>
              <a:t>you</a:t>
            </a:r>
            <a:r>
              <a:rPr lang="fr-BE" dirty="0" smtClean="0"/>
              <a:t>!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BE" dirty="0" err="1" smtClean="0"/>
              <a:t>Many</a:t>
            </a:r>
            <a:r>
              <a:rPr lang="fr-BE" dirty="0" smtClean="0"/>
              <a:t> </a:t>
            </a:r>
            <a:r>
              <a:rPr lang="fr-BE" dirty="0" err="1" smtClean="0"/>
              <a:t>thanks</a:t>
            </a:r>
            <a:r>
              <a:rPr lang="fr-BE" dirty="0" smtClean="0"/>
              <a:t> to </a:t>
            </a:r>
            <a:r>
              <a:rPr lang="fr-BE" dirty="0" err="1" smtClean="0"/>
              <a:t>my</a:t>
            </a:r>
            <a:r>
              <a:rPr lang="fr-BE" dirty="0" smtClean="0"/>
              <a:t> </a:t>
            </a:r>
            <a:r>
              <a:rPr lang="fr-BE" dirty="0" err="1" smtClean="0"/>
              <a:t>promoters</a:t>
            </a:r>
            <a:r>
              <a:rPr lang="fr-BE" dirty="0" smtClean="0"/>
              <a:t>:</a:t>
            </a:r>
          </a:p>
          <a:p>
            <a:r>
              <a:rPr lang="fr-BE" b="1" dirty="0" smtClean="0"/>
              <a:t>Laurent GILLET</a:t>
            </a:r>
          </a:p>
          <a:p>
            <a:r>
              <a:rPr lang="fr-BE" b="1" dirty="0" smtClean="0"/>
              <a:t>Bénédicte MACHIELS</a:t>
            </a:r>
            <a:endParaRPr lang="fr-BE" b="1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BE" dirty="0" err="1" smtClean="0"/>
              <a:t>Special</a:t>
            </a:r>
            <a:r>
              <a:rPr lang="fr-BE" dirty="0" smtClean="0"/>
              <a:t> </a:t>
            </a:r>
            <a:r>
              <a:rPr lang="fr-BE" dirty="0" err="1" smtClean="0"/>
              <a:t>thanks</a:t>
            </a:r>
            <a:r>
              <a:rPr lang="fr-BE" dirty="0" smtClean="0"/>
              <a:t> to:</a:t>
            </a:r>
          </a:p>
          <a:p>
            <a:r>
              <a:rPr lang="fr-BE" dirty="0" smtClean="0"/>
              <a:t>Rémy SANDOR</a:t>
            </a:r>
          </a:p>
          <a:p>
            <a:r>
              <a:rPr lang="fr-BE" dirty="0" smtClean="0"/>
              <a:t>Justine JAVAUX</a:t>
            </a:r>
          </a:p>
          <a:p>
            <a:r>
              <a:rPr lang="fr-BE" dirty="0" err="1" smtClean="0"/>
              <a:t>Malyvanh</a:t>
            </a:r>
            <a:r>
              <a:rPr lang="fr-BE" dirty="0" smtClean="0"/>
              <a:t> PATHAMMAVONG</a:t>
            </a:r>
          </a:p>
          <a:p>
            <a:r>
              <a:rPr lang="fr-BE" dirty="0" smtClean="0"/>
              <a:t>Mickaël DOURCY</a:t>
            </a:r>
          </a:p>
          <a:p>
            <a:r>
              <a:rPr lang="fr-BE" dirty="0" smtClean="0"/>
              <a:t>Lucie GILLARD </a:t>
            </a:r>
            <a:r>
              <a:rPr lang="fr-BE" dirty="0" smtClean="0">
                <a:solidFill>
                  <a:srgbClr val="D32918"/>
                </a:solidFill>
              </a:rPr>
              <a:t>(#</a:t>
            </a:r>
            <a:r>
              <a:rPr lang="fr-BE" dirty="0" err="1" smtClean="0">
                <a:solidFill>
                  <a:srgbClr val="D32918"/>
                </a:solidFill>
              </a:rPr>
              <a:t>duckmom</a:t>
            </a:r>
            <a:r>
              <a:rPr lang="fr-BE" dirty="0" smtClean="0">
                <a:solidFill>
                  <a:srgbClr val="D32918"/>
                </a:solidFill>
              </a:rPr>
              <a:t>)</a:t>
            </a:r>
          </a:p>
          <a:p>
            <a:r>
              <a:rPr lang="fr-BE" dirty="0" smtClean="0"/>
              <a:t>&amp; </a:t>
            </a:r>
            <a:r>
              <a:rPr lang="fr-BE" dirty="0" err="1" smtClean="0"/>
              <a:t>everyone</a:t>
            </a:r>
            <a:r>
              <a:rPr lang="fr-BE" dirty="0" smtClean="0"/>
              <a:t> in the team!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535" y="4952242"/>
            <a:ext cx="1468854" cy="141815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985" y="4952242"/>
            <a:ext cx="2059592" cy="141815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507" y="4952242"/>
            <a:ext cx="1647430" cy="1038428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589448" y="6110761"/>
            <a:ext cx="33855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400" dirty="0" err="1" smtClean="0"/>
              <a:t>Audacious</a:t>
            </a:r>
            <a:r>
              <a:rPr lang="fr-BE" sz="1400" dirty="0" smtClean="0"/>
              <a:t> </a:t>
            </a:r>
            <a:r>
              <a:rPr lang="fr-BE" sz="1400" dirty="0" err="1" smtClean="0"/>
              <a:t>Medical</a:t>
            </a:r>
            <a:r>
              <a:rPr lang="fr-BE" sz="1400" dirty="0" smtClean="0"/>
              <a:t> Grant 2022</a:t>
            </a:r>
            <a:endParaRPr lang="fr-BE" sz="1400" dirty="0"/>
          </a:p>
        </p:txBody>
      </p:sp>
    </p:spTree>
    <p:extLst>
      <p:ext uri="{BB962C8B-B14F-4D97-AF65-F5344CB8AC3E}">
        <p14:creationId xmlns:p14="http://schemas.microsoft.com/office/powerpoint/2010/main" val="43039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Mouse model</a:t>
            </a:r>
            <a:endParaRPr lang="fr-BE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75" y="2115666"/>
            <a:ext cx="11090050" cy="3771256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Investigation of </a:t>
            </a:r>
            <a:r>
              <a:rPr lang="en-US" sz="1800" dirty="0" err="1" smtClean="0"/>
              <a:t>gammaherpesvirus</a:t>
            </a:r>
            <a:r>
              <a:rPr lang="en-US" sz="1800" dirty="0" smtClean="0"/>
              <a:t>-induced </a:t>
            </a:r>
            <a:r>
              <a:rPr lang="en-US" sz="1800" dirty="0" err="1" smtClean="0"/>
              <a:t>lymphoproliferation</a:t>
            </a:r>
            <a:r>
              <a:rPr lang="en-US" sz="1800" dirty="0" smtClean="0"/>
              <a:t> through sequencing of the B cell receptor repertoire</a:t>
            </a:r>
            <a:endParaRPr lang="fr-BE" sz="1800" dirty="0"/>
          </a:p>
        </p:txBody>
      </p:sp>
    </p:spTree>
    <p:extLst>
      <p:ext uri="{BB962C8B-B14F-4D97-AF65-F5344CB8AC3E}">
        <p14:creationId xmlns:p14="http://schemas.microsoft.com/office/powerpoint/2010/main" val="292210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The Epstein-Barr virus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err="1" smtClean="0"/>
              <a:t>Very</a:t>
            </a:r>
            <a:r>
              <a:rPr lang="fr-BE" dirty="0" smtClean="0"/>
              <a:t> </a:t>
            </a:r>
            <a:r>
              <a:rPr lang="fr-BE" dirty="0" err="1" smtClean="0"/>
              <a:t>prevalent</a:t>
            </a:r>
            <a:endParaRPr lang="fr-BE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r-BE" dirty="0" smtClean="0"/>
              <a:t>&gt;90% of the </a:t>
            </a:r>
            <a:r>
              <a:rPr lang="fr-BE" dirty="0" err="1" smtClean="0"/>
              <a:t>adult</a:t>
            </a:r>
            <a:r>
              <a:rPr lang="fr-BE" dirty="0" smtClean="0"/>
              <a:t> population </a:t>
            </a:r>
            <a:r>
              <a:rPr lang="fr-BE" dirty="0" err="1" smtClean="0"/>
              <a:t>is</a:t>
            </a:r>
            <a:r>
              <a:rPr lang="fr-BE" dirty="0" smtClean="0"/>
              <a:t> </a:t>
            </a:r>
            <a:r>
              <a:rPr lang="fr-BE" dirty="0" err="1" smtClean="0"/>
              <a:t>infected</a:t>
            </a:r>
            <a:r>
              <a:rPr lang="fr-BE" dirty="0" smtClean="0"/>
              <a:t> </a:t>
            </a:r>
            <a:r>
              <a:rPr lang="fr-BE" dirty="0" err="1" smtClean="0"/>
              <a:t>worldwide</a:t>
            </a:r>
            <a:endParaRPr lang="fr-BE" dirty="0" smtClean="0"/>
          </a:p>
          <a:p>
            <a:endParaRPr lang="fr-BE" dirty="0" smtClean="0"/>
          </a:p>
          <a:p>
            <a:r>
              <a:rPr lang="fr-BE" dirty="0" err="1" smtClean="0"/>
              <a:t>Latency</a:t>
            </a:r>
            <a:r>
              <a:rPr lang="fr-BE" dirty="0" smtClean="0"/>
              <a:t>: </a:t>
            </a:r>
            <a:r>
              <a:rPr lang="fr-BE" dirty="0" err="1" smtClean="0"/>
              <a:t>lifelong</a:t>
            </a:r>
            <a:r>
              <a:rPr lang="fr-BE" dirty="0" smtClean="0"/>
              <a:t> infection</a:t>
            </a:r>
          </a:p>
          <a:p>
            <a:endParaRPr lang="fr-BE" dirty="0" smtClean="0"/>
          </a:p>
          <a:p>
            <a:r>
              <a:rPr lang="fr-BE" dirty="0" smtClean="0"/>
              <a:t>Major </a:t>
            </a:r>
            <a:r>
              <a:rPr lang="fr-BE" dirty="0" err="1" smtClean="0"/>
              <a:t>reservoir</a:t>
            </a:r>
            <a:r>
              <a:rPr lang="fr-BE" dirty="0" smtClean="0"/>
              <a:t>: B lymphocytes</a:t>
            </a:r>
          </a:p>
          <a:p>
            <a:endParaRPr lang="fr-BE" dirty="0"/>
          </a:p>
          <a:p>
            <a:r>
              <a:rPr lang="fr-BE" dirty="0" err="1" smtClean="0"/>
              <a:t>Generally</a:t>
            </a:r>
            <a:r>
              <a:rPr lang="fr-BE" dirty="0" smtClean="0"/>
              <a:t> </a:t>
            </a:r>
            <a:r>
              <a:rPr lang="fr-BE" dirty="0" err="1" smtClean="0"/>
              <a:t>asymptomatic</a:t>
            </a:r>
            <a:r>
              <a:rPr lang="fr-BE" dirty="0" smtClean="0"/>
              <a:t> infection</a:t>
            </a:r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Investigation of </a:t>
            </a:r>
            <a:r>
              <a:rPr lang="en-US" sz="1800" dirty="0" err="1" smtClean="0"/>
              <a:t>gammaherpesvirus</a:t>
            </a:r>
            <a:r>
              <a:rPr lang="en-US" sz="1800" dirty="0" smtClean="0"/>
              <a:t>-induced </a:t>
            </a:r>
            <a:r>
              <a:rPr lang="en-US" sz="1800" dirty="0" err="1" smtClean="0"/>
              <a:t>lymphoproliferation</a:t>
            </a:r>
            <a:r>
              <a:rPr lang="en-US" sz="1800" dirty="0" smtClean="0"/>
              <a:t> through sequencing of the B cell receptor repertoire</a:t>
            </a:r>
            <a:endParaRPr lang="fr-BE" sz="18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59" y="2230817"/>
            <a:ext cx="3145741" cy="328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4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Cell</a:t>
            </a:r>
            <a:r>
              <a:rPr lang="fr-BE" dirty="0" smtClean="0"/>
              <a:t> cycle manipulation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dirty="0" err="1" smtClean="0"/>
              <a:t>Immunodeficient</a:t>
            </a:r>
            <a:r>
              <a:rPr lang="fr-BE" dirty="0" smtClean="0"/>
              <a:t> people:</a:t>
            </a:r>
            <a:br>
              <a:rPr lang="fr-BE" dirty="0" smtClean="0"/>
            </a:br>
            <a:r>
              <a:rPr lang="fr-BE" dirty="0" err="1" smtClean="0"/>
              <a:t>γHV</a:t>
            </a:r>
            <a:r>
              <a:rPr lang="fr-BE" dirty="0" smtClean="0"/>
              <a:t> infection = </a:t>
            </a:r>
            <a:r>
              <a:rPr lang="fr-BE" dirty="0" err="1" smtClean="0"/>
              <a:t>higher</a:t>
            </a:r>
            <a:r>
              <a:rPr lang="fr-BE" dirty="0" smtClean="0"/>
              <a:t> </a:t>
            </a:r>
            <a:r>
              <a:rPr lang="fr-BE" dirty="0" err="1" smtClean="0"/>
              <a:t>risk</a:t>
            </a:r>
            <a:r>
              <a:rPr lang="fr-BE" dirty="0" smtClean="0"/>
              <a:t> of </a:t>
            </a:r>
            <a:r>
              <a:rPr lang="fr-BE" dirty="0" err="1" smtClean="0"/>
              <a:t>lymphoproliferative</a:t>
            </a:r>
            <a:r>
              <a:rPr lang="fr-BE" dirty="0" smtClean="0"/>
              <a:t> </a:t>
            </a:r>
            <a:r>
              <a:rPr lang="fr-BE" dirty="0" err="1" smtClean="0"/>
              <a:t>disorder</a:t>
            </a:r>
            <a:r>
              <a:rPr lang="fr-BE" dirty="0" smtClean="0"/>
              <a:t> (LPD)</a:t>
            </a:r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Investigation of </a:t>
            </a:r>
            <a:r>
              <a:rPr lang="en-US" sz="1800" dirty="0" err="1" smtClean="0"/>
              <a:t>gammaherpesvirus</a:t>
            </a:r>
            <a:r>
              <a:rPr lang="en-US" sz="1800" dirty="0" smtClean="0"/>
              <a:t>-induced </a:t>
            </a:r>
            <a:r>
              <a:rPr lang="en-US" sz="1800" dirty="0" err="1" smtClean="0"/>
              <a:t>lymphoproliferation</a:t>
            </a:r>
            <a:r>
              <a:rPr lang="en-US" sz="1800" dirty="0" smtClean="0"/>
              <a:t> through sequencing of the B cell receptor repertoire</a:t>
            </a:r>
            <a:endParaRPr lang="fr-BE" sz="18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465" y="2926562"/>
            <a:ext cx="6031070" cy="371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11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781" y="4736496"/>
            <a:ext cx="1075946" cy="819914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698" y="2867903"/>
            <a:ext cx="1075946" cy="819914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087" y="2049681"/>
            <a:ext cx="1075946" cy="81991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Biases</a:t>
            </a:r>
            <a:r>
              <a:rPr lang="fr-BE" dirty="0" smtClean="0"/>
              <a:t> of infection</a:t>
            </a:r>
            <a:endParaRPr lang="fr-BE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26" y="2803635"/>
            <a:ext cx="1075946" cy="819914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Investigation of </a:t>
            </a:r>
            <a:r>
              <a:rPr lang="en-US" sz="1800" dirty="0" err="1" smtClean="0"/>
              <a:t>gammaherpesvirus</a:t>
            </a:r>
            <a:r>
              <a:rPr lang="en-US" sz="1800" dirty="0" smtClean="0"/>
              <a:t>-induced </a:t>
            </a:r>
            <a:r>
              <a:rPr lang="en-US" sz="1800" dirty="0" err="1" smtClean="0"/>
              <a:t>lymphoproliferation</a:t>
            </a:r>
            <a:r>
              <a:rPr lang="en-US" sz="1800" dirty="0" smtClean="0"/>
              <a:t> through sequencing of the B cell receptor repertoire</a:t>
            </a:r>
            <a:endParaRPr lang="fr-BE" sz="18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437" y="2047989"/>
            <a:ext cx="1075946" cy="81991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876" y="1843828"/>
            <a:ext cx="1075946" cy="81991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876" y="3827408"/>
            <a:ext cx="1075946" cy="81991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48" y="2867903"/>
            <a:ext cx="1075946" cy="81991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197" y="3062548"/>
            <a:ext cx="361607" cy="377846"/>
          </a:xfrm>
          <a:prstGeom prst="rect">
            <a:avLst/>
          </a:prstGeom>
        </p:spPr>
      </p:pic>
      <p:cxnSp>
        <p:nvCxnSpPr>
          <p:cNvPr id="13" name="Connecteur droit avec flèche 12"/>
          <p:cNvCxnSpPr/>
          <p:nvPr/>
        </p:nvCxnSpPr>
        <p:spPr>
          <a:xfrm>
            <a:off x="5536780" y="3647852"/>
            <a:ext cx="111844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5563230" y="3777295"/>
            <a:ext cx="1065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Infection</a:t>
            </a:r>
            <a:endParaRPr lang="fr-BE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204" y="3313547"/>
            <a:ext cx="1075946" cy="819914"/>
          </a:xfrm>
          <a:prstGeom prst="rect">
            <a:avLst/>
          </a:prstGeom>
        </p:spPr>
      </p:pic>
      <p:pic>
        <p:nvPicPr>
          <p:cNvPr id="16" name="Espace réservé du contenu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678" y="4114360"/>
            <a:ext cx="1075946" cy="819914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131" y="4736496"/>
            <a:ext cx="1075946" cy="819914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27" y="4736496"/>
            <a:ext cx="1075946" cy="819914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1967131" y="6143903"/>
            <a:ext cx="1065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B </a:t>
            </a:r>
            <a:r>
              <a:rPr lang="fr-BE" dirty="0" err="1" smtClean="0"/>
              <a:t>cells</a:t>
            </a:r>
            <a:endParaRPr lang="fr-BE" dirty="0"/>
          </a:p>
        </p:txBody>
      </p:sp>
      <p:pic>
        <p:nvPicPr>
          <p:cNvPr id="20" name="Espace réservé du contenu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776" y="2803635"/>
            <a:ext cx="1075946" cy="819914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526" y="1843828"/>
            <a:ext cx="1075946" cy="819914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854" y="3311554"/>
            <a:ext cx="1075946" cy="819914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526" y="3827408"/>
            <a:ext cx="1075946" cy="819914"/>
          </a:xfrm>
          <a:prstGeom prst="rect">
            <a:avLst/>
          </a:prstGeom>
        </p:spPr>
      </p:pic>
      <p:pic>
        <p:nvPicPr>
          <p:cNvPr id="26" name="Espace réservé du contenu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328" y="4114360"/>
            <a:ext cx="1075946" cy="819914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877" y="4736496"/>
            <a:ext cx="1075946" cy="819914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>
            <a:off x="7534505" y="6142988"/>
            <a:ext cx="3620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err="1" smtClean="0"/>
              <a:t>γHV</a:t>
            </a:r>
            <a:r>
              <a:rPr lang="fr-BE" dirty="0" smtClean="0"/>
              <a:t> </a:t>
            </a:r>
            <a:r>
              <a:rPr lang="fr-BE" dirty="0" err="1" smtClean="0"/>
              <a:t>persists</a:t>
            </a:r>
            <a:r>
              <a:rPr lang="fr-BE" dirty="0" smtClean="0"/>
              <a:t> in </a:t>
            </a:r>
            <a:r>
              <a:rPr lang="fr-BE" dirty="0" err="1" smtClean="0"/>
              <a:t>some</a:t>
            </a:r>
            <a:r>
              <a:rPr lang="fr-BE" dirty="0" smtClean="0"/>
              <a:t> B </a:t>
            </a:r>
            <a:r>
              <a:rPr lang="fr-BE" dirty="0" err="1" smtClean="0"/>
              <a:t>cells</a:t>
            </a:r>
            <a:endParaRPr lang="fr-BE" dirty="0"/>
          </a:p>
        </p:txBody>
      </p:sp>
      <p:sp>
        <p:nvSpPr>
          <p:cNvPr id="34" name="Ellipse 33"/>
          <p:cNvSpPr/>
          <p:nvPr/>
        </p:nvSpPr>
        <p:spPr>
          <a:xfrm>
            <a:off x="7873671" y="3277860"/>
            <a:ext cx="78855" cy="457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5" name="Ellipse 34"/>
          <p:cNvSpPr/>
          <p:nvPr/>
        </p:nvSpPr>
        <p:spPr>
          <a:xfrm>
            <a:off x="10450446" y="2540862"/>
            <a:ext cx="78855" cy="457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6" name="Ellipse 35"/>
          <p:cNvSpPr/>
          <p:nvPr/>
        </p:nvSpPr>
        <p:spPr>
          <a:xfrm>
            <a:off x="10839991" y="3626682"/>
            <a:ext cx="78855" cy="457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7" name="Ellipse 36"/>
          <p:cNvSpPr/>
          <p:nvPr/>
        </p:nvSpPr>
        <p:spPr>
          <a:xfrm>
            <a:off x="9219761" y="5108287"/>
            <a:ext cx="78855" cy="457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39" name="Connecteur droit avec flèche 38"/>
          <p:cNvCxnSpPr/>
          <p:nvPr/>
        </p:nvCxnSpPr>
        <p:spPr>
          <a:xfrm flipH="1">
            <a:off x="10918846" y="1843828"/>
            <a:ext cx="236147" cy="28215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 flipH="1">
            <a:off x="11309645" y="3110395"/>
            <a:ext cx="236147" cy="28215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>
            <a:off x="7206442" y="2789924"/>
            <a:ext cx="206262" cy="30987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>
            <a:off x="9608820" y="4351354"/>
            <a:ext cx="44343" cy="34055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668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9" grpId="0"/>
      <p:bldP spid="34" grpId="0" animBg="1"/>
      <p:bldP spid="35" grpId="0" animBg="1"/>
      <p:bldP spid="36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5699760" cy="4343447"/>
          </a:xfrm>
          <a:prstGeom prst="rect">
            <a:avLst/>
          </a:prstGeom>
        </p:spPr>
      </p:pic>
      <p:sp>
        <p:nvSpPr>
          <p:cNvPr id="9" name="Forme libre 8"/>
          <p:cNvSpPr/>
          <p:nvPr/>
        </p:nvSpPr>
        <p:spPr>
          <a:xfrm>
            <a:off x="2181860" y="1478280"/>
            <a:ext cx="4950460" cy="5059680"/>
          </a:xfrm>
          <a:custGeom>
            <a:avLst/>
            <a:gdLst>
              <a:gd name="connsiteX0" fmla="*/ 22860 w 4930140"/>
              <a:gd name="connsiteY0" fmla="*/ 1836420 h 5059680"/>
              <a:gd name="connsiteX1" fmla="*/ 182880 w 4930140"/>
              <a:gd name="connsiteY1" fmla="*/ 2240280 h 5059680"/>
              <a:gd name="connsiteX2" fmla="*/ 160020 w 4930140"/>
              <a:gd name="connsiteY2" fmla="*/ 2598420 h 5059680"/>
              <a:gd name="connsiteX3" fmla="*/ 15240 w 4930140"/>
              <a:gd name="connsiteY3" fmla="*/ 2987040 h 5059680"/>
              <a:gd name="connsiteX4" fmla="*/ 1051560 w 4930140"/>
              <a:gd name="connsiteY4" fmla="*/ 4671060 h 5059680"/>
              <a:gd name="connsiteX5" fmla="*/ 4297680 w 4930140"/>
              <a:gd name="connsiteY5" fmla="*/ 5059680 h 5059680"/>
              <a:gd name="connsiteX6" fmla="*/ 4930140 w 4930140"/>
              <a:gd name="connsiteY6" fmla="*/ 2628900 h 5059680"/>
              <a:gd name="connsiteX7" fmla="*/ 4686300 w 4930140"/>
              <a:gd name="connsiteY7" fmla="*/ 403860 h 5059680"/>
              <a:gd name="connsiteX8" fmla="*/ 3406140 w 4930140"/>
              <a:gd name="connsiteY8" fmla="*/ 0 h 5059680"/>
              <a:gd name="connsiteX9" fmla="*/ 609600 w 4930140"/>
              <a:gd name="connsiteY9" fmla="*/ 815340 h 5059680"/>
              <a:gd name="connsiteX10" fmla="*/ 0 w 4930140"/>
              <a:gd name="connsiteY10" fmla="*/ 1760220 h 5059680"/>
              <a:gd name="connsiteX11" fmla="*/ 152400 w 4930140"/>
              <a:gd name="connsiteY11" fmla="*/ 2125980 h 5059680"/>
              <a:gd name="connsiteX12" fmla="*/ 182880 w 4930140"/>
              <a:gd name="connsiteY12" fmla="*/ 2240280 h 5059680"/>
              <a:gd name="connsiteX13" fmla="*/ 1196340 w 4930140"/>
              <a:gd name="connsiteY13" fmla="*/ 2255520 h 5059680"/>
              <a:gd name="connsiteX14" fmla="*/ 274320 w 4930140"/>
              <a:gd name="connsiteY14" fmla="*/ 3223260 h 5059680"/>
              <a:gd name="connsiteX0" fmla="*/ 22860 w 4930140"/>
              <a:gd name="connsiteY0" fmla="*/ 1836420 h 5059680"/>
              <a:gd name="connsiteX1" fmla="*/ 182880 w 4930140"/>
              <a:gd name="connsiteY1" fmla="*/ 2240280 h 5059680"/>
              <a:gd name="connsiteX2" fmla="*/ 160020 w 4930140"/>
              <a:gd name="connsiteY2" fmla="*/ 2598420 h 5059680"/>
              <a:gd name="connsiteX3" fmla="*/ 15240 w 4930140"/>
              <a:gd name="connsiteY3" fmla="*/ 2987040 h 5059680"/>
              <a:gd name="connsiteX4" fmla="*/ 1051560 w 4930140"/>
              <a:gd name="connsiteY4" fmla="*/ 4671060 h 5059680"/>
              <a:gd name="connsiteX5" fmla="*/ 4297680 w 4930140"/>
              <a:gd name="connsiteY5" fmla="*/ 5059680 h 5059680"/>
              <a:gd name="connsiteX6" fmla="*/ 4930140 w 4930140"/>
              <a:gd name="connsiteY6" fmla="*/ 2628900 h 5059680"/>
              <a:gd name="connsiteX7" fmla="*/ 4686300 w 4930140"/>
              <a:gd name="connsiteY7" fmla="*/ 403860 h 5059680"/>
              <a:gd name="connsiteX8" fmla="*/ 3406140 w 4930140"/>
              <a:gd name="connsiteY8" fmla="*/ 0 h 5059680"/>
              <a:gd name="connsiteX9" fmla="*/ 609600 w 4930140"/>
              <a:gd name="connsiteY9" fmla="*/ 815340 h 5059680"/>
              <a:gd name="connsiteX10" fmla="*/ 0 w 4930140"/>
              <a:gd name="connsiteY10" fmla="*/ 1760220 h 5059680"/>
              <a:gd name="connsiteX11" fmla="*/ 152400 w 4930140"/>
              <a:gd name="connsiteY11" fmla="*/ 2125980 h 5059680"/>
              <a:gd name="connsiteX12" fmla="*/ 182880 w 4930140"/>
              <a:gd name="connsiteY12" fmla="*/ 2240280 h 5059680"/>
              <a:gd name="connsiteX13" fmla="*/ 1196340 w 4930140"/>
              <a:gd name="connsiteY13" fmla="*/ 2255520 h 5059680"/>
              <a:gd name="connsiteX14" fmla="*/ 694944 w 4930140"/>
              <a:gd name="connsiteY14" fmla="*/ 2473452 h 5059680"/>
              <a:gd name="connsiteX0" fmla="*/ 22860 w 4930140"/>
              <a:gd name="connsiteY0" fmla="*/ 1836420 h 5059680"/>
              <a:gd name="connsiteX1" fmla="*/ 182880 w 4930140"/>
              <a:gd name="connsiteY1" fmla="*/ 2240280 h 5059680"/>
              <a:gd name="connsiteX2" fmla="*/ 160020 w 4930140"/>
              <a:gd name="connsiteY2" fmla="*/ 2598420 h 5059680"/>
              <a:gd name="connsiteX3" fmla="*/ 15240 w 4930140"/>
              <a:gd name="connsiteY3" fmla="*/ 2987040 h 5059680"/>
              <a:gd name="connsiteX4" fmla="*/ 1051560 w 4930140"/>
              <a:gd name="connsiteY4" fmla="*/ 4671060 h 5059680"/>
              <a:gd name="connsiteX5" fmla="*/ 4297680 w 4930140"/>
              <a:gd name="connsiteY5" fmla="*/ 5059680 h 5059680"/>
              <a:gd name="connsiteX6" fmla="*/ 4930140 w 4930140"/>
              <a:gd name="connsiteY6" fmla="*/ 2628900 h 5059680"/>
              <a:gd name="connsiteX7" fmla="*/ 4686300 w 4930140"/>
              <a:gd name="connsiteY7" fmla="*/ 403860 h 5059680"/>
              <a:gd name="connsiteX8" fmla="*/ 3406140 w 4930140"/>
              <a:gd name="connsiteY8" fmla="*/ 0 h 5059680"/>
              <a:gd name="connsiteX9" fmla="*/ 609600 w 4930140"/>
              <a:gd name="connsiteY9" fmla="*/ 815340 h 5059680"/>
              <a:gd name="connsiteX10" fmla="*/ 0 w 4930140"/>
              <a:gd name="connsiteY10" fmla="*/ 1760220 h 5059680"/>
              <a:gd name="connsiteX11" fmla="*/ 152400 w 4930140"/>
              <a:gd name="connsiteY11" fmla="*/ 2125980 h 5059680"/>
              <a:gd name="connsiteX12" fmla="*/ 182880 w 4930140"/>
              <a:gd name="connsiteY12" fmla="*/ 2240280 h 5059680"/>
              <a:gd name="connsiteX13" fmla="*/ 281940 w 4930140"/>
              <a:gd name="connsiteY13" fmla="*/ 2123440 h 5059680"/>
              <a:gd name="connsiteX14" fmla="*/ 694944 w 4930140"/>
              <a:gd name="connsiteY14" fmla="*/ 2473452 h 5059680"/>
              <a:gd name="connsiteX0" fmla="*/ 22860 w 4930140"/>
              <a:gd name="connsiteY0" fmla="*/ 1836420 h 5059680"/>
              <a:gd name="connsiteX1" fmla="*/ 182880 w 4930140"/>
              <a:gd name="connsiteY1" fmla="*/ 2240280 h 5059680"/>
              <a:gd name="connsiteX2" fmla="*/ 160020 w 4930140"/>
              <a:gd name="connsiteY2" fmla="*/ 2598420 h 5059680"/>
              <a:gd name="connsiteX3" fmla="*/ 15240 w 4930140"/>
              <a:gd name="connsiteY3" fmla="*/ 2987040 h 5059680"/>
              <a:gd name="connsiteX4" fmla="*/ 1051560 w 4930140"/>
              <a:gd name="connsiteY4" fmla="*/ 4671060 h 5059680"/>
              <a:gd name="connsiteX5" fmla="*/ 4297680 w 4930140"/>
              <a:gd name="connsiteY5" fmla="*/ 5059680 h 5059680"/>
              <a:gd name="connsiteX6" fmla="*/ 4930140 w 4930140"/>
              <a:gd name="connsiteY6" fmla="*/ 2628900 h 5059680"/>
              <a:gd name="connsiteX7" fmla="*/ 4686300 w 4930140"/>
              <a:gd name="connsiteY7" fmla="*/ 403860 h 5059680"/>
              <a:gd name="connsiteX8" fmla="*/ 3406140 w 4930140"/>
              <a:gd name="connsiteY8" fmla="*/ 0 h 5059680"/>
              <a:gd name="connsiteX9" fmla="*/ 609600 w 4930140"/>
              <a:gd name="connsiteY9" fmla="*/ 815340 h 5059680"/>
              <a:gd name="connsiteX10" fmla="*/ 0 w 4930140"/>
              <a:gd name="connsiteY10" fmla="*/ 1760220 h 5059680"/>
              <a:gd name="connsiteX11" fmla="*/ 152400 w 4930140"/>
              <a:gd name="connsiteY11" fmla="*/ 2125980 h 5059680"/>
              <a:gd name="connsiteX12" fmla="*/ 182880 w 4930140"/>
              <a:gd name="connsiteY12" fmla="*/ 2240280 h 5059680"/>
              <a:gd name="connsiteX13" fmla="*/ 281940 w 4930140"/>
              <a:gd name="connsiteY13" fmla="*/ 2123440 h 5059680"/>
              <a:gd name="connsiteX14" fmla="*/ 232664 w 4930140"/>
              <a:gd name="connsiteY14" fmla="*/ 1985772 h 5059680"/>
              <a:gd name="connsiteX0" fmla="*/ 22860 w 4930140"/>
              <a:gd name="connsiteY0" fmla="*/ 1836420 h 5059680"/>
              <a:gd name="connsiteX1" fmla="*/ 182880 w 4930140"/>
              <a:gd name="connsiteY1" fmla="*/ 2240280 h 5059680"/>
              <a:gd name="connsiteX2" fmla="*/ 160020 w 4930140"/>
              <a:gd name="connsiteY2" fmla="*/ 2598420 h 5059680"/>
              <a:gd name="connsiteX3" fmla="*/ 15240 w 4930140"/>
              <a:gd name="connsiteY3" fmla="*/ 2987040 h 5059680"/>
              <a:gd name="connsiteX4" fmla="*/ 1051560 w 4930140"/>
              <a:gd name="connsiteY4" fmla="*/ 4671060 h 5059680"/>
              <a:gd name="connsiteX5" fmla="*/ 4297680 w 4930140"/>
              <a:gd name="connsiteY5" fmla="*/ 5059680 h 5059680"/>
              <a:gd name="connsiteX6" fmla="*/ 4930140 w 4930140"/>
              <a:gd name="connsiteY6" fmla="*/ 2628900 h 5059680"/>
              <a:gd name="connsiteX7" fmla="*/ 4686300 w 4930140"/>
              <a:gd name="connsiteY7" fmla="*/ 403860 h 5059680"/>
              <a:gd name="connsiteX8" fmla="*/ 3406140 w 4930140"/>
              <a:gd name="connsiteY8" fmla="*/ 0 h 5059680"/>
              <a:gd name="connsiteX9" fmla="*/ 609600 w 4930140"/>
              <a:gd name="connsiteY9" fmla="*/ 815340 h 5059680"/>
              <a:gd name="connsiteX10" fmla="*/ 0 w 4930140"/>
              <a:gd name="connsiteY10" fmla="*/ 1760220 h 5059680"/>
              <a:gd name="connsiteX11" fmla="*/ 152400 w 4930140"/>
              <a:gd name="connsiteY11" fmla="*/ 2125980 h 5059680"/>
              <a:gd name="connsiteX12" fmla="*/ 370840 w 4930140"/>
              <a:gd name="connsiteY12" fmla="*/ 2235200 h 5059680"/>
              <a:gd name="connsiteX13" fmla="*/ 281940 w 4930140"/>
              <a:gd name="connsiteY13" fmla="*/ 2123440 h 5059680"/>
              <a:gd name="connsiteX14" fmla="*/ 232664 w 4930140"/>
              <a:gd name="connsiteY14" fmla="*/ 1985772 h 5059680"/>
              <a:gd name="connsiteX0" fmla="*/ 22860 w 4930140"/>
              <a:gd name="connsiteY0" fmla="*/ 1836420 h 5059680"/>
              <a:gd name="connsiteX1" fmla="*/ 182880 w 4930140"/>
              <a:gd name="connsiteY1" fmla="*/ 2240280 h 5059680"/>
              <a:gd name="connsiteX2" fmla="*/ 160020 w 4930140"/>
              <a:gd name="connsiteY2" fmla="*/ 2598420 h 5059680"/>
              <a:gd name="connsiteX3" fmla="*/ 15240 w 4930140"/>
              <a:gd name="connsiteY3" fmla="*/ 2987040 h 5059680"/>
              <a:gd name="connsiteX4" fmla="*/ 1051560 w 4930140"/>
              <a:gd name="connsiteY4" fmla="*/ 4671060 h 5059680"/>
              <a:gd name="connsiteX5" fmla="*/ 4297680 w 4930140"/>
              <a:gd name="connsiteY5" fmla="*/ 5059680 h 5059680"/>
              <a:gd name="connsiteX6" fmla="*/ 4930140 w 4930140"/>
              <a:gd name="connsiteY6" fmla="*/ 2628900 h 5059680"/>
              <a:gd name="connsiteX7" fmla="*/ 4686300 w 4930140"/>
              <a:gd name="connsiteY7" fmla="*/ 403860 h 5059680"/>
              <a:gd name="connsiteX8" fmla="*/ 3406140 w 4930140"/>
              <a:gd name="connsiteY8" fmla="*/ 0 h 5059680"/>
              <a:gd name="connsiteX9" fmla="*/ 609600 w 4930140"/>
              <a:gd name="connsiteY9" fmla="*/ 815340 h 5059680"/>
              <a:gd name="connsiteX10" fmla="*/ 0 w 4930140"/>
              <a:gd name="connsiteY10" fmla="*/ 1760220 h 5059680"/>
              <a:gd name="connsiteX11" fmla="*/ 170180 w 4930140"/>
              <a:gd name="connsiteY11" fmla="*/ 1983740 h 5059680"/>
              <a:gd name="connsiteX12" fmla="*/ 370840 w 4930140"/>
              <a:gd name="connsiteY12" fmla="*/ 2235200 h 5059680"/>
              <a:gd name="connsiteX13" fmla="*/ 281940 w 4930140"/>
              <a:gd name="connsiteY13" fmla="*/ 2123440 h 5059680"/>
              <a:gd name="connsiteX14" fmla="*/ 232664 w 4930140"/>
              <a:gd name="connsiteY14" fmla="*/ 1985772 h 5059680"/>
              <a:gd name="connsiteX0" fmla="*/ 185420 w 4930140"/>
              <a:gd name="connsiteY0" fmla="*/ 2118360 h 5059680"/>
              <a:gd name="connsiteX1" fmla="*/ 182880 w 4930140"/>
              <a:gd name="connsiteY1" fmla="*/ 2240280 h 5059680"/>
              <a:gd name="connsiteX2" fmla="*/ 160020 w 4930140"/>
              <a:gd name="connsiteY2" fmla="*/ 2598420 h 5059680"/>
              <a:gd name="connsiteX3" fmla="*/ 15240 w 4930140"/>
              <a:gd name="connsiteY3" fmla="*/ 2987040 h 5059680"/>
              <a:gd name="connsiteX4" fmla="*/ 1051560 w 4930140"/>
              <a:gd name="connsiteY4" fmla="*/ 4671060 h 5059680"/>
              <a:gd name="connsiteX5" fmla="*/ 4297680 w 4930140"/>
              <a:gd name="connsiteY5" fmla="*/ 5059680 h 5059680"/>
              <a:gd name="connsiteX6" fmla="*/ 4930140 w 4930140"/>
              <a:gd name="connsiteY6" fmla="*/ 2628900 h 5059680"/>
              <a:gd name="connsiteX7" fmla="*/ 4686300 w 4930140"/>
              <a:gd name="connsiteY7" fmla="*/ 403860 h 5059680"/>
              <a:gd name="connsiteX8" fmla="*/ 3406140 w 4930140"/>
              <a:gd name="connsiteY8" fmla="*/ 0 h 5059680"/>
              <a:gd name="connsiteX9" fmla="*/ 609600 w 4930140"/>
              <a:gd name="connsiteY9" fmla="*/ 815340 h 5059680"/>
              <a:gd name="connsiteX10" fmla="*/ 0 w 4930140"/>
              <a:gd name="connsiteY10" fmla="*/ 1760220 h 5059680"/>
              <a:gd name="connsiteX11" fmla="*/ 170180 w 4930140"/>
              <a:gd name="connsiteY11" fmla="*/ 1983740 h 5059680"/>
              <a:gd name="connsiteX12" fmla="*/ 370840 w 4930140"/>
              <a:gd name="connsiteY12" fmla="*/ 2235200 h 5059680"/>
              <a:gd name="connsiteX13" fmla="*/ 281940 w 4930140"/>
              <a:gd name="connsiteY13" fmla="*/ 2123440 h 5059680"/>
              <a:gd name="connsiteX14" fmla="*/ 232664 w 4930140"/>
              <a:gd name="connsiteY14" fmla="*/ 1985772 h 5059680"/>
              <a:gd name="connsiteX0" fmla="*/ 185420 w 4930140"/>
              <a:gd name="connsiteY0" fmla="*/ 2118360 h 5059680"/>
              <a:gd name="connsiteX1" fmla="*/ 182880 w 4930140"/>
              <a:gd name="connsiteY1" fmla="*/ 2240280 h 5059680"/>
              <a:gd name="connsiteX2" fmla="*/ 71120 w 4930140"/>
              <a:gd name="connsiteY2" fmla="*/ 2862580 h 5059680"/>
              <a:gd name="connsiteX3" fmla="*/ 15240 w 4930140"/>
              <a:gd name="connsiteY3" fmla="*/ 2987040 h 5059680"/>
              <a:gd name="connsiteX4" fmla="*/ 1051560 w 4930140"/>
              <a:gd name="connsiteY4" fmla="*/ 4671060 h 5059680"/>
              <a:gd name="connsiteX5" fmla="*/ 4297680 w 4930140"/>
              <a:gd name="connsiteY5" fmla="*/ 5059680 h 5059680"/>
              <a:gd name="connsiteX6" fmla="*/ 4930140 w 4930140"/>
              <a:gd name="connsiteY6" fmla="*/ 2628900 h 5059680"/>
              <a:gd name="connsiteX7" fmla="*/ 4686300 w 4930140"/>
              <a:gd name="connsiteY7" fmla="*/ 403860 h 5059680"/>
              <a:gd name="connsiteX8" fmla="*/ 3406140 w 4930140"/>
              <a:gd name="connsiteY8" fmla="*/ 0 h 5059680"/>
              <a:gd name="connsiteX9" fmla="*/ 609600 w 4930140"/>
              <a:gd name="connsiteY9" fmla="*/ 815340 h 5059680"/>
              <a:gd name="connsiteX10" fmla="*/ 0 w 4930140"/>
              <a:gd name="connsiteY10" fmla="*/ 1760220 h 5059680"/>
              <a:gd name="connsiteX11" fmla="*/ 170180 w 4930140"/>
              <a:gd name="connsiteY11" fmla="*/ 1983740 h 5059680"/>
              <a:gd name="connsiteX12" fmla="*/ 370840 w 4930140"/>
              <a:gd name="connsiteY12" fmla="*/ 2235200 h 5059680"/>
              <a:gd name="connsiteX13" fmla="*/ 281940 w 4930140"/>
              <a:gd name="connsiteY13" fmla="*/ 2123440 h 5059680"/>
              <a:gd name="connsiteX14" fmla="*/ 232664 w 4930140"/>
              <a:gd name="connsiteY14" fmla="*/ 1985772 h 5059680"/>
              <a:gd name="connsiteX0" fmla="*/ 185420 w 4930140"/>
              <a:gd name="connsiteY0" fmla="*/ 2118360 h 5059680"/>
              <a:gd name="connsiteX1" fmla="*/ 182880 w 4930140"/>
              <a:gd name="connsiteY1" fmla="*/ 2240280 h 5059680"/>
              <a:gd name="connsiteX2" fmla="*/ 71120 w 4930140"/>
              <a:gd name="connsiteY2" fmla="*/ 2862580 h 5059680"/>
              <a:gd name="connsiteX3" fmla="*/ 15240 w 4930140"/>
              <a:gd name="connsiteY3" fmla="*/ 2987040 h 5059680"/>
              <a:gd name="connsiteX4" fmla="*/ 1051560 w 4930140"/>
              <a:gd name="connsiteY4" fmla="*/ 4671060 h 5059680"/>
              <a:gd name="connsiteX5" fmla="*/ 4297680 w 4930140"/>
              <a:gd name="connsiteY5" fmla="*/ 5059680 h 5059680"/>
              <a:gd name="connsiteX6" fmla="*/ 4930140 w 4930140"/>
              <a:gd name="connsiteY6" fmla="*/ 2628900 h 5059680"/>
              <a:gd name="connsiteX7" fmla="*/ 4686300 w 4930140"/>
              <a:gd name="connsiteY7" fmla="*/ 403860 h 5059680"/>
              <a:gd name="connsiteX8" fmla="*/ 3406140 w 4930140"/>
              <a:gd name="connsiteY8" fmla="*/ 0 h 5059680"/>
              <a:gd name="connsiteX9" fmla="*/ 609600 w 4930140"/>
              <a:gd name="connsiteY9" fmla="*/ 815340 h 5059680"/>
              <a:gd name="connsiteX10" fmla="*/ 0 w 4930140"/>
              <a:gd name="connsiteY10" fmla="*/ 1760220 h 5059680"/>
              <a:gd name="connsiteX11" fmla="*/ 170180 w 4930140"/>
              <a:gd name="connsiteY11" fmla="*/ 1983740 h 5059680"/>
              <a:gd name="connsiteX12" fmla="*/ 370840 w 4930140"/>
              <a:gd name="connsiteY12" fmla="*/ 2235200 h 5059680"/>
              <a:gd name="connsiteX13" fmla="*/ 281940 w 4930140"/>
              <a:gd name="connsiteY13" fmla="*/ 2123440 h 5059680"/>
              <a:gd name="connsiteX14" fmla="*/ 232664 w 4930140"/>
              <a:gd name="connsiteY14" fmla="*/ 1985772 h 5059680"/>
              <a:gd name="connsiteX0" fmla="*/ 185420 w 4930140"/>
              <a:gd name="connsiteY0" fmla="*/ 2118360 h 5059680"/>
              <a:gd name="connsiteX1" fmla="*/ 182880 w 4930140"/>
              <a:gd name="connsiteY1" fmla="*/ 2240280 h 5059680"/>
              <a:gd name="connsiteX2" fmla="*/ 71120 w 4930140"/>
              <a:gd name="connsiteY2" fmla="*/ 2862580 h 5059680"/>
              <a:gd name="connsiteX3" fmla="*/ 5080 w 4930140"/>
              <a:gd name="connsiteY3" fmla="*/ 2981960 h 5059680"/>
              <a:gd name="connsiteX4" fmla="*/ 1051560 w 4930140"/>
              <a:gd name="connsiteY4" fmla="*/ 4671060 h 5059680"/>
              <a:gd name="connsiteX5" fmla="*/ 4297680 w 4930140"/>
              <a:gd name="connsiteY5" fmla="*/ 5059680 h 5059680"/>
              <a:gd name="connsiteX6" fmla="*/ 4930140 w 4930140"/>
              <a:gd name="connsiteY6" fmla="*/ 2628900 h 5059680"/>
              <a:gd name="connsiteX7" fmla="*/ 4686300 w 4930140"/>
              <a:gd name="connsiteY7" fmla="*/ 403860 h 5059680"/>
              <a:gd name="connsiteX8" fmla="*/ 3406140 w 4930140"/>
              <a:gd name="connsiteY8" fmla="*/ 0 h 5059680"/>
              <a:gd name="connsiteX9" fmla="*/ 609600 w 4930140"/>
              <a:gd name="connsiteY9" fmla="*/ 815340 h 5059680"/>
              <a:gd name="connsiteX10" fmla="*/ 0 w 4930140"/>
              <a:gd name="connsiteY10" fmla="*/ 1760220 h 5059680"/>
              <a:gd name="connsiteX11" fmla="*/ 170180 w 4930140"/>
              <a:gd name="connsiteY11" fmla="*/ 1983740 h 5059680"/>
              <a:gd name="connsiteX12" fmla="*/ 370840 w 4930140"/>
              <a:gd name="connsiteY12" fmla="*/ 2235200 h 5059680"/>
              <a:gd name="connsiteX13" fmla="*/ 281940 w 4930140"/>
              <a:gd name="connsiteY13" fmla="*/ 2123440 h 5059680"/>
              <a:gd name="connsiteX14" fmla="*/ 232664 w 4930140"/>
              <a:gd name="connsiteY14" fmla="*/ 1985772 h 5059680"/>
              <a:gd name="connsiteX0" fmla="*/ 185420 w 4930140"/>
              <a:gd name="connsiteY0" fmla="*/ 2118360 h 5059680"/>
              <a:gd name="connsiteX1" fmla="*/ 182880 w 4930140"/>
              <a:gd name="connsiteY1" fmla="*/ 2240280 h 5059680"/>
              <a:gd name="connsiteX2" fmla="*/ 71120 w 4930140"/>
              <a:gd name="connsiteY2" fmla="*/ 2862580 h 5059680"/>
              <a:gd name="connsiteX3" fmla="*/ 5080 w 4930140"/>
              <a:gd name="connsiteY3" fmla="*/ 2981960 h 5059680"/>
              <a:gd name="connsiteX4" fmla="*/ 1051560 w 4930140"/>
              <a:gd name="connsiteY4" fmla="*/ 4671060 h 5059680"/>
              <a:gd name="connsiteX5" fmla="*/ 4297680 w 4930140"/>
              <a:gd name="connsiteY5" fmla="*/ 5059680 h 5059680"/>
              <a:gd name="connsiteX6" fmla="*/ 4930140 w 4930140"/>
              <a:gd name="connsiteY6" fmla="*/ 2628900 h 5059680"/>
              <a:gd name="connsiteX7" fmla="*/ 4686300 w 4930140"/>
              <a:gd name="connsiteY7" fmla="*/ 403860 h 5059680"/>
              <a:gd name="connsiteX8" fmla="*/ 3406140 w 4930140"/>
              <a:gd name="connsiteY8" fmla="*/ 0 h 5059680"/>
              <a:gd name="connsiteX9" fmla="*/ 609600 w 4930140"/>
              <a:gd name="connsiteY9" fmla="*/ 815340 h 5059680"/>
              <a:gd name="connsiteX10" fmla="*/ 0 w 4930140"/>
              <a:gd name="connsiteY10" fmla="*/ 1760220 h 5059680"/>
              <a:gd name="connsiteX11" fmla="*/ 170180 w 4930140"/>
              <a:gd name="connsiteY11" fmla="*/ 1983740 h 5059680"/>
              <a:gd name="connsiteX12" fmla="*/ 370840 w 4930140"/>
              <a:gd name="connsiteY12" fmla="*/ 2235200 h 5059680"/>
              <a:gd name="connsiteX13" fmla="*/ 281940 w 4930140"/>
              <a:gd name="connsiteY13" fmla="*/ 2123440 h 5059680"/>
              <a:gd name="connsiteX14" fmla="*/ 232664 w 4930140"/>
              <a:gd name="connsiteY14" fmla="*/ 1985772 h 5059680"/>
              <a:gd name="connsiteX0" fmla="*/ 185420 w 4930140"/>
              <a:gd name="connsiteY0" fmla="*/ 2118360 h 5059680"/>
              <a:gd name="connsiteX1" fmla="*/ 142240 w 4930140"/>
              <a:gd name="connsiteY1" fmla="*/ 2722880 h 5059680"/>
              <a:gd name="connsiteX2" fmla="*/ 71120 w 4930140"/>
              <a:gd name="connsiteY2" fmla="*/ 2862580 h 5059680"/>
              <a:gd name="connsiteX3" fmla="*/ 5080 w 4930140"/>
              <a:gd name="connsiteY3" fmla="*/ 2981960 h 5059680"/>
              <a:gd name="connsiteX4" fmla="*/ 1051560 w 4930140"/>
              <a:gd name="connsiteY4" fmla="*/ 4671060 h 5059680"/>
              <a:gd name="connsiteX5" fmla="*/ 4297680 w 4930140"/>
              <a:gd name="connsiteY5" fmla="*/ 5059680 h 5059680"/>
              <a:gd name="connsiteX6" fmla="*/ 4930140 w 4930140"/>
              <a:gd name="connsiteY6" fmla="*/ 2628900 h 5059680"/>
              <a:gd name="connsiteX7" fmla="*/ 4686300 w 4930140"/>
              <a:gd name="connsiteY7" fmla="*/ 403860 h 5059680"/>
              <a:gd name="connsiteX8" fmla="*/ 3406140 w 4930140"/>
              <a:gd name="connsiteY8" fmla="*/ 0 h 5059680"/>
              <a:gd name="connsiteX9" fmla="*/ 609600 w 4930140"/>
              <a:gd name="connsiteY9" fmla="*/ 815340 h 5059680"/>
              <a:gd name="connsiteX10" fmla="*/ 0 w 4930140"/>
              <a:gd name="connsiteY10" fmla="*/ 1760220 h 5059680"/>
              <a:gd name="connsiteX11" fmla="*/ 170180 w 4930140"/>
              <a:gd name="connsiteY11" fmla="*/ 1983740 h 5059680"/>
              <a:gd name="connsiteX12" fmla="*/ 370840 w 4930140"/>
              <a:gd name="connsiteY12" fmla="*/ 2235200 h 5059680"/>
              <a:gd name="connsiteX13" fmla="*/ 281940 w 4930140"/>
              <a:gd name="connsiteY13" fmla="*/ 2123440 h 5059680"/>
              <a:gd name="connsiteX14" fmla="*/ 232664 w 4930140"/>
              <a:gd name="connsiteY14" fmla="*/ 1985772 h 5059680"/>
              <a:gd name="connsiteX0" fmla="*/ 175260 w 4930140"/>
              <a:gd name="connsiteY0" fmla="*/ 2529840 h 5059680"/>
              <a:gd name="connsiteX1" fmla="*/ 142240 w 4930140"/>
              <a:gd name="connsiteY1" fmla="*/ 2722880 h 5059680"/>
              <a:gd name="connsiteX2" fmla="*/ 71120 w 4930140"/>
              <a:gd name="connsiteY2" fmla="*/ 2862580 h 5059680"/>
              <a:gd name="connsiteX3" fmla="*/ 5080 w 4930140"/>
              <a:gd name="connsiteY3" fmla="*/ 2981960 h 5059680"/>
              <a:gd name="connsiteX4" fmla="*/ 1051560 w 4930140"/>
              <a:gd name="connsiteY4" fmla="*/ 4671060 h 5059680"/>
              <a:gd name="connsiteX5" fmla="*/ 4297680 w 4930140"/>
              <a:gd name="connsiteY5" fmla="*/ 5059680 h 5059680"/>
              <a:gd name="connsiteX6" fmla="*/ 4930140 w 4930140"/>
              <a:gd name="connsiteY6" fmla="*/ 2628900 h 5059680"/>
              <a:gd name="connsiteX7" fmla="*/ 4686300 w 4930140"/>
              <a:gd name="connsiteY7" fmla="*/ 403860 h 5059680"/>
              <a:gd name="connsiteX8" fmla="*/ 3406140 w 4930140"/>
              <a:gd name="connsiteY8" fmla="*/ 0 h 5059680"/>
              <a:gd name="connsiteX9" fmla="*/ 609600 w 4930140"/>
              <a:gd name="connsiteY9" fmla="*/ 815340 h 5059680"/>
              <a:gd name="connsiteX10" fmla="*/ 0 w 4930140"/>
              <a:gd name="connsiteY10" fmla="*/ 1760220 h 5059680"/>
              <a:gd name="connsiteX11" fmla="*/ 170180 w 4930140"/>
              <a:gd name="connsiteY11" fmla="*/ 1983740 h 5059680"/>
              <a:gd name="connsiteX12" fmla="*/ 370840 w 4930140"/>
              <a:gd name="connsiteY12" fmla="*/ 2235200 h 5059680"/>
              <a:gd name="connsiteX13" fmla="*/ 281940 w 4930140"/>
              <a:gd name="connsiteY13" fmla="*/ 2123440 h 5059680"/>
              <a:gd name="connsiteX14" fmla="*/ 232664 w 4930140"/>
              <a:gd name="connsiteY14" fmla="*/ 1985772 h 5059680"/>
              <a:gd name="connsiteX0" fmla="*/ 175260 w 4930140"/>
              <a:gd name="connsiteY0" fmla="*/ 2529840 h 5059680"/>
              <a:gd name="connsiteX1" fmla="*/ 142240 w 4930140"/>
              <a:gd name="connsiteY1" fmla="*/ 2722880 h 5059680"/>
              <a:gd name="connsiteX2" fmla="*/ 71120 w 4930140"/>
              <a:gd name="connsiteY2" fmla="*/ 2862580 h 5059680"/>
              <a:gd name="connsiteX3" fmla="*/ 5080 w 4930140"/>
              <a:gd name="connsiteY3" fmla="*/ 2981960 h 5059680"/>
              <a:gd name="connsiteX4" fmla="*/ 1051560 w 4930140"/>
              <a:gd name="connsiteY4" fmla="*/ 4671060 h 5059680"/>
              <a:gd name="connsiteX5" fmla="*/ 4297680 w 4930140"/>
              <a:gd name="connsiteY5" fmla="*/ 5059680 h 5059680"/>
              <a:gd name="connsiteX6" fmla="*/ 4930140 w 4930140"/>
              <a:gd name="connsiteY6" fmla="*/ 2628900 h 5059680"/>
              <a:gd name="connsiteX7" fmla="*/ 4686300 w 4930140"/>
              <a:gd name="connsiteY7" fmla="*/ 403860 h 5059680"/>
              <a:gd name="connsiteX8" fmla="*/ 3406140 w 4930140"/>
              <a:gd name="connsiteY8" fmla="*/ 0 h 5059680"/>
              <a:gd name="connsiteX9" fmla="*/ 609600 w 4930140"/>
              <a:gd name="connsiteY9" fmla="*/ 815340 h 5059680"/>
              <a:gd name="connsiteX10" fmla="*/ 0 w 4930140"/>
              <a:gd name="connsiteY10" fmla="*/ 1760220 h 5059680"/>
              <a:gd name="connsiteX11" fmla="*/ 170180 w 4930140"/>
              <a:gd name="connsiteY11" fmla="*/ 1983740 h 5059680"/>
              <a:gd name="connsiteX12" fmla="*/ 370840 w 4930140"/>
              <a:gd name="connsiteY12" fmla="*/ 2235200 h 5059680"/>
              <a:gd name="connsiteX13" fmla="*/ 281940 w 4930140"/>
              <a:gd name="connsiteY13" fmla="*/ 2123440 h 5059680"/>
              <a:gd name="connsiteX14" fmla="*/ 214884 w 4930140"/>
              <a:gd name="connsiteY14" fmla="*/ 2336292 h 5059680"/>
              <a:gd name="connsiteX0" fmla="*/ 175260 w 4930140"/>
              <a:gd name="connsiteY0" fmla="*/ 2529840 h 5059680"/>
              <a:gd name="connsiteX1" fmla="*/ 142240 w 4930140"/>
              <a:gd name="connsiteY1" fmla="*/ 2722880 h 5059680"/>
              <a:gd name="connsiteX2" fmla="*/ 71120 w 4930140"/>
              <a:gd name="connsiteY2" fmla="*/ 2862580 h 5059680"/>
              <a:gd name="connsiteX3" fmla="*/ 5080 w 4930140"/>
              <a:gd name="connsiteY3" fmla="*/ 2981960 h 5059680"/>
              <a:gd name="connsiteX4" fmla="*/ 1051560 w 4930140"/>
              <a:gd name="connsiteY4" fmla="*/ 4671060 h 5059680"/>
              <a:gd name="connsiteX5" fmla="*/ 4297680 w 4930140"/>
              <a:gd name="connsiteY5" fmla="*/ 5059680 h 5059680"/>
              <a:gd name="connsiteX6" fmla="*/ 4930140 w 4930140"/>
              <a:gd name="connsiteY6" fmla="*/ 2628900 h 5059680"/>
              <a:gd name="connsiteX7" fmla="*/ 4686300 w 4930140"/>
              <a:gd name="connsiteY7" fmla="*/ 403860 h 5059680"/>
              <a:gd name="connsiteX8" fmla="*/ 3406140 w 4930140"/>
              <a:gd name="connsiteY8" fmla="*/ 0 h 5059680"/>
              <a:gd name="connsiteX9" fmla="*/ 609600 w 4930140"/>
              <a:gd name="connsiteY9" fmla="*/ 815340 h 5059680"/>
              <a:gd name="connsiteX10" fmla="*/ 0 w 4930140"/>
              <a:gd name="connsiteY10" fmla="*/ 1760220 h 5059680"/>
              <a:gd name="connsiteX11" fmla="*/ 170180 w 4930140"/>
              <a:gd name="connsiteY11" fmla="*/ 1983740 h 5059680"/>
              <a:gd name="connsiteX12" fmla="*/ 370840 w 4930140"/>
              <a:gd name="connsiteY12" fmla="*/ 2235200 h 5059680"/>
              <a:gd name="connsiteX13" fmla="*/ 147320 w 4930140"/>
              <a:gd name="connsiteY13" fmla="*/ 2207260 h 5059680"/>
              <a:gd name="connsiteX14" fmla="*/ 214884 w 4930140"/>
              <a:gd name="connsiteY14" fmla="*/ 2336292 h 5059680"/>
              <a:gd name="connsiteX0" fmla="*/ 175260 w 4930140"/>
              <a:gd name="connsiteY0" fmla="*/ 2529840 h 5059680"/>
              <a:gd name="connsiteX1" fmla="*/ 142240 w 4930140"/>
              <a:gd name="connsiteY1" fmla="*/ 2722880 h 5059680"/>
              <a:gd name="connsiteX2" fmla="*/ 71120 w 4930140"/>
              <a:gd name="connsiteY2" fmla="*/ 2862580 h 5059680"/>
              <a:gd name="connsiteX3" fmla="*/ 5080 w 4930140"/>
              <a:gd name="connsiteY3" fmla="*/ 2981960 h 5059680"/>
              <a:gd name="connsiteX4" fmla="*/ 1051560 w 4930140"/>
              <a:gd name="connsiteY4" fmla="*/ 4671060 h 5059680"/>
              <a:gd name="connsiteX5" fmla="*/ 4297680 w 4930140"/>
              <a:gd name="connsiteY5" fmla="*/ 5059680 h 5059680"/>
              <a:gd name="connsiteX6" fmla="*/ 4930140 w 4930140"/>
              <a:gd name="connsiteY6" fmla="*/ 2628900 h 5059680"/>
              <a:gd name="connsiteX7" fmla="*/ 4686300 w 4930140"/>
              <a:gd name="connsiteY7" fmla="*/ 403860 h 5059680"/>
              <a:gd name="connsiteX8" fmla="*/ 3406140 w 4930140"/>
              <a:gd name="connsiteY8" fmla="*/ 0 h 5059680"/>
              <a:gd name="connsiteX9" fmla="*/ 609600 w 4930140"/>
              <a:gd name="connsiteY9" fmla="*/ 815340 h 5059680"/>
              <a:gd name="connsiteX10" fmla="*/ 0 w 4930140"/>
              <a:gd name="connsiteY10" fmla="*/ 1760220 h 5059680"/>
              <a:gd name="connsiteX11" fmla="*/ 170180 w 4930140"/>
              <a:gd name="connsiteY11" fmla="*/ 1983740 h 5059680"/>
              <a:gd name="connsiteX12" fmla="*/ 190500 w 4930140"/>
              <a:gd name="connsiteY12" fmla="*/ 2044700 h 5059680"/>
              <a:gd name="connsiteX13" fmla="*/ 147320 w 4930140"/>
              <a:gd name="connsiteY13" fmla="*/ 2207260 h 5059680"/>
              <a:gd name="connsiteX14" fmla="*/ 214884 w 4930140"/>
              <a:gd name="connsiteY14" fmla="*/ 2336292 h 5059680"/>
              <a:gd name="connsiteX0" fmla="*/ 175260 w 4930140"/>
              <a:gd name="connsiteY0" fmla="*/ 2529840 h 5059680"/>
              <a:gd name="connsiteX1" fmla="*/ 142240 w 4930140"/>
              <a:gd name="connsiteY1" fmla="*/ 2722880 h 5059680"/>
              <a:gd name="connsiteX2" fmla="*/ 71120 w 4930140"/>
              <a:gd name="connsiteY2" fmla="*/ 2862580 h 5059680"/>
              <a:gd name="connsiteX3" fmla="*/ 5080 w 4930140"/>
              <a:gd name="connsiteY3" fmla="*/ 2981960 h 5059680"/>
              <a:gd name="connsiteX4" fmla="*/ 1051560 w 4930140"/>
              <a:gd name="connsiteY4" fmla="*/ 4671060 h 5059680"/>
              <a:gd name="connsiteX5" fmla="*/ 4297680 w 4930140"/>
              <a:gd name="connsiteY5" fmla="*/ 5059680 h 5059680"/>
              <a:gd name="connsiteX6" fmla="*/ 4930140 w 4930140"/>
              <a:gd name="connsiteY6" fmla="*/ 2628900 h 5059680"/>
              <a:gd name="connsiteX7" fmla="*/ 4686300 w 4930140"/>
              <a:gd name="connsiteY7" fmla="*/ 403860 h 5059680"/>
              <a:gd name="connsiteX8" fmla="*/ 3406140 w 4930140"/>
              <a:gd name="connsiteY8" fmla="*/ 0 h 5059680"/>
              <a:gd name="connsiteX9" fmla="*/ 609600 w 4930140"/>
              <a:gd name="connsiteY9" fmla="*/ 815340 h 5059680"/>
              <a:gd name="connsiteX10" fmla="*/ 0 w 4930140"/>
              <a:gd name="connsiteY10" fmla="*/ 1760220 h 5059680"/>
              <a:gd name="connsiteX11" fmla="*/ 53340 w 4930140"/>
              <a:gd name="connsiteY11" fmla="*/ 1851660 h 5059680"/>
              <a:gd name="connsiteX12" fmla="*/ 190500 w 4930140"/>
              <a:gd name="connsiteY12" fmla="*/ 2044700 h 5059680"/>
              <a:gd name="connsiteX13" fmla="*/ 147320 w 4930140"/>
              <a:gd name="connsiteY13" fmla="*/ 2207260 h 5059680"/>
              <a:gd name="connsiteX14" fmla="*/ 214884 w 4930140"/>
              <a:gd name="connsiteY14" fmla="*/ 2336292 h 5059680"/>
              <a:gd name="connsiteX0" fmla="*/ 195580 w 4950460"/>
              <a:gd name="connsiteY0" fmla="*/ 2529840 h 5059680"/>
              <a:gd name="connsiteX1" fmla="*/ 162560 w 4950460"/>
              <a:gd name="connsiteY1" fmla="*/ 2722880 h 5059680"/>
              <a:gd name="connsiteX2" fmla="*/ 91440 w 4950460"/>
              <a:gd name="connsiteY2" fmla="*/ 2862580 h 5059680"/>
              <a:gd name="connsiteX3" fmla="*/ 25400 w 4950460"/>
              <a:gd name="connsiteY3" fmla="*/ 2981960 h 5059680"/>
              <a:gd name="connsiteX4" fmla="*/ 1071880 w 4950460"/>
              <a:gd name="connsiteY4" fmla="*/ 4671060 h 5059680"/>
              <a:gd name="connsiteX5" fmla="*/ 4318000 w 4950460"/>
              <a:gd name="connsiteY5" fmla="*/ 5059680 h 5059680"/>
              <a:gd name="connsiteX6" fmla="*/ 4950460 w 4950460"/>
              <a:gd name="connsiteY6" fmla="*/ 2628900 h 5059680"/>
              <a:gd name="connsiteX7" fmla="*/ 4706620 w 4950460"/>
              <a:gd name="connsiteY7" fmla="*/ 403860 h 5059680"/>
              <a:gd name="connsiteX8" fmla="*/ 3426460 w 4950460"/>
              <a:gd name="connsiteY8" fmla="*/ 0 h 5059680"/>
              <a:gd name="connsiteX9" fmla="*/ 629920 w 4950460"/>
              <a:gd name="connsiteY9" fmla="*/ 815340 h 5059680"/>
              <a:gd name="connsiteX10" fmla="*/ 0 w 4950460"/>
              <a:gd name="connsiteY10" fmla="*/ 1755140 h 5059680"/>
              <a:gd name="connsiteX11" fmla="*/ 73660 w 4950460"/>
              <a:gd name="connsiteY11" fmla="*/ 1851660 h 5059680"/>
              <a:gd name="connsiteX12" fmla="*/ 210820 w 4950460"/>
              <a:gd name="connsiteY12" fmla="*/ 2044700 h 5059680"/>
              <a:gd name="connsiteX13" fmla="*/ 167640 w 4950460"/>
              <a:gd name="connsiteY13" fmla="*/ 2207260 h 5059680"/>
              <a:gd name="connsiteX14" fmla="*/ 235204 w 4950460"/>
              <a:gd name="connsiteY14" fmla="*/ 2336292 h 5059680"/>
              <a:gd name="connsiteX0" fmla="*/ 195580 w 4950460"/>
              <a:gd name="connsiteY0" fmla="*/ 2529840 h 5059680"/>
              <a:gd name="connsiteX1" fmla="*/ 162560 w 4950460"/>
              <a:gd name="connsiteY1" fmla="*/ 2722880 h 5059680"/>
              <a:gd name="connsiteX2" fmla="*/ 91440 w 4950460"/>
              <a:gd name="connsiteY2" fmla="*/ 2862580 h 5059680"/>
              <a:gd name="connsiteX3" fmla="*/ 25400 w 4950460"/>
              <a:gd name="connsiteY3" fmla="*/ 2981960 h 5059680"/>
              <a:gd name="connsiteX4" fmla="*/ 1071880 w 4950460"/>
              <a:gd name="connsiteY4" fmla="*/ 4671060 h 5059680"/>
              <a:gd name="connsiteX5" fmla="*/ 4318000 w 4950460"/>
              <a:gd name="connsiteY5" fmla="*/ 5059680 h 5059680"/>
              <a:gd name="connsiteX6" fmla="*/ 4950460 w 4950460"/>
              <a:gd name="connsiteY6" fmla="*/ 2628900 h 5059680"/>
              <a:gd name="connsiteX7" fmla="*/ 4706620 w 4950460"/>
              <a:gd name="connsiteY7" fmla="*/ 403860 h 5059680"/>
              <a:gd name="connsiteX8" fmla="*/ 3426460 w 4950460"/>
              <a:gd name="connsiteY8" fmla="*/ 0 h 5059680"/>
              <a:gd name="connsiteX9" fmla="*/ 629920 w 4950460"/>
              <a:gd name="connsiteY9" fmla="*/ 815340 h 5059680"/>
              <a:gd name="connsiteX10" fmla="*/ 0 w 4950460"/>
              <a:gd name="connsiteY10" fmla="*/ 1755140 h 5059680"/>
              <a:gd name="connsiteX11" fmla="*/ 48260 w 4950460"/>
              <a:gd name="connsiteY11" fmla="*/ 1851660 h 5059680"/>
              <a:gd name="connsiteX12" fmla="*/ 210820 w 4950460"/>
              <a:gd name="connsiteY12" fmla="*/ 2044700 h 5059680"/>
              <a:gd name="connsiteX13" fmla="*/ 167640 w 4950460"/>
              <a:gd name="connsiteY13" fmla="*/ 2207260 h 5059680"/>
              <a:gd name="connsiteX14" fmla="*/ 235204 w 4950460"/>
              <a:gd name="connsiteY14" fmla="*/ 2336292 h 5059680"/>
              <a:gd name="connsiteX0" fmla="*/ 195580 w 4950460"/>
              <a:gd name="connsiteY0" fmla="*/ 2529840 h 5059680"/>
              <a:gd name="connsiteX1" fmla="*/ 162560 w 4950460"/>
              <a:gd name="connsiteY1" fmla="*/ 2722880 h 5059680"/>
              <a:gd name="connsiteX2" fmla="*/ 91440 w 4950460"/>
              <a:gd name="connsiteY2" fmla="*/ 2862580 h 5059680"/>
              <a:gd name="connsiteX3" fmla="*/ 25400 w 4950460"/>
              <a:gd name="connsiteY3" fmla="*/ 2981960 h 5059680"/>
              <a:gd name="connsiteX4" fmla="*/ 1071880 w 4950460"/>
              <a:gd name="connsiteY4" fmla="*/ 4671060 h 5059680"/>
              <a:gd name="connsiteX5" fmla="*/ 4318000 w 4950460"/>
              <a:gd name="connsiteY5" fmla="*/ 5059680 h 5059680"/>
              <a:gd name="connsiteX6" fmla="*/ 4950460 w 4950460"/>
              <a:gd name="connsiteY6" fmla="*/ 2628900 h 5059680"/>
              <a:gd name="connsiteX7" fmla="*/ 4706620 w 4950460"/>
              <a:gd name="connsiteY7" fmla="*/ 403860 h 5059680"/>
              <a:gd name="connsiteX8" fmla="*/ 3426460 w 4950460"/>
              <a:gd name="connsiteY8" fmla="*/ 0 h 5059680"/>
              <a:gd name="connsiteX9" fmla="*/ 629920 w 4950460"/>
              <a:gd name="connsiteY9" fmla="*/ 815340 h 5059680"/>
              <a:gd name="connsiteX10" fmla="*/ 0 w 4950460"/>
              <a:gd name="connsiteY10" fmla="*/ 1755140 h 5059680"/>
              <a:gd name="connsiteX11" fmla="*/ 48260 w 4950460"/>
              <a:gd name="connsiteY11" fmla="*/ 1851660 h 5059680"/>
              <a:gd name="connsiteX12" fmla="*/ 124460 w 4950460"/>
              <a:gd name="connsiteY12" fmla="*/ 2004060 h 5059680"/>
              <a:gd name="connsiteX13" fmla="*/ 167640 w 4950460"/>
              <a:gd name="connsiteY13" fmla="*/ 2207260 h 5059680"/>
              <a:gd name="connsiteX14" fmla="*/ 235204 w 4950460"/>
              <a:gd name="connsiteY14" fmla="*/ 2336292 h 5059680"/>
              <a:gd name="connsiteX0" fmla="*/ 195580 w 4950460"/>
              <a:gd name="connsiteY0" fmla="*/ 2529840 h 5059680"/>
              <a:gd name="connsiteX1" fmla="*/ 162560 w 4950460"/>
              <a:gd name="connsiteY1" fmla="*/ 2722880 h 5059680"/>
              <a:gd name="connsiteX2" fmla="*/ 91440 w 4950460"/>
              <a:gd name="connsiteY2" fmla="*/ 2862580 h 5059680"/>
              <a:gd name="connsiteX3" fmla="*/ 25400 w 4950460"/>
              <a:gd name="connsiteY3" fmla="*/ 2981960 h 5059680"/>
              <a:gd name="connsiteX4" fmla="*/ 1071880 w 4950460"/>
              <a:gd name="connsiteY4" fmla="*/ 4671060 h 5059680"/>
              <a:gd name="connsiteX5" fmla="*/ 4318000 w 4950460"/>
              <a:gd name="connsiteY5" fmla="*/ 5059680 h 5059680"/>
              <a:gd name="connsiteX6" fmla="*/ 4950460 w 4950460"/>
              <a:gd name="connsiteY6" fmla="*/ 2628900 h 5059680"/>
              <a:gd name="connsiteX7" fmla="*/ 4706620 w 4950460"/>
              <a:gd name="connsiteY7" fmla="*/ 403860 h 5059680"/>
              <a:gd name="connsiteX8" fmla="*/ 3426460 w 4950460"/>
              <a:gd name="connsiteY8" fmla="*/ 0 h 5059680"/>
              <a:gd name="connsiteX9" fmla="*/ 629920 w 4950460"/>
              <a:gd name="connsiteY9" fmla="*/ 815340 h 5059680"/>
              <a:gd name="connsiteX10" fmla="*/ 0 w 4950460"/>
              <a:gd name="connsiteY10" fmla="*/ 1755140 h 5059680"/>
              <a:gd name="connsiteX11" fmla="*/ 48260 w 4950460"/>
              <a:gd name="connsiteY11" fmla="*/ 1851660 h 5059680"/>
              <a:gd name="connsiteX12" fmla="*/ 124460 w 4950460"/>
              <a:gd name="connsiteY12" fmla="*/ 2004060 h 5059680"/>
              <a:gd name="connsiteX13" fmla="*/ 180340 w 4950460"/>
              <a:gd name="connsiteY13" fmla="*/ 2202180 h 5059680"/>
              <a:gd name="connsiteX14" fmla="*/ 235204 w 4950460"/>
              <a:gd name="connsiteY14" fmla="*/ 2336292 h 5059680"/>
              <a:gd name="connsiteX0" fmla="*/ 195580 w 4950460"/>
              <a:gd name="connsiteY0" fmla="*/ 2529840 h 5059680"/>
              <a:gd name="connsiteX1" fmla="*/ 162560 w 4950460"/>
              <a:gd name="connsiteY1" fmla="*/ 2722880 h 5059680"/>
              <a:gd name="connsiteX2" fmla="*/ 91440 w 4950460"/>
              <a:gd name="connsiteY2" fmla="*/ 2862580 h 5059680"/>
              <a:gd name="connsiteX3" fmla="*/ 25400 w 4950460"/>
              <a:gd name="connsiteY3" fmla="*/ 2981960 h 5059680"/>
              <a:gd name="connsiteX4" fmla="*/ 1071880 w 4950460"/>
              <a:gd name="connsiteY4" fmla="*/ 4671060 h 5059680"/>
              <a:gd name="connsiteX5" fmla="*/ 4318000 w 4950460"/>
              <a:gd name="connsiteY5" fmla="*/ 5059680 h 5059680"/>
              <a:gd name="connsiteX6" fmla="*/ 4950460 w 4950460"/>
              <a:gd name="connsiteY6" fmla="*/ 2628900 h 5059680"/>
              <a:gd name="connsiteX7" fmla="*/ 4706620 w 4950460"/>
              <a:gd name="connsiteY7" fmla="*/ 403860 h 5059680"/>
              <a:gd name="connsiteX8" fmla="*/ 3426460 w 4950460"/>
              <a:gd name="connsiteY8" fmla="*/ 0 h 5059680"/>
              <a:gd name="connsiteX9" fmla="*/ 629920 w 4950460"/>
              <a:gd name="connsiteY9" fmla="*/ 815340 h 5059680"/>
              <a:gd name="connsiteX10" fmla="*/ 0 w 4950460"/>
              <a:gd name="connsiteY10" fmla="*/ 1755140 h 5059680"/>
              <a:gd name="connsiteX11" fmla="*/ 48260 w 4950460"/>
              <a:gd name="connsiteY11" fmla="*/ 1851660 h 5059680"/>
              <a:gd name="connsiteX12" fmla="*/ 124460 w 4950460"/>
              <a:gd name="connsiteY12" fmla="*/ 2004060 h 5059680"/>
              <a:gd name="connsiteX13" fmla="*/ 180340 w 4950460"/>
              <a:gd name="connsiteY13" fmla="*/ 2202180 h 5059680"/>
              <a:gd name="connsiteX14" fmla="*/ 194564 w 4950460"/>
              <a:gd name="connsiteY14" fmla="*/ 2407412 h 5059680"/>
              <a:gd name="connsiteX0" fmla="*/ 182880 w 4950460"/>
              <a:gd name="connsiteY0" fmla="*/ 2557780 h 5059680"/>
              <a:gd name="connsiteX1" fmla="*/ 162560 w 4950460"/>
              <a:gd name="connsiteY1" fmla="*/ 2722880 h 5059680"/>
              <a:gd name="connsiteX2" fmla="*/ 91440 w 4950460"/>
              <a:gd name="connsiteY2" fmla="*/ 2862580 h 5059680"/>
              <a:gd name="connsiteX3" fmla="*/ 25400 w 4950460"/>
              <a:gd name="connsiteY3" fmla="*/ 2981960 h 5059680"/>
              <a:gd name="connsiteX4" fmla="*/ 1071880 w 4950460"/>
              <a:gd name="connsiteY4" fmla="*/ 4671060 h 5059680"/>
              <a:gd name="connsiteX5" fmla="*/ 4318000 w 4950460"/>
              <a:gd name="connsiteY5" fmla="*/ 5059680 h 5059680"/>
              <a:gd name="connsiteX6" fmla="*/ 4950460 w 4950460"/>
              <a:gd name="connsiteY6" fmla="*/ 2628900 h 5059680"/>
              <a:gd name="connsiteX7" fmla="*/ 4706620 w 4950460"/>
              <a:gd name="connsiteY7" fmla="*/ 403860 h 5059680"/>
              <a:gd name="connsiteX8" fmla="*/ 3426460 w 4950460"/>
              <a:gd name="connsiteY8" fmla="*/ 0 h 5059680"/>
              <a:gd name="connsiteX9" fmla="*/ 629920 w 4950460"/>
              <a:gd name="connsiteY9" fmla="*/ 815340 h 5059680"/>
              <a:gd name="connsiteX10" fmla="*/ 0 w 4950460"/>
              <a:gd name="connsiteY10" fmla="*/ 1755140 h 5059680"/>
              <a:gd name="connsiteX11" fmla="*/ 48260 w 4950460"/>
              <a:gd name="connsiteY11" fmla="*/ 1851660 h 5059680"/>
              <a:gd name="connsiteX12" fmla="*/ 124460 w 4950460"/>
              <a:gd name="connsiteY12" fmla="*/ 2004060 h 5059680"/>
              <a:gd name="connsiteX13" fmla="*/ 180340 w 4950460"/>
              <a:gd name="connsiteY13" fmla="*/ 2202180 h 5059680"/>
              <a:gd name="connsiteX14" fmla="*/ 194564 w 4950460"/>
              <a:gd name="connsiteY14" fmla="*/ 2407412 h 5059680"/>
              <a:gd name="connsiteX0" fmla="*/ 182880 w 4950460"/>
              <a:gd name="connsiteY0" fmla="*/ 2557780 h 5059680"/>
              <a:gd name="connsiteX1" fmla="*/ 157480 w 4950460"/>
              <a:gd name="connsiteY1" fmla="*/ 2717800 h 5059680"/>
              <a:gd name="connsiteX2" fmla="*/ 91440 w 4950460"/>
              <a:gd name="connsiteY2" fmla="*/ 2862580 h 5059680"/>
              <a:gd name="connsiteX3" fmla="*/ 25400 w 4950460"/>
              <a:gd name="connsiteY3" fmla="*/ 2981960 h 5059680"/>
              <a:gd name="connsiteX4" fmla="*/ 1071880 w 4950460"/>
              <a:gd name="connsiteY4" fmla="*/ 4671060 h 5059680"/>
              <a:gd name="connsiteX5" fmla="*/ 4318000 w 4950460"/>
              <a:gd name="connsiteY5" fmla="*/ 5059680 h 5059680"/>
              <a:gd name="connsiteX6" fmla="*/ 4950460 w 4950460"/>
              <a:gd name="connsiteY6" fmla="*/ 2628900 h 5059680"/>
              <a:gd name="connsiteX7" fmla="*/ 4706620 w 4950460"/>
              <a:gd name="connsiteY7" fmla="*/ 403860 h 5059680"/>
              <a:gd name="connsiteX8" fmla="*/ 3426460 w 4950460"/>
              <a:gd name="connsiteY8" fmla="*/ 0 h 5059680"/>
              <a:gd name="connsiteX9" fmla="*/ 629920 w 4950460"/>
              <a:gd name="connsiteY9" fmla="*/ 815340 h 5059680"/>
              <a:gd name="connsiteX10" fmla="*/ 0 w 4950460"/>
              <a:gd name="connsiteY10" fmla="*/ 1755140 h 5059680"/>
              <a:gd name="connsiteX11" fmla="*/ 48260 w 4950460"/>
              <a:gd name="connsiteY11" fmla="*/ 1851660 h 5059680"/>
              <a:gd name="connsiteX12" fmla="*/ 124460 w 4950460"/>
              <a:gd name="connsiteY12" fmla="*/ 2004060 h 5059680"/>
              <a:gd name="connsiteX13" fmla="*/ 180340 w 4950460"/>
              <a:gd name="connsiteY13" fmla="*/ 2202180 h 5059680"/>
              <a:gd name="connsiteX14" fmla="*/ 194564 w 4950460"/>
              <a:gd name="connsiteY14" fmla="*/ 2407412 h 5059680"/>
              <a:gd name="connsiteX0" fmla="*/ 182880 w 4950460"/>
              <a:gd name="connsiteY0" fmla="*/ 2557780 h 5059680"/>
              <a:gd name="connsiteX1" fmla="*/ 157480 w 4950460"/>
              <a:gd name="connsiteY1" fmla="*/ 2717800 h 5059680"/>
              <a:gd name="connsiteX2" fmla="*/ 91440 w 4950460"/>
              <a:gd name="connsiteY2" fmla="*/ 2862580 h 5059680"/>
              <a:gd name="connsiteX3" fmla="*/ 25400 w 4950460"/>
              <a:gd name="connsiteY3" fmla="*/ 2981960 h 5059680"/>
              <a:gd name="connsiteX4" fmla="*/ 1071880 w 4950460"/>
              <a:gd name="connsiteY4" fmla="*/ 4671060 h 5059680"/>
              <a:gd name="connsiteX5" fmla="*/ 4318000 w 4950460"/>
              <a:gd name="connsiteY5" fmla="*/ 5059680 h 5059680"/>
              <a:gd name="connsiteX6" fmla="*/ 4950460 w 4950460"/>
              <a:gd name="connsiteY6" fmla="*/ 2628900 h 5059680"/>
              <a:gd name="connsiteX7" fmla="*/ 4706620 w 4950460"/>
              <a:gd name="connsiteY7" fmla="*/ 403860 h 5059680"/>
              <a:gd name="connsiteX8" fmla="*/ 3426460 w 4950460"/>
              <a:gd name="connsiteY8" fmla="*/ 0 h 5059680"/>
              <a:gd name="connsiteX9" fmla="*/ 629920 w 4950460"/>
              <a:gd name="connsiteY9" fmla="*/ 815340 h 5059680"/>
              <a:gd name="connsiteX10" fmla="*/ 0 w 4950460"/>
              <a:gd name="connsiteY10" fmla="*/ 1755140 h 5059680"/>
              <a:gd name="connsiteX11" fmla="*/ 48260 w 4950460"/>
              <a:gd name="connsiteY11" fmla="*/ 1851660 h 5059680"/>
              <a:gd name="connsiteX12" fmla="*/ 124460 w 4950460"/>
              <a:gd name="connsiteY12" fmla="*/ 2004060 h 5059680"/>
              <a:gd name="connsiteX13" fmla="*/ 180340 w 4950460"/>
              <a:gd name="connsiteY13" fmla="*/ 2202180 h 5059680"/>
              <a:gd name="connsiteX14" fmla="*/ 194564 w 4950460"/>
              <a:gd name="connsiteY14" fmla="*/ 2407412 h 5059680"/>
              <a:gd name="connsiteX0" fmla="*/ 182880 w 4950460"/>
              <a:gd name="connsiteY0" fmla="*/ 2557780 h 5059680"/>
              <a:gd name="connsiteX1" fmla="*/ 142240 w 4950460"/>
              <a:gd name="connsiteY1" fmla="*/ 2722880 h 5059680"/>
              <a:gd name="connsiteX2" fmla="*/ 91440 w 4950460"/>
              <a:gd name="connsiteY2" fmla="*/ 2862580 h 5059680"/>
              <a:gd name="connsiteX3" fmla="*/ 25400 w 4950460"/>
              <a:gd name="connsiteY3" fmla="*/ 2981960 h 5059680"/>
              <a:gd name="connsiteX4" fmla="*/ 1071880 w 4950460"/>
              <a:gd name="connsiteY4" fmla="*/ 4671060 h 5059680"/>
              <a:gd name="connsiteX5" fmla="*/ 4318000 w 4950460"/>
              <a:gd name="connsiteY5" fmla="*/ 5059680 h 5059680"/>
              <a:gd name="connsiteX6" fmla="*/ 4950460 w 4950460"/>
              <a:gd name="connsiteY6" fmla="*/ 2628900 h 5059680"/>
              <a:gd name="connsiteX7" fmla="*/ 4706620 w 4950460"/>
              <a:gd name="connsiteY7" fmla="*/ 403860 h 5059680"/>
              <a:gd name="connsiteX8" fmla="*/ 3426460 w 4950460"/>
              <a:gd name="connsiteY8" fmla="*/ 0 h 5059680"/>
              <a:gd name="connsiteX9" fmla="*/ 629920 w 4950460"/>
              <a:gd name="connsiteY9" fmla="*/ 815340 h 5059680"/>
              <a:gd name="connsiteX10" fmla="*/ 0 w 4950460"/>
              <a:gd name="connsiteY10" fmla="*/ 1755140 h 5059680"/>
              <a:gd name="connsiteX11" fmla="*/ 48260 w 4950460"/>
              <a:gd name="connsiteY11" fmla="*/ 1851660 h 5059680"/>
              <a:gd name="connsiteX12" fmla="*/ 124460 w 4950460"/>
              <a:gd name="connsiteY12" fmla="*/ 2004060 h 5059680"/>
              <a:gd name="connsiteX13" fmla="*/ 180340 w 4950460"/>
              <a:gd name="connsiteY13" fmla="*/ 2202180 h 5059680"/>
              <a:gd name="connsiteX14" fmla="*/ 194564 w 4950460"/>
              <a:gd name="connsiteY14" fmla="*/ 2407412 h 5059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950460" h="5059680">
                <a:moveTo>
                  <a:pt x="182880" y="2557780"/>
                </a:moveTo>
                <a:cubicBezTo>
                  <a:pt x="182033" y="2598420"/>
                  <a:pt x="143087" y="2682240"/>
                  <a:pt x="142240" y="2722880"/>
                </a:cubicBezTo>
                <a:lnTo>
                  <a:pt x="91440" y="2862580"/>
                </a:lnTo>
                <a:cubicBezTo>
                  <a:pt x="77893" y="2929467"/>
                  <a:pt x="69427" y="2917613"/>
                  <a:pt x="25400" y="2981960"/>
                </a:cubicBezTo>
                <a:lnTo>
                  <a:pt x="1071880" y="4671060"/>
                </a:lnTo>
                <a:lnTo>
                  <a:pt x="4318000" y="5059680"/>
                </a:lnTo>
                <a:lnTo>
                  <a:pt x="4950460" y="2628900"/>
                </a:lnTo>
                <a:lnTo>
                  <a:pt x="4706620" y="403860"/>
                </a:lnTo>
                <a:lnTo>
                  <a:pt x="3426460" y="0"/>
                </a:lnTo>
                <a:lnTo>
                  <a:pt x="629920" y="815340"/>
                </a:lnTo>
                <a:lnTo>
                  <a:pt x="0" y="1755140"/>
                </a:lnTo>
                <a:lnTo>
                  <a:pt x="48260" y="1851660"/>
                </a:lnTo>
                <a:lnTo>
                  <a:pt x="124460" y="2004060"/>
                </a:lnTo>
                <a:lnTo>
                  <a:pt x="180340" y="2202180"/>
                </a:lnTo>
                <a:lnTo>
                  <a:pt x="194564" y="2407412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The B </a:t>
            </a:r>
            <a:r>
              <a:rPr lang="fr-BE" dirty="0" err="1" smtClean="0"/>
              <a:t>cell</a:t>
            </a:r>
            <a:r>
              <a:rPr lang="fr-BE" dirty="0" smtClean="0"/>
              <a:t> </a:t>
            </a:r>
            <a:r>
              <a:rPr lang="fr-BE" dirty="0" err="1" smtClean="0"/>
              <a:t>receptor</a:t>
            </a:r>
            <a:r>
              <a:rPr lang="fr-BE" dirty="0" smtClean="0"/>
              <a:t> (BCR)</a:t>
            </a:r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Investigation of </a:t>
            </a:r>
            <a:r>
              <a:rPr lang="en-US" sz="1800" dirty="0" err="1" smtClean="0"/>
              <a:t>gammaherpesvirus</a:t>
            </a:r>
            <a:r>
              <a:rPr lang="en-US" sz="1800" dirty="0" smtClean="0"/>
              <a:t>-induced </a:t>
            </a:r>
            <a:r>
              <a:rPr lang="en-US" sz="1800" dirty="0" err="1" smtClean="0"/>
              <a:t>lymphoproliferation</a:t>
            </a:r>
            <a:r>
              <a:rPr lang="en-US" sz="1800" dirty="0" smtClean="0"/>
              <a:t> through sequencing of the B cell receptor repertoire</a:t>
            </a:r>
            <a:endParaRPr lang="fr-BE" sz="18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876" y="1843828"/>
            <a:ext cx="1075946" cy="819914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1005840" y="2004060"/>
            <a:ext cx="480060" cy="4800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Ellipse 6"/>
          <p:cNvSpPr/>
          <p:nvPr/>
        </p:nvSpPr>
        <p:spPr>
          <a:xfrm>
            <a:off x="121920" y="2743200"/>
            <a:ext cx="2247900" cy="2247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1" name="Connecteur droit 10"/>
          <p:cNvCxnSpPr>
            <a:stCxn id="6" idx="4"/>
          </p:cNvCxnSpPr>
          <p:nvPr/>
        </p:nvCxnSpPr>
        <p:spPr>
          <a:xfrm flipH="1">
            <a:off x="1242060" y="2484120"/>
            <a:ext cx="3810" cy="25908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>
            <a:off x="7033260" y="3021307"/>
            <a:ext cx="26441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7101840" y="2835169"/>
            <a:ext cx="213360" cy="36901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0" name="Rectangle 39"/>
          <p:cNvSpPr/>
          <p:nvPr/>
        </p:nvSpPr>
        <p:spPr>
          <a:xfrm>
            <a:off x="7370646" y="2835169"/>
            <a:ext cx="213360" cy="36901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1" name="Rectangle 40"/>
          <p:cNvSpPr/>
          <p:nvPr/>
        </p:nvSpPr>
        <p:spPr>
          <a:xfrm>
            <a:off x="7639452" y="2835169"/>
            <a:ext cx="213360" cy="36901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2" name="Rectangle 41"/>
          <p:cNvSpPr/>
          <p:nvPr/>
        </p:nvSpPr>
        <p:spPr>
          <a:xfrm>
            <a:off x="7949364" y="2835169"/>
            <a:ext cx="213360" cy="3690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3" name="Rectangle 42"/>
          <p:cNvSpPr/>
          <p:nvPr/>
        </p:nvSpPr>
        <p:spPr>
          <a:xfrm>
            <a:off x="8216626" y="2835169"/>
            <a:ext cx="213360" cy="3690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4" name="Rectangle 43"/>
          <p:cNvSpPr/>
          <p:nvPr/>
        </p:nvSpPr>
        <p:spPr>
          <a:xfrm>
            <a:off x="8483888" y="2835169"/>
            <a:ext cx="213360" cy="3690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5" name="Rectangle 44"/>
          <p:cNvSpPr/>
          <p:nvPr/>
        </p:nvSpPr>
        <p:spPr>
          <a:xfrm>
            <a:off x="8788802" y="2835169"/>
            <a:ext cx="213360" cy="36901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6" name="Rectangle 45"/>
          <p:cNvSpPr/>
          <p:nvPr/>
        </p:nvSpPr>
        <p:spPr>
          <a:xfrm>
            <a:off x="9055445" y="2835169"/>
            <a:ext cx="213360" cy="36901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7" name="Rectangle 46"/>
          <p:cNvSpPr/>
          <p:nvPr/>
        </p:nvSpPr>
        <p:spPr>
          <a:xfrm>
            <a:off x="9322088" y="2835169"/>
            <a:ext cx="213360" cy="36901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8" name="ZoneTexte 47"/>
          <p:cNvSpPr txBox="1"/>
          <p:nvPr/>
        </p:nvSpPr>
        <p:spPr>
          <a:xfrm>
            <a:off x="6705600" y="1913453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Variable </a:t>
            </a:r>
            <a:r>
              <a:rPr lang="fr-BE" dirty="0" err="1" smtClean="0"/>
              <a:t>genes</a:t>
            </a:r>
            <a:r>
              <a:rPr lang="fr-BE" dirty="0" smtClean="0"/>
              <a:t> of the </a:t>
            </a:r>
            <a:r>
              <a:rPr lang="fr-BE" dirty="0" err="1" smtClean="0"/>
              <a:t>heavy</a:t>
            </a:r>
            <a:r>
              <a:rPr lang="fr-BE" dirty="0" smtClean="0"/>
              <a:t> </a:t>
            </a:r>
            <a:r>
              <a:rPr lang="fr-BE" dirty="0" err="1" smtClean="0"/>
              <a:t>chain</a:t>
            </a:r>
            <a:endParaRPr lang="fr-BE" dirty="0"/>
          </a:p>
        </p:txBody>
      </p:sp>
      <p:sp>
        <p:nvSpPr>
          <p:cNvPr id="49" name="Accolade fermante 48"/>
          <p:cNvSpPr/>
          <p:nvPr/>
        </p:nvSpPr>
        <p:spPr>
          <a:xfrm rot="16200000">
            <a:off x="7377790" y="2279585"/>
            <a:ext cx="199072" cy="750972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0" name="Accolade fermante 49"/>
          <p:cNvSpPr/>
          <p:nvPr/>
        </p:nvSpPr>
        <p:spPr>
          <a:xfrm rot="16200000">
            <a:off x="8223770" y="2279585"/>
            <a:ext cx="199072" cy="750972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1" name="Accolade fermante 50"/>
          <p:cNvSpPr/>
          <p:nvPr/>
        </p:nvSpPr>
        <p:spPr>
          <a:xfrm rot="16200000">
            <a:off x="9062244" y="2279585"/>
            <a:ext cx="199072" cy="750972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2" name="ZoneTexte 51"/>
          <p:cNvSpPr txBox="1"/>
          <p:nvPr/>
        </p:nvSpPr>
        <p:spPr>
          <a:xfrm>
            <a:off x="7305643" y="2174967"/>
            <a:ext cx="343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solidFill>
                  <a:srgbClr val="FF0000"/>
                </a:solidFill>
              </a:rPr>
              <a:t>V</a:t>
            </a:r>
            <a:endParaRPr lang="fr-BE" dirty="0">
              <a:solidFill>
                <a:srgbClr val="FF0000"/>
              </a:solidFill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8151623" y="2174967"/>
            <a:ext cx="343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solidFill>
                  <a:schemeClr val="accent6"/>
                </a:solidFill>
              </a:rPr>
              <a:t>D</a:t>
            </a:r>
            <a:endParaRPr lang="fr-BE" dirty="0">
              <a:solidFill>
                <a:schemeClr val="accent6"/>
              </a:solidFill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8990097" y="2174967"/>
            <a:ext cx="343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solidFill>
                  <a:schemeClr val="accent4"/>
                </a:solidFill>
              </a:rPr>
              <a:t>J</a:t>
            </a:r>
            <a:endParaRPr lang="fr-BE" dirty="0">
              <a:solidFill>
                <a:schemeClr val="accent4"/>
              </a:solidFill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7036837" y="2818043"/>
            <a:ext cx="343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1</a:t>
            </a:r>
            <a:endParaRPr lang="fr-BE" dirty="0"/>
          </a:p>
        </p:txBody>
      </p:sp>
      <p:sp>
        <p:nvSpPr>
          <p:cNvPr id="58" name="ZoneTexte 57"/>
          <p:cNvSpPr txBox="1"/>
          <p:nvPr/>
        </p:nvSpPr>
        <p:spPr>
          <a:xfrm>
            <a:off x="7302121" y="2818043"/>
            <a:ext cx="343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2</a:t>
            </a:r>
            <a:endParaRPr lang="fr-BE" dirty="0"/>
          </a:p>
        </p:txBody>
      </p:sp>
      <p:sp>
        <p:nvSpPr>
          <p:cNvPr id="59" name="ZoneTexte 58"/>
          <p:cNvSpPr txBox="1"/>
          <p:nvPr/>
        </p:nvSpPr>
        <p:spPr>
          <a:xfrm>
            <a:off x="7576948" y="2818043"/>
            <a:ext cx="343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3</a:t>
            </a:r>
            <a:endParaRPr lang="fr-BE" dirty="0"/>
          </a:p>
        </p:txBody>
      </p:sp>
      <p:sp>
        <p:nvSpPr>
          <p:cNvPr id="60" name="ZoneTexte 59"/>
          <p:cNvSpPr txBox="1"/>
          <p:nvPr/>
        </p:nvSpPr>
        <p:spPr>
          <a:xfrm>
            <a:off x="7865288" y="2818043"/>
            <a:ext cx="343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1</a:t>
            </a:r>
            <a:endParaRPr lang="fr-BE" dirty="0"/>
          </a:p>
        </p:txBody>
      </p:sp>
      <p:sp>
        <p:nvSpPr>
          <p:cNvPr id="61" name="ZoneTexte 60"/>
          <p:cNvSpPr txBox="1"/>
          <p:nvPr/>
        </p:nvSpPr>
        <p:spPr>
          <a:xfrm>
            <a:off x="8130572" y="2818043"/>
            <a:ext cx="343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2</a:t>
            </a:r>
            <a:endParaRPr lang="fr-BE" dirty="0"/>
          </a:p>
        </p:txBody>
      </p:sp>
      <p:sp>
        <p:nvSpPr>
          <p:cNvPr id="62" name="ZoneTexte 61"/>
          <p:cNvSpPr txBox="1"/>
          <p:nvPr/>
        </p:nvSpPr>
        <p:spPr>
          <a:xfrm>
            <a:off x="8405399" y="2818043"/>
            <a:ext cx="343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3</a:t>
            </a:r>
            <a:endParaRPr lang="fr-BE" dirty="0"/>
          </a:p>
        </p:txBody>
      </p:sp>
      <p:sp>
        <p:nvSpPr>
          <p:cNvPr id="63" name="ZoneTexte 62"/>
          <p:cNvSpPr txBox="1"/>
          <p:nvPr/>
        </p:nvSpPr>
        <p:spPr>
          <a:xfrm>
            <a:off x="8708646" y="2818043"/>
            <a:ext cx="343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1</a:t>
            </a:r>
            <a:endParaRPr lang="fr-BE" dirty="0"/>
          </a:p>
        </p:txBody>
      </p:sp>
      <p:sp>
        <p:nvSpPr>
          <p:cNvPr id="64" name="ZoneTexte 63"/>
          <p:cNvSpPr txBox="1"/>
          <p:nvPr/>
        </p:nvSpPr>
        <p:spPr>
          <a:xfrm>
            <a:off x="8973930" y="2818043"/>
            <a:ext cx="343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2</a:t>
            </a:r>
            <a:endParaRPr lang="fr-BE" dirty="0"/>
          </a:p>
        </p:txBody>
      </p:sp>
      <p:sp>
        <p:nvSpPr>
          <p:cNvPr id="65" name="ZoneTexte 64"/>
          <p:cNvSpPr txBox="1"/>
          <p:nvPr/>
        </p:nvSpPr>
        <p:spPr>
          <a:xfrm>
            <a:off x="9248757" y="2818043"/>
            <a:ext cx="343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3</a:t>
            </a:r>
            <a:endParaRPr lang="fr-BE" dirty="0"/>
          </a:p>
        </p:txBody>
      </p:sp>
      <p:sp>
        <p:nvSpPr>
          <p:cNvPr id="66" name="Flèche vers le bas 65"/>
          <p:cNvSpPr/>
          <p:nvPr/>
        </p:nvSpPr>
        <p:spPr>
          <a:xfrm>
            <a:off x="4404360" y="2004060"/>
            <a:ext cx="449580" cy="4366260"/>
          </a:xfrm>
          <a:prstGeom prst="downArrow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F9FBFD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7" name="ZoneTexte 66"/>
          <p:cNvSpPr txBox="1"/>
          <p:nvPr/>
        </p:nvSpPr>
        <p:spPr>
          <a:xfrm>
            <a:off x="3069791" y="3684954"/>
            <a:ext cx="1733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B </a:t>
            </a:r>
            <a:r>
              <a:rPr lang="fr-BE" dirty="0" err="1" smtClean="0"/>
              <a:t>cell</a:t>
            </a:r>
            <a:r>
              <a:rPr lang="fr-BE" dirty="0" smtClean="0"/>
              <a:t> maturation</a:t>
            </a:r>
            <a:endParaRPr lang="fr-BE" dirty="0"/>
          </a:p>
        </p:txBody>
      </p:sp>
      <p:pic>
        <p:nvPicPr>
          <p:cNvPr id="68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938" y="4940036"/>
            <a:ext cx="1075946" cy="819914"/>
          </a:xfrm>
        </p:spPr>
      </p:pic>
      <p:pic>
        <p:nvPicPr>
          <p:cNvPr id="69" name="Image 6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877" y="4940036"/>
            <a:ext cx="1075946" cy="819914"/>
          </a:xfrm>
          <a:prstGeom prst="rect">
            <a:avLst/>
          </a:prstGeom>
        </p:spPr>
      </p:pic>
      <p:pic>
        <p:nvPicPr>
          <p:cNvPr id="70" name="Image 6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998" y="4940036"/>
            <a:ext cx="1075946" cy="819914"/>
          </a:xfrm>
          <a:prstGeom prst="rect">
            <a:avLst/>
          </a:prstGeom>
        </p:spPr>
      </p:pic>
      <p:cxnSp>
        <p:nvCxnSpPr>
          <p:cNvPr id="72" name="Connecteur droit avec flèche 71"/>
          <p:cNvCxnSpPr/>
          <p:nvPr/>
        </p:nvCxnSpPr>
        <p:spPr>
          <a:xfrm>
            <a:off x="8452691" y="3337773"/>
            <a:ext cx="0" cy="6019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>
            <a:off x="6159154" y="3596853"/>
            <a:ext cx="45876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Connecteur droit avec flèche 75"/>
          <p:cNvCxnSpPr/>
          <p:nvPr/>
        </p:nvCxnSpPr>
        <p:spPr>
          <a:xfrm>
            <a:off x="6159154" y="3596853"/>
            <a:ext cx="0" cy="342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Connecteur droit avec flèche 77"/>
          <p:cNvCxnSpPr/>
          <p:nvPr/>
        </p:nvCxnSpPr>
        <p:spPr>
          <a:xfrm>
            <a:off x="10746850" y="3596853"/>
            <a:ext cx="0" cy="342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Connecteur droit 79"/>
          <p:cNvCxnSpPr>
            <a:stCxn id="90" idx="1"/>
            <a:endCxn id="97" idx="3"/>
          </p:cNvCxnSpPr>
          <p:nvPr/>
        </p:nvCxnSpPr>
        <p:spPr>
          <a:xfrm>
            <a:off x="8043226" y="4128435"/>
            <a:ext cx="834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/>
        </p:nvSpPr>
        <p:spPr>
          <a:xfrm>
            <a:off x="8108229" y="3960895"/>
            <a:ext cx="213360" cy="36901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6" name="Rectangle 85"/>
          <p:cNvSpPr/>
          <p:nvPr/>
        </p:nvSpPr>
        <p:spPr>
          <a:xfrm>
            <a:off x="8356778" y="3960895"/>
            <a:ext cx="213360" cy="3690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8" name="Rectangle 87"/>
          <p:cNvSpPr/>
          <p:nvPr/>
        </p:nvSpPr>
        <p:spPr>
          <a:xfrm>
            <a:off x="8615915" y="3960895"/>
            <a:ext cx="213360" cy="36901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0" name="ZoneTexte 89"/>
          <p:cNvSpPr txBox="1"/>
          <p:nvPr/>
        </p:nvSpPr>
        <p:spPr>
          <a:xfrm>
            <a:off x="8043226" y="3943769"/>
            <a:ext cx="343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1</a:t>
            </a:r>
            <a:endParaRPr lang="fr-BE" dirty="0"/>
          </a:p>
        </p:txBody>
      </p:sp>
      <p:sp>
        <p:nvSpPr>
          <p:cNvPr id="95" name="ZoneTexte 94"/>
          <p:cNvSpPr txBox="1"/>
          <p:nvPr/>
        </p:nvSpPr>
        <p:spPr>
          <a:xfrm>
            <a:off x="8278289" y="3943769"/>
            <a:ext cx="343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3</a:t>
            </a:r>
            <a:endParaRPr lang="fr-BE" dirty="0"/>
          </a:p>
        </p:txBody>
      </p:sp>
      <p:sp>
        <p:nvSpPr>
          <p:cNvPr id="97" name="ZoneTexte 96"/>
          <p:cNvSpPr txBox="1"/>
          <p:nvPr/>
        </p:nvSpPr>
        <p:spPr>
          <a:xfrm>
            <a:off x="8534400" y="3943769"/>
            <a:ext cx="343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2</a:t>
            </a:r>
            <a:endParaRPr lang="fr-BE" dirty="0"/>
          </a:p>
        </p:txBody>
      </p:sp>
      <p:cxnSp>
        <p:nvCxnSpPr>
          <p:cNvPr id="101" name="Connecteur droit avec flèche 100"/>
          <p:cNvCxnSpPr/>
          <p:nvPr/>
        </p:nvCxnSpPr>
        <p:spPr>
          <a:xfrm>
            <a:off x="8452691" y="4377218"/>
            <a:ext cx="0" cy="342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Connecteur droit avec flèche 101"/>
          <p:cNvCxnSpPr/>
          <p:nvPr/>
        </p:nvCxnSpPr>
        <p:spPr>
          <a:xfrm>
            <a:off x="6159154" y="4377218"/>
            <a:ext cx="0" cy="342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Connecteur droit avec flèche 102"/>
          <p:cNvCxnSpPr/>
          <p:nvPr/>
        </p:nvCxnSpPr>
        <p:spPr>
          <a:xfrm>
            <a:off x="10746850" y="4377218"/>
            <a:ext cx="0" cy="342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Connecteur droit 104"/>
          <p:cNvCxnSpPr/>
          <p:nvPr/>
        </p:nvCxnSpPr>
        <p:spPr>
          <a:xfrm flipV="1">
            <a:off x="5656483" y="4138363"/>
            <a:ext cx="1024627" cy="222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7" name="Rectangle 106"/>
          <p:cNvSpPr/>
          <p:nvPr/>
        </p:nvSpPr>
        <p:spPr>
          <a:xfrm>
            <a:off x="5795376" y="3974500"/>
            <a:ext cx="213360" cy="36901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0" name="Rectangle 109"/>
          <p:cNvSpPr/>
          <p:nvPr/>
        </p:nvSpPr>
        <p:spPr>
          <a:xfrm>
            <a:off x="6061659" y="3974500"/>
            <a:ext cx="213360" cy="3690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2" name="Rectangle 111"/>
          <p:cNvSpPr/>
          <p:nvPr/>
        </p:nvSpPr>
        <p:spPr>
          <a:xfrm>
            <a:off x="6319420" y="3974500"/>
            <a:ext cx="213360" cy="36901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6" name="ZoneTexte 115"/>
          <p:cNvSpPr txBox="1"/>
          <p:nvPr/>
        </p:nvSpPr>
        <p:spPr>
          <a:xfrm>
            <a:off x="5726851" y="3957374"/>
            <a:ext cx="343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2</a:t>
            </a:r>
            <a:endParaRPr lang="fr-BE" dirty="0"/>
          </a:p>
        </p:txBody>
      </p:sp>
      <p:sp>
        <p:nvSpPr>
          <p:cNvPr id="119" name="ZoneTexte 118"/>
          <p:cNvSpPr txBox="1"/>
          <p:nvPr/>
        </p:nvSpPr>
        <p:spPr>
          <a:xfrm>
            <a:off x="5975605" y="3957374"/>
            <a:ext cx="343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2</a:t>
            </a:r>
            <a:endParaRPr lang="fr-BE" dirty="0"/>
          </a:p>
        </p:txBody>
      </p:sp>
      <p:sp>
        <p:nvSpPr>
          <p:cNvPr id="121" name="ZoneTexte 120"/>
          <p:cNvSpPr txBox="1"/>
          <p:nvPr/>
        </p:nvSpPr>
        <p:spPr>
          <a:xfrm>
            <a:off x="6246884" y="3957374"/>
            <a:ext cx="343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1</a:t>
            </a:r>
            <a:endParaRPr lang="fr-BE" dirty="0"/>
          </a:p>
        </p:txBody>
      </p:sp>
      <p:cxnSp>
        <p:nvCxnSpPr>
          <p:cNvPr id="129" name="Connecteur droit 128"/>
          <p:cNvCxnSpPr>
            <a:stCxn id="133" idx="1"/>
            <a:endCxn id="135" idx="3"/>
          </p:cNvCxnSpPr>
          <p:nvPr/>
        </p:nvCxnSpPr>
        <p:spPr>
          <a:xfrm>
            <a:off x="10352086" y="4128435"/>
            <a:ext cx="834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0" name="Rectangle 129"/>
          <p:cNvSpPr/>
          <p:nvPr/>
        </p:nvSpPr>
        <p:spPr>
          <a:xfrm>
            <a:off x="10417089" y="3960895"/>
            <a:ext cx="213360" cy="36901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1" name="Rectangle 130"/>
          <p:cNvSpPr/>
          <p:nvPr/>
        </p:nvSpPr>
        <p:spPr>
          <a:xfrm>
            <a:off x="10665638" y="3960895"/>
            <a:ext cx="213360" cy="3690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2" name="Rectangle 131"/>
          <p:cNvSpPr/>
          <p:nvPr/>
        </p:nvSpPr>
        <p:spPr>
          <a:xfrm>
            <a:off x="10924775" y="3960895"/>
            <a:ext cx="213360" cy="36901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3" name="ZoneTexte 132"/>
          <p:cNvSpPr txBox="1"/>
          <p:nvPr/>
        </p:nvSpPr>
        <p:spPr>
          <a:xfrm>
            <a:off x="10352086" y="3943769"/>
            <a:ext cx="343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/>
              <a:t>3</a:t>
            </a:r>
          </a:p>
        </p:txBody>
      </p:sp>
      <p:sp>
        <p:nvSpPr>
          <p:cNvPr id="134" name="ZoneTexte 133"/>
          <p:cNvSpPr txBox="1"/>
          <p:nvPr/>
        </p:nvSpPr>
        <p:spPr>
          <a:xfrm>
            <a:off x="10587149" y="3943769"/>
            <a:ext cx="343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/>
              <a:t>1</a:t>
            </a:r>
          </a:p>
        </p:txBody>
      </p:sp>
      <p:sp>
        <p:nvSpPr>
          <p:cNvPr id="135" name="ZoneTexte 134"/>
          <p:cNvSpPr txBox="1"/>
          <p:nvPr/>
        </p:nvSpPr>
        <p:spPr>
          <a:xfrm>
            <a:off x="10843260" y="3943769"/>
            <a:ext cx="343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/>
              <a:t>3</a:t>
            </a:r>
          </a:p>
        </p:txBody>
      </p:sp>
      <p:sp>
        <p:nvSpPr>
          <p:cNvPr id="136" name="Accolade fermante 135"/>
          <p:cNvSpPr/>
          <p:nvPr/>
        </p:nvSpPr>
        <p:spPr>
          <a:xfrm rot="5400000" flipV="1">
            <a:off x="8354299" y="3179439"/>
            <a:ext cx="258200" cy="5740802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7" name="ZoneTexte 136"/>
          <p:cNvSpPr txBox="1"/>
          <p:nvPr/>
        </p:nvSpPr>
        <p:spPr>
          <a:xfrm>
            <a:off x="6826049" y="6278587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BCR </a:t>
            </a:r>
            <a:r>
              <a:rPr lang="fr-BE" dirty="0" err="1" smtClean="0"/>
              <a:t>repertoire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9546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/>
      <p:bldP spid="49" grpId="0" animBg="1"/>
      <p:bldP spid="50" grpId="0" animBg="1"/>
      <p:bldP spid="51" grpId="0" animBg="1"/>
      <p:bldP spid="52" grpId="0"/>
      <p:bldP spid="54" grpId="0"/>
      <p:bldP spid="55" grpId="0"/>
      <p:bldP spid="56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 animBg="1"/>
      <p:bldP spid="67" grpId="0"/>
      <p:bldP spid="81" grpId="0" animBg="1"/>
      <p:bldP spid="86" grpId="0" animBg="1"/>
      <p:bldP spid="88" grpId="0" animBg="1"/>
      <p:bldP spid="90" grpId="0"/>
      <p:bldP spid="95" grpId="0"/>
      <p:bldP spid="97" grpId="0"/>
      <p:bldP spid="107" grpId="0" animBg="1"/>
      <p:bldP spid="110" grpId="0" animBg="1"/>
      <p:bldP spid="112" grpId="0" animBg="1"/>
      <p:bldP spid="116" grpId="0"/>
      <p:bldP spid="119" grpId="0"/>
      <p:bldP spid="121" grpId="0"/>
      <p:bldP spid="130" grpId="0" animBg="1"/>
      <p:bldP spid="131" grpId="0" animBg="1"/>
      <p:bldP spid="132" grpId="0" animBg="1"/>
      <p:bldP spid="133" grpId="0"/>
      <p:bldP spid="134" grpId="0"/>
      <p:bldP spid="135" grpId="0"/>
      <p:bldP spid="136" grpId="0" animBg="1"/>
      <p:bldP spid="1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781" y="4736496"/>
            <a:ext cx="1075946" cy="819914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698" y="2867903"/>
            <a:ext cx="1075946" cy="819914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087" y="2049681"/>
            <a:ext cx="1075946" cy="81991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Biases</a:t>
            </a:r>
            <a:r>
              <a:rPr lang="fr-BE" dirty="0" smtClean="0"/>
              <a:t> of infection</a:t>
            </a:r>
            <a:endParaRPr lang="fr-BE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26" y="2803635"/>
            <a:ext cx="1075946" cy="819914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Investigation of </a:t>
            </a:r>
            <a:r>
              <a:rPr lang="en-US" sz="1800" dirty="0" err="1" smtClean="0"/>
              <a:t>gammaherpesvirus</a:t>
            </a:r>
            <a:r>
              <a:rPr lang="en-US" sz="1800" dirty="0" smtClean="0"/>
              <a:t>-induced </a:t>
            </a:r>
            <a:r>
              <a:rPr lang="en-US" sz="1800" dirty="0" err="1" smtClean="0"/>
              <a:t>lymphoproliferation</a:t>
            </a:r>
            <a:r>
              <a:rPr lang="en-US" sz="1800" dirty="0" smtClean="0"/>
              <a:t> through sequencing of the B cell receptor repertoire</a:t>
            </a:r>
            <a:endParaRPr lang="fr-BE" sz="18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437" y="2047989"/>
            <a:ext cx="1075946" cy="81991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876" y="1843828"/>
            <a:ext cx="1075946" cy="81991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876" y="3827408"/>
            <a:ext cx="1075946" cy="81991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48" y="2867903"/>
            <a:ext cx="1075946" cy="81991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197" y="3062548"/>
            <a:ext cx="361607" cy="377846"/>
          </a:xfrm>
          <a:prstGeom prst="rect">
            <a:avLst/>
          </a:prstGeom>
        </p:spPr>
      </p:pic>
      <p:cxnSp>
        <p:nvCxnSpPr>
          <p:cNvPr id="13" name="Connecteur droit avec flèche 12"/>
          <p:cNvCxnSpPr/>
          <p:nvPr/>
        </p:nvCxnSpPr>
        <p:spPr>
          <a:xfrm>
            <a:off x="5536780" y="3647852"/>
            <a:ext cx="111844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5563230" y="3777295"/>
            <a:ext cx="1065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Infection</a:t>
            </a:r>
            <a:endParaRPr lang="fr-BE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204" y="3313547"/>
            <a:ext cx="1075946" cy="819914"/>
          </a:xfrm>
          <a:prstGeom prst="rect">
            <a:avLst/>
          </a:prstGeom>
        </p:spPr>
      </p:pic>
      <p:pic>
        <p:nvPicPr>
          <p:cNvPr id="16" name="Espace réservé du contenu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678" y="4114360"/>
            <a:ext cx="1075946" cy="819914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131" y="4736496"/>
            <a:ext cx="1075946" cy="819914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27" y="4736496"/>
            <a:ext cx="1075946" cy="819914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1967131" y="6143903"/>
            <a:ext cx="1065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B </a:t>
            </a:r>
            <a:r>
              <a:rPr lang="fr-BE" dirty="0" err="1" smtClean="0"/>
              <a:t>cells</a:t>
            </a:r>
            <a:endParaRPr lang="fr-BE" dirty="0"/>
          </a:p>
        </p:txBody>
      </p:sp>
      <p:pic>
        <p:nvPicPr>
          <p:cNvPr id="20" name="Espace réservé du contenu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776" y="2803635"/>
            <a:ext cx="1075946" cy="819914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526" y="1843828"/>
            <a:ext cx="1075946" cy="819914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854" y="3311554"/>
            <a:ext cx="1075946" cy="819914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526" y="3827408"/>
            <a:ext cx="1075946" cy="819914"/>
          </a:xfrm>
          <a:prstGeom prst="rect">
            <a:avLst/>
          </a:prstGeom>
        </p:spPr>
      </p:pic>
      <p:pic>
        <p:nvPicPr>
          <p:cNvPr id="26" name="Espace réservé du contenu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328" y="4114360"/>
            <a:ext cx="1075946" cy="819914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877" y="4736496"/>
            <a:ext cx="1075946" cy="819914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>
            <a:off x="7534505" y="6142988"/>
            <a:ext cx="3620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err="1" smtClean="0"/>
              <a:t>γHV</a:t>
            </a:r>
            <a:r>
              <a:rPr lang="fr-BE" dirty="0" smtClean="0"/>
              <a:t> </a:t>
            </a:r>
            <a:r>
              <a:rPr lang="fr-BE" dirty="0" err="1" smtClean="0"/>
              <a:t>persists</a:t>
            </a:r>
            <a:r>
              <a:rPr lang="fr-BE" dirty="0" smtClean="0"/>
              <a:t> in </a:t>
            </a:r>
            <a:r>
              <a:rPr lang="fr-BE" dirty="0" err="1" smtClean="0"/>
              <a:t>some</a:t>
            </a:r>
            <a:r>
              <a:rPr lang="fr-BE" dirty="0" smtClean="0"/>
              <a:t> B </a:t>
            </a:r>
            <a:r>
              <a:rPr lang="fr-BE" dirty="0" err="1" smtClean="0"/>
              <a:t>cells</a:t>
            </a:r>
            <a:endParaRPr lang="fr-BE" dirty="0"/>
          </a:p>
        </p:txBody>
      </p:sp>
      <p:sp>
        <p:nvSpPr>
          <p:cNvPr id="34" name="Ellipse 33"/>
          <p:cNvSpPr/>
          <p:nvPr/>
        </p:nvSpPr>
        <p:spPr>
          <a:xfrm>
            <a:off x="7873671" y="3277860"/>
            <a:ext cx="78855" cy="457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5" name="Ellipse 34"/>
          <p:cNvSpPr/>
          <p:nvPr/>
        </p:nvSpPr>
        <p:spPr>
          <a:xfrm>
            <a:off x="10450446" y="2540862"/>
            <a:ext cx="78855" cy="457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6" name="Ellipse 35"/>
          <p:cNvSpPr/>
          <p:nvPr/>
        </p:nvSpPr>
        <p:spPr>
          <a:xfrm>
            <a:off x="10839991" y="3626682"/>
            <a:ext cx="78855" cy="457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7" name="Ellipse 36"/>
          <p:cNvSpPr/>
          <p:nvPr/>
        </p:nvSpPr>
        <p:spPr>
          <a:xfrm>
            <a:off x="9219761" y="5108287"/>
            <a:ext cx="78855" cy="457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39" name="Connecteur droit avec flèche 38"/>
          <p:cNvCxnSpPr/>
          <p:nvPr/>
        </p:nvCxnSpPr>
        <p:spPr>
          <a:xfrm flipH="1">
            <a:off x="10918846" y="1843828"/>
            <a:ext cx="236147" cy="28215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 flipH="1">
            <a:off x="11309645" y="3110395"/>
            <a:ext cx="236147" cy="28215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>
            <a:off x="7206442" y="2789924"/>
            <a:ext cx="206262" cy="30987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>
            <a:off x="9608820" y="4351354"/>
            <a:ext cx="44343" cy="34055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4543150" y="6142988"/>
            <a:ext cx="3620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dirty="0" smtClean="0">
                <a:solidFill>
                  <a:srgbClr val="FF0000"/>
                </a:solidFill>
              </a:rPr>
              <a:t>MECHANISM?</a:t>
            </a:r>
            <a:endParaRPr lang="fr-BE" b="1" dirty="0">
              <a:solidFill>
                <a:srgbClr val="FF0000"/>
              </a:solidFill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7206442" y="6327654"/>
            <a:ext cx="70665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09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Immunodeficiency</a:t>
            </a:r>
            <a:r>
              <a:rPr lang="fr-BE" dirty="0" smtClean="0"/>
              <a:t>, EBV, and transplantation</a:t>
            </a:r>
            <a:endParaRPr lang="fr-BE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04247" y="2395538"/>
            <a:ext cx="1190625" cy="2019300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Investigation of </a:t>
            </a:r>
            <a:r>
              <a:rPr lang="en-US" sz="1800" dirty="0" err="1" smtClean="0"/>
              <a:t>gammaherpesvirus</a:t>
            </a:r>
            <a:r>
              <a:rPr lang="en-US" sz="1800" dirty="0" smtClean="0"/>
              <a:t>-induced </a:t>
            </a:r>
            <a:r>
              <a:rPr lang="en-US" sz="1800" dirty="0" err="1" smtClean="0"/>
              <a:t>lymphoproliferation</a:t>
            </a:r>
            <a:r>
              <a:rPr lang="en-US" sz="1800" dirty="0" smtClean="0"/>
              <a:t> through sequencing of the B cell receptor repertoire</a:t>
            </a:r>
            <a:endParaRPr lang="fr-BE" sz="1800" dirty="0"/>
          </a:p>
        </p:txBody>
      </p:sp>
      <p:sp>
        <p:nvSpPr>
          <p:cNvPr id="6" name="ZoneTexte 5"/>
          <p:cNvSpPr txBox="1"/>
          <p:nvPr/>
        </p:nvSpPr>
        <p:spPr>
          <a:xfrm>
            <a:off x="2484118" y="4625340"/>
            <a:ext cx="32308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err="1" smtClean="0"/>
              <a:t>Immunodeficiency</a:t>
            </a:r>
            <a:endParaRPr lang="fr-BE" dirty="0" smtClean="0"/>
          </a:p>
          <a:p>
            <a:pPr algn="ctr"/>
            <a:r>
              <a:rPr lang="fr-BE" dirty="0" smtClean="0"/>
              <a:t>EBV-</a:t>
            </a:r>
          </a:p>
          <a:p>
            <a:pPr algn="ctr"/>
            <a:r>
              <a:rPr lang="fr-BE" dirty="0" smtClean="0"/>
              <a:t>Immunosuppressive </a:t>
            </a:r>
            <a:r>
              <a:rPr lang="fr-BE" dirty="0" err="1" smtClean="0"/>
              <a:t>treatment</a:t>
            </a:r>
            <a:endParaRPr lang="fr-BE" dirty="0"/>
          </a:p>
        </p:txBody>
      </p:sp>
      <p:sp>
        <p:nvSpPr>
          <p:cNvPr id="7" name="ZoneTexte 6"/>
          <p:cNvSpPr txBox="1"/>
          <p:nvPr/>
        </p:nvSpPr>
        <p:spPr>
          <a:xfrm>
            <a:off x="3002279" y="5243988"/>
            <a:ext cx="219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err="1" smtClean="0"/>
              <a:t>Risk</a:t>
            </a:r>
            <a:r>
              <a:rPr lang="fr-BE" dirty="0" smtClean="0"/>
              <a:t> of LPD ↗</a:t>
            </a:r>
            <a:endParaRPr lang="fr-BE" dirty="0"/>
          </a:p>
        </p:txBody>
      </p:sp>
      <p:pic>
        <p:nvPicPr>
          <p:cNvPr id="8" name="Espace réservé du contenu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7127" y="2395538"/>
            <a:ext cx="1190625" cy="201930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6995159" y="4625340"/>
            <a:ext cx="219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EBV+</a:t>
            </a:r>
          </a:p>
        </p:txBody>
      </p:sp>
      <p:sp>
        <p:nvSpPr>
          <p:cNvPr id="11" name="Arc 10"/>
          <p:cNvSpPr/>
          <p:nvPr/>
        </p:nvSpPr>
        <p:spPr>
          <a:xfrm>
            <a:off x="4933949" y="2395538"/>
            <a:ext cx="2324101" cy="858202"/>
          </a:xfrm>
          <a:prstGeom prst="arc">
            <a:avLst>
              <a:gd name="adj1" fmla="val 11449887"/>
              <a:gd name="adj2" fmla="val 2102685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3" name="Connecteur droit avec flèche 12"/>
          <p:cNvCxnSpPr>
            <a:stCxn id="11" idx="0"/>
          </p:cNvCxnSpPr>
          <p:nvPr/>
        </p:nvCxnSpPr>
        <p:spPr>
          <a:xfrm flipH="1">
            <a:off x="5000625" y="2627230"/>
            <a:ext cx="63599" cy="512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4998719" y="2636638"/>
            <a:ext cx="219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Transplantation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4268668" y="5755956"/>
            <a:ext cx="3785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b="1" dirty="0" err="1" smtClean="0">
                <a:solidFill>
                  <a:srgbClr val="FF0000"/>
                </a:solidFill>
              </a:rPr>
              <a:t>Risk</a:t>
            </a:r>
            <a:r>
              <a:rPr lang="fr-BE" sz="2400" b="1" dirty="0" smtClean="0">
                <a:solidFill>
                  <a:srgbClr val="FF0000"/>
                </a:solidFill>
              </a:rPr>
              <a:t> of LPD ↗↗↗</a:t>
            </a:r>
          </a:p>
        </p:txBody>
      </p:sp>
      <p:sp>
        <p:nvSpPr>
          <p:cNvPr id="3" name="Rectangle 2"/>
          <p:cNvSpPr/>
          <p:nvPr/>
        </p:nvSpPr>
        <p:spPr>
          <a:xfrm>
            <a:off x="3185327" y="4394742"/>
            <a:ext cx="5576836" cy="2105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1875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 animBg="1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Follow</a:t>
            </a:r>
            <a:r>
              <a:rPr lang="fr-BE" dirty="0" smtClean="0"/>
              <a:t>-up of the </a:t>
            </a:r>
            <a:r>
              <a:rPr lang="fr-BE" dirty="0" err="1" smtClean="0"/>
              <a:t>lymphoproliferation</a:t>
            </a:r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Investigation of </a:t>
            </a:r>
            <a:r>
              <a:rPr lang="en-US" sz="1800" dirty="0" err="1" smtClean="0"/>
              <a:t>gammaherpesvirus</a:t>
            </a:r>
            <a:r>
              <a:rPr lang="en-US" sz="1800" dirty="0" smtClean="0"/>
              <a:t>-induced </a:t>
            </a:r>
            <a:r>
              <a:rPr lang="en-US" sz="1800" dirty="0" err="1" smtClean="0"/>
              <a:t>lymphoproliferation</a:t>
            </a:r>
            <a:r>
              <a:rPr lang="en-US" sz="1800" dirty="0" smtClean="0"/>
              <a:t> through sequencing of the B cell receptor repertoire</a:t>
            </a:r>
            <a:endParaRPr lang="fr-BE" sz="18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03" y="1690688"/>
            <a:ext cx="6345949" cy="2157988"/>
          </a:xfrm>
        </p:spPr>
      </p:pic>
      <p:sp>
        <p:nvSpPr>
          <p:cNvPr id="6" name="Ellipse 5"/>
          <p:cNvSpPr/>
          <p:nvPr/>
        </p:nvSpPr>
        <p:spPr>
          <a:xfrm>
            <a:off x="2605658" y="1793528"/>
            <a:ext cx="1310640" cy="4876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Ellipse 6"/>
          <p:cNvSpPr/>
          <p:nvPr/>
        </p:nvSpPr>
        <p:spPr>
          <a:xfrm>
            <a:off x="4647818" y="3088928"/>
            <a:ext cx="213360" cy="2209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Ellipse 7"/>
          <p:cNvSpPr/>
          <p:nvPr/>
        </p:nvSpPr>
        <p:spPr>
          <a:xfrm>
            <a:off x="6141338" y="3088928"/>
            <a:ext cx="213360" cy="2209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239" y="4300721"/>
            <a:ext cx="935738" cy="917450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845" y="4300721"/>
            <a:ext cx="1014986" cy="917450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382" y="4300721"/>
            <a:ext cx="935738" cy="917450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91941" y="2721189"/>
            <a:ext cx="1057702" cy="2699920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6014" y="5561621"/>
            <a:ext cx="810086" cy="1084086"/>
          </a:xfrm>
          <a:prstGeom prst="rect">
            <a:avLst/>
          </a:prstGeom>
        </p:spPr>
      </p:pic>
      <p:cxnSp>
        <p:nvCxnSpPr>
          <p:cNvPr id="27" name="Connecteur droit avec flèche 26"/>
          <p:cNvCxnSpPr/>
          <p:nvPr/>
        </p:nvCxnSpPr>
        <p:spPr>
          <a:xfrm flipV="1">
            <a:off x="6648831" y="4381500"/>
            <a:ext cx="787173" cy="152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6354698" y="5246916"/>
            <a:ext cx="70867" cy="2584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3" name="Espace réservé du contenu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716" y="3028762"/>
            <a:ext cx="1075946" cy="819914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716" y="3942821"/>
            <a:ext cx="1075946" cy="819914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716" y="4856880"/>
            <a:ext cx="1075946" cy="819914"/>
          </a:xfrm>
          <a:prstGeom prst="rect">
            <a:avLst/>
          </a:prstGeom>
        </p:spPr>
      </p:pic>
      <p:sp>
        <p:nvSpPr>
          <p:cNvPr id="36" name="ZoneTexte 35"/>
          <p:cNvSpPr txBox="1"/>
          <p:nvPr/>
        </p:nvSpPr>
        <p:spPr>
          <a:xfrm>
            <a:off x="10190596" y="3254053"/>
            <a:ext cx="54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?</a:t>
            </a:r>
            <a:endParaRPr lang="fr-BE" dirty="0"/>
          </a:p>
        </p:txBody>
      </p:sp>
      <p:sp>
        <p:nvSpPr>
          <p:cNvPr id="37" name="ZoneTexte 36"/>
          <p:cNvSpPr txBox="1"/>
          <p:nvPr/>
        </p:nvSpPr>
        <p:spPr>
          <a:xfrm>
            <a:off x="10190596" y="4164568"/>
            <a:ext cx="54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?</a:t>
            </a:r>
            <a:endParaRPr lang="fr-BE" dirty="0"/>
          </a:p>
        </p:txBody>
      </p:sp>
      <p:sp>
        <p:nvSpPr>
          <p:cNvPr id="38" name="ZoneTexte 37"/>
          <p:cNvSpPr txBox="1"/>
          <p:nvPr/>
        </p:nvSpPr>
        <p:spPr>
          <a:xfrm>
            <a:off x="10190596" y="5082171"/>
            <a:ext cx="54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?</a:t>
            </a:r>
            <a:endParaRPr lang="fr-BE" dirty="0"/>
          </a:p>
        </p:txBody>
      </p:sp>
      <p:cxnSp>
        <p:nvCxnSpPr>
          <p:cNvPr id="39" name="Connecteur droit avec flèche 38"/>
          <p:cNvCxnSpPr/>
          <p:nvPr/>
        </p:nvCxnSpPr>
        <p:spPr>
          <a:xfrm flipV="1">
            <a:off x="8290942" y="4285976"/>
            <a:ext cx="342518" cy="147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ZoneTexte 41"/>
          <p:cNvSpPr txBox="1"/>
          <p:nvPr/>
        </p:nvSpPr>
        <p:spPr>
          <a:xfrm>
            <a:off x="10627418" y="3623385"/>
            <a:ext cx="14527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err="1" smtClean="0"/>
              <a:t>What</a:t>
            </a:r>
            <a:r>
              <a:rPr lang="fr-BE" dirty="0" smtClean="0"/>
              <a:t> type of B </a:t>
            </a:r>
            <a:r>
              <a:rPr lang="fr-BE" dirty="0" err="1" smtClean="0"/>
              <a:t>cell</a:t>
            </a:r>
            <a:r>
              <a:rPr lang="fr-BE" dirty="0" smtClean="0"/>
              <a:t>?</a:t>
            </a:r>
          </a:p>
          <a:p>
            <a:pPr algn="ctr"/>
            <a:endParaRPr lang="fr-BE" dirty="0"/>
          </a:p>
          <a:p>
            <a:pPr algn="ctr"/>
            <a:r>
              <a:rPr lang="fr-BE" dirty="0" err="1" smtClean="0"/>
              <a:t>Infected</a:t>
            </a:r>
            <a:r>
              <a:rPr lang="fr-BE" dirty="0" smtClean="0"/>
              <a:t> or not?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06975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6" grpId="0"/>
      <p:bldP spid="37" grpId="0"/>
      <p:bldP spid="38" grpId="0"/>
      <p:bldP spid="42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8016</TotalTime>
  <Words>811</Words>
  <Application>Microsoft Office PowerPoint</Application>
  <PresentationFormat>Grand écran</PresentationFormat>
  <Paragraphs>118</Paragraphs>
  <Slides>10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Thème Office</vt:lpstr>
      <vt:lpstr>Investigation of gammaherpesvirus-induced lymphoproliferation through sequencing of the B cell receptor repertoire</vt:lpstr>
      <vt:lpstr>Mouse model</vt:lpstr>
      <vt:lpstr>The Epstein-Barr virus</vt:lpstr>
      <vt:lpstr>Cell cycle manipulation</vt:lpstr>
      <vt:lpstr>Biases of infection</vt:lpstr>
      <vt:lpstr>The B cell receptor (BCR)</vt:lpstr>
      <vt:lpstr>Biases of infection</vt:lpstr>
      <vt:lpstr>Immunodeficiency, EBV, and transplantation</vt:lpstr>
      <vt:lpstr>Follow-up of the lymphoproliferation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Baiwir Jérôme</dc:creator>
  <cp:lastModifiedBy>Baiwir Jérôme</cp:lastModifiedBy>
  <cp:revision>84</cp:revision>
  <dcterms:created xsi:type="dcterms:W3CDTF">2023-12-14T08:20:27Z</dcterms:created>
  <dcterms:modified xsi:type="dcterms:W3CDTF">2023-12-20T20:20:20Z</dcterms:modified>
</cp:coreProperties>
</file>