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Lst>
  <p:sldSz cx="30275213" cy="4280376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05EAB27-EBFF-4C2B-8F3D-487BAD468617}">
          <p14:sldIdLst>
            <p14:sldId id="258"/>
          </p14:sldIdLst>
        </p14:section>
      </p14:sectionLst>
    </p:ext>
    <p:ext uri="{EFAFB233-063F-42B5-8137-9DF3F51BA10A}">
      <p15:sldGuideLst xmlns:p15="http://schemas.microsoft.com/office/powerpoint/2012/main">
        <p15:guide id="3" orient="horz" pos="5203" userDrawn="1">
          <p15:clr>
            <a:srgbClr val="A4A3A4"/>
          </p15:clr>
        </p15:guide>
        <p15:guide id="4" orient="horz" pos="23007" userDrawn="1">
          <p15:clr>
            <a:srgbClr val="A4A3A4"/>
          </p15:clr>
        </p15:guide>
        <p15:guide id="5" pos="7494" userDrawn="1">
          <p15:clr>
            <a:srgbClr val="A4A3A4"/>
          </p15:clr>
        </p15:guide>
        <p15:guide id="6" orient="horz" pos="21850" userDrawn="1">
          <p15:clr>
            <a:srgbClr val="A4A3A4"/>
          </p15:clr>
        </p15:guide>
        <p15:guide id="7" pos="872" userDrawn="1">
          <p15:clr>
            <a:srgbClr val="A4A3A4"/>
          </p15:clr>
        </p15:guide>
        <p15:guide id="8" orient="horz" pos="14684" userDrawn="1">
          <p15:clr>
            <a:srgbClr val="A4A3A4"/>
          </p15:clr>
        </p15:guide>
        <p15:guide id="9" orient="horz" pos="81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FF"/>
    <a:srgbClr val="0000FF"/>
    <a:srgbClr val="0404FF"/>
    <a:srgbClr val="5545FF"/>
    <a:srgbClr val="9DC3E6"/>
    <a:srgbClr val="203864"/>
    <a:srgbClr val="FFFFFF"/>
    <a:srgbClr val="DE7878"/>
    <a:srgbClr val="FF6600"/>
    <a:srgbClr val="F398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22" autoAdjust="0"/>
    <p:restoredTop sz="94660"/>
  </p:normalViewPr>
  <p:slideViewPr>
    <p:cSldViewPr snapToGrid="0">
      <p:cViewPr varScale="1">
        <p:scale>
          <a:sx n="16" d="100"/>
          <a:sy n="16" d="100"/>
        </p:scale>
        <p:origin x="2016" y="10"/>
      </p:cViewPr>
      <p:guideLst>
        <p:guide orient="horz" pos="5203"/>
        <p:guide orient="horz" pos="23007"/>
        <p:guide pos="7494"/>
        <p:guide orient="horz" pos="21850"/>
        <p:guide pos="872"/>
        <p:guide orient="horz" pos="14684"/>
        <p:guide orient="horz" pos="81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51857C-735B-4F34-9840-E385655CB1D8}"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164784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857C-735B-4F34-9840-E385655CB1D8}"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393858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857C-735B-4F34-9840-E385655CB1D8}"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163540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857C-735B-4F34-9840-E385655CB1D8}"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401828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1857C-735B-4F34-9840-E385655CB1D8}"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345972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51857C-735B-4F34-9840-E385655CB1D8}"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146424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51857C-735B-4F34-9840-E385655CB1D8}"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45676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51857C-735B-4F34-9840-E385655CB1D8}"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366162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1857C-735B-4F34-9840-E385655CB1D8}"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4017025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B551857C-735B-4F34-9840-E385655CB1D8}"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181227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B551857C-735B-4F34-9840-E385655CB1D8}"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677E1-9610-42CF-B8B2-476AC4CBDDF3}" type="slidenum">
              <a:rPr lang="en-US" smtClean="0"/>
              <a:t>‹N°›</a:t>
            </a:fld>
            <a:endParaRPr lang="en-US"/>
          </a:p>
        </p:txBody>
      </p:sp>
    </p:spTree>
    <p:extLst>
      <p:ext uri="{BB962C8B-B14F-4D97-AF65-F5344CB8AC3E}">
        <p14:creationId xmlns:p14="http://schemas.microsoft.com/office/powerpoint/2010/main" val="2551590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B551857C-735B-4F34-9840-E385655CB1D8}" type="datetimeFigureOut">
              <a:rPr lang="en-US" smtClean="0"/>
              <a:t>11/20/2023</a:t>
            </a:fld>
            <a:endParaRPr 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7F0677E1-9610-42CF-B8B2-476AC4CBDDF3}" type="slidenum">
              <a:rPr lang="en-US" smtClean="0"/>
              <a:t>‹N°›</a:t>
            </a:fld>
            <a:endParaRPr lang="en-US"/>
          </a:p>
        </p:txBody>
      </p:sp>
    </p:spTree>
    <p:extLst>
      <p:ext uri="{BB962C8B-B14F-4D97-AF65-F5344CB8AC3E}">
        <p14:creationId xmlns:p14="http://schemas.microsoft.com/office/powerpoint/2010/main" val="8856918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4.png"/><Relationship Id="rId39" Type="http://schemas.openxmlformats.org/officeDocument/2006/relationships/image" Target="../media/image37.png"/><Relationship Id="rId21" Type="http://schemas.openxmlformats.org/officeDocument/2006/relationships/image" Target="../media/image20.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oleObject" Target="../embeddings/oleObject2.bin"/><Relationship Id="rId55" Type="http://schemas.openxmlformats.org/officeDocument/2006/relationships/oleObject" Target="../embeddings/oleObject4.bin"/><Relationship Id="rId63" Type="http://schemas.openxmlformats.org/officeDocument/2006/relationships/hyperlink" Target="mailto:alexis.balthazar@uliege.be" TargetMode="External"/><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svg"/><Relationship Id="rId29" Type="http://schemas.openxmlformats.org/officeDocument/2006/relationships/image" Target="../media/image27.png"/><Relationship Id="rId11" Type="http://schemas.openxmlformats.org/officeDocument/2006/relationships/image" Target="../media/image10.png"/><Relationship Id="rId24" Type="http://schemas.openxmlformats.org/officeDocument/2006/relationships/image" Target="../media/image22.emf"/><Relationship Id="rId32" Type="http://schemas.openxmlformats.org/officeDocument/2006/relationships/image" Target="../media/image30.png"/><Relationship Id="rId37" Type="http://schemas.openxmlformats.org/officeDocument/2006/relationships/image" Target="../media/image35.emf"/><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oleObject" Target="../embeddings/oleObject3.bin"/><Relationship Id="rId58" Type="http://schemas.openxmlformats.org/officeDocument/2006/relationships/image" Target="../media/image53.png"/><Relationship Id="rId5" Type="http://schemas.openxmlformats.org/officeDocument/2006/relationships/image" Target="../media/image4.png"/><Relationship Id="rId61" Type="http://schemas.openxmlformats.org/officeDocument/2006/relationships/image" Target="../media/image56.png"/><Relationship Id="rId19" Type="http://schemas.openxmlformats.org/officeDocument/2006/relationships/image" Target="../media/image1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56" Type="http://schemas.openxmlformats.org/officeDocument/2006/relationships/image" Target="../media/image51.emf"/><Relationship Id="rId8" Type="http://schemas.openxmlformats.org/officeDocument/2006/relationships/image" Target="../media/image7.png"/><Relationship Id="rId51" Type="http://schemas.openxmlformats.org/officeDocument/2006/relationships/image" Target="../media/image48.emf"/><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emf"/><Relationship Id="rId46" Type="http://schemas.openxmlformats.org/officeDocument/2006/relationships/image" Target="../media/image44.png"/><Relationship Id="rId59" Type="http://schemas.openxmlformats.org/officeDocument/2006/relationships/image" Target="../media/image54.png"/><Relationship Id="rId20" Type="http://schemas.openxmlformats.org/officeDocument/2006/relationships/image" Target="../media/image19.png"/><Relationship Id="rId41" Type="http://schemas.openxmlformats.org/officeDocument/2006/relationships/image" Target="../media/image39.png"/><Relationship Id="rId54" Type="http://schemas.openxmlformats.org/officeDocument/2006/relationships/image" Target="../media/image50.emf"/><Relationship Id="rId6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oleObject" Target="../embeddings/oleObject1.bin"/><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emf"/><Relationship Id="rId57" Type="http://schemas.openxmlformats.org/officeDocument/2006/relationships/image" Target="../media/image52.png"/><Relationship Id="rId10" Type="http://schemas.openxmlformats.org/officeDocument/2006/relationships/image" Target="../media/image9.png"/><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image" Target="../media/image49.png"/><Relationship Id="rId6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Image 99">
            <a:extLst>
              <a:ext uri="{FF2B5EF4-FFF2-40B4-BE49-F238E27FC236}">
                <a16:creationId xmlns:a16="http://schemas.microsoft.com/office/drawing/2014/main" id="{D0CC81A2-A712-1153-2B27-5571A9CCFBD8}"/>
              </a:ext>
            </a:extLst>
          </p:cNvPr>
          <p:cNvPicPr>
            <a:picLocks noChangeAspect="1"/>
          </p:cNvPicPr>
          <p:nvPr/>
        </p:nvPicPr>
        <p:blipFill rotWithShape="1">
          <a:blip r:embed="rId2"/>
          <a:srcRect l="1799" t="8795" r="93012" b="12829"/>
          <a:stretch/>
        </p:blipFill>
        <p:spPr>
          <a:xfrm>
            <a:off x="23553867" y="23772011"/>
            <a:ext cx="499467" cy="2095844"/>
          </a:xfrm>
          <a:prstGeom prst="rect">
            <a:avLst/>
          </a:prstGeom>
        </p:spPr>
      </p:pic>
      <p:pic>
        <p:nvPicPr>
          <p:cNvPr id="268" name="Image 267">
            <a:extLst>
              <a:ext uri="{FF2B5EF4-FFF2-40B4-BE49-F238E27FC236}">
                <a16:creationId xmlns:a16="http://schemas.microsoft.com/office/drawing/2014/main" id="{0C74709C-C055-EB4F-9A9E-8EEA179FDA94}"/>
              </a:ext>
            </a:extLst>
          </p:cNvPr>
          <p:cNvPicPr>
            <a:picLocks noChangeAspect="1"/>
          </p:cNvPicPr>
          <p:nvPr/>
        </p:nvPicPr>
        <p:blipFill>
          <a:blip r:embed="rId3"/>
          <a:stretch>
            <a:fillRect/>
          </a:stretch>
        </p:blipFill>
        <p:spPr>
          <a:xfrm>
            <a:off x="12772192" y="19555332"/>
            <a:ext cx="2074249" cy="2652551"/>
          </a:xfrm>
          <a:prstGeom prst="rect">
            <a:avLst/>
          </a:prstGeom>
        </p:spPr>
      </p:pic>
      <p:pic>
        <p:nvPicPr>
          <p:cNvPr id="266" name="Image 265">
            <a:extLst>
              <a:ext uri="{FF2B5EF4-FFF2-40B4-BE49-F238E27FC236}">
                <a16:creationId xmlns:a16="http://schemas.microsoft.com/office/drawing/2014/main" id="{A31AA76C-4DD4-4D89-D772-57989E154C73}"/>
              </a:ext>
            </a:extLst>
          </p:cNvPr>
          <p:cNvPicPr>
            <a:picLocks noChangeAspect="1"/>
          </p:cNvPicPr>
          <p:nvPr/>
        </p:nvPicPr>
        <p:blipFill>
          <a:blip r:embed="rId4"/>
          <a:stretch>
            <a:fillRect/>
          </a:stretch>
        </p:blipFill>
        <p:spPr>
          <a:xfrm>
            <a:off x="11050276" y="19461730"/>
            <a:ext cx="1854841" cy="2702529"/>
          </a:xfrm>
          <a:prstGeom prst="rect">
            <a:avLst/>
          </a:prstGeom>
        </p:spPr>
      </p:pic>
      <p:pic>
        <p:nvPicPr>
          <p:cNvPr id="46" name="Image 45">
            <a:extLst>
              <a:ext uri="{FF2B5EF4-FFF2-40B4-BE49-F238E27FC236}">
                <a16:creationId xmlns:a16="http://schemas.microsoft.com/office/drawing/2014/main" id="{4893E46E-DAAE-5C60-19EA-32B557863E33}"/>
              </a:ext>
            </a:extLst>
          </p:cNvPr>
          <p:cNvPicPr>
            <a:picLocks noChangeAspect="1"/>
          </p:cNvPicPr>
          <p:nvPr/>
        </p:nvPicPr>
        <p:blipFill>
          <a:blip r:embed="rId5"/>
          <a:stretch>
            <a:fillRect/>
          </a:stretch>
        </p:blipFill>
        <p:spPr>
          <a:xfrm>
            <a:off x="11591363" y="17636626"/>
            <a:ext cx="3083043" cy="1938580"/>
          </a:xfrm>
          <a:prstGeom prst="rect">
            <a:avLst/>
          </a:prstGeom>
        </p:spPr>
      </p:pic>
      <p:grpSp>
        <p:nvGrpSpPr>
          <p:cNvPr id="19315" name="Groupe 19314">
            <a:extLst>
              <a:ext uri="{FF2B5EF4-FFF2-40B4-BE49-F238E27FC236}">
                <a16:creationId xmlns:a16="http://schemas.microsoft.com/office/drawing/2014/main" id="{3D0449DC-28B1-D34E-4360-791861973C64}"/>
              </a:ext>
            </a:extLst>
          </p:cNvPr>
          <p:cNvGrpSpPr/>
          <p:nvPr/>
        </p:nvGrpSpPr>
        <p:grpSpPr>
          <a:xfrm>
            <a:off x="25666880" y="27063234"/>
            <a:ext cx="3969187" cy="2971390"/>
            <a:chOff x="31832641" y="27343741"/>
            <a:chExt cx="3815932" cy="2764980"/>
          </a:xfrm>
        </p:grpSpPr>
        <p:pic>
          <p:nvPicPr>
            <p:cNvPr id="19312" name="Image 19311">
              <a:extLst>
                <a:ext uri="{FF2B5EF4-FFF2-40B4-BE49-F238E27FC236}">
                  <a16:creationId xmlns:a16="http://schemas.microsoft.com/office/drawing/2014/main" id="{17A2393A-255A-4096-7DC6-E8976699FC5F}"/>
                </a:ext>
              </a:extLst>
            </p:cNvPr>
            <p:cNvPicPr>
              <a:picLocks noChangeAspect="1"/>
            </p:cNvPicPr>
            <p:nvPr/>
          </p:nvPicPr>
          <p:blipFill rotWithShape="1">
            <a:blip r:embed="rId6"/>
            <a:srcRect r="4954"/>
            <a:stretch/>
          </p:blipFill>
          <p:spPr>
            <a:xfrm>
              <a:off x="31832641" y="27473979"/>
              <a:ext cx="3815932" cy="2634742"/>
            </a:xfrm>
            <a:prstGeom prst="rect">
              <a:avLst/>
            </a:prstGeom>
          </p:spPr>
        </p:pic>
        <p:pic>
          <p:nvPicPr>
            <p:cNvPr id="19314" name="Image 19313">
              <a:extLst>
                <a:ext uri="{FF2B5EF4-FFF2-40B4-BE49-F238E27FC236}">
                  <a16:creationId xmlns:a16="http://schemas.microsoft.com/office/drawing/2014/main" id="{51877598-D66E-78AC-E5D7-237669941D34}"/>
                </a:ext>
              </a:extLst>
            </p:cNvPr>
            <p:cNvPicPr>
              <a:picLocks noChangeAspect="1"/>
            </p:cNvPicPr>
            <p:nvPr/>
          </p:nvPicPr>
          <p:blipFill>
            <a:blip r:embed="rId7"/>
            <a:stretch>
              <a:fillRect/>
            </a:stretch>
          </p:blipFill>
          <p:spPr>
            <a:xfrm>
              <a:off x="33114953" y="27343741"/>
              <a:ext cx="1724266" cy="295316"/>
            </a:xfrm>
            <a:prstGeom prst="rect">
              <a:avLst/>
            </a:prstGeom>
          </p:spPr>
        </p:pic>
      </p:grpSp>
      <p:grpSp>
        <p:nvGrpSpPr>
          <p:cNvPr id="260" name="Groupe 259">
            <a:extLst>
              <a:ext uri="{FF2B5EF4-FFF2-40B4-BE49-F238E27FC236}">
                <a16:creationId xmlns:a16="http://schemas.microsoft.com/office/drawing/2014/main" id="{C5400601-CAD9-20F7-2CF1-F1EB00F8A5ED}"/>
              </a:ext>
            </a:extLst>
          </p:cNvPr>
          <p:cNvGrpSpPr/>
          <p:nvPr/>
        </p:nvGrpSpPr>
        <p:grpSpPr>
          <a:xfrm>
            <a:off x="560216" y="19483178"/>
            <a:ext cx="5107869" cy="2274686"/>
            <a:chOff x="23681396" y="21752037"/>
            <a:chExt cx="5107869" cy="2274686"/>
          </a:xfrm>
        </p:grpSpPr>
        <p:pic>
          <p:nvPicPr>
            <p:cNvPr id="255" name="Image 254">
              <a:extLst>
                <a:ext uri="{FF2B5EF4-FFF2-40B4-BE49-F238E27FC236}">
                  <a16:creationId xmlns:a16="http://schemas.microsoft.com/office/drawing/2014/main" id="{2C1F5315-C036-8F41-ED27-A519820AF3A9}"/>
                </a:ext>
              </a:extLst>
            </p:cNvPr>
            <p:cNvPicPr>
              <a:picLocks noChangeAspect="1"/>
            </p:cNvPicPr>
            <p:nvPr/>
          </p:nvPicPr>
          <p:blipFill>
            <a:blip r:embed="rId8"/>
            <a:stretch>
              <a:fillRect/>
            </a:stretch>
          </p:blipFill>
          <p:spPr>
            <a:xfrm>
              <a:off x="26017835" y="21752037"/>
              <a:ext cx="2771430" cy="2268237"/>
            </a:xfrm>
            <a:prstGeom prst="rect">
              <a:avLst/>
            </a:prstGeom>
          </p:spPr>
        </p:pic>
        <p:pic>
          <p:nvPicPr>
            <p:cNvPr id="256" name="Image 255">
              <a:extLst>
                <a:ext uri="{FF2B5EF4-FFF2-40B4-BE49-F238E27FC236}">
                  <a16:creationId xmlns:a16="http://schemas.microsoft.com/office/drawing/2014/main" id="{11332ED6-3B0D-2A99-DC55-E542260C8B8A}"/>
                </a:ext>
              </a:extLst>
            </p:cNvPr>
            <p:cNvPicPr>
              <a:picLocks noChangeAspect="1"/>
            </p:cNvPicPr>
            <p:nvPr/>
          </p:nvPicPr>
          <p:blipFill>
            <a:blip r:embed="rId9"/>
            <a:stretch>
              <a:fillRect/>
            </a:stretch>
          </p:blipFill>
          <p:spPr>
            <a:xfrm>
              <a:off x="23681396" y="21780250"/>
              <a:ext cx="2444925" cy="2246473"/>
            </a:xfrm>
            <a:prstGeom prst="rect">
              <a:avLst/>
            </a:prstGeom>
          </p:spPr>
        </p:pic>
      </p:grpSp>
      <p:grpSp>
        <p:nvGrpSpPr>
          <p:cNvPr id="109" name="Groupe 108">
            <a:extLst>
              <a:ext uri="{FF2B5EF4-FFF2-40B4-BE49-F238E27FC236}">
                <a16:creationId xmlns:a16="http://schemas.microsoft.com/office/drawing/2014/main" id="{CC0616D1-DB4F-C399-A4C0-BAB457A496C6}"/>
              </a:ext>
            </a:extLst>
          </p:cNvPr>
          <p:cNvGrpSpPr/>
          <p:nvPr/>
        </p:nvGrpSpPr>
        <p:grpSpPr>
          <a:xfrm>
            <a:off x="8496639" y="9030839"/>
            <a:ext cx="4394832" cy="3307146"/>
            <a:chOff x="12844127" y="9183605"/>
            <a:chExt cx="4394832" cy="3307146"/>
          </a:xfrm>
        </p:grpSpPr>
        <p:pic>
          <p:nvPicPr>
            <p:cNvPr id="80" name="Image 79">
              <a:extLst>
                <a:ext uri="{FF2B5EF4-FFF2-40B4-BE49-F238E27FC236}">
                  <a16:creationId xmlns:a16="http://schemas.microsoft.com/office/drawing/2014/main" id="{B7814570-4359-3EF7-92CD-EC3E72969F28}"/>
                </a:ext>
              </a:extLst>
            </p:cNvPr>
            <p:cNvPicPr>
              <a:picLocks noChangeAspect="1"/>
            </p:cNvPicPr>
            <p:nvPr/>
          </p:nvPicPr>
          <p:blipFill>
            <a:blip r:embed="rId10"/>
            <a:stretch>
              <a:fillRect/>
            </a:stretch>
          </p:blipFill>
          <p:spPr>
            <a:xfrm>
              <a:off x="13036204" y="9514451"/>
              <a:ext cx="4202755" cy="2976300"/>
            </a:xfrm>
            <a:prstGeom prst="rect">
              <a:avLst/>
            </a:prstGeom>
          </p:spPr>
        </p:pic>
        <p:sp>
          <p:nvSpPr>
            <p:cNvPr id="82" name="TextBox 870">
              <a:extLst>
                <a:ext uri="{FF2B5EF4-FFF2-40B4-BE49-F238E27FC236}">
                  <a16:creationId xmlns:a16="http://schemas.microsoft.com/office/drawing/2014/main" id="{4D90BEAD-59A2-69A0-E1FD-81F493FAF11B}"/>
                </a:ext>
              </a:extLst>
            </p:cNvPr>
            <p:cNvSpPr txBox="1"/>
            <p:nvPr/>
          </p:nvSpPr>
          <p:spPr>
            <a:xfrm>
              <a:off x="12844127" y="9183605"/>
              <a:ext cx="37061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C</a:t>
              </a:r>
            </a:p>
          </p:txBody>
        </p:sp>
      </p:grpSp>
      <p:pic>
        <p:nvPicPr>
          <p:cNvPr id="110" name="Image 109">
            <a:extLst>
              <a:ext uri="{FF2B5EF4-FFF2-40B4-BE49-F238E27FC236}">
                <a16:creationId xmlns:a16="http://schemas.microsoft.com/office/drawing/2014/main" id="{703F69B4-A959-FDB3-9D28-50B64D0ACFB4}"/>
              </a:ext>
            </a:extLst>
          </p:cNvPr>
          <p:cNvPicPr>
            <a:picLocks noChangeAspect="1"/>
          </p:cNvPicPr>
          <p:nvPr/>
        </p:nvPicPr>
        <p:blipFill rotWithShape="1">
          <a:blip r:embed="rId11"/>
          <a:srcRect b="13015"/>
          <a:stretch/>
        </p:blipFill>
        <p:spPr>
          <a:xfrm>
            <a:off x="507072" y="12114145"/>
            <a:ext cx="12768812" cy="2721603"/>
          </a:xfrm>
          <a:prstGeom prst="rect">
            <a:avLst/>
          </a:prstGeom>
        </p:spPr>
      </p:pic>
      <p:pic>
        <p:nvPicPr>
          <p:cNvPr id="40" name="Image 39">
            <a:extLst>
              <a:ext uri="{FF2B5EF4-FFF2-40B4-BE49-F238E27FC236}">
                <a16:creationId xmlns:a16="http://schemas.microsoft.com/office/drawing/2014/main" id="{E84F4558-AAA4-F81E-E21D-0912383A13BA}"/>
              </a:ext>
            </a:extLst>
          </p:cNvPr>
          <p:cNvPicPr>
            <a:picLocks noChangeAspect="1"/>
          </p:cNvPicPr>
          <p:nvPr/>
        </p:nvPicPr>
        <p:blipFill rotWithShape="1">
          <a:blip r:embed="rId12"/>
          <a:srcRect t="6340"/>
          <a:stretch/>
        </p:blipFill>
        <p:spPr>
          <a:xfrm>
            <a:off x="723293" y="9654216"/>
            <a:ext cx="3654258" cy="1984670"/>
          </a:xfrm>
          <a:prstGeom prst="rect">
            <a:avLst/>
          </a:prstGeom>
        </p:spPr>
      </p:pic>
      <p:pic>
        <p:nvPicPr>
          <p:cNvPr id="111" name="Image 110">
            <a:extLst>
              <a:ext uri="{FF2B5EF4-FFF2-40B4-BE49-F238E27FC236}">
                <a16:creationId xmlns:a16="http://schemas.microsoft.com/office/drawing/2014/main" id="{57E42955-633B-444D-42F9-CDC0F10E944F}"/>
              </a:ext>
            </a:extLst>
          </p:cNvPr>
          <p:cNvPicPr>
            <a:picLocks noChangeAspect="1"/>
          </p:cNvPicPr>
          <p:nvPr/>
        </p:nvPicPr>
        <p:blipFill rotWithShape="1">
          <a:blip r:embed="rId13"/>
          <a:srcRect b="28263"/>
          <a:stretch/>
        </p:blipFill>
        <p:spPr>
          <a:xfrm>
            <a:off x="14618905" y="12694243"/>
            <a:ext cx="2380425" cy="2000712"/>
          </a:xfrm>
          <a:prstGeom prst="rect">
            <a:avLst/>
          </a:prstGeom>
        </p:spPr>
      </p:pic>
      <p:sp>
        <p:nvSpPr>
          <p:cNvPr id="5" name="Rectangle 4">
            <a:extLst>
              <a:ext uri="{FF2B5EF4-FFF2-40B4-BE49-F238E27FC236}">
                <a16:creationId xmlns:a16="http://schemas.microsoft.com/office/drawing/2014/main" id="{30739C64-901B-49A1-BFE9-D0D2C52F7C14}"/>
              </a:ext>
            </a:extLst>
          </p:cNvPr>
          <p:cNvSpPr/>
          <p:nvPr/>
        </p:nvSpPr>
        <p:spPr>
          <a:xfrm>
            <a:off x="1828800" y="945929"/>
            <a:ext cx="27709812" cy="19784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60" dirty="0">
                <a:latin typeface="Arial" panose="020B0604020202020204" pitchFamily="34" charset="0"/>
                <a:cs typeface="Arial" panose="020B0604020202020204" pitchFamily="34" charset="0"/>
              </a:rPr>
              <a:t> </a:t>
            </a:r>
            <a:r>
              <a:rPr lang="en-US" sz="5400" b="1" i="0" dirty="0">
                <a:solidFill>
                  <a:schemeClr val="bg1"/>
                </a:solidFill>
                <a:effectLst/>
                <a:latin typeface="Cantarell" panose="020B0604020202020204"/>
              </a:rPr>
              <a:t>Respiratory </a:t>
            </a:r>
            <a:r>
              <a:rPr lang="en-US" sz="5400" b="1" i="0" dirty="0" err="1">
                <a:solidFill>
                  <a:schemeClr val="bg1"/>
                </a:solidFill>
                <a:effectLst/>
                <a:latin typeface="Cantarell" panose="020B0604020202020204"/>
              </a:rPr>
              <a:t>gammaherpesvirus</a:t>
            </a:r>
            <a:r>
              <a:rPr lang="en-US" sz="5400" b="1" i="0" dirty="0">
                <a:solidFill>
                  <a:schemeClr val="bg1"/>
                </a:solidFill>
                <a:effectLst/>
                <a:latin typeface="Cantarell" panose="020B0604020202020204"/>
              </a:rPr>
              <a:t> infection exacerbates experimental model </a:t>
            </a:r>
          </a:p>
          <a:p>
            <a:pPr algn="ctr"/>
            <a:r>
              <a:rPr lang="en-US" sz="5400" b="1" i="0" dirty="0">
                <a:solidFill>
                  <a:schemeClr val="bg1"/>
                </a:solidFill>
                <a:effectLst/>
                <a:latin typeface="Cantarell" panose="020B0604020202020204"/>
              </a:rPr>
              <a:t>of inflammatory bowel disease</a:t>
            </a:r>
            <a:endParaRPr lang="en-US" sz="54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3EC63C1-D3DC-4C7B-9D36-2DC663903BC8}"/>
              </a:ext>
            </a:extLst>
          </p:cNvPr>
          <p:cNvSpPr/>
          <p:nvPr/>
        </p:nvSpPr>
        <p:spPr>
          <a:xfrm>
            <a:off x="520700" y="4684722"/>
            <a:ext cx="29270325" cy="3387009"/>
          </a:xfrm>
          <a:prstGeom prst="rect">
            <a:avLst/>
          </a:prstGeom>
          <a:solidFill>
            <a:srgbClr val="E8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grpSp>
        <p:nvGrpSpPr>
          <p:cNvPr id="13" name="Group 12">
            <a:extLst>
              <a:ext uri="{FF2B5EF4-FFF2-40B4-BE49-F238E27FC236}">
                <a16:creationId xmlns:a16="http://schemas.microsoft.com/office/drawing/2014/main" id="{DB2D4CFD-5A94-4FB3-9307-CECEBA1ECB9D}"/>
              </a:ext>
            </a:extLst>
          </p:cNvPr>
          <p:cNvGrpSpPr/>
          <p:nvPr/>
        </p:nvGrpSpPr>
        <p:grpSpPr>
          <a:xfrm>
            <a:off x="487384" y="38704277"/>
            <a:ext cx="29300443" cy="2913743"/>
            <a:chOff x="541346" y="38402356"/>
            <a:chExt cx="29280891" cy="2882590"/>
          </a:xfrm>
        </p:grpSpPr>
        <p:sp>
          <p:nvSpPr>
            <p:cNvPr id="149" name="Rectangle 148">
              <a:extLst>
                <a:ext uri="{FF2B5EF4-FFF2-40B4-BE49-F238E27FC236}">
                  <a16:creationId xmlns:a16="http://schemas.microsoft.com/office/drawing/2014/main" id="{177425DD-8071-488A-B663-B439A1BF9D41}"/>
                </a:ext>
              </a:extLst>
            </p:cNvPr>
            <p:cNvSpPr/>
            <p:nvPr/>
          </p:nvSpPr>
          <p:spPr>
            <a:xfrm>
              <a:off x="541346" y="38402356"/>
              <a:ext cx="29280891" cy="2882590"/>
            </a:xfrm>
            <a:prstGeom prst="rect">
              <a:avLst/>
            </a:prstGeom>
            <a:solidFill>
              <a:srgbClr val="E8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FC27B1BB-D422-43BC-959E-EDC56E9A9996}"/>
                </a:ext>
              </a:extLst>
            </p:cNvPr>
            <p:cNvSpPr txBox="1"/>
            <p:nvPr/>
          </p:nvSpPr>
          <p:spPr>
            <a:xfrm>
              <a:off x="754778" y="38496237"/>
              <a:ext cx="28769856" cy="2703392"/>
            </a:xfrm>
            <a:prstGeom prst="rect">
              <a:avLst/>
            </a:prstGeom>
            <a:noFill/>
          </p:spPr>
          <p:txBody>
            <a:bodyPr wrap="square" rtlCol="0">
              <a:spAutoFit/>
            </a:bodyPr>
            <a:lstStyle/>
            <a:p>
              <a:pPr indent="446163" algn="just">
                <a:lnSpc>
                  <a:spcPct val="107000"/>
                </a:lnSpc>
                <a:spcAft>
                  <a:spcPts val="794"/>
                </a:spcAft>
              </a:pPr>
              <a:r>
                <a:rPr lang="en-US" sz="2600" b="1" dirty="0">
                  <a:latin typeface="Arial" panose="020B0604020202020204" pitchFamily="34" charset="0"/>
                  <a:ea typeface="Calibri" panose="020F0502020204030204" pitchFamily="34" charset="0"/>
                  <a:cs typeface="Arial" panose="020B0604020202020204" pitchFamily="34" charset="0"/>
                </a:rPr>
                <a:t>By monitoring weight loss, clinical scoring and pathological lesions, we demonstrated a significant exacerbation of experimental colitis in MuHV-4-infected mice. Interestingly, </a:t>
              </a:r>
              <a:r>
                <a:rPr lang="en-US" sz="2600" b="1" dirty="0" err="1">
                  <a:latin typeface="Arial" panose="020B0604020202020204" pitchFamily="34" charset="0"/>
                  <a:ea typeface="Calibri" panose="020F0502020204030204" pitchFamily="34" charset="0"/>
                  <a:cs typeface="Arial" panose="020B0604020202020204" pitchFamily="34" charset="0"/>
                </a:rPr>
                <a:t>immunophenotyping</a:t>
              </a:r>
              <a:r>
                <a:rPr lang="en-US" sz="2600" b="1" dirty="0">
                  <a:latin typeface="Arial" panose="020B0604020202020204" pitchFamily="34" charset="0"/>
                  <a:ea typeface="Calibri" panose="020F0502020204030204" pitchFamily="34" charset="0"/>
                  <a:cs typeface="Arial" panose="020B0604020202020204" pitchFamily="34" charset="0"/>
                </a:rPr>
                <a:t> of leukocytes isolated from the </a:t>
              </a:r>
              <a:r>
                <a:rPr lang="en-US" sz="2600" b="1" i="1" dirty="0">
                  <a:latin typeface="Arial" panose="020B0604020202020204" pitchFamily="34" charset="0"/>
                  <a:ea typeface="Calibri" panose="020F0502020204030204" pitchFamily="34" charset="0"/>
                  <a:cs typeface="Arial" panose="020B0604020202020204" pitchFamily="34" charset="0"/>
                </a:rPr>
                <a:t>lamina </a:t>
              </a:r>
              <a:r>
                <a:rPr lang="en-US" sz="2600" b="1" i="1" dirty="0" err="1">
                  <a:latin typeface="Arial" panose="020B0604020202020204" pitchFamily="34" charset="0"/>
                  <a:ea typeface="Calibri" panose="020F0502020204030204" pitchFamily="34" charset="0"/>
                  <a:cs typeface="Arial" panose="020B0604020202020204" pitchFamily="34" charset="0"/>
                </a:rPr>
                <a:t>propria</a:t>
              </a:r>
              <a:r>
                <a:rPr lang="en-US" sz="2600" b="1" i="1" dirty="0">
                  <a:latin typeface="Arial" panose="020B0604020202020204" pitchFamily="34" charset="0"/>
                  <a:ea typeface="Calibri" panose="020F0502020204030204" pitchFamily="34" charset="0"/>
                  <a:cs typeface="Arial" panose="020B0604020202020204" pitchFamily="34" charset="0"/>
                </a:rPr>
                <a:t> </a:t>
              </a:r>
              <a:r>
                <a:rPr lang="en-US" sz="2600" b="1" dirty="0">
                  <a:latin typeface="Arial" panose="020B0604020202020204" pitchFamily="34" charset="0"/>
                  <a:ea typeface="Calibri" panose="020F0502020204030204" pitchFamily="34" charset="0"/>
                  <a:cs typeface="Arial" panose="020B0604020202020204" pitchFamily="34" charset="0"/>
                </a:rPr>
                <a:t>revealed a massive increase in T cell infiltration in the colon of MuHV-4 pre-infected mice. These T cells show major phenotypic changes such as overexpression of activation markers and exacerbation of cytotoxic properties. These differences correlate with an enhanced Th-1 response in draining lymph nodes, consistent with a significant accumulation of CXCL9-producing monocytes that could attract T cells but also dictate their cytotoxic polarization. </a:t>
              </a:r>
            </a:p>
            <a:p>
              <a:pPr indent="446163" algn="just">
                <a:lnSpc>
                  <a:spcPct val="107000"/>
                </a:lnSpc>
                <a:spcAft>
                  <a:spcPts val="794"/>
                </a:spcAft>
              </a:pPr>
              <a:r>
                <a:rPr lang="en-US" sz="2600" b="1" dirty="0">
                  <a:latin typeface="Arial" panose="020B0604020202020204" pitchFamily="34" charset="0"/>
                  <a:ea typeface="Calibri" panose="020F0502020204030204" pitchFamily="34" charset="0"/>
                  <a:cs typeface="Arial" panose="020B0604020202020204" pitchFamily="34" charset="0"/>
                </a:rPr>
                <a:t>Overall, these initial data highlight the ability of certain </a:t>
              </a:r>
              <a:r>
                <a:rPr lang="en-US" sz="2600" b="1" dirty="0" err="1">
                  <a:latin typeface="Arial" panose="020B0604020202020204" pitchFamily="34" charset="0"/>
                  <a:ea typeface="Calibri" panose="020F0502020204030204" pitchFamily="34" charset="0"/>
                  <a:cs typeface="Arial" panose="020B0604020202020204" pitchFamily="34" charset="0"/>
                </a:rPr>
                <a:t>γHV</a:t>
              </a:r>
              <a:r>
                <a:rPr lang="en-US" sz="2600" b="1" dirty="0">
                  <a:latin typeface="Arial" panose="020B0604020202020204" pitchFamily="34" charset="0"/>
                  <a:ea typeface="Calibri" panose="020F0502020204030204" pitchFamily="34" charset="0"/>
                  <a:cs typeface="Arial" panose="020B0604020202020204" pitchFamily="34" charset="0"/>
                </a:rPr>
                <a:t> to trigger deleterious intestinal immune responses that could explain some inter-individual differences in IBD susceptibility.</a:t>
              </a:r>
            </a:p>
          </p:txBody>
        </p:sp>
      </p:grpSp>
      <p:sp>
        <p:nvSpPr>
          <p:cNvPr id="79" name="TextBox 78">
            <a:extLst>
              <a:ext uri="{FF2B5EF4-FFF2-40B4-BE49-F238E27FC236}">
                <a16:creationId xmlns:a16="http://schemas.microsoft.com/office/drawing/2014/main" id="{F675CB2B-7BAE-4A2F-AA74-3EAC54246227}"/>
              </a:ext>
            </a:extLst>
          </p:cNvPr>
          <p:cNvSpPr txBox="1"/>
          <p:nvPr/>
        </p:nvSpPr>
        <p:spPr>
          <a:xfrm>
            <a:off x="504859" y="3223551"/>
            <a:ext cx="29178216" cy="1097608"/>
          </a:xfrm>
          <a:prstGeom prst="rect">
            <a:avLst/>
          </a:prstGeom>
          <a:noFill/>
        </p:spPr>
        <p:txBody>
          <a:bodyPr wrap="square">
            <a:spAutoFit/>
          </a:bodyPr>
          <a:lstStyle/>
          <a:p>
            <a:pPr algn="just">
              <a:lnSpc>
                <a:spcPct val="107000"/>
              </a:lnSpc>
              <a:spcAft>
                <a:spcPts val="794"/>
              </a:spcAft>
            </a:pPr>
            <a:r>
              <a:rPr lang="fr-BE" sz="3100" b="1" u="sng" spc="-10" dirty="0">
                <a:latin typeface="Arial" panose="020B0604020202020204" pitchFamily="34" charset="0"/>
                <a:ea typeface="Calibri" panose="020F0502020204030204" pitchFamily="34" charset="0"/>
                <a:cs typeface="Arial" panose="020B0604020202020204" pitchFamily="34" charset="0"/>
              </a:rPr>
              <a:t>Alexis Balthazar </a:t>
            </a:r>
            <a:r>
              <a:rPr lang="fr-BE" sz="3100" spc="-10" baseline="30000" dirty="0">
                <a:latin typeface="Arial" panose="020B0604020202020204" pitchFamily="34" charset="0"/>
                <a:ea typeface="Calibri" panose="020F0502020204030204" pitchFamily="34" charset="0"/>
                <a:cs typeface="Arial" panose="020B0604020202020204" pitchFamily="34" charset="0"/>
              </a:rPr>
              <a:t>1</a:t>
            </a:r>
            <a:r>
              <a:rPr lang="fr-BE" sz="3100" spc="-10" dirty="0">
                <a:latin typeface="Arial" panose="020B0604020202020204" pitchFamily="34" charset="0"/>
                <a:ea typeface="Calibri" panose="020F0502020204030204" pitchFamily="34" charset="0"/>
                <a:cs typeface="Arial" panose="020B0604020202020204" pitchFamily="34" charset="0"/>
              </a:rPr>
              <a:t>, Rémy Sandor </a:t>
            </a:r>
            <a:r>
              <a:rPr lang="fr-BE" sz="3100" spc="-10" baseline="30000" dirty="0">
                <a:latin typeface="Arial" panose="020B0604020202020204" pitchFamily="34" charset="0"/>
                <a:ea typeface="Calibri" panose="020F0502020204030204" pitchFamily="34" charset="0"/>
                <a:cs typeface="Arial" panose="020B0604020202020204" pitchFamily="34" charset="0"/>
              </a:rPr>
              <a:t>1</a:t>
            </a:r>
            <a:r>
              <a:rPr lang="fr-BE" sz="3100" spc="-10" dirty="0">
                <a:latin typeface="Arial" panose="020B0604020202020204" pitchFamily="34" charset="0"/>
                <a:ea typeface="Calibri" panose="020F0502020204030204" pitchFamily="34" charset="0"/>
                <a:cs typeface="Arial" panose="020B0604020202020204" pitchFamily="34" charset="0"/>
              </a:rPr>
              <a:t>, Justine Javaux </a:t>
            </a:r>
            <a:r>
              <a:rPr lang="fr-BE" sz="3100" spc="-10" baseline="30000" dirty="0">
                <a:latin typeface="Arial" panose="020B0604020202020204" pitchFamily="34" charset="0"/>
                <a:ea typeface="Calibri" panose="020F0502020204030204" pitchFamily="34" charset="0"/>
                <a:cs typeface="Arial" panose="020B0604020202020204" pitchFamily="34" charset="0"/>
              </a:rPr>
              <a:t>1</a:t>
            </a:r>
            <a:r>
              <a:rPr lang="fr-BE" sz="3100" spc="-10" dirty="0">
                <a:latin typeface="Arial" panose="020B0604020202020204" pitchFamily="34" charset="0"/>
                <a:ea typeface="Calibri" panose="020F0502020204030204" pitchFamily="34" charset="0"/>
                <a:cs typeface="Arial" panose="020B0604020202020204" pitchFamily="34" charset="0"/>
              </a:rPr>
              <a:t>, Laurent Gillet</a:t>
            </a:r>
            <a:r>
              <a:rPr lang="fr-BE" sz="3100" spc="-10" baseline="30000" dirty="0">
                <a:latin typeface="Arial" panose="020B0604020202020204" pitchFamily="34" charset="0"/>
                <a:ea typeface="Calibri" panose="020F0502020204030204" pitchFamily="34" charset="0"/>
                <a:cs typeface="Arial" panose="020B0604020202020204" pitchFamily="34" charset="0"/>
              </a:rPr>
              <a:t>1</a:t>
            </a:r>
            <a:r>
              <a:rPr lang="fr-BE" sz="3100" spc="-10" dirty="0">
                <a:latin typeface="Arial" panose="020B0604020202020204" pitchFamily="34" charset="0"/>
                <a:ea typeface="Calibri" panose="020F0502020204030204" pitchFamily="34" charset="0"/>
                <a:cs typeface="Arial" panose="020B0604020202020204" pitchFamily="34" charset="0"/>
              </a:rPr>
              <a:t>,</a:t>
            </a:r>
            <a:r>
              <a:rPr lang="fr-BE" sz="3100" spc="-10" baseline="30000" dirty="0">
                <a:latin typeface="Arial" panose="020B0604020202020204" pitchFamily="34" charset="0"/>
                <a:ea typeface="Calibri" panose="020F0502020204030204" pitchFamily="34" charset="0"/>
                <a:cs typeface="Arial" panose="020B0604020202020204" pitchFamily="34" charset="0"/>
              </a:rPr>
              <a:t> </a:t>
            </a:r>
            <a:r>
              <a:rPr lang="fr-BE" sz="3100" spc="-10" dirty="0">
                <a:latin typeface="Arial" panose="020B0604020202020204" pitchFamily="34" charset="0"/>
                <a:ea typeface="Calibri" panose="020F0502020204030204" pitchFamily="34" charset="0"/>
                <a:cs typeface="Arial" panose="020B0604020202020204" pitchFamily="34" charset="0"/>
              </a:rPr>
              <a:t>Bénédicte Machiels</a:t>
            </a:r>
            <a:r>
              <a:rPr lang="fr-BE" sz="3100" spc="-10" baseline="30000" dirty="0">
                <a:latin typeface="Arial" panose="020B0604020202020204" pitchFamily="34" charset="0"/>
                <a:ea typeface="Calibri" panose="020F0502020204030204" pitchFamily="34" charset="0"/>
                <a:cs typeface="Arial" panose="020B0604020202020204" pitchFamily="34" charset="0"/>
              </a:rPr>
              <a:t>1</a:t>
            </a:r>
            <a:r>
              <a:rPr lang="fr-BE" sz="3100" spc="-1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794"/>
              </a:spcAft>
            </a:pPr>
            <a:r>
              <a:rPr lang="fr-BE" sz="2382" i="1" spc="-10" baseline="30000" dirty="0">
                <a:latin typeface="Arial" panose="020B0604020202020204" pitchFamily="34" charset="0"/>
                <a:ea typeface="Calibri" panose="020F0502020204030204" pitchFamily="34" charset="0"/>
                <a:cs typeface="Arial" panose="020B0604020202020204" pitchFamily="34" charset="0"/>
              </a:rPr>
              <a:t>1</a:t>
            </a:r>
            <a:r>
              <a:rPr lang="fr-BE" sz="2382" i="1" spc="-10" dirty="0">
                <a:latin typeface="Arial" panose="020B0604020202020204" pitchFamily="34" charset="0"/>
                <a:ea typeface="Calibri" panose="020F0502020204030204" pitchFamily="34" charset="0"/>
                <a:cs typeface="Arial" panose="020B0604020202020204" pitchFamily="34" charset="0"/>
              </a:rPr>
              <a:t>Laboratory of </a:t>
            </a:r>
            <a:r>
              <a:rPr lang="fr-BE" sz="2382" i="1" spc="-10" dirty="0" err="1">
                <a:latin typeface="Arial" panose="020B0604020202020204" pitchFamily="34" charset="0"/>
                <a:ea typeface="Calibri" panose="020F0502020204030204" pitchFamily="34" charset="0"/>
                <a:cs typeface="Arial" panose="020B0604020202020204" pitchFamily="34" charset="0"/>
              </a:rPr>
              <a:t>Immunology</a:t>
            </a:r>
            <a:r>
              <a:rPr lang="fr-BE" sz="2382" i="1" spc="-10" dirty="0">
                <a:latin typeface="Arial" panose="020B0604020202020204" pitchFamily="34" charset="0"/>
                <a:ea typeface="Calibri" panose="020F0502020204030204" pitchFamily="34" charset="0"/>
                <a:cs typeface="Arial" panose="020B0604020202020204" pitchFamily="34" charset="0"/>
              </a:rPr>
              <a:t> and </a:t>
            </a:r>
            <a:r>
              <a:rPr lang="fr-BE" sz="2382" i="1" spc="-10" dirty="0" err="1">
                <a:latin typeface="Arial" panose="020B0604020202020204" pitchFamily="34" charset="0"/>
                <a:ea typeface="Calibri" panose="020F0502020204030204" pitchFamily="34" charset="0"/>
                <a:cs typeface="Arial" panose="020B0604020202020204" pitchFamily="34" charset="0"/>
              </a:rPr>
              <a:t>Vaccinology</a:t>
            </a:r>
            <a:r>
              <a:rPr lang="fr-BE" sz="2382" i="1" spc="-10" dirty="0">
                <a:latin typeface="Arial" panose="020B0604020202020204" pitchFamily="34" charset="0"/>
                <a:ea typeface="Calibri" panose="020F0502020204030204" pitchFamily="34" charset="0"/>
                <a:cs typeface="Arial" panose="020B0604020202020204" pitchFamily="34" charset="0"/>
              </a:rPr>
              <a:t>, </a:t>
            </a:r>
            <a:r>
              <a:rPr lang="fr-BE" sz="2382" i="1" spc="-10" dirty="0" err="1">
                <a:latin typeface="Arial" panose="020B0604020202020204" pitchFamily="34" charset="0"/>
                <a:ea typeface="Calibri" panose="020F0502020204030204" pitchFamily="34" charset="0"/>
                <a:cs typeface="Arial" panose="020B0604020202020204" pitchFamily="34" charset="0"/>
              </a:rPr>
              <a:t>Faculty</a:t>
            </a:r>
            <a:r>
              <a:rPr lang="fr-BE" sz="2382" i="1" spc="-10" dirty="0">
                <a:latin typeface="Arial" panose="020B0604020202020204" pitchFamily="34" charset="0"/>
                <a:ea typeface="Calibri" panose="020F0502020204030204" pitchFamily="34" charset="0"/>
                <a:cs typeface="Arial" panose="020B0604020202020204" pitchFamily="34" charset="0"/>
              </a:rPr>
              <a:t> of </a:t>
            </a:r>
            <a:r>
              <a:rPr lang="fr-BE" sz="2382" i="1" spc="-10" dirty="0" err="1">
                <a:latin typeface="Arial" panose="020B0604020202020204" pitchFamily="34" charset="0"/>
                <a:ea typeface="Calibri" panose="020F0502020204030204" pitchFamily="34" charset="0"/>
                <a:cs typeface="Arial" panose="020B0604020202020204" pitchFamily="34" charset="0"/>
              </a:rPr>
              <a:t>Veterinary</a:t>
            </a:r>
            <a:r>
              <a:rPr lang="fr-BE" sz="2382" i="1" spc="-10" dirty="0">
                <a:latin typeface="Arial" panose="020B0604020202020204" pitchFamily="34" charset="0"/>
                <a:ea typeface="Calibri" panose="020F0502020204030204" pitchFamily="34" charset="0"/>
                <a:cs typeface="Arial" panose="020B0604020202020204" pitchFamily="34" charset="0"/>
              </a:rPr>
              <a:t> </a:t>
            </a:r>
            <a:r>
              <a:rPr lang="fr-BE" sz="2382" i="1" spc="-10" dirty="0" err="1">
                <a:latin typeface="Arial" panose="020B0604020202020204" pitchFamily="34" charset="0"/>
                <a:ea typeface="Calibri" panose="020F0502020204030204" pitchFamily="34" charset="0"/>
                <a:cs typeface="Arial" panose="020B0604020202020204" pitchFamily="34" charset="0"/>
              </a:rPr>
              <a:t>Medicine</a:t>
            </a:r>
            <a:r>
              <a:rPr lang="fr-BE" sz="2382" i="1" spc="-10" dirty="0">
                <a:latin typeface="Arial" panose="020B0604020202020204" pitchFamily="34" charset="0"/>
                <a:ea typeface="Calibri" panose="020F0502020204030204" pitchFamily="34" charset="0"/>
                <a:cs typeface="Arial" panose="020B0604020202020204" pitchFamily="34" charset="0"/>
              </a:rPr>
              <a:t>, FARAH, </a:t>
            </a:r>
            <a:r>
              <a:rPr lang="fr-BE" sz="2382" i="1" spc="-10" dirty="0" err="1">
                <a:latin typeface="Arial" panose="020B0604020202020204" pitchFamily="34" charset="0"/>
                <a:ea typeface="Calibri" panose="020F0502020204030204" pitchFamily="34" charset="0"/>
                <a:cs typeface="Arial" panose="020B0604020202020204" pitchFamily="34" charset="0"/>
              </a:rPr>
              <a:t>ULiège</a:t>
            </a:r>
            <a:r>
              <a:rPr lang="fr-BE" sz="2382" i="1" spc="-10" dirty="0">
                <a:latin typeface="Arial" panose="020B0604020202020204" pitchFamily="34" charset="0"/>
                <a:ea typeface="Calibri" panose="020F0502020204030204" pitchFamily="34" charset="0"/>
                <a:cs typeface="Arial" panose="020B0604020202020204" pitchFamily="34" charset="0"/>
              </a:rPr>
              <a:t>, Liège, 4000, </a:t>
            </a:r>
            <a:r>
              <a:rPr lang="fr-BE" sz="2382" i="1" spc="-10" dirty="0" err="1">
                <a:latin typeface="Arial" panose="020B0604020202020204" pitchFamily="34" charset="0"/>
                <a:ea typeface="Calibri" panose="020F0502020204030204" pitchFamily="34" charset="0"/>
                <a:cs typeface="Arial" panose="020B0604020202020204" pitchFamily="34" charset="0"/>
              </a:rPr>
              <a:t>Belgium</a:t>
            </a:r>
            <a:r>
              <a:rPr lang="fr-BE" sz="2382" i="1" spc="-10" dirty="0">
                <a:latin typeface="Arial" panose="020B0604020202020204" pitchFamily="34" charset="0"/>
                <a:ea typeface="Calibri" panose="020F0502020204030204" pitchFamily="34" charset="0"/>
                <a:cs typeface="Arial" panose="020B0604020202020204" pitchFamily="34" charset="0"/>
              </a:rPr>
              <a:t>.</a:t>
            </a:r>
          </a:p>
        </p:txBody>
      </p:sp>
      <p:sp>
        <p:nvSpPr>
          <p:cNvPr id="181" name="TextBox 180">
            <a:extLst>
              <a:ext uri="{FF2B5EF4-FFF2-40B4-BE49-F238E27FC236}">
                <a16:creationId xmlns:a16="http://schemas.microsoft.com/office/drawing/2014/main" id="{2DB2C7EC-7778-4188-A824-B20244BC58B9}"/>
              </a:ext>
            </a:extLst>
          </p:cNvPr>
          <p:cNvSpPr txBox="1"/>
          <p:nvPr/>
        </p:nvSpPr>
        <p:spPr>
          <a:xfrm>
            <a:off x="533405" y="8526874"/>
            <a:ext cx="1655355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MuHV4 respiratory infection is associated with the exacerbation of DSS-induced colitis </a:t>
            </a:r>
            <a:endParaRPr lang="en-US" sz="2500" b="1" dirty="0"/>
          </a:p>
        </p:txBody>
      </p:sp>
      <p:sp>
        <p:nvSpPr>
          <p:cNvPr id="157" name="TextBox 156">
            <a:extLst>
              <a:ext uri="{FF2B5EF4-FFF2-40B4-BE49-F238E27FC236}">
                <a16:creationId xmlns:a16="http://schemas.microsoft.com/office/drawing/2014/main" id="{D4A2CCFA-8132-423A-A1A5-9DCF7BD888E0}"/>
              </a:ext>
            </a:extLst>
          </p:cNvPr>
          <p:cNvSpPr txBox="1"/>
          <p:nvPr/>
        </p:nvSpPr>
        <p:spPr>
          <a:xfrm>
            <a:off x="618932" y="16201680"/>
            <a:ext cx="2913536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 cells infiltrating the </a:t>
            </a:r>
            <a:r>
              <a:rPr lang="en-US" sz="2400" b="1" i="1" dirty="0">
                <a:latin typeface="Arial" panose="020B0604020202020204" pitchFamily="34" charset="0"/>
                <a:cs typeface="Arial" panose="020B0604020202020204" pitchFamily="34" charset="0"/>
              </a:rPr>
              <a:t>lamina </a:t>
            </a:r>
            <a:r>
              <a:rPr lang="en-US" sz="2400" b="1" i="1" dirty="0" err="1">
                <a:latin typeface="Arial" panose="020B0604020202020204" pitchFamily="34" charset="0"/>
                <a:cs typeface="Arial" panose="020B0604020202020204" pitchFamily="34" charset="0"/>
              </a:rPr>
              <a:t>propria</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of  MuHV-4 DSS mice display exacerbated cytotoxic properties </a:t>
            </a:r>
          </a:p>
        </p:txBody>
      </p:sp>
      <p:pic>
        <p:nvPicPr>
          <p:cNvPr id="143" name="Image 2">
            <a:extLst>
              <a:ext uri="{FF2B5EF4-FFF2-40B4-BE49-F238E27FC236}">
                <a16:creationId xmlns:a16="http://schemas.microsoft.com/office/drawing/2014/main" id="{84473219-59B2-405F-80D4-1EFB5B75362C}"/>
              </a:ext>
            </a:extLst>
          </p:cNvPr>
          <p:cNvPicPr>
            <a:picLocks noChangeAspect="1"/>
          </p:cNvPicPr>
          <p:nvPr/>
        </p:nvPicPr>
        <p:blipFill rotWithShape="1">
          <a:blip r:embed="rId14">
            <a:extLst>
              <a:ext uri="{28A0092B-C50C-407E-A947-70E740481C1C}">
                <a14:useLocalDpi xmlns:a14="http://schemas.microsoft.com/office/drawing/2010/main" val="0"/>
              </a:ext>
            </a:extLst>
          </a:blip>
          <a:srcRect l="21793" r="17802"/>
          <a:stretch/>
        </p:blipFill>
        <p:spPr>
          <a:xfrm>
            <a:off x="28824919" y="41825841"/>
            <a:ext cx="975894" cy="904728"/>
          </a:xfrm>
          <a:prstGeom prst="rect">
            <a:avLst/>
          </a:prstGeom>
        </p:spPr>
      </p:pic>
      <p:pic>
        <p:nvPicPr>
          <p:cNvPr id="4" name="Graphic 3">
            <a:extLst>
              <a:ext uri="{FF2B5EF4-FFF2-40B4-BE49-F238E27FC236}">
                <a16:creationId xmlns:a16="http://schemas.microsoft.com/office/drawing/2014/main" id="{93E0C765-6A88-4D6A-BE7A-D47AEBE6F9F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578709" y="40746533"/>
            <a:ext cx="3104202" cy="3104202"/>
          </a:xfrm>
          <a:prstGeom prst="rect">
            <a:avLst/>
          </a:prstGeom>
        </p:spPr>
      </p:pic>
      <p:pic>
        <p:nvPicPr>
          <p:cNvPr id="148" name="Image 27">
            <a:extLst>
              <a:ext uri="{FF2B5EF4-FFF2-40B4-BE49-F238E27FC236}">
                <a16:creationId xmlns:a16="http://schemas.microsoft.com/office/drawing/2014/main" id="{2ABCEC4A-450C-478F-A645-C95CA9B364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6812" y="371327"/>
            <a:ext cx="2765297" cy="2765297"/>
          </a:xfrm>
          <a:prstGeom prst="rect">
            <a:avLst/>
          </a:prstGeom>
        </p:spPr>
      </p:pic>
      <p:sp>
        <p:nvSpPr>
          <p:cNvPr id="1226" name="Rectangle 1225">
            <a:extLst>
              <a:ext uri="{FF2B5EF4-FFF2-40B4-BE49-F238E27FC236}">
                <a16:creationId xmlns:a16="http://schemas.microsoft.com/office/drawing/2014/main" id="{93C7CDE3-FE0C-4FBD-A17B-93FB16BE3A2D}"/>
              </a:ext>
            </a:extLst>
          </p:cNvPr>
          <p:cNvSpPr/>
          <p:nvPr/>
        </p:nvSpPr>
        <p:spPr>
          <a:xfrm>
            <a:off x="506227" y="23072577"/>
            <a:ext cx="16948415" cy="7052959"/>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sp>
        <p:nvSpPr>
          <p:cNvPr id="892" name="TextBox 891">
            <a:extLst>
              <a:ext uri="{FF2B5EF4-FFF2-40B4-BE49-F238E27FC236}">
                <a16:creationId xmlns:a16="http://schemas.microsoft.com/office/drawing/2014/main" id="{14D6D185-3951-45A0-81F0-3854BC38D18F}"/>
              </a:ext>
            </a:extLst>
          </p:cNvPr>
          <p:cNvSpPr txBox="1"/>
          <p:nvPr/>
        </p:nvSpPr>
        <p:spPr>
          <a:xfrm>
            <a:off x="605761" y="14808645"/>
            <a:ext cx="16430822" cy="1200329"/>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Experimental design: 7-week old WT C57BL/6J mice were mock- or intratracheally (i.t.) infected (1.104 PFU in PBS) with the WT strain of MuHV-4. (</a:t>
            </a:r>
            <a:r>
              <a:rPr lang="en-US" b="1" dirty="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Weight loss as % of initial weight. (</a:t>
            </a:r>
            <a:r>
              <a:rPr lang="en-US" b="1" dirty="0">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Clinical scoring gathering 3 parameters: weight loss, stool consistency, blood in stool. Each parameter ranges from 0 to 4 and is summed. (</a:t>
            </a:r>
            <a:r>
              <a:rPr lang="en-US" b="1"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Stool consistency score (0=Normal; 2=soft stool; 4=diarrhea). (</a:t>
            </a:r>
            <a:r>
              <a:rPr lang="en-US" b="1"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Histological sections of colon stained with hematoxylin &amp; eosin (H&amp;E). (</a:t>
            </a:r>
            <a:r>
              <a:rPr lang="en-US" b="1" dirty="0">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 % of crypt loss expressed as % of total colon length. (</a:t>
            </a:r>
            <a:r>
              <a:rPr lang="en-US" b="1" dirty="0">
                <a:latin typeface="Arial" panose="020B0604020202020204" pitchFamily="34" charset="0"/>
                <a:cs typeface="Arial" panose="020B0604020202020204" pitchFamily="34" charset="0"/>
              </a:rPr>
              <a:t>G</a:t>
            </a:r>
            <a:r>
              <a:rPr lang="en-US" dirty="0">
                <a:latin typeface="Arial" panose="020B0604020202020204" pitchFamily="34" charset="0"/>
                <a:cs typeface="Arial" panose="020B0604020202020204" pitchFamily="34" charset="0"/>
              </a:rPr>
              <a:t>) Colon length measured from the anus to the ileo-</a:t>
            </a:r>
            <a:r>
              <a:rPr lang="en-US" dirty="0" err="1">
                <a:latin typeface="Arial" panose="020B0604020202020204" pitchFamily="34" charset="0"/>
                <a:cs typeface="Arial" panose="020B0604020202020204" pitchFamily="34" charset="0"/>
              </a:rPr>
              <a:t>caecal</a:t>
            </a:r>
            <a:r>
              <a:rPr lang="en-US" dirty="0">
                <a:latin typeface="Arial" panose="020B0604020202020204" pitchFamily="34" charset="0"/>
                <a:cs typeface="Arial" panose="020B0604020202020204" pitchFamily="34" charset="0"/>
              </a:rPr>
              <a:t> junction. </a:t>
            </a:r>
          </a:p>
        </p:txBody>
      </p:sp>
      <p:cxnSp>
        <p:nvCxnSpPr>
          <p:cNvPr id="355" name="Straight Connector 354">
            <a:extLst>
              <a:ext uri="{FF2B5EF4-FFF2-40B4-BE49-F238E27FC236}">
                <a16:creationId xmlns:a16="http://schemas.microsoft.com/office/drawing/2014/main" id="{9F46C94D-FACE-E524-DBE9-1B343F51CC81}"/>
              </a:ext>
            </a:extLst>
          </p:cNvPr>
          <p:cNvCxnSpPr>
            <a:cxnSpLocks/>
          </p:cNvCxnSpPr>
          <p:nvPr/>
        </p:nvCxnSpPr>
        <p:spPr>
          <a:xfrm>
            <a:off x="30588151" y="3143315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48" name="Rectangle 547">
            <a:extLst>
              <a:ext uri="{FF2B5EF4-FFF2-40B4-BE49-F238E27FC236}">
                <a16:creationId xmlns:a16="http://schemas.microsoft.com/office/drawing/2014/main" id="{BEE1032E-AF2D-4ED0-946E-EC1AF2D0A53A}"/>
              </a:ext>
            </a:extLst>
          </p:cNvPr>
          <p:cNvSpPr/>
          <p:nvPr/>
        </p:nvSpPr>
        <p:spPr>
          <a:xfrm>
            <a:off x="502734" y="30260484"/>
            <a:ext cx="29300442" cy="826315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sp>
        <p:nvSpPr>
          <p:cNvPr id="732" name="TextBox 731">
            <a:extLst>
              <a:ext uri="{FF2B5EF4-FFF2-40B4-BE49-F238E27FC236}">
                <a16:creationId xmlns:a16="http://schemas.microsoft.com/office/drawing/2014/main" id="{9A30576D-86B9-4063-BDFE-F1468E764140}"/>
              </a:ext>
            </a:extLst>
          </p:cNvPr>
          <p:cNvSpPr txBox="1"/>
          <p:nvPr/>
        </p:nvSpPr>
        <p:spPr>
          <a:xfrm>
            <a:off x="559573" y="22328125"/>
            <a:ext cx="29044746" cy="646331"/>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Experimental design using 7-week old </a:t>
            </a:r>
            <a:r>
              <a:rPr lang="en-US" dirty="0" err="1">
                <a:latin typeface="Arial" panose="020B0604020202020204" pitchFamily="34" charset="0"/>
                <a:cs typeface="Arial" panose="020B0604020202020204" pitchFamily="34" charset="0"/>
              </a:rPr>
              <a:t>IFNγ</a:t>
            </a:r>
            <a:r>
              <a:rPr lang="en-US" dirty="0">
                <a:latin typeface="Arial" panose="020B0604020202020204" pitchFamily="34" charset="0"/>
                <a:cs typeface="Arial" panose="020B0604020202020204" pitchFamily="34" charset="0"/>
              </a:rPr>
              <a:t> reporter mice (GREAT) (</a:t>
            </a:r>
            <a:r>
              <a:rPr lang="en-US" b="1" dirty="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FACS plots and % of </a:t>
            </a:r>
            <a:r>
              <a:rPr lang="en-US" dirty="0" err="1">
                <a:latin typeface="Arial" panose="020B0604020202020204" pitchFamily="34" charset="0"/>
                <a:cs typeface="Arial" panose="020B0604020202020204" pitchFamily="34" charset="0"/>
              </a:rPr>
              <a:t>IFNɣ</a:t>
            </a:r>
            <a:r>
              <a:rPr lang="en-US" dirty="0">
                <a:latin typeface="Arial" panose="020B0604020202020204" pitchFamily="34" charset="0"/>
                <a:cs typeface="Arial" panose="020B0604020202020204" pitchFamily="34" charset="0"/>
              </a:rPr>
              <a:t> expression by CD8</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CD4</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isolated from the </a:t>
            </a:r>
            <a:r>
              <a:rPr lang="en-US" i="1" dirty="0">
                <a:latin typeface="Arial" panose="020B0604020202020204" pitchFamily="34" charset="0"/>
                <a:cs typeface="Arial" panose="020B0604020202020204" pitchFamily="34" charset="0"/>
              </a:rPr>
              <a:t>lamina propria</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FACS plots of granzyme B production by CD8</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isolated from the </a:t>
            </a:r>
            <a:r>
              <a:rPr lang="en-US" i="1" dirty="0">
                <a:latin typeface="Arial" panose="020B0604020202020204" pitchFamily="34" charset="0"/>
                <a:cs typeface="Arial" panose="020B0604020202020204" pitchFamily="34" charset="0"/>
              </a:rPr>
              <a:t>lamina propria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 of granzyme B expression and total number of granzyme positive CD8</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isolated from the </a:t>
            </a:r>
            <a:r>
              <a:rPr lang="en-US" i="1" dirty="0">
                <a:latin typeface="Arial" panose="020B0604020202020204" pitchFamily="34" charset="0"/>
                <a:cs typeface="Arial" panose="020B0604020202020204" pitchFamily="34" charset="0"/>
              </a:rPr>
              <a:t>lamina propria</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a:t>
            </a:r>
            <a:r>
              <a:rPr lang="en-US" dirty="0">
                <a:latin typeface="Arial" panose="020B0604020202020204" pitchFamily="34" charset="0"/>
                <a:cs typeface="Arial" panose="020B0604020202020204" pitchFamily="34" charset="0"/>
              </a:rPr>
              <a:t>) % of CD8</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expressing CD107a. (</a:t>
            </a:r>
            <a:r>
              <a:rPr lang="en-US" b="1" dirty="0">
                <a:latin typeface="Arial" panose="020B0604020202020204" pitchFamily="34" charset="0"/>
                <a:cs typeface="Arial" panose="020B0604020202020204" pitchFamily="34" charset="0"/>
              </a:rPr>
              <a:t>G</a:t>
            </a:r>
            <a:r>
              <a:rPr lang="en-US" dirty="0">
                <a:latin typeface="Arial" panose="020B0604020202020204" pitchFamily="34" charset="0"/>
                <a:cs typeface="Arial" panose="020B0604020202020204" pitchFamily="34" charset="0"/>
              </a:rPr>
              <a:t>) Granzyme B, CD3, CD8, </a:t>
            </a:r>
            <a:r>
              <a:rPr lang="en-US" dirty="0" err="1">
                <a:latin typeface="Arial" panose="020B0604020202020204" pitchFamily="34" charset="0"/>
                <a:cs typeface="Arial" panose="020B0604020202020204" pitchFamily="34" charset="0"/>
              </a:rPr>
              <a:t>EpCam</a:t>
            </a:r>
            <a:r>
              <a:rPr lang="en-US" dirty="0">
                <a:latin typeface="Arial" panose="020B0604020202020204" pitchFamily="34" charset="0"/>
                <a:cs typeface="Arial" panose="020B0604020202020204" pitchFamily="34" charset="0"/>
              </a:rPr>
              <a:t>, DAPI immunostainings of whole colon cryosections analyzed with </a:t>
            </a:r>
            <a:r>
              <a:rPr lang="en-US" dirty="0" err="1">
                <a:latin typeface="Arial" panose="020B0604020202020204" pitchFamily="34" charset="0"/>
                <a:cs typeface="Arial" panose="020B0604020202020204" pitchFamily="34" charset="0"/>
              </a:rPr>
              <a:t>QuPath</a:t>
            </a:r>
            <a:r>
              <a:rPr lang="en-US" dirty="0">
                <a:latin typeface="Arial" panose="020B0604020202020204" pitchFamily="34" charset="0"/>
                <a:cs typeface="Arial" panose="020B0604020202020204" pitchFamily="34" charset="0"/>
              </a:rPr>
              <a:t>. </a:t>
            </a:r>
          </a:p>
        </p:txBody>
      </p:sp>
      <p:sp>
        <p:nvSpPr>
          <p:cNvPr id="736" name="TextBox 735">
            <a:extLst>
              <a:ext uri="{FF2B5EF4-FFF2-40B4-BE49-F238E27FC236}">
                <a16:creationId xmlns:a16="http://schemas.microsoft.com/office/drawing/2014/main" id="{411F8CFE-90C1-4893-8F3C-3BDD25ED559B}"/>
              </a:ext>
            </a:extLst>
          </p:cNvPr>
          <p:cNvSpPr txBox="1"/>
          <p:nvPr/>
        </p:nvSpPr>
        <p:spPr>
          <a:xfrm>
            <a:off x="17885017" y="8520294"/>
            <a:ext cx="12003464"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Exacerbation of DSS-induced colitis correlates with a massive increase of T cells in the </a:t>
            </a:r>
            <a:r>
              <a:rPr lang="en-US" sz="2400" b="1" i="1" dirty="0">
                <a:latin typeface="Arial" panose="020B0604020202020204" pitchFamily="34" charset="0"/>
                <a:cs typeface="Arial" panose="020B0604020202020204" pitchFamily="34" charset="0"/>
              </a:rPr>
              <a:t>lamina </a:t>
            </a:r>
            <a:r>
              <a:rPr lang="en-US" sz="2400" b="1" i="1" dirty="0" err="1">
                <a:latin typeface="Arial" panose="020B0604020202020204" pitchFamily="34" charset="0"/>
                <a:cs typeface="Arial" panose="020B0604020202020204" pitchFamily="34" charset="0"/>
              </a:rPr>
              <a:t>propria</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of MuHV-4 infected mice</a:t>
            </a:r>
          </a:p>
        </p:txBody>
      </p:sp>
      <p:sp>
        <p:nvSpPr>
          <p:cNvPr id="549" name="Rectangle 548">
            <a:extLst>
              <a:ext uri="{FF2B5EF4-FFF2-40B4-BE49-F238E27FC236}">
                <a16:creationId xmlns:a16="http://schemas.microsoft.com/office/drawing/2014/main" id="{3F731E1F-8596-4364-A8E6-4560D8A18591}"/>
              </a:ext>
            </a:extLst>
          </p:cNvPr>
          <p:cNvSpPr/>
          <p:nvPr/>
        </p:nvSpPr>
        <p:spPr>
          <a:xfrm>
            <a:off x="17330476" y="8468492"/>
            <a:ext cx="12460549" cy="75240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sp>
        <p:nvSpPr>
          <p:cNvPr id="19301" name="TextBox 19300">
            <a:extLst>
              <a:ext uri="{FF2B5EF4-FFF2-40B4-BE49-F238E27FC236}">
                <a16:creationId xmlns:a16="http://schemas.microsoft.com/office/drawing/2014/main" id="{F776B75B-0028-4509-B63A-165886FBFF25}"/>
              </a:ext>
            </a:extLst>
          </p:cNvPr>
          <p:cNvSpPr txBox="1"/>
          <p:nvPr/>
        </p:nvSpPr>
        <p:spPr>
          <a:xfrm>
            <a:off x="17551934" y="15196033"/>
            <a:ext cx="12044417" cy="643129"/>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Gating strategy of the leucocytes isolated from the </a:t>
            </a:r>
            <a:r>
              <a:rPr lang="en-US" i="1" dirty="0">
                <a:latin typeface="Arial" panose="020B0604020202020204" pitchFamily="34" charset="0"/>
                <a:cs typeface="Arial" panose="020B0604020202020204" pitchFamily="34" charset="0"/>
              </a:rPr>
              <a:t>lamina propria</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Total numbers of CD4</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CD8</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a:t>
            </a:r>
            <a:r>
              <a:rPr lang="pt-BR" dirty="0">
                <a:latin typeface="Arial" panose="020B0604020202020204" pitchFamily="34" charset="0"/>
                <a:cs typeface="Arial" panose="020B0604020202020204" pitchFamily="34" charset="0"/>
              </a:rPr>
              <a:t>(</a:t>
            </a:r>
            <a:r>
              <a:rPr lang="pt-BR" b="1" dirty="0">
                <a:latin typeface="Arial" panose="020B0604020202020204" pitchFamily="34" charset="0"/>
                <a:cs typeface="Arial" panose="020B0604020202020204" pitchFamily="34" charset="0"/>
              </a:rPr>
              <a:t>C</a:t>
            </a:r>
            <a:r>
              <a:rPr lang="pt-B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of Sca-1 and KLRG1 expression by CD8</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or CD4</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isolated from the </a:t>
            </a:r>
            <a:r>
              <a:rPr lang="en-US" i="1" dirty="0">
                <a:latin typeface="Arial" panose="020B0604020202020204" pitchFamily="34" charset="0"/>
                <a:cs typeface="Arial" panose="020B0604020202020204" pitchFamily="34" charset="0"/>
              </a:rPr>
              <a:t>lamina propria</a:t>
            </a:r>
            <a:r>
              <a:rPr lang="en-US" dirty="0">
                <a:latin typeface="Arial" panose="020B0604020202020204" pitchFamily="34" charset="0"/>
                <a:cs typeface="Arial" panose="020B0604020202020204" pitchFamily="34" charset="0"/>
              </a:rPr>
              <a:t>.</a:t>
            </a:r>
            <a:r>
              <a:rPr lang="pt-B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98" name="TextBox 297">
            <a:extLst>
              <a:ext uri="{FF2B5EF4-FFF2-40B4-BE49-F238E27FC236}">
                <a16:creationId xmlns:a16="http://schemas.microsoft.com/office/drawing/2014/main" id="{3EC8F614-2739-AE51-7096-7F1E0934D03A}"/>
              </a:ext>
            </a:extLst>
          </p:cNvPr>
          <p:cNvSpPr txBox="1"/>
          <p:nvPr/>
        </p:nvSpPr>
        <p:spPr>
          <a:xfrm>
            <a:off x="13312211" y="12230110"/>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t>
            </a:r>
          </a:p>
        </p:txBody>
      </p:sp>
      <p:sp>
        <p:nvSpPr>
          <p:cNvPr id="194" name="TextBox 193">
            <a:extLst>
              <a:ext uri="{FF2B5EF4-FFF2-40B4-BE49-F238E27FC236}">
                <a16:creationId xmlns:a16="http://schemas.microsoft.com/office/drawing/2014/main" id="{65BCEB3C-72D9-7F80-12D7-E88EC6F172FA}"/>
              </a:ext>
            </a:extLst>
          </p:cNvPr>
          <p:cNvSpPr txBox="1"/>
          <p:nvPr/>
        </p:nvSpPr>
        <p:spPr>
          <a:xfrm>
            <a:off x="5834949" y="24262513"/>
            <a:ext cx="2939144" cy="369332"/>
          </a:xfrm>
          <a:prstGeom prst="rect">
            <a:avLst/>
          </a:prstGeom>
          <a:solidFill>
            <a:schemeClr val="accent1">
              <a:lumMod val="20000"/>
              <a:lumOff val="80000"/>
            </a:schemeClr>
          </a:solidFill>
        </p:spPr>
        <p:txBody>
          <a:bodyPr wrap="square" rtlCol="0">
            <a:spAutoFit/>
          </a:bodyPr>
          <a:lstStyle/>
          <a:p>
            <a:pPr algn="ctr"/>
            <a:r>
              <a:rPr lang="en-US" dirty="0"/>
              <a:t>CD8 T cells</a:t>
            </a:r>
          </a:p>
        </p:txBody>
      </p:sp>
      <p:sp>
        <p:nvSpPr>
          <p:cNvPr id="318" name="TextBox 317">
            <a:extLst>
              <a:ext uri="{FF2B5EF4-FFF2-40B4-BE49-F238E27FC236}">
                <a16:creationId xmlns:a16="http://schemas.microsoft.com/office/drawing/2014/main" id="{C5D200CA-0C98-9E70-BBEE-DC2597B611BE}"/>
              </a:ext>
            </a:extLst>
          </p:cNvPr>
          <p:cNvSpPr txBox="1"/>
          <p:nvPr/>
        </p:nvSpPr>
        <p:spPr>
          <a:xfrm>
            <a:off x="1329348" y="24255591"/>
            <a:ext cx="3246201" cy="366336"/>
          </a:xfrm>
          <a:prstGeom prst="rect">
            <a:avLst/>
          </a:prstGeom>
          <a:solidFill>
            <a:schemeClr val="accent1">
              <a:lumMod val="20000"/>
              <a:lumOff val="80000"/>
            </a:schemeClr>
          </a:solidFill>
        </p:spPr>
        <p:txBody>
          <a:bodyPr wrap="square" rtlCol="0">
            <a:spAutoFit/>
          </a:bodyPr>
          <a:lstStyle/>
          <a:p>
            <a:pPr algn="ctr"/>
            <a:r>
              <a:rPr lang="en-US" dirty="0"/>
              <a:t>CD4 T cells</a:t>
            </a:r>
          </a:p>
        </p:txBody>
      </p:sp>
      <p:sp>
        <p:nvSpPr>
          <p:cNvPr id="217" name="Rectangle 216">
            <a:extLst>
              <a:ext uri="{FF2B5EF4-FFF2-40B4-BE49-F238E27FC236}">
                <a16:creationId xmlns:a16="http://schemas.microsoft.com/office/drawing/2014/main" id="{6627D5E8-0BDA-66BF-6900-0FEFC944D42B}"/>
              </a:ext>
            </a:extLst>
          </p:cNvPr>
          <p:cNvSpPr/>
          <p:nvPr/>
        </p:nvSpPr>
        <p:spPr>
          <a:xfrm>
            <a:off x="520701" y="8472395"/>
            <a:ext cx="16615548" cy="7512244"/>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sp>
        <p:nvSpPr>
          <p:cNvPr id="3" name="TextBox 2">
            <a:extLst>
              <a:ext uri="{FF2B5EF4-FFF2-40B4-BE49-F238E27FC236}">
                <a16:creationId xmlns:a16="http://schemas.microsoft.com/office/drawing/2014/main" id="{8B3C4682-935C-B94F-278A-15EC40464610}"/>
              </a:ext>
            </a:extLst>
          </p:cNvPr>
          <p:cNvSpPr txBox="1"/>
          <p:nvPr/>
        </p:nvSpPr>
        <p:spPr>
          <a:xfrm>
            <a:off x="635708" y="8590536"/>
            <a:ext cx="367408" cy="523220"/>
          </a:xfrm>
          <a:prstGeom prst="rect">
            <a:avLst/>
          </a:prstGeom>
          <a:solidFill>
            <a:schemeClr val="accent5">
              <a:lumMod val="60000"/>
              <a:lumOff val="40000"/>
            </a:schemeClr>
          </a:solidFill>
        </p:spPr>
        <p:txBody>
          <a:bodyPr wrap="none" rtlCol="0">
            <a:spAutoFit/>
          </a:bodyPr>
          <a:lstStyle/>
          <a:p>
            <a:r>
              <a:rPr lang="en-US" sz="2800" dirty="0"/>
              <a:t>1</a:t>
            </a:r>
          </a:p>
        </p:txBody>
      </p:sp>
      <p:sp>
        <p:nvSpPr>
          <p:cNvPr id="221" name="TextBox 220">
            <a:extLst>
              <a:ext uri="{FF2B5EF4-FFF2-40B4-BE49-F238E27FC236}">
                <a16:creationId xmlns:a16="http://schemas.microsoft.com/office/drawing/2014/main" id="{89A0D869-2295-112E-4E29-9AF2E5E7FB89}"/>
              </a:ext>
            </a:extLst>
          </p:cNvPr>
          <p:cNvSpPr txBox="1"/>
          <p:nvPr/>
        </p:nvSpPr>
        <p:spPr>
          <a:xfrm>
            <a:off x="627602" y="23190570"/>
            <a:ext cx="376301" cy="523220"/>
          </a:xfrm>
          <a:prstGeom prst="rect">
            <a:avLst/>
          </a:prstGeom>
          <a:solidFill>
            <a:schemeClr val="accent5">
              <a:lumMod val="60000"/>
              <a:lumOff val="40000"/>
            </a:schemeClr>
          </a:solidFill>
        </p:spPr>
        <p:txBody>
          <a:bodyPr wrap="square" rtlCol="0">
            <a:spAutoFit/>
          </a:bodyPr>
          <a:lstStyle/>
          <a:p>
            <a:r>
              <a:rPr lang="en-US" sz="2800" dirty="0"/>
              <a:t>4</a:t>
            </a:r>
          </a:p>
        </p:txBody>
      </p:sp>
      <p:sp>
        <p:nvSpPr>
          <p:cNvPr id="222" name="TextBox 221">
            <a:extLst>
              <a:ext uri="{FF2B5EF4-FFF2-40B4-BE49-F238E27FC236}">
                <a16:creationId xmlns:a16="http://schemas.microsoft.com/office/drawing/2014/main" id="{8780AAE4-1639-5790-6F32-961CC564CC03}"/>
              </a:ext>
            </a:extLst>
          </p:cNvPr>
          <p:cNvSpPr txBox="1"/>
          <p:nvPr/>
        </p:nvSpPr>
        <p:spPr>
          <a:xfrm>
            <a:off x="634105" y="16267810"/>
            <a:ext cx="367408" cy="523220"/>
          </a:xfrm>
          <a:prstGeom prst="rect">
            <a:avLst/>
          </a:prstGeom>
          <a:solidFill>
            <a:schemeClr val="accent5">
              <a:lumMod val="60000"/>
              <a:lumOff val="40000"/>
            </a:schemeClr>
          </a:solidFill>
        </p:spPr>
        <p:txBody>
          <a:bodyPr wrap="none" rtlCol="0">
            <a:spAutoFit/>
          </a:bodyPr>
          <a:lstStyle/>
          <a:p>
            <a:r>
              <a:rPr lang="en-US" sz="2800" dirty="0"/>
              <a:t>3</a:t>
            </a:r>
          </a:p>
        </p:txBody>
      </p:sp>
      <p:sp>
        <p:nvSpPr>
          <p:cNvPr id="241" name="TextBox 240">
            <a:extLst>
              <a:ext uri="{FF2B5EF4-FFF2-40B4-BE49-F238E27FC236}">
                <a16:creationId xmlns:a16="http://schemas.microsoft.com/office/drawing/2014/main" id="{2A967833-73A0-EB88-89A7-D18DE93CD459}"/>
              </a:ext>
            </a:extLst>
          </p:cNvPr>
          <p:cNvSpPr txBox="1"/>
          <p:nvPr/>
        </p:nvSpPr>
        <p:spPr>
          <a:xfrm>
            <a:off x="11015048" y="16749912"/>
            <a:ext cx="18523563" cy="369331"/>
          </a:xfrm>
          <a:prstGeom prst="rect">
            <a:avLst/>
          </a:prstGeom>
          <a:solidFill>
            <a:srgbClr val="9DC3E6"/>
          </a:solidFill>
        </p:spPr>
        <p:txBody>
          <a:bodyPr wrap="square" rtlCol="0">
            <a:spAutoFit/>
          </a:bodyPr>
          <a:lstStyle/>
          <a:p>
            <a:pPr algn="ctr"/>
            <a:r>
              <a:rPr lang="fr-BE" dirty="0" err="1">
                <a:latin typeface="Arial" panose="020B0604020202020204" pitchFamily="34" charset="0"/>
                <a:cs typeface="Arial" panose="020B0604020202020204" pitchFamily="34" charset="0"/>
              </a:rPr>
              <a:t>Exacerbated</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cytotoxic</a:t>
            </a:r>
            <a:r>
              <a:rPr lang="fr-BE" dirty="0">
                <a:latin typeface="Arial" panose="020B0604020202020204" pitchFamily="34" charset="0"/>
                <a:cs typeface="Arial" panose="020B0604020202020204" pitchFamily="34" charset="0"/>
              </a:rPr>
              <a:t> profile of T </a:t>
            </a:r>
            <a:r>
              <a:rPr lang="fr-BE" dirty="0" err="1">
                <a:latin typeface="Arial" panose="020B0604020202020204" pitchFamily="34" charset="0"/>
                <a:cs typeface="Arial" panose="020B0604020202020204" pitchFamily="34" charset="0"/>
              </a:rPr>
              <a:t>cells</a:t>
            </a:r>
            <a:endParaRPr lang="en-US" dirty="0">
              <a:latin typeface="Arial" panose="020B0604020202020204" pitchFamily="34" charset="0"/>
              <a:cs typeface="Arial" panose="020B0604020202020204" pitchFamily="34" charset="0"/>
            </a:endParaRPr>
          </a:p>
        </p:txBody>
      </p:sp>
      <p:sp>
        <p:nvSpPr>
          <p:cNvPr id="248" name="TextBox 247">
            <a:extLst>
              <a:ext uri="{FF2B5EF4-FFF2-40B4-BE49-F238E27FC236}">
                <a16:creationId xmlns:a16="http://schemas.microsoft.com/office/drawing/2014/main" id="{EE581843-FE20-B172-AD2A-8ADA05E81223}"/>
              </a:ext>
            </a:extLst>
          </p:cNvPr>
          <p:cNvSpPr txBox="1"/>
          <p:nvPr/>
        </p:nvSpPr>
        <p:spPr>
          <a:xfrm>
            <a:off x="1094447" y="23700085"/>
            <a:ext cx="7964534" cy="369332"/>
          </a:xfrm>
          <a:prstGeom prst="rect">
            <a:avLst/>
          </a:prstGeom>
          <a:solidFill>
            <a:srgbClr val="9DC3E6"/>
          </a:solidFill>
        </p:spPr>
        <p:txBody>
          <a:bodyPr wrap="square" rtlCol="0">
            <a:spAutoFit/>
          </a:bodyPr>
          <a:lstStyle/>
          <a:p>
            <a:pPr algn="ctr"/>
            <a:r>
              <a:rPr lang="en-US" dirty="0">
                <a:latin typeface="Arial" panose="020B0604020202020204" pitchFamily="34" charset="0"/>
                <a:cs typeface="Arial" panose="020B0604020202020204" pitchFamily="34" charset="0"/>
              </a:rPr>
              <a:t>Th1 Priming of T cells in MLN</a:t>
            </a:r>
          </a:p>
        </p:txBody>
      </p:sp>
      <p:pic>
        <p:nvPicPr>
          <p:cNvPr id="64" name="Image 63" descr="Une image contenant texte&#10;&#10;Description générée automatiquement">
            <a:extLst>
              <a:ext uri="{FF2B5EF4-FFF2-40B4-BE49-F238E27FC236}">
                <a16:creationId xmlns:a16="http://schemas.microsoft.com/office/drawing/2014/main" id="{617B4FB7-5553-EDEF-C3D1-73593ED05A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389920" y="41568285"/>
            <a:ext cx="5208974" cy="1339341"/>
          </a:xfrm>
          <a:prstGeom prst="rect">
            <a:avLst/>
          </a:prstGeom>
        </p:spPr>
      </p:pic>
      <p:grpSp>
        <p:nvGrpSpPr>
          <p:cNvPr id="108" name="Groupe 107">
            <a:extLst>
              <a:ext uri="{FF2B5EF4-FFF2-40B4-BE49-F238E27FC236}">
                <a16:creationId xmlns:a16="http://schemas.microsoft.com/office/drawing/2014/main" id="{B81BC2E7-1932-0F13-C2CB-5EBBA844EAB0}"/>
              </a:ext>
            </a:extLst>
          </p:cNvPr>
          <p:cNvGrpSpPr/>
          <p:nvPr/>
        </p:nvGrpSpPr>
        <p:grpSpPr>
          <a:xfrm>
            <a:off x="4290145" y="9048718"/>
            <a:ext cx="4537293" cy="3332043"/>
            <a:chOff x="8789532" y="9180940"/>
            <a:chExt cx="4556817" cy="3364252"/>
          </a:xfrm>
        </p:grpSpPr>
        <p:pic>
          <p:nvPicPr>
            <p:cNvPr id="70" name="Image 69">
              <a:extLst>
                <a:ext uri="{FF2B5EF4-FFF2-40B4-BE49-F238E27FC236}">
                  <a16:creationId xmlns:a16="http://schemas.microsoft.com/office/drawing/2014/main" id="{A03EA331-E2FF-3650-55F6-2CE5D126E716}"/>
                </a:ext>
              </a:extLst>
            </p:cNvPr>
            <p:cNvPicPr>
              <a:picLocks noChangeAspect="1"/>
            </p:cNvPicPr>
            <p:nvPr/>
          </p:nvPicPr>
          <p:blipFill>
            <a:blip r:embed="rId19"/>
            <a:stretch>
              <a:fillRect/>
            </a:stretch>
          </p:blipFill>
          <p:spPr>
            <a:xfrm>
              <a:off x="9075907" y="9451707"/>
              <a:ext cx="4270442" cy="3093485"/>
            </a:xfrm>
            <a:prstGeom prst="rect">
              <a:avLst/>
            </a:prstGeom>
          </p:spPr>
        </p:pic>
        <p:sp>
          <p:nvSpPr>
            <p:cNvPr id="77" name="TextBox 864">
              <a:extLst>
                <a:ext uri="{FF2B5EF4-FFF2-40B4-BE49-F238E27FC236}">
                  <a16:creationId xmlns:a16="http://schemas.microsoft.com/office/drawing/2014/main" id="{79A990E1-A0B5-4B52-C79A-4C879F1ADB2D}"/>
                </a:ext>
              </a:extLst>
            </p:cNvPr>
            <p:cNvSpPr txBox="1"/>
            <p:nvPr/>
          </p:nvSpPr>
          <p:spPr>
            <a:xfrm>
              <a:off x="8789532" y="9180940"/>
              <a:ext cx="2305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grpSp>
      <p:pic>
        <p:nvPicPr>
          <p:cNvPr id="106" name="Image 105" descr="Une image contenant arbre&#10;&#10;Description générée automatiquement">
            <a:extLst>
              <a:ext uri="{FF2B5EF4-FFF2-40B4-BE49-F238E27FC236}">
                <a16:creationId xmlns:a16="http://schemas.microsoft.com/office/drawing/2014/main" id="{01C19325-2506-D8FE-E14A-628C07ED6C72}"/>
              </a:ext>
            </a:extLst>
          </p:cNvPr>
          <p:cNvPicPr>
            <a:picLocks noChangeAspect="1"/>
          </p:cNvPicPr>
          <p:nvPr/>
        </p:nvPicPr>
        <p:blipFill rotWithShape="1">
          <a:blip r:embed="rId20">
            <a:extLst>
              <a:ext uri="{28A0092B-C50C-407E-A947-70E740481C1C}">
                <a14:useLocalDpi xmlns:a14="http://schemas.microsoft.com/office/drawing/2010/main" val="0"/>
              </a:ext>
            </a:extLst>
          </a:blip>
          <a:srcRect b="6306"/>
          <a:stretch/>
        </p:blipFill>
        <p:spPr>
          <a:xfrm>
            <a:off x="23608102" y="1633099"/>
            <a:ext cx="7042500" cy="6762898"/>
          </a:xfrm>
          <a:prstGeom prst="rect">
            <a:avLst/>
          </a:prstGeom>
        </p:spPr>
      </p:pic>
      <p:pic>
        <p:nvPicPr>
          <p:cNvPr id="119" name="Image 118">
            <a:extLst>
              <a:ext uri="{FF2B5EF4-FFF2-40B4-BE49-F238E27FC236}">
                <a16:creationId xmlns:a16="http://schemas.microsoft.com/office/drawing/2014/main" id="{934B20C4-2050-2283-61FF-233A87740FDE}"/>
              </a:ext>
            </a:extLst>
          </p:cNvPr>
          <p:cNvPicPr>
            <a:picLocks noChangeAspect="1"/>
          </p:cNvPicPr>
          <p:nvPr/>
        </p:nvPicPr>
        <p:blipFill rotWithShape="1">
          <a:blip r:embed="rId21"/>
          <a:srcRect b="29535"/>
          <a:stretch/>
        </p:blipFill>
        <p:spPr>
          <a:xfrm>
            <a:off x="13192479" y="12651368"/>
            <a:ext cx="1554722" cy="2116789"/>
          </a:xfrm>
          <a:prstGeom prst="rect">
            <a:avLst/>
          </a:prstGeom>
        </p:spPr>
      </p:pic>
      <p:grpSp>
        <p:nvGrpSpPr>
          <p:cNvPr id="38" name="Groupe 37">
            <a:extLst>
              <a:ext uri="{FF2B5EF4-FFF2-40B4-BE49-F238E27FC236}">
                <a16:creationId xmlns:a16="http://schemas.microsoft.com/office/drawing/2014/main" id="{2FA9D039-0AC0-3991-0CCF-1461C5CBEB6C}"/>
              </a:ext>
            </a:extLst>
          </p:cNvPr>
          <p:cNvGrpSpPr/>
          <p:nvPr/>
        </p:nvGrpSpPr>
        <p:grpSpPr>
          <a:xfrm>
            <a:off x="12635499" y="9026746"/>
            <a:ext cx="4063312" cy="3179347"/>
            <a:chOff x="12660899" y="9026746"/>
            <a:chExt cx="4063312" cy="3179347"/>
          </a:xfrm>
        </p:grpSpPr>
        <p:pic>
          <p:nvPicPr>
            <p:cNvPr id="116" name="Image 115">
              <a:extLst>
                <a:ext uri="{FF2B5EF4-FFF2-40B4-BE49-F238E27FC236}">
                  <a16:creationId xmlns:a16="http://schemas.microsoft.com/office/drawing/2014/main" id="{95779F0C-1ED9-6218-AE5C-B8D31952BA42}"/>
                </a:ext>
              </a:extLst>
            </p:cNvPr>
            <p:cNvPicPr>
              <a:picLocks noChangeAspect="1"/>
            </p:cNvPicPr>
            <p:nvPr/>
          </p:nvPicPr>
          <p:blipFill rotWithShape="1">
            <a:blip r:embed="rId22"/>
            <a:srcRect r="4914" b="3106"/>
            <a:stretch/>
          </p:blipFill>
          <p:spPr>
            <a:xfrm>
              <a:off x="12797314" y="9323839"/>
              <a:ext cx="3926897" cy="2882254"/>
            </a:xfrm>
            <a:prstGeom prst="rect">
              <a:avLst/>
            </a:prstGeom>
          </p:spPr>
        </p:pic>
        <p:sp>
          <p:nvSpPr>
            <p:cNvPr id="120" name="TextBox 871">
              <a:extLst>
                <a:ext uri="{FF2B5EF4-FFF2-40B4-BE49-F238E27FC236}">
                  <a16:creationId xmlns:a16="http://schemas.microsoft.com/office/drawing/2014/main" id="{F19ABAF6-1541-FBBD-5B66-3C2422D105A6}"/>
                </a:ext>
              </a:extLst>
            </p:cNvPr>
            <p:cNvSpPr txBox="1"/>
            <p:nvPr/>
          </p:nvSpPr>
          <p:spPr>
            <a:xfrm>
              <a:off x="12660899" y="9026746"/>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a:t>
              </a:r>
            </a:p>
          </p:txBody>
        </p:sp>
      </p:grpSp>
      <p:graphicFrame>
        <p:nvGraphicFramePr>
          <p:cNvPr id="126" name="Objet 125">
            <a:extLst>
              <a:ext uri="{FF2B5EF4-FFF2-40B4-BE49-F238E27FC236}">
                <a16:creationId xmlns:a16="http://schemas.microsoft.com/office/drawing/2014/main" id="{907ED778-E2C9-9860-CFA6-58223168204F}"/>
              </a:ext>
            </a:extLst>
          </p:cNvPr>
          <p:cNvGraphicFramePr>
            <a:graphicFrameLocks noChangeAspect="1"/>
          </p:cNvGraphicFramePr>
          <p:nvPr>
            <p:extLst>
              <p:ext uri="{D42A27DB-BD31-4B8C-83A1-F6EECF244321}">
                <p14:modId xmlns:p14="http://schemas.microsoft.com/office/powerpoint/2010/main" val="2912344284"/>
              </p:ext>
            </p:extLst>
          </p:nvPr>
        </p:nvGraphicFramePr>
        <p:xfrm>
          <a:off x="4530019" y="30861726"/>
          <a:ext cx="4022685" cy="2907634"/>
        </p:xfrm>
        <a:graphic>
          <a:graphicData uri="http://schemas.openxmlformats.org/presentationml/2006/ole">
            <mc:AlternateContent xmlns:mc="http://schemas.openxmlformats.org/markup-compatibility/2006">
              <mc:Choice xmlns:v="urn:schemas-microsoft-com:vml" Requires="v">
                <p:oleObj name="Prism 8" r:id="rId23" imgW="3745684" imgH="2707991" progId="Prism8.Document">
                  <p:embed/>
                </p:oleObj>
              </mc:Choice>
              <mc:Fallback>
                <p:oleObj name="Prism 8" r:id="rId23" imgW="3745684" imgH="2707991" progId="Prism8.Document">
                  <p:embed/>
                  <p:pic>
                    <p:nvPicPr>
                      <p:cNvPr id="126" name="Objet 125">
                        <a:extLst>
                          <a:ext uri="{FF2B5EF4-FFF2-40B4-BE49-F238E27FC236}">
                            <a16:creationId xmlns:a16="http://schemas.microsoft.com/office/drawing/2014/main" id="{907ED778-E2C9-9860-CFA6-58223168204F}"/>
                          </a:ext>
                        </a:extLst>
                      </p:cNvPr>
                      <p:cNvPicPr/>
                      <p:nvPr/>
                    </p:nvPicPr>
                    <p:blipFill>
                      <a:blip r:embed="rId24"/>
                      <a:stretch>
                        <a:fillRect/>
                      </a:stretch>
                    </p:blipFill>
                    <p:spPr>
                      <a:xfrm>
                        <a:off x="4530019" y="30861726"/>
                        <a:ext cx="4022685" cy="2907634"/>
                      </a:xfrm>
                      <a:prstGeom prst="rect">
                        <a:avLst/>
                      </a:prstGeom>
                    </p:spPr>
                  </p:pic>
                </p:oleObj>
              </mc:Fallback>
            </mc:AlternateContent>
          </a:graphicData>
        </a:graphic>
      </p:graphicFrame>
      <p:sp>
        <p:nvSpPr>
          <p:cNvPr id="128" name="TextBox 871">
            <a:extLst>
              <a:ext uri="{FF2B5EF4-FFF2-40B4-BE49-F238E27FC236}">
                <a16:creationId xmlns:a16="http://schemas.microsoft.com/office/drawing/2014/main" id="{BB01086A-0FCB-378B-7F00-F5D8862E9B7F}"/>
              </a:ext>
            </a:extLst>
          </p:cNvPr>
          <p:cNvSpPr txBox="1"/>
          <p:nvPr/>
        </p:nvSpPr>
        <p:spPr>
          <a:xfrm>
            <a:off x="632502" y="12132529"/>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a:t>
            </a:r>
          </a:p>
        </p:txBody>
      </p:sp>
      <p:sp>
        <p:nvSpPr>
          <p:cNvPr id="180" name="TextBox 240">
            <a:extLst>
              <a:ext uri="{FF2B5EF4-FFF2-40B4-BE49-F238E27FC236}">
                <a16:creationId xmlns:a16="http://schemas.microsoft.com/office/drawing/2014/main" id="{A0713C2E-7A30-421C-8B94-ED474B864BD9}"/>
              </a:ext>
            </a:extLst>
          </p:cNvPr>
          <p:cNvSpPr txBox="1"/>
          <p:nvPr/>
        </p:nvSpPr>
        <p:spPr>
          <a:xfrm>
            <a:off x="12402978" y="30935968"/>
            <a:ext cx="16696589" cy="369332"/>
          </a:xfrm>
          <a:prstGeom prst="rect">
            <a:avLst/>
          </a:prstGeom>
          <a:solidFill>
            <a:srgbClr val="9DC3E6"/>
          </a:solidFill>
        </p:spPr>
        <p:txBody>
          <a:bodyPr wrap="square" rtlCol="0">
            <a:spAutoFit/>
          </a:bodyPr>
          <a:lstStyle/>
          <a:p>
            <a:pPr algn="ctr"/>
            <a:r>
              <a:rPr lang="fr-BE" dirty="0" err="1">
                <a:latin typeface="Arial" panose="020B0604020202020204" pitchFamily="34" charset="0"/>
                <a:cs typeface="Arial" panose="020B0604020202020204" pitchFamily="34" charset="0"/>
              </a:rPr>
              <a:t>Characterisation</a:t>
            </a:r>
            <a:r>
              <a:rPr lang="fr-BE" dirty="0">
                <a:latin typeface="Arial" panose="020B0604020202020204" pitchFamily="34" charset="0"/>
                <a:cs typeface="Arial" panose="020B0604020202020204" pitchFamily="34" charset="0"/>
              </a:rPr>
              <a:t> of the cluster of T </a:t>
            </a:r>
            <a:r>
              <a:rPr lang="fr-BE" dirty="0" err="1">
                <a:latin typeface="Arial" panose="020B0604020202020204" pitchFamily="34" charset="0"/>
                <a:cs typeface="Arial" panose="020B0604020202020204" pitchFamily="34" charset="0"/>
              </a:rPr>
              <a:t>Cells</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that</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expands</a:t>
            </a:r>
            <a:r>
              <a:rPr lang="fr-BE" dirty="0">
                <a:latin typeface="Arial" panose="020B0604020202020204" pitchFamily="34" charset="0"/>
                <a:cs typeface="Arial" panose="020B0604020202020204" pitchFamily="34" charset="0"/>
              </a:rPr>
              <a:t> in </a:t>
            </a:r>
            <a:r>
              <a:rPr lang="fr-BE" i="1" dirty="0" err="1">
                <a:latin typeface="Arial" panose="020B0604020202020204" pitchFamily="34" charset="0"/>
                <a:cs typeface="Arial" panose="020B0604020202020204" pitchFamily="34" charset="0"/>
              </a:rPr>
              <a:t>l.p</a:t>
            </a:r>
            <a:r>
              <a:rPr lang="fr-BE" i="1" dirty="0">
                <a:latin typeface="Arial" panose="020B0604020202020204" pitchFamily="34" charset="0"/>
                <a:cs typeface="Arial" panose="020B0604020202020204" pitchFamily="34" charset="0"/>
              </a:rPr>
              <a:t> </a:t>
            </a:r>
            <a:r>
              <a:rPr lang="fr-BE" dirty="0">
                <a:latin typeface="Arial" panose="020B0604020202020204" pitchFamily="34" charset="0"/>
                <a:cs typeface="Arial" panose="020B0604020202020204" pitchFamily="34" charset="0"/>
              </a:rPr>
              <a:t>of MuHV-4 DSS </a:t>
            </a:r>
            <a:r>
              <a:rPr lang="fr-BE" dirty="0" err="1">
                <a:latin typeface="Arial" panose="020B0604020202020204" pitchFamily="34" charset="0"/>
                <a:cs typeface="Arial" panose="020B0604020202020204" pitchFamily="34" charset="0"/>
              </a:rPr>
              <a:t>mice</a:t>
            </a:r>
            <a:endParaRPr lang="en-US" dirty="0">
              <a:latin typeface="Arial" panose="020B0604020202020204" pitchFamily="34" charset="0"/>
              <a:cs typeface="Arial" panose="020B0604020202020204" pitchFamily="34" charset="0"/>
            </a:endParaRPr>
          </a:p>
        </p:txBody>
      </p:sp>
      <p:sp>
        <p:nvSpPr>
          <p:cNvPr id="227" name="Rectangle 226">
            <a:extLst>
              <a:ext uri="{FF2B5EF4-FFF2-40B4-BE49-F238E27FC236}">
                <a16:creationId xmlns:a16="http://schemas.microsoft.com/office/drawing/2014/main" id="{25CBED4E-99EF-E325-165B-B9E79C8FC4A0}"/>
              </a:ext>
            </a:extLst>
          </p:cNvPr>
          <p:cNvSpPr/>
          <p:nvPr/>
        </p:nvSpPr>
        <p:spPr>
          <a:xfrm>
            <a:off x="17553094" y="23066273"/>
            <a:ext cx="12247720" cy="333483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sp>
        <p:nvSpPr>
          <p:cNvPr id="230" name="TextBox 549">
            <a:extLst>
              <a:ext uri="{FF2B5EF4-FFF2-40B4-BE49-F238E27FC236}">
                <a16:creationId xmlns:a16="http://schemas.microsoft.com/office/drawing/2014/main" id="{E870CA44-F06F-BB4B-EE70-A2B571A97575}"/>
              </a:ext>
            </a:extLst>
          </p:cNvPr>
          <p:cNvSpPr txBox="1"/>
          <p:nvPr/>
        </p:nvSpPr>
        <p:spPr>
          <a:xfrm>
            <a:off x="533404" y="23148247"/>
            <a:ext cx="16898315"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MuHV-4 pre-infection induces a strong Th1 bias in the mesenteric lymph node upon DSS treatment </a:t>
            </a:r>
          </a:p>
        </p:txBody>
      </p:sp>
      <p:sp>
        <p:nvSpPr>
          <p:cNvPr id="252" name="TextBox 241">
            <a:extLst>
              <a:ext uri="{FF2B5EF4-FFF2-40B4-BE49-F238E27FC236}">
                <a16:creationId xmlns:a16="http://schemas.microsoft.com/office/drawing/2014/main" id="{A4D5856B-74EB-7B76-8D2A-1C7847D34752}"/>
              </a:ext>
            </a:extLst>
          </p:cNvPr>
          <p:cNvSpPr txBox="1"/>
          <p:nvPr/>
        </p:nvSpPr>
        <p:spPr>
          <a:xfrm>
            <a:off x="1166232" y="16751833"/>
            <a:ext cx="9409663" cy="369332"/>
          </a:xfrm>
          <a:prstGeom prst="rect">
            <a:avLst/>
          </a:prstGeom>
          <a:solidFill>
            <a:schemeClr val="accent5">
              <a:lumMod val="60000"/>
              <a:lumOff val="4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Enhanced IFN</a:t>
            </a:r>
            <a:r>
              <a:rPr lang="nl-NL" dirty="0">
                <a:latin typeface="Arial" panose="020B0604020202020204" pitchFamily="34" charset="0"/>
                <a:cs typeface="Arial" panose="020B0604020202020204" pitchFamily="34" charset="0"/>
              </a:rPr>
              <a:t>-</a:t>
            </a:r>
            <a:r>
              <a:rPr lang="el-GR" sz="1800" dirty="0">
                <a:latin typeface="Arial" panose="020B0604020202020204" pitchFamily="34" charset="0"/>
                <a:cs typeface="Arial" panose="020B0604020202020204" pitchFamily="34" charset="0"/>
              </a:rPr>
              <a:t>γ</a:t>
            </a:r>
            <a:r>
              <a:rPr lang="en-US" dirty="0">
                <a:latin typeface="Arial" panose="020B0604020202020204" pitchFamily="34" charset="0"/>
                <a:cs typeface="Arial" panose="020B0604020202020204" pitchFamily="34" charset="0"/>
              </a:rPr>
              <a:t> production by T cells</a:t>
            </a:r>
          </a:p>
        </p:txBody>
      </p:sp>
      <p:pic>
        <p:nvPicPr>
          <p:cNvPr id="253" name="Image 252">
            <a:extLst>
              <a:ext uri="{FF2B5EF4-FFF2-40B4-BE49-F238E27FC236}">
                <a16:creationId xmlns:a16="http://schemas.microsoft.com/office/drawing/2014/main" id="{256A7095-472B-D7C0-0C40-D8B02450293E}"/>
              </a:ext>
            </a:extLst>
          </p:cNvPr>
          <p:cNvPicPr>
            <a:picLocks noChangeAspect="1"/>
          </p:cNvPicPr>
          <p:nvPr/>
        </p:nvPicPr>
        <p:blipFill>
          <a:blip r:embed="rId25"/>
          <a:stretch>
            <a:fillRect/>
          </a:stretch>
        </p:blipFill>
        <p:spPr>
          <a:xfrm>
            <a:off x="742066" y="17261010"/>
            <a:ext cx="3670502" cy="2139491"/>
          </a:xfrm>
          <a:prstGeom prst="rect">
            <a:avLst/>
          </a:prstGeom>
        </p:spPr>
      </p:pic>
      <p:pic>
        <p:nvPicPr>
          <p:cNvPr id="254" name="Image 253">
            <a:extLst>
              <a:ext uri="{FF2B5EF4-FFF2-40B4-BE49-F238E27FC236}">
                <a16:creationId xmlns:a16="http://schemas.microsoft.com/office/drawing/2014/main" id="{72AB9159-28CA-83F2-5EE0-3F93ABFFCCBA}"/>
              </a:ext>
            </a:extLst>
          </p:cNvPr>
          <p:cNvPicPr>
            <a:picLocks noChangeAspect="1"/>
          </p:cNvPicPr>
          <p:nvPr/>
        </p:nvPicPr>
        <p:blipFill rotWithShape="1">
          <a:blip r:embed="rId26"/>
          <a:srcRect l="3511" t="2447" r="2663" b="2742"/>
          <a:stretch/>
        </p:blipFill>
        <p:spPr>
          <a:xfrm>
            <a:off x="5426459" y="17437607"/>
            <a:ext cx="5288233" cy="4346380"/>
          </a:xfrm>
          <a:prstGeom prst="rect">
            <a:avLst/>
          </a:prstGeom>
        </p:spPr>
      </p:pic>
      <p:pic>
        <p:nvPicPr>
          <p:cNvPr id="284" name="Image 283">
            <a:extLst>
              <a:ext uri="{FF2B5EF4-FFF2-40B4-BE49-F238E27FC236}">
                <a16:creationId xmlns:a16="http://schemas.microsoft.com/office/drawing/2014/main" id="{2D77D79A-EC3E-B20E-5911-E4556119868F}"/>
              </a:ext>
            </a:extLst>
          </p:cNvPr>
          <p:cNvPicPr>
            <a:picLocks noChangeAspect="1"/>
          </p:cNvPicPr>
          <p:nvPr/>
        </p:nvPicPr>
        <p:blipFill rotWithShape="1">
          <a:blip r:embed="rId27"/>
          <a:srcRect l="4049" t="1819" r="2710" b="2939"/>
          <a:stretch/>
        </p:blipFill>
        <p:spPr>
          <a:xfrm>
            <a:off x="833374" y="24908323"/>
            <a:ext cx="4003112" cy="4288715"/>
          </a:xfrm>
          <a:prstGeom prst="rect">
            <a:avLst/>
          </a:prstGeom>
        </p:spPr>
      </p:pic>
      <p:pic>
        <p:nvPicPr>
          <p:cNvPr id="286" name="Image 285">
            <a:extLst>
              <a:ext uri="{FF2B5EF4-FFF2-40B4-BE49-F238E27FC236}">
                <a16:creationId xmlns:a16="http://schemas.microsoft.com/office/drawing/2014/main" id="{A3E873BE-9DCB-40F6-DB29-EBD91388EA66}"/>
              </a:ext>
            </a:extLst>
          </p:cNvPr>
          <p:cNvPicPr>
            <a:picLocks noChangeAspect="1"/>
          </p:cNvPicPr>
          <p:nvPr/>
        </p:nvPicPr>
        <p:blipFill>
          <a:blip r:embed="rId28"/>
          <a:stretch>
            <a:fillRect/>
          </a:stretch>
        </p:blipFill>
        <p:spPr>
          <a:xfrm>
            <a:off x="5132002" y="24932738"/>
            <a:ext cx="4075976" cy="4245809"/>
          </a:xfrm>
          <a:prstGeom prst="rect">
            <a:avLst/>
          </a:prstGeom>
        </p:spPr>
      </p:pic>
      <p:sp>
        <p:nvSpPr>
          <p:cNvPr id="302" name="TextBox 1">
            <a:extLst>
              <a:ext uri="{FF2B5EF4-FFF2-40B4-BE49-F238E27FC236}">
                <a16:creationId xmlns:a16="http://schemas.microsoft.com/office/drawing/2014/main" id="{FFD72BA5-9EEC-0142-4E8C-989C881CFC66}"/>
              </a:ext>
            </a:extLst>
          </p:cNvPr>
          <p:cNvSpPr txBox="1"/>
          <p:nvPr/>
        </p:nvSpPr>
        <p:spPr>
          <a:xfrm>
            <a:off x="9565119" y="23667560"/>
            <a:ext cx="7420126" cy="646331"/>
          </a:xfrm>
          <a:prstGeom prst="rect">
            <a:avLst/>
          </a:prstGeom>
          <a:solidFill>
            <a:schemeClr val="accent5">
              <a:lumMod val="60000"/>
              <a:lumOff val="4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Monocytes attract and polarize T cells towards a Type 1 exacerbated immune response</a:t>
            </a:r>
          </a:p>
        </p:txBody>
      </p:sp>
      <p:sp>
        <p:nvSpPr>
          <p:cNvPr id="303" name="TextBox 549">
            <a:extLst>
              <a:ext uri="{FF2B5EF4-FFF2-40B4-BE49-F238E27FC236}">
                <a16:creationId xmlns:a16="http://schemas.microsoft.com/office/drawing/2014/main" id="{29732AEA-AA87-75BB-225E-541B0098E03F}"/>
              </a:ext>
            </a:extLst>
          </p:cNvPr>
          <p:cNvSpPr txBox="1"/>
          <p:nvPr/>
        </p:nvSpPr>
        <p:spPr>
          <a:xfrm>
            <a:off x="18115221" y="23161662"/>
            <a:ext cx="1173935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Exacerbation of DSS-induced colitis seems independent of MuHV-4 reactivation</a:t>
            </a:r>
          </a:p>
        </p:txBody>
      </p:sp>
      <p:pic>
        <p:nvPicPr>
          <p:cNvPr id="307" name="Image 306">
            <a:extLst>
              <a:ext uri="{FF2B5EF4-FFF2-40B4-BE49-F238E27FC236}">
                <a16:creationId xmlns:a16="http://schemas.microsoft.com/office/drawing/2014/main" id="{7B178AD3-CB8C-AD60-5B3C-1F7C24A1AE08}"/>
              </a:ext>
            </a:extLst>
          </p:cNvPr>
          <p:cNvPicPr>
            <a:picLocks noChangeAspect="1"/>
          </p:cNvPicPr>
          <p:nvPr/>
        </p:nvPicPr>
        <p:blipFill>
          <a:blip r:embed="rId29"/>
          <a:stretch>
            <a:fillRect/>
          </a:stretch>
        </p:blipFill>
        <p:spPr>
          <a:xfrm>
            <a:off x="9303632" y="26933997"/>
            <a:ext cx="7749400" cy="2226527"/>
          </a:xfrm>
          <a:prstGeom prst="rect">
            <a:avLst/>
          </a:prstGeom>
        </p:spPr>
      </p:pic>
      <p:pic>
        <p:nvPicPr>
          <p:cNvPr id="309" name="Image 308">
            <a:extLst>
              <a:ext uri="{FF2B5EF4-FFF2-40B4-BE49-F238E27FC236}">
                <a16:creationId xmlns:a16="http://schemas.microsoft.com/office/drawing/2014/main" id="{04D2F9DB-2702-326C-117E-B9BA60BDB67A}"/>
              </a:ext>
            </a:extLst>
          </p:cNvPr>
          <p:cNvPicPr>
            <a:picLocks noChangeAspect="1"/>
          </p:cNvPicPr>
          <p:nvPr/>
        </p:nvPicPr>
        <p:blipFill>
          <a:blip r:embed="rId30"/>
          <a:stretch>
            <a:fillRect/>
          </a:stretch>
        </p:blipFill>
        <p:spPr>
          <a:xfrm>
            <a:off x="12106559" y="24601686"/>
            <a:ext cx="2676241" cy="2115266"/>
          </a:xfrm>
          <a:prstGeom prst="rect">
            <a:avLst/>
          </a:prstGeom>
        </p:spPr>
      </p:pic>
      <p:pic>
        <p:nvPicPr>
          <p:cNvPr id="311" name="Image 310">
            <a:extLst>
              <a:ext uri="{FF2B5EF4-FFF2-40B4-BE49-F238E27FC236}">
                <a16:creationId xmlns:a16="http://schemas.microsoft.com/office/drawing/2014/main" id="{80B96108-5A95-CBB6-1AA7-37A5DD365546}"/>
              </a:ext>
            </a:extLst>
          </p:cNvPr>
          <p:cNvPicPr>
            <a:picLocks noChangeAspect="1"/>
          </p:cNvPicPr>
          <p:nvPr/>
        </p:nvPicPr>
        <p:blipFill>
          <a:blip r:embed="rId31"/>
          <a:stretch>
            <a:fillRect/>
          </a:stretch>
        </p:blipFill>
        <p:spPr>
          <a:xfrm>
            <a:off x="14667189" y="24573987"/>
            <a:ext cx="2385843" cy="2197868"/>
          </a:xfrm>
          <a:prstGeom prst="rect">
            <a:avLst/>
          </a:prstGeom>
        </p:spPr>
      </p:pic>
      <p:sp>
        <p:nvSpPr>
          <p:cNvPr id="328" name="TextBox 731">
            <a:extLst>
              <a:ext uri="{FF2B5EF4-FFF2-40B4-BE49-F238E27FC236}">
                <a16:creationId xmlns:a16="http://schemas.microsoft.com/office/drawing/2014/main" id="{1D193730-5A9B-6C83-286F-EE8DDEC06454}"/>
              </a:ext>
            </a:extLst>
          </p:cNvPr>
          <p:cNvSpPr txBox="1"/>
          <p:nvPr/>
        </p:nvSpPr>
        <p:spPr>
          <a:xfrm>
            <a:off x="17765486" y="25816329"/>
            <a:ext cx="11988811" cy="584775"/>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 Mice infected with a recombinant strain of MuHV-4 expressing luciferase, euthanized on day 8 post DSS after luciferin injection. (</a:t>
            </a:r>
            <a:r>
              <a:rPr lang="en-US" sz="1600" b="1" dirty="0">
                <a:latin typeface="Arial" panose="020B0604020202020204" pitchFamily="34" charset="0"/>
                <a:cs typeface="Arial" panose="020B0604020202020204" pitchFamily="34" charset="0"/>
              </a:rPr>
              <a:t>B</a:t>
            </a:r>
            <a:r>
              <a:rPr lang="en-US" sz="1600" dirty="0">
                <a:latin typeface="Arial" panose="020B0604020202020204" pitchFamily="34" charset="0"/>
                <a:cs typeface="Arial" panose="020B0604020202020204" pitchFamily="34" charset="0"/>
              </a:rPr>
              <a:t>) Luminescence quantification measured </a:t>
            </a:r>
            <a:r>
              <a:rPr lang="en-US" sz="1600" i="1" dirty="0">
                <a:latin typeface="Arial" panose="020B0604020202020204" pitchFamily="34" charset="0"/>
                <a:cs typeface="Arial" panose="020B0604020202020204" pitchFamily="34" charset="0"/>
              </a:rPr>
              <a:t>in vivo </a:t>
            </a:r>
            <a:r>
              <a:rPr lang="en-US" sz="1600" dirty="0">
                <a:latin typeface="Arial" panose="020B0604020202020204" pitchFamily="34" charset="0"/>
                <a:cs typeface="Arial" panose="020B0604020202020204" pitchFamily="34" charset="0"/>
              </a:rPr>
              <a:t>from the abdominal cavity on day 8 of DSS treatment (photons/sec).</a:t>
            </a:r>
          </a:p>
        </p:txBody>
      </p:sp>
      <p:sp>
        <p:nvSpPr>
          <p:cNvPr id="330" name="TextBox 19300">
            <a:extLst>
              <a:ext uri="{FF2B5EF4-FFF2-40B4-BE49-F238E27FC236}">
                <a16:creationId xmlns:a16="http://schemas.microsoft.com/office/drawing/2014/main" id="{68D89898-B3A8-1ED1-EB0D-74494C468A3A}"/>
              </a:ext>
            </a:extLst>
          </p:cNvPr>
          <p:cNvSpPr txBox="1"/>
          <p:nvPr/>
        </p:nvSpPr>
        <p:spPr>
          <a:xfrm>
            <a:off x="518932" y="29192835"/>
            <a:ext cx="16862882" cy="923330"/>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FACS plots and % of FoxP3 or T-bet expression by CD4</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 cells isolated from the mesenteric lymph nodes (MLN). (</a:t>
            </a:r>
            <a:r>
              <a:rPr lang="en-US" b="1" dirty="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 FACS plots </a:t>
            </a:r>
            <a:r>
              <a:rPr lang="en-US">
                <a:latin typeface="Arial" panose="020B0604020202020204" pitchFamily="34" charset="0"/>
                <a:cs typeface="Arial" panose="020B0604020202020204" pitchFamily="34" charset="0"/>
              </a:rPr>
              <a:t>and % of </a:t>
            </a:r>
            <a:r>
              <a:rPr lang="en-US" dirty="0">
                <a:latin typeface="Arial" panose="020B0604020202020204" pitchFamily="34" charset="0"/>
                <a:cs typeface="Arial" panose="020B0604020202020204" pitchFamily="34" charset="0"/>
              </a:rPr>
              <a:t>EOMES or T-bet expression by CD8+ T cells isolated from the MLN. </a:t>
            </a:r>
            <a:r>
              <a:rPr lang="pt-BR" dirty="0">
                <a:latin typeface="Arial" panose="020B0604020202020204" pitchFamily="34" charset="0"/>
                <a:cs typeface="Arial" panose="020B0604020202020204" pitchFamily="34" charset="0"/>
              </a:rPr>
              <a:t>(</a:t>
            </a:r>
            <a:r>
              <a:rPr lang="pt-BR" b="1" dirty="0">
                <a:latin typeface="Arial" panose="020B0604020202020204" pitchFamily="34" charset="0"/>
                <a:cs typeface="Arial" panose="020B0604020202020204" pitchFamily="34" charset="0"/>
              </a:rPr>
              <a:t>C</a:t>
            </a:r>
            <a:r>
              <a:rPr lang="pt-B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Total numbers and % of CXCL9 expression by monocytes isolated from the MLN</a:t>
            </a:r>
            <a:r>
              <a:rPr lang="pt-B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 FACS plots of CXCL9 expression by  monocytes isolated from the MLN. Analysis performed on day 8 of DSS treatment.</a:t>
            </a:r>
          </a:p>
        </p:txBody>
      </p:sp>
      <p:grpSp>
        <p:nvGrpSpPr>
          <p:cNvPr id="8" name="Groupe 7">
            <a:extLst>
              <a:ext uri="{FF2B5EF4-FFF2-40B4-BE49-F238E27FC236}">
                <a16:creationId xmlns:a16="http://schemas.microsoft.com/office/drawing/2014/main" id="{387098C6-23A1-02AF-5C05-DFCA4EF7AC05}"/>
              </a:ext>
            </a:extLst>
          </p:cNvPr>
          <p:cNvGrpSpPr/>
          <p:nvPr/>
        </p:nvGrpSpPr>
        <p:grpSpPr>
          <a:xfrm>
            <a:off x="9218381" y="24531114"/>
            <a:ext cx="2745735" cy="1313366"/>
            <a:chOff x="14567102" y="31016380"/>
            <a:chExt cx="2745735" cy="1313366"/>
          </a:xfrm>
        </p:grpSpPr>
        <p:grpSp>
          <p:nvGrpSpPr>
            <p:cNvPr id="232" name="Groupe 231">
              <a:extLst>
                <a:ext uri="{FF2B5EF4-FFF2-40B4-BE49-F238E27FC236}">
                  <a16:creationId xmlns:a16="http://schemas.microsoft.com/office/drawing/2014/main" id="{3406CA38-E926-FFF1-938B-496A0A51E58A}"/>
                </a:ext>
              </a:extLst>
            </p:cNvPr>
            <p:cNvGrpSpPr/>
            <p:nvPr/>
          </p:nvGrpSpPr>
          <p:grpSpPr>
            <a:xfrm>
              <a:off x="14567102" y="31098866"/>
              <a:ext cx="2745735" cy="1230880"/>
              <a:chOff x="370136" y="4568267"/>
              <a:chExt cx="3145259" cy="1409982"/>
            </a:xfrm>
          </p:grpSpPr>
          <p:pic>
            <p:nvPicPr>
              <p:cNvPr id="234" name="Image 233">
                <a:extLst>
                  <a:ext uri="{FF2B5EF4-FFF2-40B4-BE49-F238E27FC236}">
                    <a16:creationId xmlns:a16="http://schemas.microsoft.com/office/drawing/2014/main" id="{FC5389B5-58B1-C2AD-353B-5E6DE6B98E35}"/>
                  </a:ext>
                </a:extLst>
              </p:cNvPr>
              <p:cNvPicPr>
                <a:picLocks noChangeAspect="1"/>
              </p:cNvPicPr>
              <p:nvPr/>
            </p:nvPicPr>
            <p:blipFill rotWithShape="1">
              <a:blip r:embed="rId32">
                <a:extLst>
                  <a:ext uri="{28A0092B-C50C-407E-A947-70E740481C1C}">
                    <a14:useLocalDpi xmlns:a14="http://schemas.microsoft.com/office/drawing/2010/main" val="0"/>
                  </a:ext>
                </a:extLst>
              </a:blip>
              <a:srcRect l="13054" t="56486" r="68672" b="18400"/>
              <a:stretch/>
            </p:blipFill>
            <p:spPr>
              <a:xfrm rot="737134">
                <a:off x="2667660" y="4878420"/>
                <a:ext cx="847735" cy="874256"/>
              </a:xfrm>
              <a:prstGeom prst="rect">
                <a:avLst/>
              </a:prstGeom>
            </p:spPr>
          </p:pic>
          <p:pic>
            <p:nvPicPr>
              <p:cNvPr id="238" name="Picture 4" descr="What are Monocytes ? - Aladdin Creations">
                <a:extLst>
                  <a:ext uri="{FF2B5EF4-FFF2-40B4-BE49-F238E27FC236}">
                    <a16:creationId xmlns:a16="http://schemas.microsoft.com/office/drawing/2014/main" id="{919DA9A5-57E9-23FD-DFC2-D51662BC4DE3}"/>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370136" y="4568267"/>
                <a:ext cx="1644443" cy="1409982"/>
              </a:xfrm>
              <a:prstGeom prst="rect">
                <a:avLst/>
              </a:prstGeom>
              <a:noFill/>
              <a:extLst>
                <a:ext uri="{909E8E84-426E-40DD-AFC4-6F175D3DCCD1}">
                  <a14:hiddenFill xmlns:a14="http://schemas.microsoft.com/office/drawing/2010/main">
                    <a:solidFill>
                      <a:srgbClr val="FFFFFF"/>
                    </a:solidFill>
                  </a14:hiddenFill>
                </a:ext>
              </a:extLst>
            </p:spPr>
          </p:pic>
          <p:pic>
            <p:nvPicPr>
              <p:cNvPr id="251" name="Image 250">
                <a:extLst>
                  <a:ext uri="{FF2B5EF4-FFF2-40B4-BE49-F238E27FC236}">
                    <a16:creationId xmlns:a16="http://schemas.microsoft.com/office/drawing/2014/main" id="{94AD8687-7201-780E-5AD9-457D77338BBE}"/>
                  </a:ext>
                </a:extLst>
              </p:cNvPr>
              <p:cNvPicPr>
                <a:picLocks noChangeAspect="1"/>
              </p:cNvPicPr>
              <p:nvPr/>
            </p:nvPicPr>
            <p:blipFill>
              <a:blip r:embed="rId34"/>
              <a:stretch>
                <a:fillRect/>
              </a:stretch>
            </p:blipFill>
            <p:spPr>
              <a:xfrm>
                <a:off x="1750939" y="4832620"/>
                <a:ext cx="903670" cy="910148"/>
              </a:xfrm>
              <a:prstGeom prst="rect">
                <a:avLst/>
              </a:prstGeom>
            </p:spPr>
          </p:pic>
        </p:grpSp>
        <p:sp>
          <p:nvSpPr>
            <p:cNvPr id="7" name="ZoneTexte 6">
              <a:extLst>
                <a:ext uri="{FF2B5EF4-FFF2-40B4-BE49-F238E27FC236}">
                  <a16:creationId xmlns:a16="http://schemas.microsoft.com/office/drawing/2014/main" id="{3E2700F8-670C-5613-5B0A-DF65ACB09D86}"/>
                </a:ext>
              </a:extLst>
            </p:cNvPr>
            <p:cNvSpPr txBox="1"/>
            <p:nvPr/>
          </p:nvSpPr>
          <p:spPr>
            <a:xfrm>
              <a:off x="15745985" y="31016380"/>
              <a:ext cx="760144" cy="369332"/>
            </a:xfrm>
            <a:prstGeom prst="rect">
              <a:avLst/>
            </a:prstGeom>
            <a:noFill/>
          </p:spPr>
          <p:txBody>
            <a:bodyPr wrap="none" rtlCol="0">
              <a:spAutoFit/>
            </a:bodyPr>
            <a:lstStyle/>
            <a:p>
              <a:r>
                <a:rPr lang="fr-BE" b="1" u="sng" dirty="0">
                  <a:solidFill>
                    <a:schemeClr val="accent1">
                      <a:lumMod val="75000"/>
                    </a:schemeClr>
                  </a:solidFill>
                </a:rPr>
                <a:t>CXCL9</a:t>
              </a:r>
            </a:p>
          </p:txBody>
        </p:sp>
      </p:grpSp>
      <p:sp>
        <p:nvSpPr>
          <p:cNvPr id="16" name="TextBox 15">
            <a:extLst>
              <a:ext uri="{FF2B5EF4-FFF2-40B4-BE49-F238E27FC236}">
                <a16:creationId xmlns:a16="http://schemas.microsoft.com/office/drawing/2014/main" id="{7E9A0F41-D2BE-43AC-B881-F907476600E1}"/>
              </a:ext>
            </a:extLst>
          </p:cNvPr>
          <p:cNvSpPr txBox="1"/>
          <p:nvPr/>
        </p:nvSpPr>
        <p:spPr>
          <a:xfrm>
            <a:off x="662396" y="4784867"/>
            <a:ext cx="23997006" cy="3160737"/>
          </a:xfrm>
          <a:prstGeom prst="rect">
            <a:avLst/>
          </a:prstGeom>
          <a:noFill/>
        </p:spPr>
        <p:txBody>
          <a:bodyPr wrap="square">
            <a:spAutoFit/>
          </a:bodyPr>
          <a:lstStyle/>
          <a:p>
            <a:pPr indent="446163" algn="just">
              <a:lnSpc>
                <a:spcPct val="107000"/>
              </a:lnSpc>
              <a:spcAft>
                <a:spcPts val="794"/>
              </a:spcAft>
            </a:pPr>
            <a:r>
              <a:rPr lang="en-US" sz="2600" b="1" dirty="0">
                <a:latin typeface="Arial" panose="020B0604020202020204" pitchFamily="34" charset="0"/>
                <a:cs typeface="Arial" panose="020B0604020202020204" pitchFamily="34" charset="0"/>
              </a:rPr>
              <a:t>Inflammatory bowel diseases (IBD) is a widespread disease worldwide that affects the quality of life of all age groups. Although the precise etiology is still poorly defined, multiple factors, such as genetic background, environmental triggers, and mucosal immune dysregulation, have been associated to the pathogenesis. Epidemiological studies in humans have proposed a key influence of </a:t>
            </a:r>
            <a:r>
              <a:rPr lang="en-US" sz="2600" b="1" dirty="0" err="1">
                <a:latin typeface="Arial" panose="020B0604020202020204" pitchFamily="34" charset="0"/>
                <a:cs typeface="Arial" panose="020B0604020202020204" pitchFamily="34" charset="0"/>
              </a:rPr>
              <a:t>gammaherpesvirus</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γHV</a:t>
            </a:r>
            <a:r>
              <a:rPr lang="en-US" sz="2600" b="1" dirty="0">
                <a:latin typeface="Arial" panose="020B0604020202020204" pitchFamily="34" charset="0"/>
                <a:cs typeface="Arial" panose="020B0604020202020204" pitchFamily="34" charset="0"/>
              </a:rPr>
              <a:t>) infections given that Epstein Barr virus has been associated with the development and exacerbation of IBD. However, the presence of confounding factors makes it difficult to distinguish between a causal role from an innocent side effect. </a:t>
            </a:r>
          </a:p>
          <a:p>
            <a:pPr indent="446163" algn="just">
              <a:lnSpc>
                <a:spcPct val="107000"/>
              </a:lnSpc>
              <a:spcAft>
                <a:spcPts val="794"/>
              </a:spcAft>
            </a:pPr>
            <a:r>
              <a:rPr lang="en-US" sz="2600" b="1" dirty="0">
                <a:latin typeface="Arial" panose="020B0604020202020204" pitchFamily="34" charset="0"/>
                <a:cs typeface="Arial" panose="020B0604020202020204" pitchFamily="34" charset="0"/>
              </a:rPr>
              <a:t>In this study, we used dextran sulfate sodium (DSS)-induced colitis and Murid herpesvirus 4 (MuHV-4) to investigate in mice whether and how </a:t>
            </a:r>
            <a:r>
              <a:rPr lang="en-US" sz="2600" b="1" dirty="0" err="1">
                <a:latin typeface="Arial" panose="020B0604020202020204" pitchFamily="34" charset="0"/>
                <a:cs typeface="Arial" panose="020B0604020202020204" pitchFamily="34" charset="0"/>
              </a:rPr>
              <a:t>γHV</a:t>
            </a:r>
            <a:r>
              <a:rPr lang="en-US" sz="2600" b="1" dirty="0">
                <a:latin typeface="Arial" panose="020B0604020202020204" pitchFamily="34" charset="0"/>
                <a:cs typeface="Arial" panose="020B0604020202020204" pitchFamily="34" charset="0"/>
              </a:rPr>
              <a:t> infection could shape deleterious immune responses responsible for IBD exacerbation. </a:t>
            </a:r>
            <a:endParaRPr lang="en-US" sz="2600" b="1" dirty="0">
              <a:latin typeface="Arial" panose="020B0604020202020204" pitchFamily="34" charset="0"/>
              <a:ea typeface="Calibri" panose="020F0502020204030204" pitchFamily="34" charset="0"/>
              <a:cs typeface="Arial" panose="020B0604020202020204" pitchFamily="34" charset="0"/>
            </a:endParaRPr>
          </a:p>
        </p:txBody>
      </p:sp>
      <p:sp>
        <p:nvSpPr>
          <p:cNvPr id="15" name="TextBox 870">
            <a:extLst>
              <a:ext uri="{FF2B5EF4-FFF2-40B4-BE49-F238E27FC236}">
                <a16:creationId xmlns:a16="http://schemas.microsoft.com/office/drawing/2014/main" id="{05D880DE-2A02-D866-6FBD-30AF72735568}"/>
              </a:ext>
            </a:extLst>
          </p:cNvPr>
          <p:cNvSpPr txBox="1"/>
          <p:nvPr/>
        </p:nvSpPr>
        <p:spPr>
          <a:xfrm>
            <a:off x="16847305" y="32218480"/>
            <a:ext cx="37061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B</a:t>
            </a:r>
          </a:p>
        </p:txBody>
      </p:sp>
      <p:sp>
        <p:nvSpPr>
          <p:cNvPr id="18" name="TextBox 871">
            <a:extLst>
              <a:ext uri="{FF2B5EF4-FFF2-40B4-BE49-F238E27FC236}">
                <a16:creationId xmlns:a16="http://schemas.microsoft.com/office/drawing/2014/main" id="{81C88C5A-307D-1016-6A14-51CC639547C5}"/>
              </a:ext>
            </a:extLst>
          </p:cNvPr>
          <p:cNvSpPr txBox="1"/>
          <p:nvPr/>
        </p:nvSpPr>
        <p:spPr>
          <a:xfrm>
            <a:off x="12420252" y="31377143"/>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t>
            </a:r>
          </a:p>
        </p:txBody>
      </p:sp>
      <p:pic>
        <p:nvPicPr>
          <p:cNvPr id="20" name="Image 19">
            <a:extLst>
              <a:ext uri="{FF2B5EF4-FFF2-40B4-BE49-F238E27FC236}">
                <a16:creationId xmlns:a16="http://schemas.microsoft.com/office/drawing/2014/main" id="{7FE7136A-21CE-6A1E-D4DF-B7596B558F98}"/>
              </a:ext>
            </a:extLst>
          </p:cNvPr>
          <p:cNvPicPr>
            <a:picLocks noChangeAspect="1"/>
          </p:cNvPicPr>
          <p:nvPr/>
        </p:nvPicPr>
        <p:blipFill rotWithShape="1">
          <a:blip r:embed="rId35"/>
          <a:srcRect l="896" t="9063" b="7121"/>
          <a:stretch/>
        </p:blipFill>
        <p:spPr>
          <a:xfrm>
            <a:off x="17507024" y="9663594"/>
            <a:ext cx="12097295" cy="1700947"/>
          </a:xfrm>
          <a:prstGeom prst="rect">
            <a:avLst/>
          </a:prstGeom>
        </p:spPr>
      </p:pic>
      <p:sp>
        <p:nvSpPr>
          <p:cNvPr id="23" name="TextBox 297">
            <a:extLst>
              <a:ext uri="{FF2B5EF4-FFF2-40B4-BE49-F238E27FC236}">
                <a16:creationId xmlns:a16="http://schemas.microsoft.com/office/drawing/2014/main" id="{C2F1AEBB-6D3E-BD7E-64E9-C7BB7C9BA1C5}"/>
              </a:ext>
            </a:extLst>
          </p:cNvPr>
          <p:cNvSpPr txBox="1"/>
          <p:nvPr/>
        </p:nvSpPr>
        <p:spPr>
          <a:xfrm>
            <a:off x="785578" y="24317211"/>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sp>
        <p:nvSpPr>
          <p:cNvPr id="24" name="TextBox 297">
            <a:extLst>
              <a:ext uri="{FF2B5EF4-FFF2-40B4-BE49-F238E27FC236}">
                <a16:creationId xmlns:a16="http://schemas.microsoft.com/office/drawing/2014/main" id="{1CC1F1AF-7B9F-57D3-6A57-DB5B2A38CA03}"/>
              </a:ext>
            </a:extLst>
          </p:cNvPr>
          <p:cNvSpPr txBox="1"/>
          <p:nvPr/>
        </p:nvSpPr>
        <p:spPr>
          <a:xfrm>
            <a:off x="5126098" y="24317211"/>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sp>
        <p:nvSpPr>
          <p:cNvPr id="25" name="TextBox 297">
            <a:extLst>
              <a:ext uri="{FF2B5EF4-FFF2-40B4-BE49-F238E27FC236}">
                <a16:creationId xmlns:a16="http://schemas.microsoft.com/office/drawing/2014/main" id="{91171C9E-EF4E-BD6D-B322-23FB3E1C30A2}"/>
              </a:ext>
            </a:extLst>
          </p:cNvPr>
          <p:cNvSpPr txBox="1"/>
          <p:nvPr/>
        </p:nvSpPr>
        <p:spPr>
          <a:xfrm>
            <a:off x="12022815" y="24317211"/>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t>
            </a:r>
          </a:p>
        </p:txBody>
      </p:sp>
      <p:sp>
        <p:nvSpPr>
          <p:cNvPr id="26" name="TextBox 297">
            <a:extLst>
              <a:ext uri="{FF2B5EF4-FFF2-40B4-BE49-F238E27FC236}">
                <a16:creationId xmlns:a16="http://schemas.microsoft.com/office/drawing/2014/main" id="{86D58D52-9C06-5F17-DA5D-54F6C3CC3331}"/>
              </a:ext>
            </a:extLst>
          </p:cNvPr>
          <p:cNvSpPr txBox="1"/>
          <p:nvPr/>
        </p:nvSpPr>
        <p:spPr>
          <a:xfrm>
            <a:off x="9370078" y="26660810"/>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a:t>
            </a:r>
          </a:p>
        </p:txBody>
      </p:sp>
      <p:sp>
        <p:nvSpPr>
          <p:cNvPr id="28" name="Rectangle 27">
            <a:extLst>
              <a:ext uri="{FF2B5EF4-FFF2-40B4-BE49-F238E27FC236}">
                <a16:creationId xmlns:a16="http://schemas.microsoft.com/office/drawing/2014/main" id="{4C2753F8-15E9-68A1-A697-D897A3978764}"/>
              </a:ext>
            </a:extLst>
          </p:cNvPr>
          <p:cNvSpPr/>
          <p:nvPr/>
        </p:nvSpPr>
        <p:spPr>
          <a:xfrm>
            <a:off x="25443724" y="24366018"/>
            <a:ext cx="172763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TextBox 297">
            <a:extLst>
              <a:ext uri="{FF2B5EF4-FFF2-40B4-BE49-F238E27FC236}">
                <a16:creationId xmlns:a16="http://schemas.microsoft.com/office/drawing/2014/main" id="{86C59F80-1015-F315-ADC8-E60C27EF7336}"/>
              </a:ext>
            </a:extLst>
          </p:cNvPr>
          <p:cNvSpPr txBox="1"/>
          <p:nvPr/>
        </p:nvSpPr>
        <p:spPr>
          <a:xfrm>
            <a:off x="795618" y="17321576"/>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sp>
        <p:nvSpPr>
          <p:cNvPr id="32" name="TextBox 297">
            <a:extLst>
              <a:ext uri="{FF2B5EF4-FFF2-40B4-BE49-F238E27FC236}">
                <a16:creationId xmlns:a16="http://schemas.microsoft.com/office/drawing/2014/main" id="{4EA8F482-5C4D-1B77-ACD4-F7164957A6FB}"/>
              </a:ext>
            </a:extLst>
          </p:cNvPr>
          <p:cNvSpPr txBox="1"/>
          <p:nvPr/>
        </p:nvSpPr>
        <p:spPr>
          <a:xfrm>
            <a:off x="18315853" y="17336917"/>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a:t>
            </a:r>
          </a:p>
        </p:txBody>
      </p:sp>
      <p:sp>
        <p:nvSpPr>
          <p:cNvPr id="34" name="TextBox 297">
            <a:extLst>
              <a:ext uri="{FF2B5EF4-FFF2-40B4-BE49-F238E27FC236}">
                <a16:creationId xmlns:a16="http://schemas.microsoft.com/office/drawing/2014/main" id="{7E27458B-8FAC-DD33-9063-A3EA7D7EBC5E}"/>
              </a:ext>
            </a:extLst>
          </p:cNvPr>
          <p:cNvSpPr txBox="1"/>
          <p:nvPr/>
        </p:nvSpPr>
        <p:spPr>
          <a:xfrm>
            <a:off x="11055737" y="17808292"/>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a:t>
            </a:r>
          </a:p>
        </p:txBody>
      </p:sp>
      <p:sp>
        <p:nvSpPr>
          <p:cNvPr id="37" name="TextBox 297">
            <a:extLst>
              <a:ext uri="{FF2B5EF4-FFF2-40B4-BE49-F238E27FC236}">
                <a16:creationId xmlns:a16="http://schemas.microsoft.com/office/drawing/2014/main" id="{5F562051-2746-5FB6-73D8-4D02835E18B6}"/>
              </a:ext>
            </a:extLst>
          </p:cNvPr>
          <p:cNvSpPr txBox="1"/>
          <p:nvPr/>
        </p:nvSpPr>
        <p:spPr>
          <a:xfrm>
            <a:off x="18247247" y="23541993"/>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sp>
        <p:nvSpPr>
          <p:cNvPr id="39" name="TextBox 297">
            <a:extLst>
              <a:ext uri="{FF2B5EF4-FFF2-40B4-BE49-F238E27FC236}">
                <a16:creationId xmlns:a16="http://schemas.microsoft.com/office/drawing/2014/main" id="{ED078A7A-6260-85C9-E86E-D8B4F02D265E}"/>
              </a:ext>
            </a:extLst>
          </p:cNvPr>
          <p:cNvSpPr txBox="1"/>
          <p:nvPr/>
        </p:nvSpPr>
        <p:spPr>
          <a:xfrm>
            <a:off x="24451583" y="23529247"/>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pic>
        <p:nvPicPr>
          <p:cNvPr id="327" name="Image 326">
            <a:extLst>
              <a:ext uri="{FF2B5EF4-FFF2-40B4-BE49-F238E27FC236}">
                <a16:creationId xmlns:a16="http://schemas.microsoft.com/office/drawing/2014/main" id="{B89687B8-7F56-7992-5D01-2B2C146A118B}"/>
              </a:ext>
            </a:extLst>
          </p:cNvPr>
          <p:cNvPicPr>
            <a:picLocks noChangeAspect="1"/>
          </p:cNvPicPr>
          <p:nvPr/>
        </p:nvPicPr>
        <p:blipFill rotWithShape="1">
          <a:blip r:embed="rId36"/>
          <a:srcRect l="10272" t="11804" r="50029" b="26289"/>
          <a:stretch/>
        </p:blipFill>
        <p:spPr>
          <a:xfrm>
            <a:off x="24986610" y="23694285"/>
            <a:ext cx="2561620" cy="2012026"/>
          </a:xfrm>
          <a:prstGeom prst="rect">
            <a:avLst/>
          </a:prstGeom>
        </p:spPr>
      </p:pic>
      <p:pic>
        <p:nvPicPr>
          <p:cNvPr id="42" name="Image 41">
            <a:extLst>
              <a:ext uri="{FF2B5EF4-FFF2-40B4-BE49-F238E27FC236}">
                <a16:creationId xmlns:a16="http://schemas.microsoft.com/office/drawing/2014/main" id="{416D91A6-DB64-9005-C6DE-FDB1499BC321}"/>
              </a:ext>
            </a:extLst>
          </p:cNvPr>
          <p:cNvPicPr>
            <a:picLocks noChangeAspect="1"/>
          </p:cNvPicPr>
          <p:nvPr/>
        </p:nvPicPr>
        <p:blipFill rotWithShape="1">
          <a:blip r:embed="rId37"/>
          <a:srcRect b="28755"/>
          <a:stretch/>
        </p:blipFill>
        <p:spPr>
          <a:xfrm>
            <a:off x="15218000" y="17914250"/>
            <a:ext cx="2889636" cy="2429825"/>
          </a:xfrm>
          <a:prstGeom prst="rect">
            <a:avLst/>
          </a:prstGeom>
        </p:spPr>
      </p:pic>
      <p:sp>
        <p:nvSpPr>
          <p:cNvPr id="9" name="ZoneTexte 8"/>
          <p:cNvSpPr txBox="1"/>
          <p:nvPr/>
        </p:nvSpPr>
        <p:spPr>
          <a:xfrm>
            <a:off x="15378887" y="17387195"/>
            <a:ext cx="2886021" cy="369332"/>
          </a:xfrm>
          <a:prstGeom prst="rect">
            <a:avLst/>
          </a:prstGeom>
          <a:noFill/>
          <a:ln>
            <a:solidFill>
              <a:schemeClr val="tx1"/>
            </a:solidFill>
          </a:ln>
        </p:spPr>
        <p:txBody>
          <a:bodyPr wrap="square" rtlCol="0">
            <a:spAutoFit/>
          </a:bodyPr>
          <a:lstStyle/>
          <a:p>
            <a:pPr algn="ctr"/>
            <a:r>
              <a:rPr lang="fr-BE" b="1" dirty="0" err="1"/>
              <a:t>Increased</a:t>
            </a:r>
            <a:r>
              <a:rPr lang="fr-BE" b="1" dirty="0"/>
              <a:t> </a:t>
            </a:r>
            <a:r>
              <a:rPr lang="fr-BE" b="1" dirty="0" err="1"/>
              <a:t>degranulation</a:t>
            </a:r>
            <a:endParaRPr lang="fr-BE" b="1" dirty="0"/>
          </a:p>
        </p:txBody>
      </p:sp>
      <p:sp>
        <p:nvSpPr>
          <p:cNvPr id="135" name="ZoneTexte 134"/>
          <p:cNvSpPr txBox="1"/>
          <p:nvPr/>
        </p:nvSpPr>
        <p:spPr>
          <a:xfrm>
            <a:off x="11274393" y="17381543"/>
            <a:ext cx="3738287" cy="369332"/>
          </a:xfrm>
          <a:prstGeom prst="rect">
            <a:avLst/>
          </a:prstGeom>
          <a:noFill/>
          <a:ln>
            <a:solidFill>
              <a:schemeClr val="tx1"/>
            </a:solidFill>
          </a:ln>
        </p:spPr>
        <p:txBody>
          <a:bodyPr wrap="square" rtlCol="0">
            <a:spAutoFit/>
          </a:bodyPr>
          <a:lstStyle/>
          <a:p>
            <a:pPr algn="ctr"/>
            <a:r>
              <a:rPr lang="fr-BE" b="1" dirty="0" err="1"/>
              <a:t>Cytotoxic</a:t>
            </a:r>
            <a:r>
              <a:rPr lang="fr-BE" b="1" dirty="0"/>
              <a:t> granules accumulation</a:t>
            </a:r>
          </a:p>
        </p:txBody>
      </p:sp>
      <p:grpSp>
        <p:nvGrpSpPr>
          <p:cNvPr id="137" name="Groupe 136">
            <a:extLst>
              <a:ext uri="{FF2B5EF4-FFF2-40B4-BE49-F238E27FC236}">
                <a16:creationId xmlns:a16="http://schemas.microsoft.com/office/drawing/2014/main" id="{A989A114-89F3-617A-5272-1E28EFD54775}"/>
              </a:ext>
            </a:extLst>
          </p:cNvPr>
          <p:cNvGrpSpPr/>
          <p:nvPr/>
        </p:nvGrpSpPr>
        <p:grpSpPr>
          <a:xfrm>
            <a:off x="618932" y="21857111"/>
            <a:ext cx="5288233" cy="379444"/>
            <a:chOff x="-6234094" y="9528999"/>
            <a:chExt cx="5153722" cy="365950"/>
          </a:xfrm>
        </p:grpSpPr>
        <p:pic>
          <p:nvPicPr>
            <p:cNvPr id="138" name="Image 137">
              <a:extLst>
                <a:ext uri="{FF2B5EF4-FFF2-40B4-BE49-F238E27FC236}">
                  <a16:creationId xmlns:a16="http://schemas.microsoft.com/office/drawing/2014/main" id="{2015ABEF-0A13-7CCE-DB5B-7BF449E774BC}"/>
                </a:ext>
              </a:extLst>
            </p:cNvPr>
            <p:cNvPicPr>
              <a:picLocks noChangeAspect="1"/>
            </p:cNvPicPr>
            <p:nvPr/>
          </p:nvPicPr>
          <p:blipFill rotWithShape="1">
            <a:blip r:embed="rId10"/>
            <a:srcRect l="21975" t="24238" r="49632" b="66830"/>
            <a:stretch/>
          </p:blipFill>
          <p:spPr>
            <a:xfrm>
              <a:off x="-3154564" y="9534604"/>
              <a:ext cx="1193258" cy="265813"/>
            </a:xfrm>
            <a:prstGeom prst="rect">
              <a:avLst/>
            </a:prstGeom>
          </p:spPr>
        </p:pic>
        <p:pic>
          <p:nvPicPr>
            <p:cNvPr id="140" name="Image 139">
              <a:extLst>
                <a:ext uri="{FF2B5EF4-FFF2-40B4-BE49-F238E27FC236}">
                  <a16:creationId xmlns:a16="http://schemas.microsoft.com/office/drawing/2014/main" id="{3F28C6E3-E770-E8F8-99E5-3A7378888EC8}"/>
                </a:ext>
              </a:extLst>
            </p:cNvPr>
            <p:cNvPicPr>
              <a:picLocks noChangeAspect="1"/>
            </p:cNvPicPr>
            <p:nvPr/>
          </p:nvPicPr>
          <p:blipFill rotWithShape="1">
            <a:blip r:embed="rId10"/>
            <a:srcRect l="20481" t="34446" r="55166" b="56622"/>
            <a:stretch/>
          </p:blipFill>
          <p:spPr>
            <a:xfrm>
              <a:off x="-2103866" y="9528999"/>
              <a:ext cx="1023494" cy="265814"/>
            </a:xfrm>
            <a:prstGeom prst="rect">
              <a:avLst/>
            </a:prstGeom>
          </p:spPr>
        </p:pic>
        <p:pic>
          <p:nvPicPr>
            <p:cNvPr id="141" name="Image 140">
              <a:extLst>
                <a:ext uri="{FF2B5EF4-FFF2-40B4-BE49-F238E27FC236}">
                  <a16:creationId xmlns:a16="http://schemas.microsoft.com/office/drawing/2014/main" id="{CF518BE9-77A2-8E7A-E508-C9E2DEC103A7}"/>
                </a:ext>
              </a:extLst>
            </p:cNvPr>
            <p:cNvPicPr>
              <a:picLocks noChangeAspect="1"/>
            </p:cNvPicPr>
            <p:nvPr/>
          </p:nvPicPr>
          <p:blipFill rotWithShape="1">
            <a:blip r:embed="rId10"/>
            <a:srcRect l="20335" t="16294" r="34831" b="74776"/>
            <a:stretch/>
          </p:blipFill>
          <p:spPr>
            <a:xfrm>
              <a:off x="-4975500" y="9558997"/>
              <a:ext cx="1884262" cy="265814"/>
            </a:xfrm>
            <a:prstGeom prst="rect">
              <a:avLst/>
            </a:prstGeom>
          </p:spPr>
        </p:pic>
        <p:pic>
          <p:nvPicPr>
            <p:cNvPr id="142" name="Image 141">
              <a:extLst>
                <a:ext uri="{FF2B5EF4-FFF2-40B4-BE49-F238E27FC236}">
                  <a16:creationId xmlns:a16="http://schemas.microsoft.com/office/drawing/2014/main" id="{954A0F01-68D2-95B8-8FF0-19D86E952A94}"/>
                </a:ext>
              </a:extLst>
            </p:cNvPr>
            <p:cNvPicPr>
              <a:picLocks noChangeAspect="1"/>
            </p:cNvPicPr>
            <p:nvPr/>
          </p:nvPicPr>
          <p:blipFill rotWithShape="1">
            <a:blip r:embed="rId10"/>
            <a:srcRect l="21299" t="6910" r="46011" b="82621"/>
            <a:stretch/>
          </p:blipFill>
          <p:spPr>
            <a:xfrm>
              <a:off x="-6234094" y="9583314"/>
              <a:ext cx="1373869" cy="311635"/>
            </a:xfrm>
            <a:prstGeom prst="rect">
              <a:avLst/>
            </a:prstGeom>
          </p:spPr>
        </p:pic>
      </p:grpSp>
      <p:grpSp>
        <p:nvGrpSpPr>
          <p:cNvPr id="19300" name="Groupe 19299">
            <a:extLst>
              <a:ext uri="{FF2B5EF4-FFF2-40B4-BE49-F238E27FC236}">
                <a16:creationId xmlns:a16="http://schemas.microsoft.com/office/drawing/2014/main" id="{6D293F71-F6CF-EDCE-DB1E-5F62C9545660}"/>
              </a:ext>
            </a:extLst>
          </p:cNvPr>
          <p:cNvGrpSpPr/>
          <p:nvPr/>
        </p:nvGrpSpPr>
        <p:grpSpPr>
          <a:xfrm>
            <a:off x="27807947" y="24244837"/>
            <a:ext cx="1946350" cy="825894"/>
            <a:chOff x="25368868" y="24375577"/>
            <a:chExt cx="1946350" cy="825894"/>
          </a:xfrm>
        </p:grpSpPr>
        <p:pic>
          <p:nvPicPr>
            <p:cNvPr id="146" name="Image 145">
              <a:extLst>
                <a:ext uri="{FF2B5EF4-FFF2-40B4-BE49-F238E27FC236}">
                  <a16:creationId xmlns:a16="http://schemas.microsoft.com/office/drawing/2014/main" id="{2015ABEF-0A13-7CCE-DB5B-7BF449E774BC}"/>
                </a:ext>
              </a:extLst>
            </p:cNvPr>
            <p:cNvPicPr>
              <a:picLocks noChangeAspect="1"/>
            </p:cNvPicPr>
            <p:nvPr/>
          </p:nvPicPr>
          <p:blipFill rotWithShape="1">
            <a:blip r:embed="rId10"/>
            <a:srcRect l="21975" t="24238" r="49632" b="66830"/>
            <a:stretch/>
          </p:blipFill>
          <p:spPr>
            <a:xfrm>
              <a:off x="25440469" y="24612630"/>
              <a:ext cx="1232577" cy="298606"/>
            </a:xfrm>
            <a:prstGeom prst="rect">
              <a:avLst/>
            </a:prstGeom>
          </p:spPr>
        </p:pic>
        <p:pic>
          <p:nvPicPr>
            <p:cNvPr id="150" name="Image 149">
              <a:extLst>
                <a:ext uri="{FF2B5EF4-FFF2-40B4-BE49-F238E27FC236}">
                  <a16:creationId xmlns:a16="http://schemas.microsoft.com/office/drawing/2014/main" id="{3F28C6E3-E770-E8F8-99E5-3A7378888EC8}"/>
                </a:ext>
              </a:extLst>
            </p:cNvPr>
            <p:cNvPicPr>
              <a:picLocks noChangeAspect="1"/>
            </p:cNvPicPr>
            <p:nvPr/>
          </p:nvPicPr>
          <p:blipFill rotWithShape="1">
            <a:blip r:embed="rId10"/>
            <a:srcRect l="20481" t="34446" r="55166" b="56622"/>
            <a:stretch/>
          </p:blipFill>
          <p:spPr>
            <a:xfrm>
              <a:off x="25383498" y="24375577"/>
              <a:ext cx="1057220" cy="298608"/>
            </a:xfrm>
            <a:prstGeom prst="rect">
              <a:avLst/>
            </a:prstGeom>
          </p:spPr>
        </p:pic>
        <p:pic>
          <p:nvPicPr>
            <p:cNvPr id="152" name="Image 151">
              <a:extLst>
                <a:ext uri="{FF2B5EF4-FFF2-40B4-BE49-F238E27FC236}">
                  <a16:creationId xmlns:a16="http://schemas.microsoft.com/office/drawing/2014/main" id="{CF518BE9-77A2-8E7A-E508-C9E2DEC103A7}"/>
                </a:ext>
              </a:extLst>
            </p:cNvPr>
            <p:cNvPicPr>
              <a:picLocks noChangeAspect="1"/>
            </p:cNvPicPr>
            <p:nvPr/>
          </p:nvPicPr>
          <p:blipFill rotWithShape="1">
            <a:blip r:embed="rId10"/>
            <a:srcRect l="20335" t="16294" r="34831" b="74776"/>
            <a:stretch/>
          </p:blipFill>
          <p:spPr>
            <a:xfrm>
              <a:off x="25368868" y="24902863"/>
              <a:ext cx="1946350" cy="298608"/>
            </a:xfrm>
            <a:prstGeom prst="rect">
              <a:avLst/>
            </a:prstGeom>
          </p:spPr>
        </p:pic>
      </p:grpSp>
      <p:grpSp>
        <p:nvGrpSpPr>
          <p:cNvPr id="160" name="Groupe 159">
            <a:extLst>
              <a:ext uri="{FF2B5EF4-FFF2-40B4-BE49-F238E27FC236}">
                <a16:creationId xmlns:a16="http://schemas.microsoft.com/office/drawing/2014/main" id="{A989A114-89F3-617A-5272-1E28EFD54775}"/>
              </a:ext>
            </a:extLst>
          </p:cNvPr>
          <p:cNvGrpSpPr/>
          <p:nvPr/>
        </p:nvGrpSpPr>
        <p:grpSpPr>
          <a:xfrm>
            <a:off x="9307294" y="25952256"/>
            <a:ext cx="2808264" cy="502483"/>
            <a:chOff x="-6234094" y="9580664"/>
            <a:chExt cx="3164749" cy="560384"/>
          </a:xfrm>
        </p:grpSpPr>
        <p:pic>
          <p:nvPicPr>
            <p:cNvPr id="161" name="Image 160">
              <a:extLst>
                <a:ext uri="{FF2B5EF4-FFF2-40B4-BE49-F238E27FC236}">
                  <a16:creationId xmlns:a16="http://schemas.microsoft.com/office/drawing/2014/main" id="{2015ABEF-0A13-7CCE-DB5B-7BF449E774BC}"/>
                </a:ext>
              </a:extLst>
            </p:cNvPr>
            <p:cNvPicPr>
              <a:picLocks noChangeAspect="1"/>
            </p:cNvPicPr>
            <p:nvPr/>
          </p:nvPicPr>
          <p:blipFill rotWithShape="1">
            <a:blip r:embed="rId10"/>
            <a:srcRect l="21975" t="24238" r="49632" b="66830"/>
            <a:stretch/>
          </p:blipFill>
          <p:spPr>
            <a:xfrm>
              <a:off x="-6205045" y="9875235"/>
              <a:ext cx="1193259" cy="265813"/>
            </a:xfrm>
            <a:prstGeom prst="rect">
              <a:avLst/>
            </a:prstGeom>
          </p:spPr>
        </p:pic>
        <p:pic>
          <p:nvPicPr>
            <p:cNvPr id="162" name="Image 161">
              <a:extLst>
                <a:ext uri="{FF2B5EF4-FFF2-40B4-BE49-F238E27FC236}">
                  <a16:creationId xmlns:a16="http://schemas.microsoft.com/office/drawing/2014/main" id="{3F28C6E3-E770-E8F8-99E5-3A7378888EC8}"/>
                </a:ext>
              </a:extLst>
            </p:cNvPr>
            <p:cNvPicPr>
              <a:picLocks noChangeAspect="1"/>
            </p:cNvPicPr>
            <p:nvPr/>
          </p:nvPicPr>
          <p:blipFill rotWithShape="1">
            <a:blip r:embed="rId10"/>
            <a:srcRect l="20481" t="34446" r="55166" b="56622"/>
            <a:stretch/>
          </p:blipFill>
          <p:spPr>
            <a:xfrm>
              <a:off x="-4959805" y="9869052"/>
              <a:ext cx="1023495" cy="265814"/>
            </a:xfrm>
            <a:prstGeom prst="rect">
              <a:avLst/>
            </a:prstGeom>
          </p:spPr>
        </p:pic>
        <p:pic>
          <p:nvPicPr>
            <p:cNvPr id="163" name="Image 162">
              <a:extLst>
                <a:ext uri="{FF2B5EF4-FFF2-40B4-BE49-F238E27FC236}">
                  <a16:creationId xmlns:a16="http://schemas.microsoft.com/office/drawing/2014/main" id="{CF518BE9-77A2-8E7A-E508-C9E2DEC103A7}"/>
                </a:ext>
              </a:extLst>
            </p:cNvPr>
            <p:cNvPicPr>
              <a:picLocks noChangeAspect="1"/>
            </p:cNvPicPr>
            <p:nvPr/>
          </p:nvPicPr>
          <p:blipFill rotWithShape="1">
            <a:blip r:embed="rId10"/>
            <a:srcRect l="20335" t="16294" r="34831" b="74776"/>
            <a:stretch/>
          </p:blipFill>
          <p:spPr>
            <a:xfrm>
              <a:off x="-4953607" y="9580664"/>
              <a:ext cx="1884262" cy="265814"/>
            </a:xfrm>
            <a:prstGeom prst="rect">
              <a:avLst/>
            </a:prstGeom>
          </p:spPr>
        </p:pic>
        <p:pic>
          <p:nvPicPr>
            <p:cNvPr id="164" name="Image 163">
              <a:extLst>
                <a:ext uri="{FF2B5EF4-FFF2-40B4-BE49-F238E27FC236}">
                  <a16:creationId xmlns:a16="http://schemas.microsoft.com/office/drawing/2014/main" id="{954A0F01-68D2-95B8-8FF0-19D86E952A94}"/>
                </a:ext>
              </a:extLst>
            </p:cNvPr>
            <p:cNvPicPr>
              <a:picLocks noChangeAspect="1"/>
            </p:cNvPicPr>
            <p:nvPr/>
          </p:nvPicPr>
          <p:blipFill rotWithShape="1">
            <a:blip r:embed="rId10"/>
            <a:srcRect l="21299" t="6910" r="46011" b="82621"/>
            <a:stretch/>
          </p:blipFill>
          <p:spPr>
            <a:xfrm>
              <a:off x="-6234094" y="9583314"/>
              <a:ext cx="1373869" cy="311635"/>
            </a:xfrm>
            <a:prstGeom prst="rect">
              <a:avLst/>
            </a:prstGeom>
          </p:spPr>
        </p:pic>
      </p:grpSp>
      <p:sp>
        <p:nvSpPr>
          <p:cNvPr id="165" name="ZoneTexte 164">
            <a:extLst>
              <a:ext uri="{FF2B5EF4-FFF2-40B4-BE49-F238E27FC236}">
                <a16:creationId xmlns:a16="http://schemas.microsoft.com/office/drawing/2014/main" id="{3E2700F8-670C-5613-5B0A-DF65ACB09D86}"/>
              </a:ext>
            </a:extLst>
          </p:cNvPr>
          <p:cNvSpPr txBox="1"/>
          <p:nvPr/>
        </p:nvSpPr>
        <p:spPr>
          <a:xfrm>
            <a:off x="4740908" y="24876040"/>
            <a:ext cx="869341" cy="369332"/>
          </a:xfrm>
          <a:prstGeom prst="rect">
            <a:avLst/>
          </a:prstGeom>
          <a:noFill/>
        </p:spPr>
        <p:txBody>
          <a:bodyPr wrap="none" rtlCol="0">
            <a:spAutoFit/>
          </a:bodyPr>
          <a:lstStyle/>
          <a:p>
            <a:r>
              <a:rPr lang="fr-BE" b="1" u="sng" dirty="0">
                <a:solidFill>
                  <a:schemeClr val="accent1">
                    <a:lumMod val="75000"/>
                  </a:schemeClr>
                </a:solidFill>
              </a:rPr>
              <a:t>EOMES</a:t>
            </a:r>
          </a:p>
        </p:txBody>
      </p:sp>
      <p:sp>
        <p:nvSpPr>
          <p:cNvPr id="166" name="ZoneTexte 165">
            <a:extLst>
              <a:ext uri="{FF2B5EF4-FFF2-40B4-BE49-F238E27FC236}">
                <a16:creationId xmlns:a16="http://schemas.microsoft.com/office/drawing/2014/main" id="{3E2700F8-670C-5613-5B0A-DF65ACB09D86}"/>
              </a:ext>
            </a:extLst>
          </p:cNvPr>
          <p:cNvSpPr txBox="1"/>
          <p:nvPr/>
        </p:nvSpPr>
        <p:spPr>
          <a:xfrm>
            <a:off x="4749828" y="26749331"/>
            <a:ext cx="686406" cy="369332"/>
          </a:xfrm>
          <a:prstGeom prst="rect">
            <a:avLst/>
          </a:prstGeom>
          <a:noFill/>
        </p:spPr>
        <p:txBody>
          <a:bodyPr wrap="none" rtlCol="0">
            <a:spAutoFit/>
          </a:bodyPr>
          <a:lstStyle/>
          <a:p>
            <a:r>
              <a:rPr lang="fr-BE" b="1" u="sng" dirty="0" err="1">
                <a:solidFill>
                  <a:schemeClr val="accent1">
                    <a:lumMod val="75000"/>
                  </a:schemeClr>
                </a:solidFill>
              </a:rPr>
              <a:t>T-bet</a:t>
            </a:r>
            <a:endParaRPr lang="fr-BE" b="1" u="sng" dirty="0">
              <a:solidFill>
                <a:schemeClr val="accent1">
                  <a:lumMod val="75000"/>
                </a:schemeClr>
              </a:solidFill>
            </a:endParaRPr>
          </a:p>
        </p:txBody>
      </p:sp>
      <p:sp>
        <p:nvSpPr>
          <p:cNvPr id="167" name="ZoneTexte 166">
            <a:extLst>
              <a:ext uri="{FF2B5EF4-FFF2-40B4-BE49-F238E27FC236}">
                <a16:creationId xmlns:a16="http://schemas.microsoft.com/office/drawing/2014/main" id="{3E2700F8-670C-5613-5B0A-DF65ACB09D86}"/>
              </a:ext>
            </a:extLst>
          </p:cNvPr>
          <p:cNvSpPr txBox="1"/>
          <p:nvPr/>
        </p:nvSpPr>
        <p:spPr>
          <a:xfrm>
            <a:off x="573830" y="26786468"/>
            <a:ext cx="686406" cy="369332"/>
          </a:xfrm>
          <a:prstGeom prst="rect">
            <a:avLst/>
          </a:prstGeom>
          <a:noFill/>
        </p:spPr>
        <p:txBody>
          <a:bodyPr wrap="none" rtlCol="0">
            <a:spAutoFit/>
          </a:bodyPr>
          <a:lstStyle/>
          <a:p>
            <a:r>
              <a:rPr lang="fr-BE" b="1" u="sng" dirty="0" err="1">
                <a:solidFill>
                  <a:schemeClr val="accent1">
                    <a:lumMod val="75000"/>
                  </a:schemeClr>
                </a:solidFill>
              </a:rPr>
              <a:t>T-bet</a:t>
            </a:r>
            <a:endParaRPr lang="fr-BE" b="1" u="sng" dirty="0">
              <a:solidFill>
                <a:schemeClr val="accent1">
                  <a:lumMod val="75000"/>
                </a:schemeClr>
              </a:solidFill>
            </a:endParaRPr>
          </a:p>
        </p:txBody>
      </p:sp>
      <p:sp>
        <p:nvSpPr>
          <p:cNvPr id="168" name="ZoneTexte 167">
            <a:extLst>
              <a:ext uri="{FF2B5EF4-FFF2-40B4-BE49-F238E27FC236}">
                <a16:creationId xmlns:a16="http://schemas.microsoft.com/office/drawing/2014/main" id="{3E2700F8-670C-5613-5B0A-DF65ACB09D86}"/>
              </a:ext>
            </a:extLst>
          </p:cNvPr>
          <p:cNvSpPr txBox="1"/>
          <p:nvPr/>
        </p:nvSpPr>
        <p:spPr>
          <a:xfrm>
            <a:off x="573830" y="24887543"/>
            <a:ext cx="823239" cy="369332"/>
          </a:xfrm>
          <a:prstGeom prst="rect">
            <a:avLst/>
          </a:prstGeom>
          <a:noFill/>
        </p:spPr>
        <p:txBody>
          <a:bodyPr wrap="none" rtlCol="0">
            <a:spAutoFit/>
          </a:bodyPr>
          <a:lstStyle/>
          <a:p>
            <a:r>
              <a:rPr lang="fr-BE" b="1" u="sng" dirty="0">
                <a:solidFill>
                  <a:schemeClr val="accent1">
                    <a:lumMod val="75000"/>
                  </a:schemeClr>
                </a:solidFill>
              </a:rPr>
              <a:t>Fox-P3</a:t>
            </a:r>
          </a:p>
        </p:txBody>
      </p:sp>
      <p:sp>
        <p:nvSpPr>
          <p:cNvPr id="11" name="TextBox 871">
            <a:extLst>
              <a:ext uri="{FF2B5EF4-FFF2-40B4-BE49-F238E27FC236}">
                <a16:creationId xmlns:a16="http://schemas.microsoft.com/office/drawing/2014/main" id="{2226ABEC-4EE0-5C5F-BF1D-DA1A28DE4C23}"/>
              </a:ext>
            </a:extLst>
          </p:cNvPr>
          <p:cNvSpPr txBox="1"/>
          <p:nvPr/>
        </p:nvSpPr>
        <p:spPr>
          <a:xfrm>
            <a:off x="1152643" y="9084569"/>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grpSp>
        <p:nvGrpSpPr>
          <p:cNvPr id="59" name="Groupe 58">
            <a:extLst>
              <a:ext uri="{FF2B5EF4-FFF2-40B4-BE49-F238E27FC236}">
                <a16:creationId xmlns:a16="http://schemas.microsoft.com/office/drawing/2014/main" id="{D5AAB600-F898-1DE4-63E4-0DFB6CBA7FFF}"/>
              </a:ext>
            </a:extLst>
          </p:cNvPr>
          <p:cNvGrpSpPr/>
          <p:nvPr/>
        </p:nvGrpSpPr>
        <p:grpSpPr>
          <a:xfrm>
            <a:off x="18759822" y="19632062"/>
            <a:ext cx="2112212" cy="2514152"/>
            <a:chOff x="10618256" y="3779883"/>
            <a:chExt cx="1576692" cy="1876728"/>
          </a:xfrm>
        </p:grpSpPr>
        <p:sp>
          <p:nvSpPr>
            <p:cNvPr id="60" name="Rectangle 59">
              <a:extLst>
                <a:ext uri="{FF2B5EF4-FFF2-40B4-BE49-F238E27FC236}">
                  <a16:creationId xmlns:a16="http://schemas.microsoft.com/office/drawing/2014/main" id="{13BDAE34-5892-4B89-7D66-3BDF64C0D6F9}"/>
                </a:ext>
              </a:extLst>
            </p:cNvPr>
            <p:cNvSpPr/>
            <p:nvPr/>
          </p:nvSpPr>
          <p:spPr>
            <a:xfrm>
              <a:off x="10618257" y="3812325"/>
              <a:ext cx="332005" cy="181340"/>
            </a:xfrm>
            <a:prstGeom prst="rect">
              <a:avLst/>
            </a:prstGeom>
            <a:solidFill>
              <a:srgbClr val="0000C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a:extLst>
                <a:ext uri="{FF2B5EF4-FFF2-40B4-BE49-F238E27FC236}">
                  <a16:creationId xmlns:a16="http://schemas.microsoft.com/office/drawing/2014/main" id="{F6EDB0C4-B9C7-3B23-1B3E-0DC88C78C886}"/>
                </a:ext>
              </a:extLst>
            </p:cNvPr>
            <p:cNvSpPr/>
            <p:nvPr/>
          </p:nvSpPr>
          <p:spPr>
            <a:xfrm>
              <a:off x="10618257" y="4082993"/>
              <a:ext cx="332005" cy="181340"/>
            </a:xfrm>
            <a:prstGeom prst="rect">
              <a:avLst/>
            </a:prstGeom>
            <a:solidFill>
              <a:srgbClr val="CB00C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2" name="Rectangle 61">
              <a:extLst>
                <a:ext uri="{FF2B5EF4-FFF2-40B4-BE49-F238E27FC236}">
                  <a16:creationId xmlns:a16="http://schemas.microsoft.com/office/drawing/2014/main" id="{F74C56E7-D8BD-B1A6-F323-4F9B36D69F5E}"/>
                </a:ext>
              </a:extLst>
            </p:cNvPr>
            <p:cNvSpPr/>
            <p:nvPr/>
          </p:nvSpPr>
          <p:spPr>
            <a:xfrm>
              <a:off x="10618256" y="4353661"/>
              <a:ext cx="332005" cy="181340"/>
            </a:xfrm>
            <a:prstGeom prst="rect">
              <a:avLst/>
            </a:prstGeom>
            <a:solidFill>
              <a:srgbClr val="009A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Rectangle 62">
              <a:extLst>
                <a:ext uri="{FF2B5EF4-FFF2-40B4-BE49-F238E27FC236}">
                  <a16:creationId xmlns:a16="http://schemas.microsoft.com/office/drawing/2014/main" id="{C87159F5-29FB-C5E0-090B-B08EF38A269E}"/>
                </a:ext>
              </a:extLst>
            </p:cNvPr>
            <p:cNvSpPr/>
            <p:nvPr/>
          </p:nvSpPr>
          <p:spPr>
            <a:xfrm>
              <a:off x="10618259" y="4624329"/>
              <a:ext cx="332005" cy="181340"/>
            </a:xfrm>
            <a:prstGeom prst="rect">
              <a:avLst/>
            </a:prstGeom>
            <a:solidFill>
              <a:srgbClr val="00C2C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64" name="Rectangle 19263">
              <a:extLst>
                <a:ext uri="{FF2B5EF4-FFF2-40B4-BE49-F238E27FC236}">
                  <a16:creationId xmlns:a16="http://schemas.microsoft.com/office/drawing/2014/main" id="{4B9B534F-E659-415A-BBC9-470CDDCBB665}"/>
                </a:ext>
              </a:extLst>
            </p:cNvPr>
            <p:cNvSpPr/>
            <p:nvPr/>
          </p:nvSpPr>
          <p:spPr>
            <a:xfrm>
              <a:off x="10618262" y="4894997"/>
              <a:ext cx="332005" cy="1813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65" name="Rectangle 19264">
              <a:extLst>
                <a:ext uri="{FF2B5EF4-FFF2-40B4-BE49-F238E27FC236}">
                  <a16:creationId xmlns:a16="http://schemas.microsoft.com/office/drawing/2014/main" id="{DE55B50F-D093-3A3C-A096-0F469C1372CB}"/>
                </a:ext>
              </a:extLst>
            </p:cNvPr>
            <p:cNvSpPr/>
            <p:nvPr/>
          </p:nvSpPr>
          <p:spPr>
            <a:xfrm>
              <a:off x="10618261" y="5165665"/>
              <a:ext cx="332005" cy="181340"/>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66" name="Rectangle 19265">
              <a:extLst>
                <a:ext uri="{FF2B5EF4-FFF2-40B4-BE49-F238E27FC236}">
                  <a16:creationId xmlns:a16="http://schemas.microsoft.com/office/drawing/2014/main" id="{63FFD392-8509-86B1-FF02-376E37C10716}"/>
                </a:ext>
              </a:extLst>
            </p:cNvPr>
            <p:cNvSpPr/>
            <p:nvPr/>
          </p:nvSpPr>
          <p:spPr>
            <a:xfrm>
              <a:off x="10618261" y="5436333"/>
              <a:ext cx="332005" cy="181340"/>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267" name="ZoneTexte 19266">
              <a:extLst>
                <a:ext uri="{FF2B5EF4-FFF2-40B4-BE49-F238E27FC236}">
                  <a16:creationId xmlns:a16="http://schemas.microsoft.com/office/drawing/2014/main" id="{045CDFE2-2D98-E65B-7B96-0605C4321D38}"/>
                </a:ext>
              </a:extLst>
            </p:cNvPr>
            <p:cNvSpPr txBox="1"/>
            <p:nvPr/>
          </p:nvSpPr>
          <p:spPr>
            <a:xfrm>
              <a:off x="10950261" y="3779883"/>
              <a:ext cx="424037" cy="245818"/>
            </a:xfrm>
            <a:prstGeom prst="rect">
              <a:avLst/>
            </a:prstGeom>
            <a:noFill/>
          </p:spPr>
          <p:txBody>
            <a:bodyPr wrap="none" rtlCol="0">
              <a:spAutoFit/>
            </a:bodyPr>
            <a:lstStyle/>
            <a:p>
              <a:r>
                <a:rPr lang="fr-BE" sz="1600" dirty="0"/>
                <a:t>DAPI</a:t>
              </a:r>
            </a:p>
          </p:txBody>
        </p:sp>
        <p:sp>
          <p:nvSpPr>
            <p:cNvPr id="19268" name="ZoneTexte 19267">
              <a:extLst>
                <a:ext uri="{FF2B5EF4-FFF2-40B4-BE49-F238E27FC236}">
                  <a16:creationId xmlns:a16="http://schemas.microsoft.com/office/drawing/2014/main" id="{26F65B57-D8E1-9233-C61E-7E91A8F7AB92}"/>
                </a:ext>
              </a:extLst>
            </p:cNvPr>
            <p:cNvSpPr txBox="1"/>
            <p:nvPr/>
          </p:nvSpPr>
          <p:spPr>
            <a:xfrm>
              <a:off x="10950261" y="4041944"/>
              <a:ext cx="577535" cy="245818"/>
            </a:xfrm>
            <a:prstGeom prst="rect">
              <a:avLst/>
            </a:prstGeom>
            <a:noFill/>
          </p:spPr>
          <p:txBody>
            <a:bodyPr wrap="none" rtlCol="0">
              <a:spAutoFit/>
            </a:bodyPr>
            <a:lstStyle/>
            <a:p>
              <a:r>
                <a:rPr lang="fr-BE" sz="1600" dirty="0" err="1"/>
                <a:t>EpCAM</a:t>
              </a:r>
              <a:endParaRPr lang="fr-BE" sz="1600" dirty="0"/>
            </a:p>
          </p:txBody>
        </p:sp>
        <p:sp>
          <p:nvSpPr>
            <p:cNvPr id="19269" name="ZoneTexte 19268">
              <a:extLst>
                <a:ext uri="{FF2B5EF4-FFF2-40B4-BE49-F238E27FC236}">
                  <a16:creationId xmlns:a16="http://schemas.microsoft.com/office/drawing/2014/main" id="{8B08AE29-7B3F-DB2E-2708-A11A046FB8C6}"/>
                </a:ext>
              </a:extLst>
            </p:cNvPr>
            <p:cNvSpPr txBox="1"/>
            <p:nvPr/>
          </p:nvSpPr>
          <p:spPr>
            <a:xfrm>
              <a:off x="10950261" y="4321220"/>
              <a:ext cx="489077" cy="245818"/>
            </a:xfrm>
            <a:prstGeom prst="rect">
              <a:avLst/>
            </a:prstGeom>
            <a:noFill/>
          </p:spPr>
          <p:txBody>
            <a:bodyPr wrap="none" rtlCol="0">
              <a:spAutoFit/>
            </a:bodyPr>
            <a:lstStyle/>
            <a:p>
              <a:r>
                <a:rPr lang="fr-BE" sz="1600" dirty="0"/>
                <a:t>CD8+ </a:t>
              </a:r>
            </a:p>
          </p:txBody>
        </p:sp>
        <p:sp>
          <p:nvSpPr>
            <p:cNvPr id="19270" name="ZoneTexte 19269">
              <a:extLst>
                <a:ext uri="{FF2B5EF4-FFF2-40B4-BE49-F238E27FC236}">
                  <a16:creationId xmlns:a16="http://schemas.microsoft.com/office/drawing/2014/main" id="{5BB3222C-73C0-BC94-F391-88D076EEEB9B}"/>
                </a:ext>
              </a:extLst>
            </p:cNvPr>
            <p:cNvSpPr txBox="1"/>
            <p:nvPr/>
          </p:nvSpPr>
          <p:spPr>
            <a:xfrm>
              <a:off x="10955341" y="4589340"/>
              <a:ext cx="781219" cy="245818"/>
            </a:xfrm>
            <a:prstGeom prst="rect">
              <a:avLst/>
            </a:prstGeom>
            <a:noFill/>
          </p:spPr>
          <p:txBody>
            <a:bodyPr wrap="none" rtlCol="0">
              <a:spAutoFit/>
            </a:bodyPr>
            <a:lstStyle/>
            <a:p>
              <a:r>
                <a:rPr lang="fr-BE" sz="1600" dirty="0"/>
                <a:t>CD3+ CD8-</a:t>
              </a:r>
            </a:p>
          </p:txBody>
        </p:sp>
        <p:sp>
          <p:nvSpPr>
            <p:cNvPr id="19271" name="ZoneTexte 19270">
              <a:extLst>
                <a:ext uri="{FF2B5EF4-FFF2-40B4-BE49-F238E27FC236}">
                  <a16:creationId xmlns:a16="http://schemas.microsoft.com/office/drawing/2014/main" id="{4AA70622-8036-51FA-4281-B32A74474671}"/>
                </a:ext>
              </a:extLst>
            </p:cNvPr>
            <p:cNvSpPr txBox="1"/>
            <p:nvPr/>
          </p:nvSpPr>
          <p:spPr>
            <a:xfrm>
              <a:off x="10950261" y="4862556"/>
              <a:ext cx="1147852" cy="245818"/>
            </a:xfrm>
            <a:prstGeom prst="rect">
              <a:avLst/>
            </a:prstGeom>
            <a:noFill/>
          </p:spPr>
          <p:txBody>
            <a:bodyPr wrap="none" rtlCol="0">
              <a:spAutoFit/>
            </a:bodyPr>
            <a:lstStyle/>
            <a:p>
              <a:r>
                <a:rPr lang="fr-BE" sz="1600" dirty="0" err="1"/>
                <a:t>GrzB</a:t>
              </a:r>
              <a:r>
                <a:rPr lang="fr-BE" sz="1600" dirty="0"/>
                <a:t>+ CD3- CD8-</a:t>
              </a:r>
            </a:p>
          </p:txBody>
        </p:sp>
        <p:sp>
          <p:nvSpPr>
            <p:cNvPr id="19272" name="ZoneTexte 19271">
              <a:extLst>
                <a:ext uri="{FF2B5EF4-FFF2-40B4-BE49-F238E27FC236}">
                  <a16:creationId xmlns:a16="http://schemas.microsoft.com/office/drawing/2014/main" id="{A9390141-EF2E-F14B-BB5A-3D3D5C55A562}"/>
                </a:ext>
              </a:extLst>
            </p:cNvPr>
            <p:cNvSpPr txBox="1"/>
            <p:nvPr/>
          </p:nvSpPr>
          <p:spPr>
            <a:xfrm>
              <a:off x="10950260" y="5130676"/>
              <a:ext cx="884807" cy="245818"/>
            </a:xfrm>
            <a:prstGeom prst="rect">
              <a:avLst/>
            </a:prstGeom>
            <a:noFill/>
          </p:spPr>
          <p:txBody>
            <a:bodyPr wrap="none" rtlCol="0">
              <a:spAutoFit/>
            </a:bodyPr>
            <a:lstStyle/>
            <a:p>
              <a:r>
                <a:rPr lang="fr-BE" sz="1600" dirty="0"/>
                <a:t>CD8+ </a:t>
              </a:r>
              <a:r>
                <a:rPr lang="fr-BE" sz="1600" dirty="0" err="1"/>
                <a:t>GrzB</a:t>
              </a:r>
              <a:r>
                <a:rPr lang="fr-BE" sz="1600" dirty="0"/>
                <a:t>+ </a:t>
              </a:r>
            </a:p>
          </p:txBody>
        </p:sp>
        <p:sp>
          <p:nvSpPr>
            <p:cNvPr id="19273" name="ZoneTexte 19272">
              <a:extLst>
                <a:ext uri="{FF2B5EF4-FFF2-40B4-BE49-F238E27FC236}">
                  <a16:creationId xmlns:a16="http://schemas.microsoft.com/office/drawing/2014/main" id="{47519189-4E16-B210-3193-F78BA8B795EE}"/>
                </a:ext>
              </a:extLst>
            </p:cNvPr>
            <p:cNvSpPr txBox="1"/>
            <p:nvPr/>
          </p:nvSpPr>
          <p:spPr>
            <a:xfrm>
              <a:off x="10950260" y="5403892"/>
              <a:ext cx="1244688" cy="252719"/>
            </a:xfrm>
            <a:prstGeom prst="rect">
              <a:avLst/>
            </a:prstGeom>
            <a:noFill/>
          </p:spPr>
          <p:txBody>
            <a:bodyPr wrap="none" rtlCol="0">
              <a:spAutoFit/>
            </a:bodyPr>
            <a:lstStyle/>
            <a:p>
              <a:r>
                <a:rPr lang="fr-BE" sz="1600" dirty="0"/>
                <a:t>CD3+ CD8- </a:t>
              </a:r>
              <a:r>
                <a:rPr lang="fr-BE" sz="1600" dirty="0" err="1"/>
                <a:t>GrzB</a:t>
              </a:r>
              <a:r>
                <a:rPr lang="fr-BE" sz="1600" dirty="0"/>
                <a:t>+ </a:t>
              </a:r>
            </a:p>
          </p:txBody>
        </p:sp>
      </p:grpSp>
      <p:pic>
        <p:nvPicPr>
          <p:cNvPr id="19283" name="Image 19282">
            <a:extLst>
              <a:ext uri="{FF2B5EF4-FFF2-40B4-BE49-F238E27FC236}">
                <a16:creationId xmlns:a16="http://schemas.microsoft.com/office/drawing/2014/main" id="{4BA6B38F-AD44-1F21-4B25-1475992313B9}"/>
              </a:ext>
            </a:extLst>
          </p:cNvPr>
          <p:cNvPicPr>
            <a:picLocks noChangeAspect="1"/>
          </p:cNvPicPr>
          <p:nvPr/>
        </p:nvPicPr>
        <p:blipFill rotWithShape="1">
          <a:blip r:embed="rId38"/>
          <a:srcRect b="24314"/>
          <a:stretch/>
        </p:blipFill>
        <p:spPr>
          <a:xfrm>
            <a:off x="8248840" y="30767131"/>
            <a:ext cx="3009570" cy="2521943"/>
          </a:xfrm>
          <a:prstGeom prst="rect">
            <a:avLst/>
          </a:prstGeom>
        </p:spPr>
      </p:pic>
      <p:grpSp>
        <p:nvGrpSpPr>
          <p:cNvPr id="19309" name="Groupe 19308">
            <a:extLst>
              <a:ext uri="{FF2B5EF4-FFF2-40B4-BE49-F238E27FC236}">
                <a16:creationId xmlns:a16="http://schemas.microsoft.com/office/drawing/2014/main" id="{508F0434-0335-F42E-1CF1-9AC73F18199C}"/>
              </a:ext>
            </a:extLst>
          </p:cNvPr>
          <p:cNvGrpSpPr/>
          <p:nvPr/>
        </p:nvGrpSpPr>
        <p:grpSpPr>
          <a:xfrm>
            <a:off x="23824927" y="17509584"/>
            <a:ext cx="5728770" cy="4626898"/>
            <a:chOff x="34931447" y="26423638"/>
            <a:chExt cx="5728770" cy="4626898"/>
          </a:xfrm>
        </p:grpSpPr>
        <p:grpSp>
          <p:nvGrpSpPr>
            <p:cNvPr id="19305" name="Groupe 19304">
              <a:extLst>
                <a:ext uri="{FF2B5EF4-FFF2-40B4-BE49-F238E27FC236}">
                  <a16:creationId xmlns:a16="http://schemas.microsoft.com/office/drawing/2014/main" id="{A6251F4F-5AD3-9937-80CD-FAF6050021D2}"/>
                </a:ext>
              </a:extLst>
            </p:cNvPr>
            <p:cNvGrpSpPr/>
            <p:nvPr/>
          </p:nvGrpSpPr>
          <p:grpSpPr>
            <a:xfrm>
              <a:off x="34931447" y="26423638"/>
              <a:ext cx="5722468" cy="2013103"/>
              <a:chOff x="35453383" y="27853902"/>
              <a:chExt cx="8107014" cy="2851960"/>
            </a:xfrm>
          </p:grpSpPr>
          <p:pic>
            <p:nvPicPr>
              <p:cNvPr id="19286" name="Image 19285" descr="Une image contenant art, capture d’écran, Graphique, Art fractal&#10;&#10;Description générée automatiquement">
                <a:extLst>
                  <a:ext uri="{FF2B5EF4-FFF2-40B4-BE49-F238E27FC236}">
                    <a16:creationId xmlns:a16="http://schemas.microsoft.com/office/drawing/2014/main" id="{5BED564D-1DB5-1486-D0E5-226F4E37DFD7}"/>
                  </a:ext>
                </a:extLst>
              </p:cNvPr>
              <p:cNvPicPr>
                <a:picLocks noChangeAspect="1"/>
              </p:cNvPicPr>
              <p:nvPr/>
            </p:nvPicPr>
            <p:blipFill>
              <a:blip r:embed="rId39" cstate="hqprint">
                <a:extLst>
                  <a:ext uri="{28A0092B-C50C-407E-A947-70E740481C1C}">
                    <a14:useLocalDpi xmlns:a14="http://schemas.microsoft.com/office/drawing/2010/main" val="0"/>
                  </a:ext>
                </a:extLst>
              </a:blip>
              <a:stretch>
                <a:fillRect/>
              </a:stretch>
            </p:blipFill>
            <p:spPr>
              <a:xfrm>
                <a:off x="35453383" y="27853902"/>
                <a:ext cx="3855655" cy="2851960"/>
              </a:xfrm>
              <a:prstGeom prst="rect">
                <a:avLst/>
              </a:prstGeom>
            </p:spPr>
          </p:pic>
          <p:sp>
            <p:nvSpPr>
              <p:cNvPr id="19291" name="Rectangle 19290">
                <a:extLst>
                  <a:ext uri="{FF2B5EF4-FFF2-40B4-BE49-F238E27FC236}">
                    <a16:creationId xmlns:a16="http://schemas.microsoft.com/office/drawing/2014/main" id="{B5BCCF76-B2A1-7902-1051-175194AEC66B}"/>
                  </a:ext>
                </a:extLst>
              </p:cNvPr>
              <p:cNvSpPr/>
              <p:nvPr/>
            </p:nvSpPr>
            <p:spPr>
              <a:xfrm>
                <a:off x="35972725" y="29121764"/>
                <a:ext cx="282261" cy="204032"/>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cxnSp>
            <p:nvCxnSpPr>
              <p:cNvPr id="19292" name="Connecteur droit 19291">
                <a:extLst>
                  <a:ext uri="{FF2B5EF4-FFF2-40B4-BE49-F238E27FC236}">
                    <a16:creationId xmlns:a16="http://schemas.microsoft.com/office/drawing/2014/main" id="{54B844E0-C037-4CC0-8B71-46C102F48C92}"/>
                  </a:ext>
                </a:extLst>
              </p:cNvPr>
              <p:cNvCxnSpPr>
                <a:cxnSpLocks/>
              </p:cNvCxnSpPr>
              <p:nvPr/>
            </p:nvCxnSpPr>
            <p:spPr>
              <a:xfrm flipH="1" flipV="1">
                <a:off x="36254986" y="29333744"/>
                <a:ext cx="7305411" cy="59066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293" name="Connecteur droit 19292">
                <a:extLst>
                  <a:ext uri="{FF2B5EF4-FFF2-40B4-BE49-F238E27FC236}">
                    <a16:creationId xmlns:a16="http://schemas.microsoft.com/office/drawing/2014/main" id="{82E28CE5-28A7-56EF-C6C3-BFA1E516EF16}"/>
                  </a:ext>
                </a:extLst>
              </p:cNvPr>
              <p:cNvCxnSpPr>
                <a:cxnSpLocks/>
              </p:cNvCxnSpPr>
              <p:nvPr/>
            </p:nvCxnSpPr>
            <p:spPr>
              <a:xfrm>
                <a:off x="35972725" y="29333744"/>
                <a:ext cx="1472413" cy="57028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19288" name="Image 19287" descr="Une image contenant Caractère coloré, violet, barrière de corail, violette&#10;&#10;Description générée automatiquement">
              <a:extLst>
                <a:ext uri="{FF2B5EF4-FFF2-40B4-BE49-F238E27FC236}">
                  <a16:creationId xmlns:a16="http://schemas.microsoft.com/office/drawing/2014/main" id="{E26A1B5E-B58D-C437-1856-DC058BDA43C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6355891" y="27870117"/>
              <a:ext cx="4304326" cy="3180419"/>
            </a:xfrm>
            <a:prstGeom prst="rect">
              <a:avLst/>
            </a:prstGeom>
          </p:spPr>
        </p:pic>
      </p:grpSp>
      <p:grpSp>
        <p:nvGrpSpPr>
          <p:cNvPr id="19317" name="Groupe 19316">
            <a:extLst>
              <a:ext uri="{FF2B5EF4-FFF2-40B4-BE49-F238E27FC236}">
                <a16:creationId xmlns:a16="http://schemas.microsoft.com/office/drawing/2014/main" id="{B3202ADE-C257-B4B7-2FC9-520DF32AE859}"/>
              </a:ext>
            </a:extLst>
          </p:cNvPr>
          <p:cNvGrpSpPr/>
          <p:nvPr/>
        </p:nvGrpSpPr>
        <p:grpSpPr>
          <a:xfrm>
            <a:off x="18737413" y="17121165"/>
            <a:ext cx="6095563" cy="5054958"/>
            <a:chOff x="18144681" y="25603616"/>
            <a:chExt cx="6095563" cy="5054958"/>
          </a:xfrm>
        </p:grpSpPr>
        <p:grpSp>
          <p:nvGrpSpPr>
            <p:cNvPr id="19297" name="Groupe 19296">
              <a:extLst>
                <a:ext uri="{FF2B5EF4-FFF2-40B4-BE49-F238E27FC236}">
                  <a16:creationId xmlns:a16="http://schemas.microsoft.com/office/drawing/2014/main" id="{4B4792C7-33EB-B378-BF29-067D0460A7EE}"/>
                </a:ext>
              </a:extLst>
            </p:cNvPr>
            <p:cNvGrpSpPr/>
            <p:nvPr/>
          </p:nvGrpSpPr>
          <p:grpSpPr>
            <a:xfrm>
              <a:off x="18144681" y="26003870"/>
              <a:ext cx="6095563" cy="4654704"/>
              <a:chOff x="30782413" y="27834014"/>
              <a:chExt cx="9044734" cy="6550059"/>
            </a:xfrm>
          </p:grpSpPr>
          <p:pic>
            <p:nvPicPr>
              <p:cNvPr id="19290" name="Image 19289" descr="Une image contenant art, violet, Art fractal, Caractère coloré&#10;&#10;Description générée automatiquement">
                <a:extLst>
                  <a:ext uri="{FF2B5EF4-FFF2-40B4-BE49-F238E27FC236}">
                    <a16:creationId xmlns:a16="http://schemas.microsoft.com/office/drawing/2014/main" id="{897B5A8C-0204-2FB4-BCFD-B024FFE33376}"/>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30782413" y="27834014"/>
                <a:ext cx="3855655" cy="2838274"/>
              </a:xfrm>
              <a:prstGeom prst="rect">
                <a:avLst/>
              </a:prstGeom>
            </p:spPr>
          </p:pic>
          <p:sp>
            <p:nvSpPr>
              <p:cNvPr id="19294" name="Rectangle 19293">
                <a:extLst>
                  <a:ext uri="{FF2B5EF4-FFF2-40B4-BE49-F238E27FC236}">
                    <a16:creationId xmlns:a16="http://schemas.microsoft.com/office/drawing/2014/main" id="{7DC1131F-8087-6A5A-BF11-001ADC34BD4E}"/>
                  </a:ext>
                </a:extLst>
              </p:cNvPr>
              <p:cNvSpPr/>
              <p:nvPr/>
            </p:nvSpPr>
            <p:spPr>
              <a:xfrm>
                <a:off x="31806389" y="28895456"/>
                <a:ext cx="282261" cy="204032"/>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cxnSp>
            <p:nvCxnSpPr>
              <p:cNvPr id="19295" name="Connecteur droit 19294">
                <a:extLst>
                  <a:ext uri="{FF2B5EF4-FFF2-40B4-BE49-F238E27FC236}">
                    <a16:creationId xmlns:a16="http://schemas.microsoft.com/office/drawing/2014/main" id="{85829E04-8071-338A-2207-742E91841495}"/>
                  </a:ext>
                </a:extLst>
              </p:cNvPr>
              <p:cNvCxnSpPr>
                <a:cxnSpLocks/>
              </p:cNvCxnSpPr>
              <p:nvPr/>
            </p:nvCxnSpPr>
            <p:spPr>
              <a:xfrm>
                <a:off x="31806390" y="29083131"/>
                <a:ext cx="1939979" cy="813737"/>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296" name="Connecteur droit 19295">
                <a:extLst>
                  <a:ext uri="{FF2B5EF4-FFF2-40B4-BE49-F238E27FC236}">
                    <a16:creationId xmlns:a16="http://schemas.microsoft.com/office/drawing/2014/main" id="{769857A0-0744-FD44-5F70-A2B5E07E08E4}"/>
                  </a:ext>
                </a:extLst>
              </p:cNvPr>
              <p:cNvCxnSpPr>
                <a:cxnSpLocks/>
                <a:endCxn id="19294" idx="3"/>
              </p:cNvCxnSpPr>
              <p:nvPr/>
            </p:nvCxnSpPr>
            <p:spPr>
              <a:xfrm flipH="1" flipV="1">
                <a:off x="32088650" y="28997471"/>
                <a:ext cx="7700171" cy="90367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9289" name="Image 19288" descr="Une image contenant barrière de corail, violet, Caractère coloré, violette&#10;&#10;Description générée automatiquement">
                <a:extLst>
                  <a:ext uri="{FF2B5EF4-FFF2-40B4-BE49-F238E27FC236}">
                    <a16:creationId xmlns:a16="http://schemas.microsoft.com/office/drawing/2014/main" id="{84E9C5CC-3933-F2A8-75E1-CF48C52A7AE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3741841" y="29892764"/>
                <a:ext cx="6085306" cy="4491309"/>
              </a:xfrm>
              <a:prstGeom prst="rect">
                <a:avLst/>
              </a:prstGeom>
            </p:spPr>
          </p:pic>
        </p:grpSp>
        <p:sp>
          <p:nvSpPr>
            <p:cNvPr id="19285" name="ZoneTexte 19284">
              <a:extLst>
                <a:ext uri="{FF2B5EF4-FFF2-40B4-BE49-F238E27FC236}">
                  <a16:creationId xmlns:a16="http://schemas.microsoft.com/office/drawing/2014/main" id="{4A3E421F-CDAC-A3B7-B212-93C8EE45594F}"/>
                </a:ext>
              </a:extLst>
            </p:cNvPr>
            <p:cNvSpPr txBox="1"/>
            <p:nvPr/>
          </p:nvSpPr>
          <p:spPr>
            <a:xfrm>
              <a:off x="18669500" y="25603616"/>
              <a:ext cx="1449436" cy="461665"/>
            </a:xfrm>
            <a:prstGeom prst="rect">
              <a:avLst/>
            </a:prstGeom>
            <a:noFill/>
          </p:spPr>
          <p:txBody>
            <a:bodyPr wrap="none" rtlCol="0">
              <a:spAutoFit/>
            </a:bodyPr>
            <a:lstStyle/>
            <a:p>
              <a:r>
                <a:rPr lang="fr-BE" sz="2400" b="1" dirty="0" err="1">
                  <a:solidFill>
                    <a:srgbClr val="FF0000"/>
                  </a:solidFill>
                </a:rPr>
                <a:t>Mock</a:t>
              </a:r>
              <a:r>
                <a:rPr lang="fr-BE" sz="2400" b="1" dirty="0">
                  <a:solidFill>
                    <a:srgbClr val="FF0000"/>
                  </a:solidFill>
                </a:rPr>
                <a:t> DSS</a:t>
              </a:r>
            </a:p>
          </p:txBody>
        </p:sp>
      </p:grpSp>
      <p:sp>
        <p:nvSpPr>
          <p:cNvPr id="19316" name="ZoneTexte 19315">
            <a:extLst>
              <a:ext uri="{FF2B5EF4-FFF2-40B4-BE49-F238E27FC236}">
                <a16:creationId xmlns:a16="http://schemas.microsoft.com/office/drawing/2014/main" id="{95CA7EEC-B6A4-8C23-617F-4D8053244D8D}"/>
              </a:ext>
            </a:extLst>
          </p:cNvPr>
          <p:cNvSpPr txBox="1"/>
          <p:nvPr/>
        </p:nvSpPr>
        <p:spPr>
          <a:xfrm>
            <a:off x="24363968" y="17124488"/>
            <a:ext cx="1869423" cy="461665"/>
          </a:xfrm>
          <a:prstGeom prst="rect">
            <a:avLst/>
          </a:prstGeom>
          <a:noFill/>
        </p:spPr>
        <p:txBody>
          <a:bodyPr wrap="none" rtlCol="0">
            <a:spAutoFit/>
          </a:bodyPr>
          <a:lstStyle/>
          <a:p>
            <a:r>
              <a:rPr lang="fr-BE" sz="2400" b="1" dirty="0">
                <a:solidFill>
                  <a:srgbClr val="0404FF"/>
                </a:solidFill>
              </a:rPr>
              <a:t>MuHV-4 DSS</a:t>
            </a:r>
          </a:p>
        </p:txBody>
      </p:sp>
      <p:pic>
        <p:nvPicPr>
          <p:cNvPr id="19319" name="Image 19318">
            <a:extLst>
              <a:ext uri="{FF2B5EF4-FFF2-40B4-BE49-F238E27FC236}">
                <a16:creationId xmlns:a16="http://schemas.microsoft.com/office/drawing/2014/main" id="{ABCEC59B-8032-6230-61EB-CD4A61AB1DBF}"/>
              </a:ext>
            </a:extLst>
          </p:cNvPr>
          <p:cNvPicPr>
            <a:picLocks noChangeAspect="1"/>
          </p:cNvPicPr>
          <p:nvPr/>
        </p:nvPicPr>
        <p:blipFill rotWithShape="1">
          <a:blip r:embed="rId43"/>
          <a:srcRect b="3507"/>
          <a:stretch/>
        </p:blipFill>
        <p:spPr>
          <a:xfrm>
            <a:off x="12393425" y="31334705"/>
            <a:ext cx="8852340" cy="5208658"/>
          </a:xfrm>
          <a:prstGeom prst="rect">
            <a:avLst/>
          </a:prstGeom>
        </p:spPr>
      </p:pic>
      <p:pic>
        <p:nvPicPr>
          <p:cNvPr id="122" name="Image 121">
            <a:extLst>
              <a:ext uri="{FF2B5EF4-FFF2-40B4-BE49-F238E27FC236}">
                <a16:creationId xmlns:a16="http://schemas.microsoft.com/office/drawing/2014/main" id="{0BFA2198-3D92-677E-7C9F-CB96E70272DB}"/>
              </a:ext>
            </a:extLst>
          </p:cNvPr>
          <p:cNvPicPr>
            <a:picLocks noChangeAspect="1"/>
          </p:cNvPicPr>
          <p:nvPr/>
        </p:nvPicPr>
        <p:blipFill rotWithShape="1">
          <a:blip r:embed="rId44"/>
          <a:srcRect b="86168"/>
          <a:stretch/>
        </p:blipFill>
        <p:spPr>
          <a:xfrm>
            <a:off x="21101673" y="31432692"/>
            <a:ext cx="2792321" cy="416662"/>
          </a:xfrm>
          <a:prstGeom prst="rect">
            <a:avLst/>
          </a:prstGeom>
        </p:spPr>
      </p:pic>
      <p:pic>
        <p:nvPicPr>
          <p:cNvPr id="515" name="Image 514">
            <a:extLst>
              <a:ext uri="{FF2B5EF4-FFF2-40B4-BE49-F238E27FC236}">
                <a16:creationId xmlns:a16="http://schemas.microsoft.com/office/drawing/2014/main" id="{C282382E-6CEB-3067-1D64-F574E89D1F8C}"/>
              </a:ext>
            </a:extLst>
          </p:cNvPr>
          <p:cNvPicPr>
            <a:picLocks noChangeAspect="1"/>
          </p:cNvPicPr>
          <p:nvPr/>
        </p:nvPicPr>
        <p:blipFill rotWithShape="1">
          <a:blip r:embed="rId45"/>
          <a:srcRect l="17173" t="4524"/>
          <a:stretch/>
        </p:blipFill>
        <p:spPr>
          <a:xfrm>
            <a:off x="23845952" y="31493084"/>
            <a:ext cx="5400196" cy="3758183"/>
          </a:xfrm>
          <a:prstGeom prst="rect">
            <a:avLst/>
          </a:prstGeom>
        </p:spPr>
      </p:pic>
      <p:pic>
        <p:nvPicPr>
          <p:cNvPr id="517" name="Image 516">
            <a:extLst>
              <a:ext uri="{FF2B5EF4-FFF2-40B4-BE49-F238E27FC236}">
                <a16:creationId xmlns:a16="http://schemas.microsoft.com/office/drawing/2014/main" id="{77EA4099-57F4-D868-CF7D-78694628FAB4}"/>
              </a:ext>
            </a:extLst>
          </p:cNvPr>
          <p:cNvPicPr>
            <a:picLocks noChangeAspect="1"/>
          </p:cNvPicPr>
          <p:nvPr/>
        </p:nvPicPr>
        <p:blipFill rotWithShape="1">
          <a:blip r:embed="rId46"/>
          <a:srcRect t="14441"/>
          <a:stretch/>
        </p:blipFill>
        <p:spPr>
          <a:xfrm>
            <a:off x="21317395" y="32128230"/>
            <a:ext cx="2149004" cy="2048910"/>
          </a:xfrm>
          <a:prstGeom prst="rect">
            <a:avLst/>
          </a:prstGeom>
        </p:spPr>
      </p:pic>
      <p:sp>
        <p:nvSpPr>
          <p:cNvPr id="518" name="Rectangle : coins arrondis 517">
            <a:extLst>
              <a:ext uri="{FF2B5EF4-FFF2-40B4-BE49-F238E27FC236}">
                <a16:creationId xmlns:a16="http://schemas.microsoft.com/office/drawing/2014/main" id="{9AC73C7B-E22A-2669-565B-05FCC224B944}"/>
              </a:ext>
            </a:extLst>
          </p:cNvPr>
          <p:cNvSpPr/>
          <p:nvPr/>
        </p:nvSpPr>
        <p:spPr>
          <a:xfrm>
            <a:off x="21293845" y="32012837"/>
            <a:ext cx="2149005" cy="2171562"/>
          </a:xfrm>
          <a:prstGeom prst="roundRect">
            <a:avLst>
              <a:gd name="adj" fmla="val 36909"/>
            </a:avLst>
          </a:prstGeom>
          <a:noFill/>
          <a:ln w="19050">
            <a:solidFill>
              <a:srgbClr val="0000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20" name="Connecteur droit 519">
            <a:extLst>
              <a:ext uri="{FF2B5EF4-FFF2-40B4-BE49-F238E27FC236}">
                <a16:creationId xmlns:a16="http://schemas.microsoft.com/office/drawing/2014/main" id="{EEBB3164-FBCB-193A-03EB-6F9206A8A49C}"/>
              </a:ext>
            </a:extLst>
          </p:cNvPr>
          <p:cNvCxnSpPr>
            <a:cxnSpLocks/>
          </p:cNvCxnSpPr>
          <p:nvPr/>
        </p:nvCxnSpPr>
        <p:spPr>
          <a:xfrm flipV="1">
            <a:off x="19713569" y="32211973"/>
            <a:ext cx="1856271" cy="1612768"/>
          </a:xfrm>
          <a:prstGeom prst="line">
            <a:avLst/>
          </a:prstGeom>
          <a:ln w="19050">
            <a:solidFill>
              <a:srgbClr val="0303FF"/>
            </a:solidFill>
            <a:prstDash val="dash"/>
          </a:ln>
        </p:spPr>
        <p:style>
          <a:lnRef idx="1">
            <a:schemeClr val="accent1"/>
          </a:lnRef>
          <a:fillRef idx="0">
            <a:schemeClr val="accent1"/>
          </a:fillRef>
          <a:effectRef idx="0">
            <a:schemeClr val="accent1"/>
          </a:effectRef>
          <a:fontRef idx="minor">
            <a:schemeClr val="tx1"/>
          </a:fontRef>
        </p:style>
      </p:cxnSp>
      <p:cxnSp>
        <p:nvCxnSpPr>
          <p:cNvPr id="521" name="Connecteur droit 520">
            <a:extLst>
              <a:ext uri="{FF2B5EF4-FFF2-40B4-BE49-F238E27FC236}">
                <a16:creationId xmlns:a16="http://schemas.microsoft.com/office/drawing/2014/main" id="{4B0665B5-2C11-D889-2F11-4753E558975D}"/>
              </a:ext>
            </a:extLst>
          </p:cNvPr>
          <p:cNvCxnSpPr>
            <a:cxnSpLocks/>
            <a:endCxn id="518" idx="2"/>
          </p:cNvCxnSpPr>
          <p:nvPr/>
        </p:nvCxnSpPr>
        <p:spPr>
          <a:xfrm flipV="1">
            <a:off x="19806910" y="34184399"/>
            <a:ext cx="2561438" cy="249464"/>
          </a:xfrm>
          <a:prstGeom prst="line">
            <a:avLst/>
          </a:prstGeom>
          <a:ln w="19050">
            <a:solidFill>
              <a:srgbClr val="0303FF"/>
            </a:solidFill>
            <a:prstDash val="dash"/>
          </a:ln>
        </p:spPr>
        <p:style>
          <a:lnRef idx="1">
            <a:schemeClr val="accent1"/>
          </a:lnRef>
          <a:fillRef idx="0">
            <a:schemeClr val="accent1"/>
          </a:fillRef>
          <a:effectRef idx="0">
            <a:schemeClr val="accent1"/>
          </a:effectRef>
          <a:fontRef idx="minor">
            <a:schemeClr val="tx1"/>
          </a:fontRef>
        </p:style>
      </p:cxnSp>
      <p:pic>
        <p:nvPicPr>
          <p:cNvPr id="526" name="Image 525">
            <a:extLst>
              <a:ext uri="{FF2B5EF4-FFF2-40B4-BE49-F238E27FC236}">
                <a16:creationId xmlns:a16="http://schemas.microsoft.com/office/drawing/2014/main" id="{583AC053-3EAD-8CFA-0ED4-3530A562393B}"/>
              </a:ext>
            </a:extLst>
          </p:cNvPr>
          <p:cNvPicPr>
            <a:picLocks noChangeAspect="1"/>
          </p:cNvPicPr>
          <p:nvPr/>
        </p:nvPicPr>
        <p:blipFill>
          <a:blip r:embed="rId47"/>
          <a:stretch>
            <a:fillRect/>
          </a:stretch>
        </p:blipFill>
        <p:spPr>
          <a:xfrm>
            <a:off x="20831443" y="34574707"/>
            <a:ext cx="3099312" cy="2202305"/>
          </a:xfrm>
          <a:prstGeom prst="rect">
            <a:avLst/>
          </a:prstGeom>
        </p:spPr>
      </p:pic>
      <p:pic>
        <p:nvPicPr>
          <p:cNvPr id="528" name="Image 527">
            <a:extLst>
              <a:ext uri="{FF2B5EF4-FFF2-40B4-BE49-F238E27FC236}">
                <a16:creationId xmlns:a16="http://schemas.microsoft.com/office/drawing/2014/main" id="{0C18E65B-693A-C146-CF37-B802207EC28B}"/>
              </a:ext>
            </a:extLst>
          </p:cNvPr>
          <p:cNvPicPr>
            <a:picLocks noChangeAspect="1"/>
          </p:cNvPicPr>
          <p:nvPr/>
        </p:nvPicPr>
        <p:blipFill>
          <a:blip r:embed="rId48"/>
          <a:stretch>
            <a:fillRect/>
          </a:stretch>
        </p:blipFill>
        <p:spPr>
          <a:xfrm>
            <a:off x="23598683" y="35708733"/>
            <a:ext cx="6084392" cy="1309593"/>
          </a:xfrm>
          <a:prstGeom prst="rect">
            <a:avLst/>
          </a:prstGeom>
        </p:spPr>
      </p:pic>
      <p:pic>
        <p:nvPicPr>
          <p:cNvPr id="534" name="Image 533">
            <a:extLst>
              <a:ext uri="{FF2B5EF4-FFF2-40B4-BE49-F238E27FC236}">
                <a16:creationId xmlns:a16="http://schemas.microsoft.com/office/drawing/2014/main" id="{2484F1B2-9489-CD5D-9A7F-F5754683E02F}"/>
              </a:ext>
            </a:extLst>
          </p:cNvPr>
          <p:cNvPicPr>
            <a:picLocks noChangeAspect="1"/>
          </p:cNvPicPr>
          <p:nvPr/>
        </p:nvPicPr>
        <p:blipFill rotWithShape="1">
          <a:blip r:embed="rId49"/>
          <a:srcRect r="31853" b="2567"/>
          <a:stretch/>
        </p:blipFill>
        <p:spPr>
          <a:xfrm>
            <a:off x="687208" y="33946201"/>
            <a:ext cx="2909886" cy="2934503"/>
          </a:xfrm>
          <a:prstGeom prst="rect">
            <a:avLst/>
          </a:prstGeom>
        </p:spPr>
      </p:pic>
      <p:sp>
        <p:nvSpPr>
          <p:cNvPr id="536" name="TextBox 871">
            <a:extLst>
              <a:ext uri="{FF2B5EF4-FFF2-40B4-BE49-F238E27FC236}">
                <a16:creationId xmlns:a16="http://schemas.microsoft.com/office/drawing/2014/main" id="{9765B9E8-40EC-58F4-EA29-5BBAD97B027A}"/>
              </a:ext>
            </a:extLst>
          </p:cNvPr>
          <p:cNvSpPr txBox="1"/>
          <p:nvPr/>
        </p:nvSpPr>
        <p:spPr>
          <a:xfrm>
            <a:off x="14863075" y="12246220"/>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a:t>
            </a:r>
          </a:p>
        </p:txBody>
      </p:sp>
      <p:sp>
        <p:nvSpPr>
          <p:cNvPr id="538" name="TextBox 871">
            <a:extLst>
              <a:ext uri="{FF2B5EF4-FFF2-40B4-BE49-F238E27FC236}">
                <a16:creationId xmlns:a16="http://schemas.microsoft.com/office/drawing/2014/main" id="{7894303E-BCFB-339F-E87C-BB2F67258EBA}"/>
              </a:ext>
            </a:extLst>
          </p:cNvPr>
          <p:cNvSpPr txBox="1"/>
          <p:nvPr/>
        </p:nvSpPr>
        <p:spPr>
          <a:xfrm>
            <a:off x="17611475" y="11855560"/>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graphicFrame>
        <p:nvGraphicFramePr>
          <p:cNvPr id="540" name="Objet 539">
            <a:extLst>
              <a:ext uri="{FF2B5EF4-FFF2-40B4-BE49-F238E27FC236}">
                <a16:creationId xmlns:a16="http://schemas.microsoft.com/office/drawing/2014/main" id="{E573D896-C911-4FF0-A60B-55E5211ED2B5}"/>
              </a:ext>
            </a:extLst>
          </p:cNvPr>
          <p:cNvGraphicFramePr>
            <a:graphicFrameLocks noChangeAspect="1"/>
          </p:cNvGraphicFramePr>
          <p:nvPr>
            <p:extLst>
              <p:ext uri="{D42A27DB-BD31-4B8C-83A1-F6EECF244321}">
                <p14:modId xmlns:p14="http://schemas.microsoft.com/office/powerpoint/2010/main" val="2187992826"/>
              </p:ext>
            </p:extLst>
          </p:nvPr>
        </p:nvGraphicFramePr>
        <p:xfrm>
          <a:off x="3964169" y="34070540"/>
          <a:ext cx="3045334" cy="2850055"/>
        </p:xfrm>
        <a:graphic>
          <a:graphicData uri="http://schemas.openxmlformats.org/presentationml/2006/ole">
            <mc:AlternateContent xmlns:mc="http://schemas.openxmlformats.org/markup-compatibility/2006">
              <mc:Choice xmlns:v="urn:schemas-microsoft-com:vml" Requires="v">
                <p:oleObj name="Prism 8" r:id="rId50" imgW="2872435" imgH="2688193" progId="Prism8.Document">
                  <p:embed/>
                </p:oleObj>
              </mc:Choice>
              <mc:Fallback>
                <p:oleObj name="Prism 8" r:id="rId50" imgW="2872435" imgH="2688193" progId="Prism8.Document">
                  <p:embed/>
                  <p:pic>
                    <p:nvPicPr>
                      <p:cNvPr id="540" name="Objet 539">
                        <a:extLst>
                          <a:ext uri="{FF2B5EF4-FFF2-40B4-BE49-F238E27FC236}">
                            <a16:creationId xmlns:a16="http://schemas.microsoft.com/office/drawing/2014/main" id="{E573D896-C911-4FF0-A60B-55E5211ED2B5}"/>
                          </a:ext>
                        </a:extLst>
                      </p:cNvPr>
                      <p:cNvPicPr/>
                      <p:nvPr/>
                    </p:nvPicPr>
                    <p:blipFill>
                      <a:blip r:embed="rId51"/>
                      <a:stretch>
                        <a:fillRect/>
                      </a:stretch>
                    </p:blipFill>
                    <p:spPr>
                      <a:xfrm>
                        <a:off x="3964169" y="34070540"/>
                        <a:ext cx="3045334" cy="2850055"/>
                      </a:xfrm>
                      <a:prstGeom prst="rect">
                        <a:avLst/>
                      </a:prstGeom>
                    </p:spPr>
                  </p:pic>
                </p:oleObj>
              </mc:Fallback>
            </mc:AlternateContent>
          </a:graphicData>
        </a:graphic>
      </p:graphicFrame>
      <p:pic>
        <p:nvPicPr>
          <p:cNvPr id="564" name="Image 563">
            <a:extLst>
              <a:ext uri="{FF2B5EF4-FFF2-40B4-BE49-F238E27FC236}">
                <a16:creationId xmlns:a16="http://schemas.microsoft.com/office/drawing/2014/main" id="{7C9BF271-1631-9B41-4662-85BA140798A8}"/>
              </a:ext>
            </a:extLst>
          </p:cNvPr>
          <p:cNvPicPr>
            <a:picLocks noChangeAspect="1"/>
          </p:cNvPicPr>
          <p:nvPr/>
        </p:nvPicPr>
        <p:blipFill>
          <a:blip r:embed="rId52"/>
          <a:stretch>
            <a:fillRect/>
          </a:stretch>
        </p:blipFill>
        <p:spPr>
          <a:xfrm>
            <a:off x="644420" y="31166916"/>
            <a:ext cx="3780601" cy="1625389"/>
          </a:xfrm>
          <a:prstGeom prst="rect">
            <a:avLst/>
          </a:prstGeom>
        </p:spPr>
      </p:pic>
      <p:sp>
        <p:nvSpPr>
          <p:cNvPr id="231" name="TextBox 222">
            <a:extLst>
              <a:ext uri="{FF2B5EF4-FFF2-40B4-BE49-F238E27FC236}">
                <a16:creationId xmlns:a16="http://schemas.microsoft.com/office/drawing/2014/main" id="{F420044B-08E2-CA48-7A31-C5BDF847CD33}"/>
              </a:ext>
            </a:extLst>
          </p:cNvPr>
          <p:cNvSpPr txBox="1"/>
          <p:nvPr/>
        </p:nvSpPr>
        <p:spPr>
          <a:xfrm>
            <a:off x="17640301" y="23190570"/>
            <a:ext cx="367408" cy="523220"/>
          </a:xfrm>
          <a:prstGeom prst="rect">
            <a:avLst/>
          </a:prstGeom>
          <a:solidFill>
            <a:schemeClr val="accent5">
              <a:lumMod val="60000"/>
              <a:lumOff val="40000"/>
            </a:schemeClr>
          </a:solidFill>
        </p:spPr>
        <p:txBody>
          <a:bodyPr wrap="none" rtlCol="0">
            <a:spAutoFit/>
          </a:bodyPr>
          <a:lstStyle/>
          <a:p>
            <a:r>
              <a:rPr lang="en-US" sz="2800" dirty="0"/>
              <a:t>5</a:t>
            </a:r>
          </a:p>
        </p:txBody>
      </p:sp>
      <p:sp>
        <p:nvSpPr>
          <p:cNvPr id="6" name="Rectangle 5">
            <a:extLst>
              <a:ext uri="{FF2B5EF4-FFF2-40B4-BE49-F238E27FC236}">
                <a16:creationId xmlns:a16="http://schemas.microsoft.com/office/drawing/2014/main" id="{EB1C01E5-1D63-33E8-C582-32D42138BFAD}"/>
              </a:ext>
            </a:extLst>
          </p:cNvPr>
          <p:cNvSpPr/>
          <p:nvPr/>
        </p:nvSpPr>
        <p:spPr>
          <a:xfrm>
            <a:off x="520700" y="16116750"/>
            <a:ext cx="29270326" cy="682351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graphicFrame>
        <p:nvGraphicFramePr>
          <p:cNvPr id="22" name="Objet 21">
            <a:extLst>
              <a:ext uri="{FF2B5EF4-FFF2-40B4-BE49-F238E27FC236}">
                <a16:creationId xmlns:a16="http://schemas.microsoft.com/office/drawing/2014/main" id="{05C0FA0C-D65B-5A08-4B5D-F881DCC29A73}"/>
              </a:ext>
            </a:extLst>
          </p:cNvPr>
          <p:cNvGraphicFramePr>
            <a:graphicFrameLocks noChangeAspect="1"/>
          </p:cNvGraphicFramePr>
          <p:nvPr>
            <p:extLst>
              <p:ext uri="{D42A27DB-BD31-4B8C-83A1-F6EECF244321}">
                <p14:modId xmlns:p14="http://schemas.microsoft.com/office/powerpoint/2010/main" val="3134011262"/>
              </p:ext>
            </p:extLst>
          </p:nvPr>
        </p:nvGraphicFramePr>
        <p:xfrm>
          <a:off x="6633972" y="33989108"/>
          <a:ext cx="3143360" cy="2934147"/>
        </p:xfrm>
        <a:graphic>
          <a:graphicData uri="http://schemas.openxmlformats.org/presentationml/2006/ole">
            <mc:AlternateContent xmlns:mc="http://schemas.openxmlformats.org/markup-compatibility/2006">
              <mc:Choice xmlns:v="urn:schemas-microsoft-com:vml" Requires="v">
                <p:oleObj name="Prism 8" r:id="rId53" imgW="2910590" imgH="2715550" progId="Prism8.Document">
                  <p:embed/>
                </p:oleObj>
              </mc:Choice>
              <mc:Fallback>
                <p:oleObj name="Prism 8" r:id="rId53" imgW="2910590" imgH="2715550" progId="Prism8.Document">
                  <p:embed/>
                  <p:pic>
                    <p:nvPicPr>
                      <p:cNvPr id="6" name="Objet 5">
                        <a:extLst>
                          <a:ext uri="{FF2B5EF4-FFF2-40B4-BE49-F238E27FC236}">
                            <a16:creationId xmlns:a16="http://schemas.microsoft.com/office/drawing/2014/main" id="{13E36040-9CE3-FA37-7C07-62A554A02CB0}"/>
                          </a:ext>
                        </a:extLst>
                      </p:cNvPr>
                      <p:cNvPicPr/>
                      <p:nvPr/>
                    </p:nvPicPr>
                    <p:blipFill>
                      <a:blip r:embed="rId54"/>
                      <a:stretch>
                        <a:fillRect/>
                      </a:stretch>
                    </p:blipFill>
                    <p:spPr>
                      <a:xfrm>
                        <a:off x="6633972" y="33989108"/>
                        <a:ext cx="3143360" cy="2934147"/>
                      </a:xfrm>
                      <a:prstGeom prst="rect">
                        <a:avLst/>
                      </a:prstGeom>
                    </p:spPr>
                  </p:pic>
                </p:oleObj>
              </mc:Fallback>
            </mc:AlternateContent>
          </a:graphicData>
        </a:graphic>
      </p:graphicFrame>
      <p:graphicFrame>
        <p:nvGraphicFramePr>
          <p:cNvPr id="29" name="Objet 28">
            <a:extLst>
              <a:ext uri="{FF2B5EF4-FFF2-40B4-BE49-F238E27FC236}">
                <a16:creationId xmlns:a16="http://schemas.microsoft.com/office/drawing/2014/main" id="{6FE72143-44C6-813A-DA80-560967E89D64}"/>
              </a:ext>
            </a:extLst>
          </p:cNvPr>
          <p:cNvGraphicFramePr>
            <a:graphicFrameLocks noChangeAspect="1"/>
          </p:cNvGraphicFramePr>
          <p:nvPr>
            <p:extLst>
              <p:ext uri="{D42A27DB-BD31-4B8C-83A1-F6EECF244321}">
                <p14:modId xmlns:p14="http://schemas.microsoft.com/office/powerpoint/2010/main" val="4213858322"/>
              </p:ext>
            </p:extLst>
          </p:nvPr>
        </p:nvGraphicFramePr>
        <p:xfrm>
          <a:off x="9268083" y="33957148"/>
          <a:ext cx="3079035" cy="2956214"/>
        </p:xfrm>
        <a:graphic>
          <a:graphicData uri="http://schemas.openxmlformats.org/presentationml/2006/ole">
            <mc:AlternateContent xmlns:mc="http://schemas.openxmlformats.org/markup-compatibility/2006">
              <mc:Choice xmlns:v="urn:schemas-microsoft-com:vml" Requires="v">
                <p:oleObj name="Prism 8" r:id="rId55" imgW="2864876" imgH="2751907" progId="Prism8.Document">
                  <p:embed/>
                </p:oleObj>
              </mc:Choice>
              <mc:Fallback>
                <p:oleObj name="Prism 8" r:id="rId55" imgW="2864876" imgH="2751907" progId="Prism8.Document">
                  <p:embed/>
                  <p:pic>
                    <p:nvPicPr>
                      <p:cNvPr id="12" name="Objet 11">
                        <a:extLst>
                          <a:ext uri="{FF2B5EF4-FFF2-40B4-BE49-F238E27FC236}">
                            <a16:creationId xmlns:a16="http://schemas.microsoft.com/office/drawing/2014/main" id="{DD015EDF-3282-8D23-001F-0FCC10CF45AD}"/>
                          </a:ext>
                        </a:extLst>
                      </p:cNvPr>
                      <p:cNvPicPr/>
                      <p:nvPr/>
                    </p:nvPicPr>
                    <p:blipFill>
                      <a:blip r:embed="rId56"/>
                      <a:stretch>
                        <a:fillRect/>
                      </a:stretch>
                    </p:blipFill>
                    <p:spPr>
                      <a:xfrm>
                        <a:off x="9268083" y="33957148"/>
                        <a:ext cx="3079035" cy="2956214"/>
                      </a:xfrm>
                      <a:prstGeom prst="rect">
                        <a:avLst/>
                      </a:prstGeom>
                    </p:spPr>
                  </p:pic>
                </p:oleObj>
              </mc:Fallback>
            </mc:AlternateContent>
          </a:graphicData>
        </a:graphic>
      </p:graphicFrame>
      <p:sp>
        <p:nvSpPr>
          <p:cNvPr id="41" name="TextBox 297">
            <a:extLst>
              <a:ext uri="{FF2B5EF4-FFF2-40B4-BE49-F238E27FC236}">
                <a16:creationId xmlns:a16="http://schemas.microsoft.com/office/drawing/2014/main" id="{D711B5C8-11A2-CC3A-9D02-068BEBF63359}"/>
              </a:ext>
            </a:extLst>
          </p:cNvPr>
          <p:cNvSpPr txBox="1"/>
          <p:nvPr/>
        </p:nvSpPr>
        <p:spPr>
          <a:xfrm>
            <a:off x="17582630" y="9450369"/>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sp>
        <p:nvSpPr>
          <p:cNvPr id="43" name="TextBox 2">
            <a:extLst>
              <a:ext uri="{FF2B5EF4-FFF2-40B4-BE49-F238E27FC236}">
                <a16:creationId xmlns:a16="http://schemas.microsoft.com/office/drawing/2014/main" id="{7E0F285B-8881-FABB-5560-D6F95237E1EE}"/>
              </a:ext>
            </a:extLst>
          </p:cNvPr>
          <p:cNvSpPr txBox="1"/>
          <p:nvPr/>
        </p:nvSpPr>
        <p:spPr>
          <a:xfrm>
            <a:off x="17445428" y="8576946"/>
            <a:ext cx="367408" cy="523220"/>
          </a:xfrm>
          <a:prstGeom prst="rect">
            <a:avLst/>
          </a:prstGeom>
          <a:solidFill>
            <a:schemeClr val="accent5">
              <a:lumMod val="60000"/>
              <a:lumOff val="40000"/>
            </a:schemeClr>
          </a:solidFill>
        </p:spPr>
        <p:txBody>
          <a:bodyPr wrap="none" rtlCol="0">
            <a:spAutoFit/>
          </a:bodyPr>
          <a:lstStyle/>
          <a:p>
            <a:r>
              <a:rPr lang="en-US" sz="2800" dirty="0"/>
              <a:t>2</a:t>
            </a:r>
          </a:p>
        </p:txBody>
      </p:sp>
      <p:sp>
        <p:nvSpPr>
          <p:cNvPr id="53" name="TextBox 1">
            <a:extLst>
              <a:ext uri="{FF2B5EF4-FFF2-40B4-BE49-F238E27FC236}">
                <a16:creationId xmlns:a16="http://schemas.microsoft.com/office/drawing/2014/main" id="{9E617B30-A076-E729-C13B-960EE5D6B4BC}"/>
              </a:ext>
            </a:extLst>
          </p:cNvPr>
          <p:cNvSpPr txBox="1"/>
          <p:nvPr/>
        </p:nvSpPr>
        <p:spPr>
          <a:xfrm>
            <a:off x="23539057" y="11773801"/>
            <a:ext cx="5163860" cy="369332"/>
          </a:xfrm>
          <a:prstGeom prst="rect">
            <a:avLst/>
          </a:prstGeom>
          <a:solidFill>
            <a:schemeClr val="accent5">
              <a:lumMod val="60000"/>
              <a:lumOff val="4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Activation markers</a:t>
            </a:r>
          </a:p>
        </p:txBody>
      </p:sp>
      <p:sp>
        <p:nvSpPr>
          <p:cNvPr id="55" name="TextBox 1">
            <a:extLst>
              <a:ext uri="{FF2B5EF4-FFF2-40B4-BE49-F238E27FC236}">
                <a16:creationId xmlns:a16="http://schemas.microsoft.com/office/drawing/2014/main" id="{A4043D50-6757-6B64-21B1-FD2DC79711C8}"/>
              </a:ext>
            </a:extLst>
          </p:cNvPr>
          <p:cNvSpPr txBox="1"/>
          <p:nvPr/>
        </p:nvSpPr>
        <p:spPr>
          <a:xfrm>
            <a:off x="18847939" y="11781491"/>
            <a:ext cx="2432614" cy="367293"/>
          </a:xfrm>
          <a:prstGeom prst="rect">
            <a:avLst/>
          </a:prstGeom>
          <a:solidFill>
            <a:schemeClr val="accent5">
              <a:lumMod val="60000"/>
              <a:lumOff val="4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T cell increase</a:t>
            </a:r>
          </a:p>
        </p:txBody>
      </p:sp>
      <p:pic>
        <p:nvPicPr>
          <p:cNvPr id="57" name="Image 56">
            <a:extLst>
              <a:ext uri="{FF2B5EF4-FFF2-40B4-BE49-F238E27FC236}">
                <a16:creationId xmlns:a16="http://schemas.microsoft.com/office/drawing/2014/main" id="{88B542C7-67D9-8299-426A-D0401AD6224A}"/>
              </a:ext>
            </a:extLst>
          </p:cNvPr>
          <p:cNvPicPr>
            <a:picLocks noChangeAspect="1"/>
          </p:cNvPicPr>
          <p:nvPr/>
        </p:nvPicPr>
        <p:blipFill>
          <a:blip r:embed="rId57"/>
          <a:stretch>
            <a:fillRect/>
          </a:stretch>
        </p:blipFill>
        <p:spPr>
          <a:xfrm>
            <a:off x="17431719" y="12803078"/>
            <a:ext cx="4941223" cy="2275768"/>
          </a:xfrm>
          <a:prstGeom prst="rect">
            <a:avLst/>
          </a:prstGeom>
        </p:spPr>
      </p:pic>
      <p:pic>
        <p:nvPicPr>
          <p:cNvPr id="19275" name="Image 19274">
            <a:extLst>
              <a:ext uri="{FF2B5EF4-FFF2-40B4-BE49-F238E27FC236}">
                <a16:creationId xmlns:a16="http://schemas.microsoft.com/office/drawing/2014/main" id="{539CBC5D-1878-2962-A1CD-78B28030B64A}"/>
              </a:ext>
            </a:extLst>
          </p:cNvPr>
          <p:cNvPicPr>
            <a:picLocks noChangeAspect="1"/>
          </p:cNvPicPr>
          <p:nvPr/>
        </p:nvPicPr>
        <p:blipFill rotWithShape="1">
          <a:blip r:embed="rId58"/>
          <a:srcRect l="916" t="1578" r="28013" b="8340"/>
          <a:stretch/>
        </p:blipFill>
        <p:spPr>
          <a:xfrm>
            <a:off x="22751896" y="12799453"/>
            <a:ext cx="6738181" cy="2239884"/>
          </a:xfrm>
          <a:prstGeom prst="rect">
            <a:avLst/>
          </a:prstGeom>
        </p:spPr>
      </p:pic>
      <p:sp>
        <p:nvSpPr>
          <p:cNvPr id="19276" name="TextBox 871">
            <a:extLst>
              <a:ext uri="{FF2B5EF4-FFF2-40B4-BE49-F238E27FC236}">
                <a16:creationId xmlns:a16="http://schemas.microsoft.com/office/drawing/2014/main" id="{5EE4A01C-13E7-BB78-18A4-DA2BAB7E4B39}"/>
              </a:ext>
            </a:extLst>
          </p:cNvPr>
          <p:cNvSpPr txBox="1"/>
          <p:nvPr/>
        </p:nvSpPr>
        <p:spPr>
          <a:xfrm>
            <a:off x="22846374" y="11855560"/>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t>
            </a:r>
          </a:p>
        </p:txBody>
      </p:sp>
      <p:sp>
        <p:nvSpPr>
          <p:cNvPr id="19279" name="TextBox 297">
            <a:extLst>
              <a:ext uri="{FF2B5EF4-FFF2-40B4-BE49-F238E27FC236}">
                <a16:creationId xmlns:a16="http://schemas.microsoft.com/office/drawing/2014/main" id="{411D797D-575C-76A4-1FF8-0F11CDE22BDE}"/>
              </a:ext>
            </a:extLst>
          </p:cNvPr>
          <p:cNvSpPr txBox="1"/>
          <p:nvPr/>
        </p:nvSpPr>
        <p:spPr>
          <a:xfrm>
            <a:off x="15021832" y="17815518"/>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a:t>
            </a:r>
          </a:p>
        </p:txBody>
      </p:sp>
      <p:sp>
        <p:nvSpPr>
          <p:cNvPr id="19282" name="TextBox 297">
            <a:extLst>
              <a:ext uri="{FF2B5EF4-FFF2-40B4-BE49-F238E27FC236}">
                <a16:creationId xmlns:a16="http://schemas.microsoft.com/office/drawing/2014/main" id="{EB5FC5EB-591D-1C03-5DDF-B325A7B71226}"/>
              </a:ext>
            </a:extLst>
          </p:cNvPr>
          <p:cNvSpPr txBox="1"/>
          <p:nvPr/>
        </p:nvSpPr>
        <p:spPr>
          <a:xfrm>
            <a:off x="5335721" y="17321576"/>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t>
            </a:r>
          </a:p>
        </p:txBody>
      </p:sp>
      <p:sp>
        <p:nvSpPr>
          <p:cNvPr id="19284" name="TextBox 297">
            <a:extLst>
              <a:ext uri="{FF2B5EF4-FFF2-40B4-BE49-F238E27FC236}">
                <a16:creationId xmlns:a16="http://schemas.microsoft.com/office/drawing/2014/main" id="{7D6CCBBF-14DB-52B5-C13F-CC7577FB9DF7}"/>
              </a:ext>
            </a:extLst>
          </p:cNvPr>
          <p:cNvSpPr txBox="1"/>
          <p:nvPr/>
        </p:nvSpPr>
        <p:spPr>
          <a:xfrm>
            <a:off x="776440" y="19163383"/>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grpSp>
        <p:nvGrpSpPr>
          <p:cNvPr id="19299" name="Groupe 19298">
            <a:extLst>
              <a:ext uri="{FF2B5EF4-FFF2-40B4-BE49-F238E27FC236}">
                <a16:creationId xmlns:a16="http://schemas.microsoft.com/office/drawing/2014/main" id="{AC5FD875-B447-F45E-57C3-AC9984D70500}"/>
              </a:ext>
            </a:extLst>
          </p:cNvPr>
          <p:cNvGrpSpPr/>
          <p:nvPr/>
        </p:nvGrpSpPr>
        <p:grpSpPr>
          <a:xfrm>
            <a:off x="18204352" y="23689832"/>
            <a:ext cx="5412366" cy="2017317"/>
            <a:chOff x="17723512" y="24413022"/>
            <a:chExt cx="5412366" cy="2017317"/>
          </a:xfrm>
        </p:grpSpPr>
        <p:pic>
          <p:nvPicPr>
            <p:cNvPr id="325" name="Image 324">
              <a:extLst>
                <a:ext uri="{FF2B5EF4-FFF2-40B4-BE49-F238E27FC236}">
                  <a16:creationId xmlns:a16="http://schemas.microsoft.com/office/drawing/2014/main" id="{75620B53-9959-73A3-7F31-B5B39D2C5000}"/>
                </a:ext>
              </a:extLst>
            </p:cNvPr>
            <p:cNvPicPr>
              <a:picLocks noChangeAspect="1"/>
            </p:cNvPicPr>
            <p:nvPr/>
          </p:nvPicPr>
          <p:blipFill rotWithShape="1">
            <a:blip r:embed="rId2"/>
            <a:srcRect l="62246" t="15499" r="27059" b="53426"/>
            <a:stretch/>
          </p:blipFill>
          <p:spPr>
            <a:xfrm>
              <a:off x="18163257" y="24777032"/>
              <a:ext cx="1228022" cy="1652468"/>
            </a:xfrm>
            <a:prstGeom prst="rect">
              <a:avLst/>
            </a:prstGeom>
          </p:spPr>
        </p:pic>
        <p:sp>
          <p:nvSpPr>
            <p:cNvPr id="335" name="TextBox 193">
              <a:extLst>
                <a:ext uri="{FF2B5EF4-FFF2-40B4-BE49-F238E27FC236}">
                  <a16:creationId xmlns:a16="http://schemas.microsoft.com/office/drawing/2014/main" id="{44E4C3BF-45B6-38B0-CD5C-99C4C93A6E66}"/>
                </a:ext>
              </a:extLst>
            </p:cNvPr>
            <p:cNvSpPr txBox="1"/>
            <p:nvPr/>
          </p:nvSpPr>
          <p:spPr>
            <a:xfrm>
              <a:off x="21039629" y="24417778"/>
              <a:ext cx="2096249" cy="369332"/>
            </a:xfrm>
            <a:prstGeom prst="rect">
              <a:avLst/>
            </a:prstGeom>
            <a:noFill/>
          </p:spPr>
          <p:txBody>
            <a:bodyPr wrap="square" rtlCol="0">
              <a:spAutoFit/>
            </a:bodyPr>
            <a:lstStyle/>
            <a:p>
              <a:pPr algn="ctr"/>
              <a:r>
                <a:rPr lang="en-US" b="1" dirty="0">
                  <a:solidFill>
                    <a:schemeClr val="accent1"/>
                  </a:solidFill>
                </a:rPr>
                <a:t>DSS &amp; MuHV-4.LUC</a:t>
              </a:r>
            </a:p>
          </p:txBody>
        </p:sp>
        <p:sp>
          <p:nvSpPr>
            <p:cNvPr id="332" name="TextBox 193">
              <a:extLst>
                <a:ext uri="{FF2B5EF4-FFF2-40B4-BE49-F238E27FC236}">
                  <a16:creationId xmlns:a16="http://schemas.microsoft.com/office/drawing/2014/main" id="{93D0D200-1D6E-B622-DFED-90C51246E277}"/>
                </a:ext>
              </a:extLst>
            </p:cNvPr>
            <p:cNvSpPr txBox="1"/>
            <p:nvPr/>
          </p:nvSpPr>
          <p:spPr>
            <a:xfrm>
              <a:off x="18921135" y="24413022"/>
              <a:ext cx="2939144" cy="369332"/>
            </a:xfrm>
            <a:prstGeom prst="rect">
              <a:avLst/>
            </a:prstGeom>
            <a:noFill/>
          </p:spPr>
          <p:txBody>
            <a:bodyPr wrap="square" rtlCol="0">
              <a:spAutoFit/>
            </a:bodyPr>
            <a:lstStyle/>
            <a:p>
              <a:pPr algn="ctr"/>
              <a:r>
                <a:rPr lang="en-US" b="1" dirty="0">
                  <a:solidFill>
                    <a:schemeClr val="bg2">
                      <a:lumMod val="50000"/>
                    </a:schemeClr>
                  </a:solidFill>
                </a:rPr>
                <a:t>MuHV4.LUC</a:t>
              </a:r>
            </a:p>
          </p:txBody>
        </p:sp>
        <p:sp>
          <p:nvSpPr>
            <p:cNvPr id="333" name="TextBox 193">
              <a:extLst>
                <a:ext uri="{FF2B5EF4-FFF2-40B4-BE49-F238E27FC236}">
                  <a16:creationId xmlns:a16="http://schemas.microsoft.com/office/drawing/2014/main" id="{2ABE3FAE-4083-FAB3-9B1B-B38DDF57FB1C}"/>
                </a:ext>
              </a:extLst>
            </p:cNvPr>
            <p:cNvSpPr txBox="1"/>
            <p:nvPr/>
          </p:nvSpPr>
          <p:spPr>
            <a:xfrm>
              <a:off x="17723512" y="24435628"/>
              <a:ext cx="2096249" cy="369332"/>
            </a:xfrm>
            <a:prstGeom prst="rect">
              <a:avLst/>
            </a:prstGeom>
            <a:noFill/>
          </p:spPr>
          <p:txBody>
            <a:bodyPr wrap="square" rtlCol="0">
              <a:spAutoFit/>
            </a:bodyPr>
            <a:lstStyle/>
            <a:p>
              <a:pPr algn="ctr"/>
              <a:r>
                <a:rPr lang="en-US" b="1" dirty="0"/>
                <a:t>MOCK</a:t>
              </a:r>
            </a:p>
          </p:txBody>
        </p:sp>
        <p:pic>
          <p:nvPicPr>
            <p:cNvPr id="19287" name="Image 19286">
              <a:extLst>
                <a:ext uri="{FF2B5EF4-FFF2-40B4-BE49-F238E27FC236}">
                  <a16:creationId xmlns:a16="http://schemas.microsoft.com/office/drawing/2014/main" id="{1C11CD73-1379-BCCD-758E-F61B8CE0B55B}"/>
                </a:ext>
              </a:extLst>
            </p:cNvPr>
            <p:cNvPicPr>
              <a:picLocks noChangeAspect="1"/>
            </p:cNvPicPr>
            <p:nvPr/>
          </p:nvPicPr>
          <p:blipFill rotWithShape="1">
            <a:blip r:embed="rId2"/>
            <a:srcRect l="7556" t="55753" r="81864" b="15579"/>
            <a:stretch/>
          </p:blipFill>
          <p:spPr>
            <a:xfrm>
              <a:off x="21423180" y="24800283"/>
              <a:ext cx="1298909" cy="1630056"/>
            </a:xfrm>
            <a:prstGeom prst="rect">
              <a:avLst/>
            </a:prstGeom>
          </p:spPr>
        </p:pic>
        <p:pic>
          <p:nvPicPr>
            <p:cNvPr id="19298" name="Image 19297">
              <a:extLst>
                <a:ext uri="{FF2B5EF4-FFF2-40B4-BE49-F238E27FC236}">
                  <a16:creationId xmlns:a16="http://schemas.microsoft.com/office/drawing/2014/main" id="{AC928554-C216-3726-8462-739A08CBEDA2}"/>
                </a:ext>
              </a:extLst>
            </p:cNvPr>
            <p:cNvPicPr>
              <a:picLocks noChangeAspect="1"/>
            </p:cNvPicPr>
            <p:nvPr/>
          </p:nvPicPr>
          <p:blipFill rotWithShape="1">
            <a:blip r:embed="rId2"/>
            <a:srcRect l="34713" t="16046" r="54318" b="53496"/>
            <a:stretch/>
          </p:blipFill>
          <p:spPr>
            <a:xfrm>
              <a:off x="19763055" y="24800283"/>
              <a:ext cx="1267691" cy="1630056"/>
            </a:xfrm>
            <a:prstGeom prst="rect">
              <a:avLst/>
            </a:prstGeom>
          </p:spPr>
        </p:pic>
      </p:grpSp>
      <p:sp>
        <p:nvSpPr>
          <p:cNvPr id="19302" name="Rectangle 19301">
            <a:extLst>
              <a:ext uri="{FF2B5EF4-FFF2-40B4-BE49-F238E27FC236}">
                <a16:creationId xmlns:a16="http://schemas.microsoft.com/office/drawing/2014/main" id="{B2E9C5E7-5212-E5AA-680B-E96C9982A299}"/>
              </a:ext>
            </a:extLst>
          </p:cNvPr>
          <p:cNvSpPr/>
          <p:nvPr/>
        </p:nvSpPr>
        <p:spPr>
          <a:xfrm>
            <a:off x="17550296" y="26493763"/>
            <a:ext cx="12250517" cy="364646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7"/>
          </a:p>
        </p:txBody>
      </p:sp>
      <p:sp>
        <p:nvSpPr>
          <p:cNvPr id="19303" name="TextBox 735">
            <a:extLst>
              <a:ext uri="{FF2B5EF4-FFF2-40B4-BE49-F238E27FC236}">
                <a16:creationId xmlns:a16="http://schemas.microsoft.com/office/drawing/2014/main" id="{B12E742D-4633-FF8A-CEF2-9D696A88C3E3}"/>
              </a:ext>
            </a:extLst>
          </p:cNvPr>
          <p:cNvSpPr txBox="1"/>
          <p:nvPr/>
        </p:nvSpPr>
        <p:spPr>
          <a:xfrm>
            <a:off x="502734" y="30312776"/>
            <a:ext cx="29224151"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Exacerbation of DSS-induced colitis correlates with an early infiltration of activated CD8</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 cells in the </a:t>
            </a:r>
            <a:r>
              <a:rPr lang="en-US" sz="2400" b="1" i="1" dirty="0">
                <a:latin typeface="Arial" panose="020B0604020202020204" pitchFamily="34" charset="0"/>
                <a:cs typeface="Arial" panose="020B0604020202020204" pitchFamily="34" charset="0"/>
              </a:rPr>
              <a:t>lamina </a:t>
            </a:r>
            <a:r>
              <a:rPr lang="en-US" sz="2400" b="1" i="1" dirty="0" err="1">
                <a:latin typeface="Arial" panose="020B0604020202020204" pitchFamily="34" charset="0"/>
                <a:cs typeface="Arial" panose="020B0604020202020204" pitchFamily="34" charset="0"/>
              </a:rPr>
              <a:t>propria</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of MuHV-4 infected mice</a:t>
            </a:r>
          </a:p>
        </p:txBody>
      </p:sp>
      <p:sp>
        <p:nvSpPr>
          <p:cNvPr id="19304" name="TextBox 2">
            <a:extLst>
              <a:ext uri="{FF2B5EF4-FFF2-40B4-BE49-F238E27FC236}">
                <a16:creationId xmlns:a16="http://schemas.microsoft.com/office/drawing/2014/main" id="{896B7EA5-229E-4A27-F80C-D9C5783173AF}"/>
              </a:ext>
            </a:extLst>
          </p:cNvPr>
          <p:cNvSpPr txBox="1"/>
          <p:nvPr/>
        </p:nvSpPr>
        <p:spPr>
          <a:xfrm>
            <a:off x="734674" y="30328951"/>
            <a:ext cx="367408" cy="523220"/>
          </a:xfrm>
          <a:prstGeom prst="rect">
            <a:avLst/>
          </a:prstGeom>
          <a:solidFill>
            <a:schemeClr val="accent5">
              <a:lumMod val="60000"/>
              <a:lumOff val="40000"/>
            </a:schemeClr>
          </a:solidFill>
        </p:spPr>
        <p:txBody>
          <a:bodyPr wrap="square" rtlCol="0">
            <a:spAutoFit/>
          </a:bodyPr>
          <a:lstStyle/>
          <a:p>
            <a:r>
              <a:rPr lang="en-US" sz="2800" dirty="0"/>
              <a:t>7</a:t>
            </a:r>
          </a:p>
        </p:txBody>
      </p:sp>
      <p:pic>
        <p:nvPicPr>
          <p:cNvPr id="19307" name="Image 19306">
            <a:extLst>
              <a:ext uri="{FF2B5EF4-FFF2-40B4-BE49-F238E27FC236}">
                <a16:creationId xmlns:a16="http://schemas.microsoft.com/office/drawing/2014/main" id="{21BEC590-8BC3-434F-D985-6E6F989D3D67}"/>
              </a:ext>
            </a:extLst>
          </p:cNvPr>
          <p:cNvPicPr>
            <a:picLocks noChangeAspect="1"/>
          </p:cNvPicPr>
          <p:nvPr/>
        </p:nvPicPr>
        <p:blipFill>
          <a:blip r:embed="rId59"/>
          <a:stretch>
            <a:fillRect/>
          </a:stretch>
        </p:blipFill>
        <p:spPr>
          <a:xfrm>
            <a:off x="18059852" y="27000621"/>
            <a:ext cx="3281117" cy="1638264"/>
          </a:xfrm>
          <a:prstGeom prst="rect">
            <a:avLst/>
          </a:prstGeom>
        </p:spPr>
      </p:pic>
      <p:pic>
        <p:nvPicPr>
          <p:cNvPr id="19324" name="Image 19323">
            <a:extLst>
              <a:ext uri="{FF2B5EF4-FFF2-40B4-BE49-F238E27FC236}">
                <a16:creationId xmlns:a16="http://schemas.microsoft.com/office/drawing/2014/main" id="{35222813-8677-2123-60F5-DEFD9390DEE0}"/>
              </a:ext>
            </a:extLst>
          </p:cNvPr>
          <p:cNvPicPr>
            <a:picLocks noChangeAspect="1"/>
          </p:cNvPicPr>
          <p:nvPr/>
        </p:nvPicPr>
        <p:blipFill>
          <a:blip r:embed="rId60"/>
          <a:stretch>
            <a:fillRect/>
          </a:stretch>
        </p:blipFill>
        <p:spPr>
          <a:xfrm>
            <a:off x="22905537" y="27046718"/>
            <a:ext cx="1962424" cy="371527"/>
          </a:xfrm>
          <a:prstGeom prst="rect">
            <a:avLst/>
          </a:prstGeom>
        </p:spPr>
      </p:pic>
      <p:sp>
        <p:nvSpPr>
          <p:cNvPr id="19325" name="TextBox 549">
            <a:extLst>
              <a:ext uri="{FF2B5EF4-FFF2-40B4-BE49-F238E27FC236}">
                <a16:creationId xmlns:a16="http://schemas.microsoft.com/office/drawing/2014/main" id="{EBDABD47-0D0C-4C8F-615E-F17F76197BD5}"/>
              </a:ext>
            </a:extLst>
          </p:cNvPr>
          <p:cNvSpPr txBox="1"/>
          <p:nvPr/>
        </p:nvSpPr>
        <p:spPr>
          <a:xfrm>
            <a:off x="18384841" y="26537482"/>
            <a:ext cx="1165005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MuHV-4 infection alone does not affect the biodiversity of commensal flora</a:t>
            </a:r>
          </a:p>
        </p:txBody>
      </p:sp>
      <p:sp>
        <p:nvSpPr>
          <p:cNvPr id="19326" name="TextBox 222">
            <a:extLst>
              <a:ext uri="{FF2B5EF4-FFF2-40B4-BE49-F238E27FC236}">
                <a16:creationId xmlns:a16="http://schemas.microsoft.com/office/drawing/2014/main" id="{1849A6AB-21A1-C393-F67B-7B422C094169}"/>
              </a:ext>
            </a:extLst>
          </p:cNvPr>
          <p:cNvSpPr txBox="1"/>
          <p:nvPr/>
        </p:nvSpPr>
        <p:spPr>
          <a:xfrm>
            <a:off x="17640301" y="26620313"/>
            <a:ext cx="367408" cy="523220"/>
          </a:xfrm>
          <a:prstGeom prst="rect">
            <a:avLst/>
          </a:prstGeom>
          <a:solidFill>
            <a:schemeClr val="accent5">
              <a:lumMod val="60000"/>
              <a:lumOff val="40000"/>
            </a:schemeClr>
          </a:solidFill>
        </p:spPr>
        <p:txBody>
          <a:bodyPr wrap="none" rtlCol="0">
            <a:spAutoFit/>
          </a:bodyPr>
          <a:lstStyle/>
          <a:p>
            <a:r>
              <a:rPr lang="en-US" sz="2800" dirty="0"/>
              <a:t>6</a:t>
            </a:r>
          </a:p>
        </p:txBody>
      </p:sp>
      <p:sp>
        <p:nvSpPr>
          <p:cNvPr id="65" name="TextBox 731">
            <a:extLst>
              <a:ext uri="{FF2B5EF4-FFF2-40B4-BE49-F238E27FC236}">
                <a16:creationId xmlns:a16="http://schemas.microsoft.com/office/drawing/2014/main" id="{A922598A-E6A9-B376-914C-8FB3D04F73CE}"/>
              </a:ext>
            </a:extLst>
          </p:cNvPr>
          <p:cNvSpPr txBox="1"/>
          <p:nvPr/>
        </p:nvSpPr>
        <p:spPr>
          <a:xfrm>
            <a:off x="17564190" y="28559768"/>
            <a:ext cx="4102630" cy="1477328"/>
          </a:xfrm>
          <a:prstGeom prst="rect">
            <a:avLst/>
          </a:prstGeom>
          <a:noFill/>
        </p:spPr>
        <p:txBody>
          <a:bodyPr wrap="square" rtlCol="0">
            <a:spAutoFit/>
          </a:bodyPr>
          <a:lstStyle/>
          <a:p>
            <a:pPr algn="just"/>
            <a:r>
              <a:rPr lang="en-US" b="0" i="0" u="none" strike="noStrike" baseline="0" dirty="0">
                <a:solidFill>
                  <a:srgbClr val="1D1D1B"/>
                </a:solidFill>
                <a:latin typeface="ArialMT"/>
              </a:rPr>
              <a:t>(</a:t>
            </a:r>
            <a:r>
              <a:rPr lang="en-US" b="1" i="0" u="none" strike="noStrike" baseline="0" dirty="0">
                <a:solidFill>
                  <a:srgbClr val="1D1D1B"/>
                </a:solidFill>
                <a:latin typeface="ArialMT"/>
              </a:rPr>
              <a:t>A</a:t>
            </a:r>
            <a:r>
              <a:rPr lang="en-US" b="0" i="0" u="none" strike="noStrike" baseline="0" dirty="0">
                <a:solidFill>
                  <a:srgbClr val="1D1D1B"/>
                </a:solidFill>
                <a:latin typeface="ArialMT"/>
              </a:rPr>
              <a:t>) Experimental design (</a:t>
            </a:r>
            <a:r>
              <a:rPr lang="en-US" b="1" i="0" u="none" strike="noStrike" baseline="0" dirty="0">
                <a:solidFill>
                  <a:srgbClr val="1D1D1B"/>
                </a:solidFill>
                <a:latin typeface="ArialMT"/>
              </a:rPr>
              <a:t>B</a:t>
            </a:r>
            <a:r>
              <a:rPr lang="en-US" b="0" i="0" u="none" strike="noStrike" baseline="0" dirty="0">
                <a:solidFill>
                  <a:srgbClr val="1D1D1B"/>
                </a:solidFill>
                <a:latin typeface="ArialMT"/>
              </a:rPr>
              <a:t>) Alpha diversity.</a:t>
            </a:r>
            <a:r>
              <a:rPr lang="en-US" dirty="0">
                <a:solidFill>
                  <a:srgbClr val="1D1D1B"/>
                </a:solidFill>
                <a:latin typeface="Arial" panose="020B0604020202020204" pitchFamily="34" charset="0"/>
                <a:cs typeface="Arial" panose="020B0604020202020204" pitchFamily="34" charset="0"/>
              </a:rPr>
              <a:t> (</a:t>
            </a:r>
            <a:r>
              <a:rPr lang="en-US" b="1" dirty="0">
                <a:solidFill>
                  <a:srgbClr val="1D1D1B"/>
                </a:solidFill>
                <a:latin typeface="Arial" panose="020B0604020202020204" pitchFamily="34" charset="0"/>
                <a:cs typeface="Arial" panose="020B0604020202020204" pitchFamily="34" charset="0"/>
              </a:rPr>
              <a:t>C</a:t>
            </a:r>
            <a:r>
              <a:rPr lang="en-US" dirty="0">
                <a:solidFill>
                  <a:srgbClr val="1D1D1B"/>
                </a:solidFill>
                <a:latin typeface="Arial" panose="020B0604020202020204" pitchFamily="34" charset="0"/>
                <a:cs typeface="Arial" panose="020B0604020202020204" pitchFamily="34" charset="0"/>
              </a:rPr>
              <a:t>) </a:t>
            </a:r>
            <a:r>
              <a:rPr lang="en-US" b="0" i="0" u="none" strike="noStrike" baseline="0" dirty="0">
                <a:solidFill>
                  <a:srgbClr val="1D1D1B"/>
                </a:solidFill>
                <a:latin typeface="ArialMT"/>
              </a:rPr>
              <a:t>Bray-Curtis dissimilarity matrix based on the sequencing of the gene encoding the 16S ribosomal RNA from stool samples of 20 mice.</a:t>
            </a:r>
            <a:endParaRPr lang="en-US" dirty="0">
              <a:latin typeface="Arial" panose="020B0604020202020204" pitchFamily="34" charset="0"/>
              <a:cs typeface="Arial" panose="020B0604020202020204" pitchFamily="34" charset="0"/>
            </a:endParaRPr>
          </a:p>
        </p:txBody>
      </p:sp>
      <p:pic>
        <p:nvPicPr>
          <p:cNvPr id="66" name="Image 65">
            <a:extLst>
              <a:ext uri="{FF2B5EF4-FFF2-40B4-BE49-F238E27FC236}">
                <a16:creationId xmlns:a16="http://schemas.microsoft.com/office/drawing/2014/main" id="{22BB51F9-83A3-46E6-3611-9AE29212215D}"/>
              </a:ext>
            </a:extLst>
          </p:cNvPr>
          <p:cNvPicPr>
            <a:picLocks noChangeAspect="1"/>
          </p:cNvPicPr>
          <p:nvPr/>
        </p:nvPicPr>
        <p:blipFill rotWithShape="1">
          <a:blip r:embed="rId61"/>
          <a:srcRect l="2301" r="56547"/>
          <a:stretch/>
        </p:blipFill>
        <p:spPr>
          <a:xfrm>
            <a:off x="21762474" y="27555481"/>
            <a:ext cx="1785628" cy="2119789"/>
          </a:xfrm>
          <a:prstGeom prst="rect">
            <a:avLst/>
          </a:prstGeom>
        </p:spPr>
      </p:pic>
      <p:sp>
        <p:nvSpPr>
          <p:cNvPr id="67" name="TextBox 297">
            <a:extLst>
              <a:ext uri="{FF2B5EF4-FFF2-40B4-BE49-F238E27FC236}">
                <a16:creationId xmlns:a16="http://schemas.microsoft.com/office/drawing/2014/main" id="{856F5768-9C36-CACE-09C8-042C9DB9CBD4}"/>
              </a:ext>
            </a:extLst>
          </p:cNvPr>
          <p:cNvSpPr txBox="1"/>
          <p:nvPr/>
        </p:nvSpPr>
        <p:spPr>
          <a:xfrm>
            <a:off x="17734305" y="27179652"/>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sp>
        <p:nvSpPr>
          <p:cNvPr id="68" name="TextBox 297">
            <a:extLst>
              <a:ext uri="{FF2B5EF4-FFF2-40B4-BE49-F238E27FC236}">
                <a16:creationId xmlns:a16="http://schemas.microsoft.com/office/drawing/2014/main" id="{CD9B4416-F3C5-3BBA-9251-E0D0198C6396}"/>
              </a:ext>
            </a:extLst>
          </p:cNvPr>
          <p:cNvSpPr txBox="1"/>
          <p:nvPr/>
        </p:nvSpPr>
        <p:spPr>
          <a:xfrm>
            <a:off x="21795508" y="27181384"/>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sp>
        <p:nvSpPr>
          <p:cNvPr id="69" name="TextBox 297">
            <a:extLst>
              <a:ext uri="{FF2B5EF4-FFF2-40B4-BE49-F238E27FC236}">
                <a16:creationId xmlns:a16="http://schemas.microsoft.com/office/drawing/2014/main" id="{556B8A71-695B-34F5-B4B9-6EE1C65163C0}"/>
              </a:ext>
            </a:extLst>
          </p:cNvPr>
          <p:cNvSpPr txBox="1"/>
          <p:nvPr/>
        </p:nvSpPr>
        <p:spPr>
          <a:xfrm>
            <a:off x="25375164" y="27182795"/>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t>
            </a:r>
          </a:p>
        </p:txBody>
      </p:sp>
      <p:pic>
        <p:nvPicPr>
          <p:cNvPr id="19320" name="Image 19319">
            <a:extLst>
              <a:ext uri="{FF2B5EF4-FFF2-40B4-BE49-F238E27FC236}">
                <a16:creationId xmlns:a16="http://schemas.microsoft.com/office/drawing/2014/main" id="{CC3DACA3-B7B5-5C4E-1274-F240A0E83789}"/>
              </a:ext>
            </a:extLst>
          </p:cNvPr>
          <p:cNvPicPr>
            <a:picLocks noChangeAspect="1"/>
          </p:cNvPicPr>
          <p:nvPr/>
        </p:nvPicPr>
        <p:blipFill rotWithShape="1">
          <a:blip r:embed="rId62"/>
          <a:srcRect l="50471" r="5227"/>
          <a:stretch/>
        </p:blipFill>
        <p:spPr>
          <a:xfrm>
            <a:off x="23466528" y="27545683"/>
            <a:ext cx="1972278" cy="2206675"/>
          </a:xfrm>
          <a:prstGeom prst="rect">
            <a:avLst/>
          </a:prstGeom>
        </p:spPr>
      </p:pic>
      <p:sp>
        <p:nvSpPr>
          <p:cNvPr id="71" name="TextBox 297">
            <a:extLst>
              <a:ext uri="{FF2B5EF4-FFF2-40B4-BE49-F238E27FC236}">
                <a16:creationId xmlns:a16="http://schemas.microsoft.com/office/drawing/2014/main" id="{74526D1A-1D05-2616-43B9-732095341334}"/>
              </a:ext>
            </a:extLst>
          </p:cNvPr>
          <p:cNvSpPr txBox="1"/>
          <p:nvPr/>
        </p:nvSpPr>
        <p:spPr>
          <a:xfrm>
            <a:off x="1065806" y="30895018"/>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a:t>
            </a:r>
          </a:p>
        </p:txBody>
      </p:sp>
      <p:sp>
        <p:nvSpPr>
          <p:cNvPr id="72" name="TextBox 297">
            <a:extLst>
              <a:ext uri="{FF2B5EF4-FFF2-40B4-BE49-F238E27FC236}">
                <a16:creationId xmlns:a16="http://schemas.microsoft.com/office/drawing/2014/main" id="{8BE97C56-CCC6-793B-3911-21E0C9D2BBB7}"/>
              </a:ext>
            </a:extLst>
          </p:cNvPr>
          <p:cNvSpPr txBox="1"/>
          <p:nvPr/>
        </p:nvSpPr>
        <p:spPr>
          <a:xfrm>
            <a:off x="4506956" y="30893528"/>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t>
            </a:r>
          </a:p>
        </p:txBody>
      </p:sp>
      <p:sp>
        <p:nvSpPr>
          <p:cNvPr id="73" name="TextBox 297">
            <a:extLst>
              <a:ext uri="{FF2B5EF4-FFF2-40B4-BE49-F238E27FC236}">
                <a16:creationId xmlns:a16="http://schemas.microsoft.com/office/drawing/2014/main" id="{E79C25E1-15AB-D575-B2B7-1BDB02675B99}"/>
              </a:ext>
            </a:extLst>
          </p:cNvPr>
          <p:cNvSpPr txBox="1"/>
          <p:nvPr/>
        </p:nvSpPr>
        <p:spPr>
          <a:xfrm>
            <a:off x="8023044" y="30882638"/>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t>
            </a:r>
          </a:p>
        </p:txBody>
      </p:sp>
      <p:sp>
        <p:nvSpPr>
          <p:cNvPr id="75" name="TextBox 240">
            <a:extLst>
              <a:ext uri="{FF2B5EF4-FFF2-40B4-BE49-F238E27FC236}">
                <a16:creationId xmlns:a16="http://schemas.microsoft.com/office/drawing/2014/main" id="{72550526-4403-5333-7AB0-85841D03B095}"/>
              </a:ext>
            </a:extLst>
          </p:cNvPr>
          <p:cNvSpPr txBox="1"/>
          <p:nvPr/>
        </p:nvSpPr>
        <p:spPr>
          <a:xfrm>
            <a:off x="1742770" y="33542181"/>
            <a:ext cx="1660262" cy="366981"/>
          </a:xfrm>
          <a:prstGeom prst="rect">
            <a:avLst/>
          </a:prstGeom>
          <a:solidFill>
            <a:srgbClr val="9DC3E6"/>
          </a:solidFill>
        </p:spPr>
        <p:txBody>
          <a:bodyPr wrap="square" rtlCol="0">
            <a:spAutoFit/>
          </a:bodyPr>
          <a:lstStyle/>
          <a:p>
            <a:pPr algn="ctr"/>
            <a:r>
              <a:rPr lang="fr-BE" dirty="0">
                <a:latin typeface="Arial" panose="020B0604020202020204" pitchFamily="34" charset="0"/>
                <a:cs typeface="Arial" panose="020B0604020202020204" pitchFamily="34" charset="0"/>
              </a:rPr>
              <a:t>CD8 T </a:t>
            </a:r>
            <a:r>
              <a:rPr lang="fr-BE" dirty="0" err="1">
                <a:latin typeface="Arial" panose="020B0604020202020204" pitchFamily="34" charset="0"/>
                <a:cs typeface="Arial" panose="020B0604020202020204" pitchFamily="34" charset="0"/>
              </a:rPr>
              <a:t>cells</a:t>
            </a:r>
            <a:endParaRPr lang="en-US" dirty="0">
              <a:latin typeface="Arial" panose="020B0604020202020204" pitchFamily="34" charset="0"/>
              <a:cs typeface="Arial" panose="020B0604020202020204" pitchFamily="34" charset="0"/>
            </a:endParaRPr>
          </a:p>
        </p:txBody>
      </p:sp>
      <p:sp>
        <p:nvSpPr>
          <p:cNvPr id="78" name="TextBox 240">
            <a:extLst>
              <a:ext uri="{FF2B5EF4-FFF2-40B4-BE49-F238E27FC236}">
                <a16:creationId xmlns:a16="http://schemas.microsoft.com/office/drawing/2014/main" id="{EABC85C2-D732-CF50-B39A-238D2FB438DC}"/>
              </a:ext>
            </a:extLst>
          </p:cNvPr>
          <p:cNvSpPr txBox="1"/>
          <p:nvPr/>
        </p:nvSpPr>
        <p:spPr>
          <a:xfrm>
            <a:off x="4831396" y="33541006"/>
            <a:ext cx="6780656" cy="369332"/>
          </a:xfrm>
          <a:prstGeom prst="rect">
            <a:avLst/>
          </a:prstGeom>
          <a:solidFill>
            <a:srgbClr val="9DC3E6"/>
          </a:solidFill>
        </p:spPr>
        <p:txBody>
          <a:bodyPr wrap="square" rtlCol="0">
            <a:spAutoFit/>
          </a:bodyPr>
          <a:lstStyle/>
          <a:p>
            <a:pPr algn="ctr"/>
            <a:r>
              <a:rPr lang="fr-BE" dirty="0">
                <a:latin typeface="Arial" panose="020B0604020202020204" pitchFamily="34" charset="0"/>
                <a:cs typeface="Arial" panose="020B0604020202020204" pitchFamily="34" charset="0"/>
              </a:rPr>
              <a:t>Checkpoints </a:t>
            </a:r>
            <a:r>
              <a:rPr lang="fr-BE" dirty="0" err="1">
                <a:latin typeface="Arial" panose="020B0604020202020204" pitchFamily="34" charset="0"/>
                <a:cs typeface="Arial" panose="020B0604020202020204" pitchFamily="34" charset="0"/>
              </a:rPr>
              <a:t>inhibitors</a:t>
            </a:r>
            <a:endParaRPr lang="en-US" dirty="0">
              <a:latin typeface="Arial" panose="020B0604020202020204" pitchFamily="34" charset="0"/>
              <a:cs typeface="Arial" panose="020B0604020202020204" pitchFamily="34" charset="0"/>
            </a:endParaRPr>
          </a:p>
        </p:txBody>
      </p:sp>
      <p:grpSp>
        <p:nvGrpSpPr>
          <p:cNvPr id="84" name="Groupe 83">
            <a:extLst>
              <a:ext uri="{FF2B5EF4-FFF2-40B4-BE49-F238E27FC236}">
                <a16:creationId xmlns:a16="http://schemas.microsoft.com/office/drawing/2014/main" id="{C39F85BA-BD83-A511-D44E-845AC3F0E403}"/>
              </a:ext>
            </a:extLst>
          </p:cNvPr>
          <p:cNvGrpSpPr/>
          <p:nvPr/>
        </p:nvGrpSpPr>
        <p:grpSpPr>
          <a:xfrm>
            <a:off x="22632467" y="29704864"/>
            <a:ext cx="2354143" cy="301077"/>
            <a:chOff x="22527238" y="29959224"/>
            <a:chExt cx="2354143" cy="301077"/>
          </a:xfrm>
        </p:grpSpPr>
        <p:pic>
          <p:nvPicPr>
            <p:cNvPr id="81" name="Image 80">
              <a:extLst>
                <a:ext uri="{FF2B5EF4-FFF2-40B4-BE49-F238E27FC236}">
                  <a16:creationId xmlns:a16="http://schemas.microsoft.com/office/drawing/2014/main" id="{BACE1D25-DCED-F1EB-505F-9BE0FE661EB8}"/>
                </a:ext>
              </a:extLst>
            </p:cNvPr>
            <p:cNvPicPr>
              <a:picLocks noChangeAspect="1"/>
            </p:cNvPicPr>
            <p:nvPr/>
          </p:nvPicPr>
          <p:blipFill rotWithShape="1">
            <a:blip r:embed="rId10"/>
            <a:srcRect l="21975" t="24238" r="49632" b="66830"/>
            <a:stretch/>
          </p:blipFill>
          <p:spPr>
            <a:xfrm>
              <a:off x="23648804" y="29959224"/>
              <a:ext cx="1232577" cy="298606"/>
            </a:xfrm>
            <a:prstGeom prst="rect">
              <a:avLst/>
            </a:prstGeom>
          </p:spPr>
        </p:pic>
        <p:pic>
          <p:nvPicPr>
            <p:cNvPr id="83" name="Image 82">
              <a:extLst>
                <a:ext uri="{FF2B5EF4-FFF2-40B4-BE49-F238E27FC236}">
                  <a16:creationId xmlns:a16="http://schemas.microsoft.com/office/drawing/2014/main" id="{1691FE30-3501-30FD-D704-3822AA9FF9ED}"/>
                </a:ext>
              </a:extLst>
            </p:cNvPr>
            <p:cNvPicPr>
              <a:picLocks noChangeAspect="1"/>
            </p:cNvPicPr>
            <p:nvPr/>
          </p:nvPicPr>
          <p:blipFill rotWithShape="1">
            <a:blip r:embed="rId10"/>
            <a:srcRect l="20481" t="34446" r="55166" b="56622"/>
            <a:stretch/>
          </p:blipFill>
          <p:spPr>
            <a:xfrm>
              <a:off x="22527238" y="29961693"/>
              <a:ext cx="1057220" cy="298608"/>
            </a:xfrm>
            <a:prstGeom prst="rect">
              <a:avLst/>
            </a:prstGeom>
          </p:spPr>
        </p:pic>
      </p:grpSp>
      <p:sp>
        <p:nvSpPr>
          <p:cNvPr id="86" name="TextBox 78">
            <a:extLst>
              <a:ext uri="{FF2B5EF4-FFF2-40B4-BE49-F238E27FC236}">
                <a16:creationId xmlns:a16="http://schemas.microsoft.com/office/drawing/2014/main" id="{A4F1C302-2E43-E573-CBEF-D3339809D4ED}"/>
              </a:ext>
            </a:extLst>
          </p:cNvPr>
          <p:cNvSpPr txBox="1"/>
          <p:nvPr/>
        </p:nvSpPr>
        <p:spPr>
          <a:xfrm>
            <a:off x="533404" y="42121675"/>
            <a:ext cx="9221760" cy="584775"/>
          </a:xfrm>
          <a:prstGeom prst="rect">
            <a:avLst/>
          </a:prstGeom>
          <a:noFill/>
        </p:spPr>
        <p:txBody>
          <a:bodyPr wrap="square">
            <a:spAutoFit/>
          </a:bodyPr>
          <a:lstStyle/>
          <a:p>
            <a:pPr>
              <a:spcAft>
                <a:spcPts val="794"/>
              </a:spcAft>
            </a:pPr>
            <a:r>
              <a:rPr lang="fr-BE" sz="3200" b="1" spc="-10" dirty="0">
                <a:latin typeface="Arial" panose="020B0604020202020204" pitchFamily="34" charset="0"/>
                <a:ea typeface="Calibri" panose="020F0502020204030204" pitchFamily="34" charset="0"/>
                <a:cs typeface="Arial" panose="020B0604020202020204" pitchFamily="34" charset="0"/>
              </a:rPr>
              <a:t>Contact information </a:t>
            </a:r>
            <a:r>
              <a:rPr lang="fr-BE" sz="3200" spc="-10" dirty="0">
                <a:latin typeface="Arial" panose="020B0604020202020204" pitchFamily="34" charset="0"/>
                <a:ea typeface="Calibri" panose="020F0502020204030204" pitchFamily="34" charset="0"/>
                <a:cs typeface="Arial" panose="020B0604020202020204" pitchFamily="34" charset="0"/>
              </a:rPr>
              <a:t>: </a:t>
            </a:r>
            <a:r>
              <a:rPr lang="fr-BE" sz="3200" spc="-10" dirty="0">
                <a:latin typeface="Arial" panose="020B0604020202020204" pitchFamily="34" charset="0"/>
                <a:ea typeface="Calibri" panose="020F0502020204030204" pitchFamily="34" charset="0"/>
                <a:cs typeface="Arial" panose="020B0604020202020204" pitchFamily="34" charset="0"/>
                <a:hlinkClick r:id="rId63"/>
              </a:rPr>
              <a:t>alexis.balthazar@uliege.be</a:t>
            </a:r>
            <a:r>
              <a:rPr lang="fr-BE" sz="3200" spc="-10" dirty="0">
                <a:latin typeface="Arial" panose="020B0604020202020204" pitchFamily="34" charset="0"/>
                <a:ea typeface="Calibri" panose="020F0502020204030204" pitchFamily="34" charset="0"/>
                <a:cs typeface="Arial" panose="020B0604020202020204" pitchFamily="34" charset="0"/>
              </a:rPr>
              <a:t> </a:t>
            </a:r>
            <a:endParaRPr lang="fr-BE" sz="3200" dirty="0">
              <a:latin typeface="Arial" panose="020B0604020202020204" pitchFamily="34" charset="0"/>
              <a:ea typeface="Calibri" panose="020F0502020204030204" pitchFamily="34" charset="0"/>
              <a:cs typeface="Arial" panose="020B0604020202020204" pitchFamily="34" charset="0"/>
            </a:endParaRPr>
          </a:p>
        </p:txBody>
      </p:sp>
      <p:sp>
        <p:nvSpPr>
          <p:cNvPr id="88" name="ZoneTexte 87">
            <a:extLst>
              <a:ext uri="{FF2B5EF4-FFF2-40B4-BE49-F238E27FC236}">
                <a16:creationId xmlns:a16="http://schemas.microsoft.com/office/drawing/2014/main" id="{EEDA43A9-A139-0EAD-9FEF-A747DC241AE0}"/>
              </a:ext>
            </a:extLst>
          </p:cNvPr>
          <p:cNvSpPr txBox="1"/>
          <p:nvPr/>
        </p:nvSpPr>
        <p:spPr>
          <a:xfrm>
            <a:off x="559573" y="37038343"/>
            <a:ext cx="29039830" cy="1477328"/>
          </a:xfrm>
          <a:prstGeom prst="rect">
            <a:avLst/>
          </a:prstGeom>
          <a:noFill/>
        </p:spPr>
        <p:txBody>
          <a:bodyPr wrap="square">
            <a:spAutoFit/>
          </a:bodyPr>
          <a:lstStyle/>
          <a:p>
            <a:pPr algn="just"/>
            <a:r>
              <a:rPr lang="en-US" sz="1800"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A</a:t>
            </a:r>
            <a:r>
              <a:rPr lang="en-US" sz="1800" dirty="0">
                <a:latin typeface="Arial" panose="020B0604020202020204" pitchFamily="34" charset="0"/>
                <a:cs typeface="Arial" panose="020B0604020202020204" pitchFamily="34" charset="0"/>
              </a:rPr>
              <a:t>) Experimental design: 7-week old WT C57BL/6J mice were mock- or intratracheally (i.t.) infected (1.104 PFU in PBS) with the WT strain of MuHV-4. (</a:t>
            </a:r>
            <a:r>
              <a:rPr lang="en-US" b="1" dirty="0">
                <a:latin typeface="Arial" panose="020B0604020202020204" pitchFamily="34" charset="0"/>
                <a:cs typeface="Arial" panose="020B0604020202020204" pitchFamily="34" charset="0"/>
              </a:rPr>
              <a:t>B</a:t>
            </a:r>
            <a:r>
              <a:rPr lang="en-US" sz="1800" dirty="0">
                <a:latin typeface="Arial" panose="020B0604020202020204" pitchFamily="34" charset="0"/>
                <a:cs typeface="Arial" panose="020B0604020202020204" pitchFamily="34" charset="0"/>
              </a:rPr>
              <a:t>) Blood loss score (0=No bleeding; 1=occult blood in feces; 2=Visible blood in feces; 4=Gross bleeding). (</a:t>
            </a:r>
            <a:r>
              <a:rPr lang="en-US" sz="1800" b="1" dirty="0">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 Lipocalin-2 in stool after 3 days of DSS treatment. (</a:t>
            </a:r>
            <a:r>
              <a:rPr lang="en-US" sz="1800" b="1" dirty="0">
                <a:latin typeface="Arial" panose="020B0604020202020204" pitchFamily="34" charset="0"/>
                <a:cs typeface="Arial" panose="020B0604020202020204" pitchFamily="34" charset="0"/>
              </a:rPr>
              <a:t>D</a:t>
            </a:r>
            <a:r>
              <a:rPr lang="en-US" sz="1800" dirty="0">
                <a:latin typeface="Arial" panose="020B0604020202020204" pitchFamily="34" charset="0"/>
                <a:cs typeface="Arial" panose="020B0604020202020204" pitchFamily="34" charset="0"/>
              </a:rPr>
              <a:t>) Total numbers of CD8</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T cells isolated from the </a:t>
            </a:r>
            <a:r>
              <a:rPr lang="en-US" sz="1800" i="1" dirty="0">
                <a:latin typeface="Arial" panose="020B0604020202020204" pitchFamily="34" charset="0"/>
                <a:cs typeface="Arial" panose="020B0604020202020204" pitchFamily="34" charset="0"/>
              </a:rPr>
              <a:t>lamina propria </a:t>
            </a:r>
            <a:r>
              <a:rPr lang="en-US" sz="1800" dirty="0">
                <a:latin typeface="Arial" panose="020B0604020202020204" pitchFamily="34" charset="0"/>
                <a:cs typeface="Arial" panose="020B0604020202020204" pitchFamily="34" charset="0"/>
              </a:rPr>
              <a:t>before and after 2 or 4 days of DSS-treatment. (</a:t>
            </a:r>
            <a:r>
              <a:rPr lang="en-US" sz="1800" b="1" dirty="0">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 % of PD-1 CD8 T cells or % of PD-L1 monocytes and PD-L1 macrophages isolated from the </a:t>
            </a:r>
            <a:r>
              <a:rPr lang="en-US" sz="1800" i="1" dirty="0">
                <a:latin typeface="Arial" panose="020B0604020202020204" pitchFamily="34" charset="0"/>
                <a:cs typeface="Arial" panose="020B0604020202020204" pitchFamily="34" charset="0"/>
              </a:rPr>
              <a:t>lamina propria. </a:t>
            </a:r>
            <a:r>
              <a:rPr lang="en-US" sz="1800"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F</a:t>
            </a:r>
            <a:r>
              <a:rPr lang="en-US" sz="1800"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Unsupervised clustering analysis of flow cytometry data of CD45+ cells or CD8+ T cells isolated from the </a:t>
            </a:r>
            <a:r>
              <a:rPr lang="en-US" sz="1800" b="0" i="1" u="none" strike="noStrike" baseline="0" dirty="0" err="1">
                <a:latin typeface="Arial" panose="020B0604020202020204" pitchFamily="34" charset="0"/>
                <a:cs typeface="Arial" panose="020B0604020202020204" pitchFamily="34" charset="0"/>
              </a:rPr>
              <a:t>l.p.</a:t>
            </a:r>
            <a:r>
              <a:rPr lang="en-US" sz="1800" b="0" i="1" u="none" strike="noStrike" baseline="0"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at the indicated times post DSS treatment. UMAP visualization of the distribution of cells concatenated according to the markers CD45/B220/MHCII/</a:t>
            </a:r>
            <a:r>
              <a:rPr lang="en-US" sz="1800" b="0" i="0" u="none" strike="noStrike" baseline="0" dirty="0" err="1">
                <a:latin typeface="Arial" panose="020B0604020202020204" pitchFamily="34" charset="0"/>
                <a:cs typeface="Arial" panose="020B0604020202020204" pitchFamily="34" charset="0"/>
              </a:rPr>
              <a:t>SiglecF</a:t>
            </a:r>
            <a:r>
              <a:rPr lang="en-US" sz="1800" b="0" i="0" u="none" strike="noStrike" baseline="0" dirty="0">
                <a:latin typeface="Arial" panose="020B0604020202020204" pitchFamily="34" charset="0"/>
                <a:cs typeface="Arial" panose="020B0604020202020204" pitchFamily="34" charset="0"/>
              </a:rPr>
              <a:t>/Ly6G/CD11b/Ly6C/</a:t>
            </a:r>
            <a:r>
              <a:rPr lang="en-US" sz="1800" b="0" i="0" u="none" strike="noStrike" baseline="0" dirty="0" err="1">
                <a:latin typeface="Arial" panose="020B0604020202020204" pitchFamily="34" charset="0"/>
                <a:cs typeface="Arial" panose="020B0604020202020204" pitchFamily="34" charset="0"/>
              </a:rPr>
              <a:t>TCRb</a:t>
            </a:r>
            <a:r>
              <a:rPr lang="en-US" sz="1800" b="0" i="0" u="none" strike="noStrike" baseline="0" dirty="0">
                <a:latin typeface="Arial" panose="020B0604020202020204" pitchFamily="34" charset="0"/>
                <a:cs typeface="Arial" panose="020B0604020202020204" pitchFamily="34" charset="0"/>
              </a:rPr>
              <a:t>/CD4/CD8/CD44/ CD69/PD1/CD25/PD-L1 (all leucocytes) or CD44/CD103/CD69/PD1/ KLRG1/Ly6C/Sca1/MuHV-4 </a:t>
            </a:r>
            <a:r>
              <a:rPr lang="en-US" sz="1800" b="0" i="0" u="none" strike="noStrike" baseline="0" dirty="0" err="1">
                <a:latin typeface="Arial" panose="020B0604020202020204" pitchFamily="34" charset="0"/>
                <a:cs typeface="Arial" panose="020B0604020202020204" pitchFamily="34" charset="0"/>
              </a:rPr>
              <a:t>tetr</a:t>
            </a:r>
            <a:r>
              <a:rPr lang="en-US" sz="1800" b="0" i="0" u="none" strike="noStrike" baseline="0" dirty="0">
                <a:latin typeface="Arial" panose="020B0604020202020204" pitchFamily="34" charset="0"/>
                <a:cs typeface="Arial" panose="020B0604020202020204" pitchFamily="34" charset="0"/>
              </a:rPr>
              <a:t>. (pre-gated CD8+ T cells). UMAPs represent an overlay of all the cells, while the right UMAPs represent the cells isolated from the indicated groups in a proportion corresponding to the numbers of cells calculated for each group.</a:t>
            </a:r>
            <a:endParaRPr lang="fr-BE" dirty="0">
              <a:latin typeface="Arial" panose="020B0604020202020204" pitchFamily="34" charset="0"/>
              <a:cs typeface="Arial" panose="020B0604020202020204" pitchFamily="34" charset="0"/>
            </a:endParaRPr>
          </a:p>
        </p:txBody>
      </p:sp>
      <p:grpSp>
        <p:nvGrpSpPr>
          <p:cNvPr id="89" name="Groupe 88">
            <a:extLst>
              <a:ext uri="{FF2B5EF4-FFF2-40B4-BE49-F238E27FC236}">
                <a16:creationId xmlns:a16="http://schemas.microsoft.com/office/drawing/2014/main" id="{B21F36EE-2212-980B-1E40-44E8B585E65A}"/>
              </a:ext>
            </a:extLst>
          </p:cNvPr>
          <p:cNvGrpSpPr/>
          <p:nvPr/>
        </p:nvGrpSpPr>
        <p:grpSpPr>
          <a:xfrm>
            <a:off x="15571515" y="20634272"/>
            <a:ext cx="2264075" cy="1367419"/>
            <a:chOff x="-6280194" y="9900116"/>
            <a:chExt cx="1884262" cy="1126199"/>
          </a:xfrm>
        </p:grpSpPr>
        <p:pic>
          <p:nvPicPr>
            <p:cNvPr id="90" name="Image 89">
              <a:extLst>
                <a:ext uri="{FF2B5EF4-FFF2-40B4-BE49-F238E27FC236}">
                  <a16:creationId xmlns:a16="http://schemas.microsoft.com/office/drawing/2014/main" id="{44DF9870-F25E-C5E8-6991-A74EC49E7DE1}"/>
                </a:ext>
              </a:extLst>
            </p:cNvPr>
            <p:cNvPicPr>
              <a:picLocks noChangeAspect="1"/>
            </p:cNvPicPr>
            <p:nvPr/>
          </p:nvPicPr>
          <p:blipFill rotWithShape="1">
            <a:blip r:embed="rId10"/>
            <a:srcRect l="21975" t="24238" r="49632" b="66830"/>
            <a:stretch/>
          </p:blipFill>
          <p:spPr>
            <a:xfrm>
              <a:off x="-6197919" y="10155180"/>
              <a:ext cx="1193258" cy="265813"/>
            </a:xfrm>
            <a:prstGeom prst="rect">
              <a:avLst/>
            </a:prstGeom>
          </p:spPr>
        </p:pic>
        <p:pic>
          <p:nvPicPr>
            <p:cNvPr id="91" name="Image 90">
              <a:extLst>
                <a:ext uri="{FF2B5EF4-FFF2-40B4-BE49-F238E27FC236}">
                  <a16:creationId xmlns:a16="http://schemas.microsoft.com/office/drawing/2014/main" id="{B8FA129F-994F-4B72-1165-ABBAA6204F44}"/>
                </a:ext>
              </a:extLst>
            </p:cNvPr>
            <p:cNvPicPr>
              <a:picLocks noChangeAspect="1"/>
            </p:cNvPicPr>
            <p:nvPr/>
          </p:nvPicPr>
          <p:blipFill rotWithShape="1">
            <a:blip r:embed="rId10"/>
            <a:srcRect l="20481" t="34446" r="55166" b="56622"/>
            <a:stretch/>
          </p:blipFill>
          <p:spPr>
            <a:xfrm>
              <a:off x="-6250612" y="9900116"/>
              <a:ext cx="1023494" cy="265814"/>
            </a:xfrm>
            <a:prstGeom prst="rect">
              <a:avLst/>
            </a:prstGeom>
          </p:spPr>
        </p:pic>
        <p:pic>
          <p:nvPicPr>
            <p:cNvPr id="92" name="Image 91">
              <a:extLst>
                <a:ext uri="{FF2B5EF4-FFF2-40B4-BE49-F238E27FC236}">
                  <a16:creationId xmlns:a16="http://schemas.microsoft.com/office/drawing/2014/main" id="{B3126B4B-B434-EC13-90D2-64DFFEC0C5D1}"/>
                </a:ext>
              </a:extLst>
            </p:cNvPr>
            <p:cNvPicPr>
              <a:picLocks noChangeAspect="1"/>
            </p:cNvPicPr>
            <p:nvPr/>
          </p:nvPicPr>
          <p:blipFill rotWithShape="1">
            <a:blip r:embed="rId10"/>
            <a:srcRect l="20335" t="16294" r="34831" b="74776"/>
            <a:stretch/>
          </p:blipFill>
          <p:spPr>
            <a:xfrm>
              <a:off x="-6280194" y="10760501"/>
              <a:ext cx="1884262" cy="265814"/>
            </a:xfrm>
            <a:prstGeom prst="rect">
              <a:avLst/>
            </a:prstGeom>
          </p:spPr>
        </p:pic>
        <p:pic>
          <p:nvPicPr>
            <p:cNvPr id="93" name="Image 92">
              <a:extLst>
                <a:ext uri="{FF2B5EF4-FFF2-40B4-BE49-F238E27FC236}">
                  <a16:creationId xmlns:a16="http://schemas.microsoft.com/office/drawing/2014/main" id="{7821706A-1C4C-B378-DDE0-08379EF5232E}"/>
                </a:ext>
              </a:extLst>
            </p:cNvPr>
            <p:cNvPicPr>
              <a:picLocks noChangeAspect="1"/>
            </p:cNvPicPr>
            <p:nvPr/>
          </p:nvPicPr>
          <p:blipFill rotWithShape="1">
            <a:blip r:embed="rId10"/>
            <a:srcRect l="21299" t="6910" r="46011" b="82621"/>
            <a:stretch/>
          </p:blipFill>
          <p:spPr>
            <a:xfrm>
              <a:off x="-6234094" y="10491781"/>
              <a:ext cx="1373869" cy="311635"/>
            </a:xfrm>
            <a:prstGeom prst="rect">
              <a:avLst/>
            </a:prstGeom>
          </p:spPr>
        </p:pic>
      </p:grpSp>
      <p:sp>
        <p:nvSpPr>
          <p:cNvPr id="99" name="TextBox 297">
            <a:extLst>
              <a:ext uri="{FF2B5EF4-FFF2-40B4-BE49-F238E27FC236}">
                <a16:creationId xmlns:a16="http://schemas.microsoft.com/office/drawing/2014/main" id="{5D2F2DD4-009B-C20E-C2B6-2815D49421B0}"/>
              </a:ext>
            </a:extLst>
          </p:cNvPr>
          <p:cNvSpPr txBox="1"/>
          <p:nvPr/>
        </p:nvSpPr>
        <p:spPr>
          <a:xfrm>
            <a:off x="11049597" y="19627119"/>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a:t>
            </a:r>
          </a:p>
        </p:txBody>
      </p:sp>
      <p:sp>
        <p:nvSpPr>
          <p:cNvPr id="102" name="TextBox 297">
            <a:extLst>
              <a:ext uri="{FF2B5EF4-FFF2-40B4-BE49-F238E27FC236}">
                <a16:creationId xmlns:a16="http://schemas.microsoft.com/office/drawing/2014/main" id="{FBF4FFA0-FC51-E12E-343E-0B036850A599}"/>
              </a:ext>
            </a:extLst>
          </p:cNvPr>
          <p:cNvSpPr txBox="1"/>
          <p:nvPr/>
        </p:nvSpPr>
        <p:spPr>
          <a:xfrm>
            <a:off x="1060799" y="33561490"/>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a:t>
            </a:r>
          </a:p>
        </p:txBody>
      </p:sp>
      <p:sp>
        <p:nvSpPr>
          <p:cNvPr id="105" name="TextBox 297">
            <a:extLst>
              <a:ext uri="{FF2B5EF4-FFF2-40B4-BE49-F238E27FC236}">
                <a16:creationId xmlns:a16="http://schemas.microsoft.com/office/drawing/2014/main" id="{E5012D59-B369-E69E-3381-7B0CC2AF3076}"/>
              </a:ext>
            </a:extLst>
          </p:cNvPr>
          <p:cNvSpPr txBox="1"/>
          <p:nvPr/>
        </p:nvSpPr>
        <p:spPr>
          <a:xfrm>
            <a:off x="4422162" y="33545049"/>
            <a:ext cx="37061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E</a:t>
            </a:r>
          </a:p>
        </p:txBody>
      </p:sp>
      <p:grpSp>
        <p:nvGrpSpPr>
          <p:cNvPr id="213" name="Groupe 212">
            <a:extLst>
              <a:ext uri="{FF2B5EF4-FFF2-40B4-BE49-F238E27FC236}">
                <a16:creationId xmlns:a16="http://schemas.microsoft.com/office/drawing/2014/main" id="{A989A114-89F3-617A-5272-1E28EFD54775}"/>
              </a:ext>
            </a:extLst>
          </p:cNvPr>
          <p:cNvGrpSpPr/>
          <p:nvPr/>
        </p:nvGrpSpPr>
        <p:grpSpPr>
          <a:xfrm>
            <a:off x="23930755" y="12376385"/>
            <a:ext cx="5288233" cy="379444"/>
            <a:chOff x="-6234094" y="9528999"/>
            <a:chExt cx="5153722" cy="365950"/>
          </a:xfrm>
        </p:grpSpPr>
        <p:pic>
          <p:nvPicPr>
            <p:cNvPr id="214" name="Image 213">
              <a:extLst>
                <a:ext uri="{FF2B5EF4-FFF2-40B4-BE49-F238E27FC236}">
                  <a16:creationId xmlns:a16="http://schemas.microsoft.com/office/drawing/2014/main" id="{2015ABEF-0A13-7CCE-DB5B-7BF449E774BC}"/>
                </a:ext>
              </a:extLst>
            </p:cNvPr>
            <p:cNvPicPr>
              <a:picLocks noChangeAspect="1"/>
            </p:cNvPicPr>
            <p:nvPr/>
          </p:nvPicPr>
          <p:blipFill rotWithShape="1">
            <a:blip r:embed="rId10"/>
            <a:srcRect l="21975" t="24238" r="49632" b="66830"/>
            <a:stretch/>
          </p:blipFill>
          <p:spPr>
            <a:xfrm>
              <a:off x="-3154564" y="9534604"/>
              <a:ext cx="1193258" cy="265813"/>
            </a:xfrm>
            <a:prstGeom prst="rect">
              <a:avLst/>
            </a:prstGeom>
          </p:spPr>
        </p:pic>
        <p:pic>
          <p:nvPicPr>
            <p:cNvPr id="215" name="Image 214">
              <a:extLst>
                <a:ext uri="{FF2B5EF4-FFF2-40B4-BE49-F238E27FC236}">
                  <a16:creationId xmlns:a16="http://schemas.microsoft.com/office/drawing/2014/main" id="{3F28C6E3-E770-E8F8-99E5-3A7378888EC8}"/>
                </a:ext>
              </a:extLst>
            </p:cNvPr>
            <p:cNvPicPr>
              <a:picLocks noChangeAspect="1"/>
            </p:cNvPicPr>
            <p:nvPr/>
          </p:nvPicPr>
          <p:blipFill rotWithShape="1">
            <a:blip r:embed="rId10"/>
            <a:srcRect l="20481" t="34446" r="55166" b="56622"/>
            <a:stretch/>
          </p:blipFill>
          <p:spPr>
            <a:xfrm>
              <a:off x="-2103866" y="9528999"/>
              <a:ext cx="1023494" cy="265814"/>
            </a:xfrm>
            <a:prstGeom prst="rect">
              <a:avLst/>
            </a:prstGeom>
          </p:spPr>
        </p:pic>
        <p:pic>
          <p:nvPicPr>
            <p:cNvPr id="216" name="Image 215">
              <a:extLst>
                <a:ext uri="{FF2B5EF4-FFF2-40B4-BE49-F238E27FC236}">
                  <a16:creationId xmlns:a16="http://schemas.microsoft.com/office/drawing/2014/main" id="{CF518BE9-77A2-8E7A-E508-C9E2DEC103A7}"/>
                </a:ext>
              </a:extLst>
            </p:cNvPr>
            <p:cNvPicPr>
              <a:picLocks noChangeAspect="1"/>
            </p:cNvPicPr>
            <p:nvPr/>
          </p:nvPicPr>
          <p:blipFill rotWithShape="1">
            <a:blip r:embed="rId10"/>
            <a:srcRect l="20335" t="16294" r="34831" b="74776"/>
            <a:stretch/>
          </p:blipFill>
          <p:spPr>
            <a:xfrm>
              <a:off x="-4975500" y="9558997"/>
              <a:ext cx="1884262" cy="265814"/>
            </a:xfrm>
            <a:prstGeom prst="rect">
              <a:avLst/>
            </a:prstGeom>
          </p:spPr>
        </p:pic>
        <p:pic>
          <p:nvPicPr>
            <p:cNvPr id="218" name="Image 217">
              <a:extLst>
                <a:ext uri="{FF2B5EF4-FFF2-40B4-BE49-F238E27FC236}">
                  <a16:creationId xmlns:a16="http://schemas.microsoft.com/office/drawing/2014/main" id="{954A0F01-68D2-95B8-8FF0-19D86E952A94}"/>
                </a:ext>
              </a:extLst>
            </p:cNvPr>
            <p:cNvPicPr>
              <a:picLocks noChangeAspect="1"/>
            </p:cNvPicPr>
            <p:nvPr/>
          </p:nvPicPr>
          <p:blipFill rotWithShape="1">
            <a:blip r:embed="rId10"/>
            <a:srcRect l="21299" t="6910" r="46011" b="82621"/>
            <a:stretch/>
          </p:blipFill>
          <p:spPr>
            <a:xfrm>
              <a:off x="-6234094" y="9583314"/>
              <a:ext cx="1373869" cy="311635"/>
            </a:xfrm>
            <a:prstGeom prst="rect">
              <a:avLst/>
            </a:prstGeom>
          </p:spPr>
        </p:pic>
      </p:grpSp>
      <p:grpSp>
        <p:nvGrpSpPr>
          <p:cNvPr id="219" name="Groupe 218">
            <a:extLst>
              <a:ext uri="{FF2B5EF4-FFF2-40B4-BE49-F238E27FC236}">
                <a16:creationId xmlns:a16="http://schemas.microsoft.com/office/drawing/2014/main" id="{A989A114-89F3-617A-5272-1E28EFD54775}"/>
              </a:ext>
            </a:extLst>
          </p:cNvPr>
          <p:cNvGrpSpPr/>
          <p:nvPr/>
        </p:nvGrpSpPr>
        <p:grpSpPr>
          <a:xfrm>
            <a:off x="17982089" y="12401278"/>
            <a:ext cx="5288233" cy="396000"/>
            <a:chOff x="-6234094" y="9528999"/>
            <a:chExt cx="5153722" cy="365950"/>
          </a:xfrm>
        </p:grpSpPr>
        <p:pic>
          <p:nvPicPr>
            <p:cNvPr id="220" name="Image 219">
              <a:extLst>
                <a:ext uri="{FF2B5EF4-FFF2-40B4-BE49-F238E27FC236}">
                  <a16:creationId xmlns:a16="http://schemas.microsoft.com/office/drawing/2014/main" id="{2015ABEF-0A13-7CCE-DB5B-7BF449E774BC}"/>
                </a:ext>
              </a:extLst>
            </p:cNvPr>
            <p:cNvPicPr>
              <a:picLocks noChangeAspect="1"/>
            </p:cNvPicPr>
            <p:nvPr/>
          </p:nvPicPr>
          <p:blipFill rotWithShape="1">
            <a:blip r:embed="rId10"/>
            <a:srcRect l="21975" t="24238" r="49632" b="66830"/>
            <a:stretch/>
          </p:blipFill>
          <p:spPr>
            <a:xfrm>
              <a:off x="-3154564" y="9534604"/>
              <a:ext cx="1193258" cy="265813"/>
            </a:xfrm>
            <a:prstGeom prst="rect">
              <a:avLst/>
            </a:prstGeom>
          </p:spPr>
        </p:pic>
        <p:pic>
          <p:nvPicPr>
            <p:cNvPr id="223" name="Image 222">
              <a:extLst>
                <a:ext uri="{FF2B5EF4-FFF2-40B4-BE49-F238E27FC236}">
                  <a16:creationId xmlns:a16="http://schemas.microsoft.com/office/drawing/2014/main" id="{3F28C6E3-E770-E8F8-99E5-3A7378888EC8}"/>
                </a:ext>
              </a:extLst>
            </p:cNvPr>
            <p:cNvPicPr>
              <a:picLocks noChangeAspect="1"/>
            </p:cNvPicPr>
            <p:nvPr/>
          </p:nvPicPr>
          <p:blipFill rotWithShape="1">
            <a:blip r:embed="rId10"/>
            <a:srcRect l="20481" t="34446" r="55166" b="56622"/>
            <a:stretch/>
          </p:blipFill>
          <p:spPr>
            <a:xfrm>
              <a:off x="-2103866" y="9528999"/>
              <a:ext cx="1023494" cy="265814"/>
            </a:xfrm>
            <a:prstGeom prst="rect">
              <a:avLst/>
            </a:prstGeom>
          </p:spPr>
        </p:pic>
        <p:pic>
          <p:nvPicPr>
            <p:cNvPr id="224" name="Image 223">
              <a:extLst>
                <a:ext uri="{FF2B5EF4-FFF2-40B4-BE49-F238E27FC236}">
                  <a16:creationId xmlns:a16="http://schemas.microsoft.com/office/drawing/2014/main" id="{CF518BE9-77A2-8E7A-E508-C9E2DEC103A7}"/>
                </a:ext>
              </a:extLst>
            </p:cNvPr>
            <p:cNvPicPr>
              <a:picLocks noChangeAspect="1"/>
            </p:cNvPicPr>
            <p:nvPr/>
          </p:nvPicPr>
          <p:blipFill rotWithShape="1">
            <a:blip r:embed="rId10"/>
            <a:srcRect l="20335" t="16294" r="34831" b="74776"/>
            <a:stretch/>
          </p:blipFill>
          <p:spPr>
            <a:xfrm>
              <a:off x="-4975500" y="9558997"/>
              <a:ext cx="1884262" cy="265814"/>
            </a:xfrm>
            <a:prstGeom prst="rect">
              <a:avLst/>
            </a:prstGeom>
          </p:spPr>
        </p:pic>
        <p:pic>
          <p:nvPicPr>
            <p:cNvPr id="225" name="Image 224">
              <a:extLst>
                <a:ext uri="{FF2B5EF4-FFF2-40B4-BE49-F238E27FC236}">
                  <a16:creationId xmlns:a16="http://schemas.microsoft.com/office/drawing/2014/main" id="{954A0F01-68D2-95B8-8FF0-19D86E952A94}"/>
                </a:ext>
              </a:extLst>
            </p:cNvPr>
            <p:cNvPicPr>
              <a:picLocks noChangeAspect="1"/>
            </p:cNvPicPr>
            <p:nvPr/>
          </p:nvPicPr>
          <p:blipFill rotWithShape="1">
            <a:blip r:embed="rId10"/>
            <a:srcRect l="21299" t="6910" r="46011" b="82621"/>
            <a:stretch/>
          </p:blipFill>
          <p:spPr>
            <a:xfrm>
              <a:off x="-6234094" y="9583314"/>
              <a:ext cx="1373869" cy="311635"/>
            </a:xfrm>
            <a:prstGeom prst="rect">
              <a:avLst/>
            </a:prstGeom>
          </p:spPr>
        </p:pic>
      </p:grpSp>
    </p:spTree>
    <p:extLst>
      <p:ext uri="{BB962C8B-B14F-4D97-AF65-F5344CB8AC3E}">
        <p14:creationId xmlns:p14="http://schemas.microsoft.com/office/powerpoint/2010/main" val="34511740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1338</Words>
  <Application>Microsoft Office PowerPoint</Application>
  <PresentationFormat>Personnalisé</PresentationFormat>
  <Paragraphs>93</Paragraphs>
  <Slides>1</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vt:i4>
      </vt:variant>
    </vt:vector>
  </HeadingPairs>
  <TitlesOfParts>
    <vt:vector size="8" baseType="lpstr">
      <vt:lpstr>Arial</vt:lpstr>
      <vt:lpstr>ArialMT</vt:lpstr>
      <vt:lpstr>Calibri</vt:lpstr>
      <vt:lpstr>Calibri Light</vt:lpstr>
      <vt:lpstr>Cantarell</vt:lpstr>
      <vt:lpstr>Office Theme</vt:lpstr>
      <vt:lpstr>Prism 8</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 Rodriguez Rodriguez</dc:creator>
  <cp:lastModifiedBy>Balthazar Alexis</cp:lastModifiedBy>
  <cp:revision>242</cp:revision>
  <cp:lastPrinted>2021-11-08T12:35:24Z</cp:lastPrinted>
  <dcterms:created xsi:type="dcterms:W3CDTF">2021-10-08T11:50:41Z</dcterms:created>
  <dcterms:modified xsi:type="dcterms:W3CDTF">2023-11-20T10:34:03Z</dcterms:modified>
</cp:coreProperties>
</file>