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7"/>
  </p:sldMasterIdLst>
  <p:notesMasterIdLst>
    <p:notesMasterId r:id="rId37"/>
  </p:notesMasterIdLst>
  <p:handoutMasterIdLst>
    <p:handoutMasterId r:id="rId38"/>
  </p:handoutMasterIdLst>
  <p:sldIdLst>
    <p:sldId id="265" r:id="rId8"/>
    <p:sldId id="421" r:id="rId9"/>
    <p:sldId id="423" r:id="rId10"/>
    <p:sldId id="456" r:id="rId11"/>
    <p:sldId id="437" r:id="rId12"/>
    <p:sldId id="451" r:id="rId13"/>
    <p:sldId id="450" r:id="rId14"/>
    <p:sldId id="439" r:id="rId15"/>
    <p:sldId id="440" r:id="rId16"/>
    <p:sldId id="446" r:id="rId17"/>
    <p:sldId id="441" r:id="rId18"/>
    <p:sldId id="434" r:id="rId19"/>
    <p:sldId id="436" r:id="rId20"/>
    <p:sldId id="442" r:id="rId21"/>
    <p:sldId id="452" r:id="rId22"/>
    <p:sldId id="443" r:id="rId23"/>
    <p:sldId id="444" r:id="rId24"/>
    <p:sldId id="448" r:id="rId25"/>
    <p:sldId id="453" r:id="rId26"/>
    <p:sldId id="455" r:id="rId27"/>
    <p:sldId id="404" r:id="rId28"/>
    <p:sldId id="408" r:id="rId29"/>
    <p:sldId id="406" r:id="rId30"/>
    <p:sldId id="414" r:id="rId31"/>
    <p:sldId id="413" r:id="rId32"/>
    <p:sldId id="416" r:id="rId33"/>
    <p:sldId id="411" r:id="rId34"/>
    <p:sldId id="454" r:id="rId35"/>
    <p:sldId id="403" r:id="rId36"/>
  </p:sldIdLst>
  <p:sldSz cx="9144000" cy="6858000" type="screen4x3"/>
  <p:notesSz cx="6807200" cy="9906000"/>
  <p:defaultTextStyle>
    <a:defPPr>
      <a:defRPr lang="en-GB"/>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9">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99FF"/>
    <a:srgbClr val="FF66CC"/>
    <a:srgbClr val="99CCFF"/>
    <a:srgbClr val="78DAF8"/>
    <a:srgbClr val="66CCFF"/>
    <a:srgbClr val="CC0000"/>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6" autoAdjust="0"/>
  </p:normalViewPr>
  <p:slideViewPr>
    <p:cSldViewPr>
      <p:cViewPr varScale="1">
        <p:scale>
          <a:sx n="116" d="100"/>
          <a:sy n="116" d="100"/>
        </p:scale>
        <p:origin x="72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760" y="-82"/>
      </p:cViewPr>
      <p:guideLst>
        <p:guide orient="horz" pos="3119"/>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ableStyles" Target="tableStyle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percentStacked"/>
        <c:varyColors val="0"/>
        <c:ser>
          <c:idx val="0"/>
          <c:order val="0"/>
          <c:tx>
            <c:strRef>
              <c:f>Sheet1!$A$2</c:f>
              <c:strCache>
                <c:ptCount val="1"/>
                <c:pt idx="0">
                  <c:v>US</c:v>
                </c:pt>
              </c:strCache>
            </c:strRef>
          </c:tx>
          <c:spPr>
            <a:solidFill>
              <a:srgbClr val="FF66CC"/>
            </a:solidFill>
          </c:spPr>
          <c:dLbls>
            <c:dLbl>
              <c:idx val="0"/>
              <c:layout>
                <c:manualLayout>
                  <c:x val="5.4012345679012343E-2"/>
                  <c:y val="0"/>
                </c:manualLayout>
              </c:layout>
              <c:spPr/>
              <c:txPr>
                <a:bodyPr/>
                <a:lstStyle/>
                <a:p>
                  <a:pPr>
                    <a:defRPr/>
                  </a:pPr>
                  <a:endParaRPr lang="fr-FR"/>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2009</c:v>
                </c:pt>
                <c:pt idx="1">
                  <c:v>2010</c:v>
                </c:pt>
                <c:pt idx="2">
                  <c:v>2011</c:v>
                </c:pt>
                <c:pt idx="3">
                  <c:v>2012</c:v>
                </c:pt>
                <c:pt idx="4">
                  <c:v>2013</c:v>
                </c:pt>
              </c:strCache>
            </c:strRef>
          </c:cat>
          <c:val>
            <c:numRef>
              <c:f>Sheet1!$B$2:$F$2</c:f>
              <c:numCache>
                <c:formatCode>0.0%</c:formatCode>
                <c:ptCount val="5"/>
                <c:pt idx="0">
                  <c:v>0.59017763573607851</c:v>
                </c:pt>
                <c:pt idx="1">
                  <c:v>0.61760456714277556</c:v>
                </c:pt>
                <c:pt idx="2">
                  <c:v>0.65280420505905556</c:v>
                </c:pt>
                <c:pt idx="3">
                  <c:v>0.66820834891959824</c:v>
                </c:pt>
                <c:pt idx="4">
                  <c:v>0.68766667490260991</c:v>
                </c:pt>
              </c:numCache>
            </c:numRef>
          </c:val>
        </c:ser>
        <c:ser>
          <c:idx val="1"/>
          <c:order val="1"/>
          <c:tx>
            <c:strRef>
              <c:f>Sheet1!$A$3</c:f>
              <c:strCache>
                <c:ptCount val="1"/>
                <c:pt idx="0">
                  <c:v>EUR</c:v>
                </c:pt>
              </c:strCache>
            </c:strRef>
          </c:tx>
          <c:spPr>
            <a:solidFill>
              <a:srgbClr val="99CCFF"/>
            </a:solidFill>
          </c:spPr>
          <c:dLbls>
            <c:dLbl>
              <c:idx val="0"/>
              <c:layout>
                <c:manualLayout>
                  <c:x val="8.0246913580246909E-2"/>
                  <c:y val="1.6836195965366927E-2"/>
                </c:manualLayout>
              </c:layout>
              <c:spPr/>
              <c:txPr>
                <a:bodyPr/>
                <a:lstStyle/>
                <a:p>
                  <a:pPr>
                    <a:defRPr/>
                  </a:pPr>
                  <a:endParaRPr lang="fr-FR"/>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2009</c:v>
                </c:pt>
                <c:pt idx="1">
                  <c:v>2010</c:v>
                </c:pt>
                <c:pt idx="2">
                  <c:v>2011</c:v>
                </c:pt>
                <c:pt idx="3">
                  <c:v>2012</c:v>
                </c:pt>
                <c:pt idx="4">
                  <c:v>2013</c:v>
                </c:pt>
              </c:strCache>
            </c:strRef>
          </c:cat>
          <c:val>
            <c:numRef>
              <c:f>Sheet1!$B$3:$F$3</c:f>
              <c:numCache>
                <c:formatCode>0.0%</c:formatCode>
                <c:ptCount val="5"/>
                <c:pt idx="0">
                  <c:v>0.20654055178626168</c:v>
                </c:pt>
                <c:pt idx="1">
                  <c:v>0.19743346479583093</c:v>
                </c:pt>
                <c:pt idx="2">
                  <c:v>0.17528578919769269</c:v>
                </c:pt>
                <c:pt idx="3">
                  <c:v>0.17425427931137979</c:v>
                </c:pt>
                <c:pt idx="4">
                  <c:v>0.15377165023595979</c:v>
                </c:pt>
              </c:numCache>
            </c:numRef>
          </c:val>
        </c:ser>
        <c:ser>
          <c:idx val="2"/>
          <c:order val="2"/>
          <c:tx>
            <c:strRef>
              <c:f>Sheet1!$A$4</c:f>
              <c:strCache>
                <c:ptCount val="1"/>
                <c:pt idx="0">
                  <c:v>JP</c:v>
                </c:pt>
              </c:strCache>
            </c:strRef>
          </c:tx>
          <c:spPr>
            <a:solidFill>
              <a:srgbClr val="FFFF00"/>
            </a:solidFill>
            <a:ln w="25402">
              <a:noFill/>
            </a:ln>
          </c:spPr>
          <c:dLbls>
            <c:dLbl>
              <c:idx val="0"/>
              <c:layout>
                <c:manualLayout>
                  <c:x val="3.5493827160493825E-2"/>
                  <c:y val="1.6836195965366927E-2"/>
                </c:manualLayout>
              </c:layout>
              <c:spPr/>
              <c:txPr>
                <a:bodyPr/>
                <a:lstStyle/>
                <a:p>
                  <a:pPr>
                    <a:defRPr/>
                  </a:pPr>
                  <a:endParaRPr lang="fr-FR"/>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2009</c:v>
                </c:pt>
                <c:pt idx="1">
                  <c:v>2010</c:v>
                </c:pt>
                <c:pt idx="2">
                  <c:v>2011</c:v>
                </c:pt>
                <c:pt idx="3">
                  <c:v>2012</c:v>
                </c:pt>
                <c:pt idx="4">
                  <c:v>2013</c:v>
                </c:pt>
              </c:strCache>
            </c:strRef>
          </c:cat>
          <c:val>
            <c:numRef>
              <c:f>Sheet1!$B$4:$F$4</c:f>
              <c:numCache>
                <c:formatCode>0.0%</c:formatCode>
                <c:ptCount val="5"/>
                <c:pt idx="0">
                  <c:v>0.16829414583349472</c:v>
                </c:pt>
                <c:pt idx="1">
                  <c:v>0.16132194288295282</c:v>
                </c:pt>
                <c:pt idx="2">
                  <c:v>0.13418807900716659</c:v>
                </c:pt>
                <c:pt idx="3">
                  <c:v>0.11766798993852891</c:v>
                </c:pt>
                <c:pt idx="4">
                  <c:v>0.11756032534329179</c:v>
                </c:pt>
              </c:numCache>
            </c:numRef>
          </c:val>
        </c:ser>
        <c:ser>
          <c:idx val="3"/>
          <c:order val="3"/>
          <c:tx>
            <c:strRef>
              <c:f>Sheet1!$A$5</c:f>
              <c:strCache>
                <c:ptCount val="1"/>
                <c:pt idx="0">
                  <c:v>Others</c:v>
                </c:pt>
              </c:strCache>
            </c:strRef>
          </c:tx>
          <c:spPr>
            <a:solidFill>
              <a:srgbClr val="92D050"/>
            </a:solidFill>
            <a:ln w="25402">
              <a:noFill/>
            </a:ln>
          </c:spPr>
          <c:dLbls>
            <c:dLbl>
              <c:idx val="0"/>
              <c:layout>
                <c:manualLayout>
                  <c:x val="3.7037037037037035E-2"/>
                  <c:y val="0"/>
                </c:manualLayout>
              </c:layout>
              <c:spPr/>
              <c:txPr>
                <a:bodyPr/>
                <a:lstStyle/>
                <a:p>
                  <a:pPr>
                    <a:defRPr/>
                  </a:pPr>
                  <a:endParaRPr lang="fr-FR"/>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2009</c:v>
                </c:pt>
                <c:pt idx="1">
                  <c:v>2010</c:v>
                </c:pt>
                <c:pt idx="2">
                  <c:v>2011</c:v>
                </c:pt>
                <c:pt idx="3">
                  <c:v>2012</c:v>
                </c:pt>
                <c:pt idx="4">
                  <c:v>2013</c:v>
                </c:pt>
              </c:strCache>
            </c:strRef>
          </c:cat>
          <c:val>
            <c:numRef>
              <c:f>Sheet1!$B$5:$F$5</c:f>
              <c:numCache>
                <c:formatCode>0.0%</c:formatCode>
                <c:ptCount val="5"/>
                <c:pt idx="0">
                  <c:v>3.4987666644165263E-2</c:v>
                </c:pt>
                <c:pt idx="1">
                  <c:v>2.3640025178440723E-2</c:v>
                </c:pt>
                <c:pt idx="2">
                  <c:v>3.7721926736085105E-2</c:v>
                </c:pt>
                <c:pt idx="3">
                  <c:v>3.9869381830493114E-2</c:v>
                </c:pt>
                <c:pt idx="4">
                  <c:v>4.1001349518138497E-2</c:v>
                </c:pt>
              </c:numCache>
            </c:numRef>
          </c:val>
        </c:ser>
        <c:dLbls>
          <c:showLegendKey val="0"/>
          <c:showVal val="0"/>
          <c:showCatName val="0"/>
          <c:showSerName val="0"/>
          <c:showPercent val="0"/>
          <c:showBubbleSize val="0"/>
        </c:dLbls>
        <c:axId val="448044496"/>
        <c:axId val="448044888"/>
      </c:areaChart>
      <c:catAx>
        <c:axId val="448044496"/>
        <c:scaling>
          <c:orientation val="minMax"/>
        </c:scaling>
        <c:delete val="0"/>
        <c:axPos val="b"/>
        <c:numFmt formatCode="General" sourceLinked="1"/>
        <c:majorTickMark val="none"/>
        <c:minorTickMark val="none"/>
        <c:tickLblPos val="nextTo"/>
        <c:crossAx val="448044888"/>
        <c:crosses val="autoZero"/>
        <c:auto val="1"/>
        <c:lblAlgn val="ctr"/>
        <c:lblOffset val="100"/>
        <c:noMultiLvlLbl val="0"/>
      </c:catAx>
      <c:valAx>
        <c:axId val="448044888"/>
        <c:scaling>
          <c:orientation val="minMax"/>
        </c:scaling>
        <c:delete val="0"/>
        <c:axPos val="l"/>
        <c:numFmt formatCode="0%" sourceLinked="1"/>
        <c:majorTickMark val="none"/>
        <c:minorTickMark val="none"/>
        <c:tickLblPos val="nextTo"/>
        <c:crossAx val="448044496"/>
        <c:crosses val="autoZero"/>
        <c:crossBetween val="midCat"/>
      </c:valAx>
      <c:spPr>
        <a:noFill/>
        <a:ln w="25402">
          <a:noFill/>
        </a:ln>
      </c:spPr>
    </c:plotArea>
    <c:legend>
      <c:legendPos val="b"/>
      <c:overlay val="0"/>
    </c:legend>
    <c:plotVisOnly val="1"/>
    <c:dispBlanksAs val="zero"/>
    <c:showDLblsOverMax val="0"/>
  </c:chart>
  <c:txPr>
    <a:bodyPr/>
    <a:lstStyle/>
    <a:p>
      <a:pPr>
        <a:defRPr sz="1800"/>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Sheet1!$A$2</c:f>
              <c:strCache>
                <c:ptCount val="1"/>
                <c:pt idx="0">
                  <c:v>Apple iTunes division</c:v>
                </c:pt>
              </c:strCache>
            </c:strRef>
          </c:tx>
          <c:spPr>
            <a:ln w="31752">
              <a:solidFill>
                <a:srgbClr val="FF9900"/>
              </a:solidFill>
            </a:ln>
          </c:spPr>
          <c:marker>
            <c:symbol val="none"/>
          </c:marker>
          <c:cat>
            <c:strRef>
              <c:f>Sheet1!$B$1:$F$1</c:f>
              <c:strCache>
                <c:ptCount val="5"/>
                <c:pt idx="0">
                  <c:v>2009</c:v>
                </c:pt>
                <c:pt idx="1">
                  <c:v>2010</c:v>
                </c:pt>
                <c:pt idx="2">
                  <c:v>2011</c:v>
                </c:pt>
                <c:pt idx="3">
                  <c:v>2012</c:v>
                </c:pt>
                <c:pt idx="4">
                  <c:v>2013</c:v>
                </c:pt>
              </c:strCache>
            </c:strRef>
          </c:cat>
          <c:val>
            <c:numRef>
              <c:f>Sheet1!$B$2:$F$2</c:f>
              <c:numCache>
                <c:formatCode>General</c:formatCode>
                <c:ptCount val="5"/>
                <c:pt idx="0">
                  <c:v>4036</c:v>
                </c:pt>
                <c:pt idx="1">
                  <c:v>4948</c:v>
                </c:pt>
                <c:pt idx="2">
                  <c:v>9373</c:v>
                </c:pt>
                <c:pt idx="3">
                  <c:v>12890</c:v>
                </c:pt>
                <c:pt idx="4">
                  <c:v>16051</c:v>
                </c:pt>
              </c:numCache>
            </c:numRef>
          </c:val>
          <c:smooth val="0"/>
        </c:ser>
        <c:ser>
          <c:idx val="1"/>
          <c:order val="1"/>
          <c:tx>
            <c:strRef>
              <c:f>Sheet1!$A$3</c:f>
              <c:strCache>
                <c:ptCount val="1"/>
                <c:pt idx="0">
                  <c:v>Amazon (sales AV Media) (est.)</c:v>
                </c:pt>
              </c:strCache>
            </c:strRef>
          </c:tx>
          <c:spPr>
            <a:ln w="31752">
              <a:solidFill>
                <a:schemeClr val="accent2">
                  <a:lumMod val="60000"/>
                  <a:lumOff val="40000"/>
                </a:schemeClr>
              </a:solidFill>
            </a:ln>
          </c:spPr>
          <c:marker>
            <c:symbol val="none"/>
          </c:marker>
          <c:cat>
            <c:strRef>
              <c:f>Sheet1!$B$1:$F$1</c:f>
              <c:strCache>
                <c:ptCount val="5"/>
                <c:pt idx="0">
                  <c:v>2009</c:v>
                </c:pt>
                <c:pt idx="1">
                  <c:v>2010</c:v>
                </c:pt>
                <c:pt idx="2">
                  <c:v>2011</c:v>
                </c:pt>
                <c:pt idx="3">
                  <c:v>2012</c:v>
                </c:pt>
                <c:pt idx="4">
                  <c:v>2013</c:v>
                </c:pt>
              </c:strCache>
            </c:strRef>
          </c:cat>
          <c:val>
            <c:numRef>
              <c:f>Sheet1!$B$3:$F$3</c:f>
              <c:numCache>
                <c:formatCode>#,##0</c:formatCode>
                <c:ptCount val="5"/>
                <c:pt idx="0">
                  <c:v>7664.4</c:v>
                </c:pt>
                <c:pt idx="1">
                  <c:v>8932.7999999999993</c:v>
                </c:pt>
                <c:pt idx="2">
                  <c:v>10667.4</c:v>
                </c:pt>
                <c:pt idx="3">
                  <c:v>11965.199999999999</c:v>
                </c:pt>
                <c:pt idx="4">
                  <c:v>13029.6</c:v>
                </c:pt>
              </c:numCache>
            </c:numRef>
          </c:val>
          <c:smooth val="0"/>
        </c:ser>
        <c:ser>
          <c:idx val="2"/>
          <c:order val="2"/>
          <c:tx>
            <c:strRef>
              <c:f>Sheet1!$A$4</c:f>
              <c:strCache>
                <c:ptCount val="1"/>
                <c:pt idx="0">
                  <c:v>YouTube (est.)</c:v>
                </c:pt>
              </c:strCache>
            </c:strRef>
          </c:tx>
          <c:spPr>
            <a:ln w="31752">
              <a:solidFill>
                <a:srgbClr val="FF0000"/>
              </a:solidFill>
            </a:ln>
          </c:spPr>
          <c:marker>
            <c:symbol val="none"/>
          </c:marker>
          <c:cat>
            <c:strRef>
              <c:f>Sheet1!$B$1:$F$1</c:f>
              <c:strCache>
                <c:ptCount val="5"/>
                <c:pt idx="0">
                  <c:v>2009</c:v>
                </c:pt>
                <c:pt idx="1">
                  <c:v>2010</c:v>
                </c:pt>
                <c:pt idx="2">
                  <c:v>2011</c:v>
                </c:pt>
                <c:pt idx="3">
                  <c:v>2012</c:v>
                </c:pt>
                <c:pt idx="4">
                  <c:v>2013</c:v>
                </c:pt>
              </c:strCache>
            </c:strRef>
          </c:cat>
          <c:val>
            <c:numRef>
              <c:f>Sheet1!$B$4:$F$4</c:f>
              <c:numCache>
                <c:formatCode>General</c:formatCode>
                <c:ptCount val="5"/>
                <c:pt idx="0">
                  <c:v>500</c:v>
                </c:pt>
                <c:pt idx="1">
                  <c:v>1000</c:v>
                </c:pt>
                <c:pt idx="2">
                  <c:v>2000</c:v>
                </c:pt>
                <c:pt idx="3">
                  <c:v>3700</c:v>
                </c:pt>
                <c:pt idx="4">
                  <c:v>5600</c:v>
                </c:pt>
              </c:numCache>
            </c:numRef>
          </c:val>
          <c:smooth val="0"/>
        </c:ser>
        <c:ser>
          <c:idx val="3"/>
          <c:order val="3"/>
          <c:tx>
            <c:strRef>
              <c:f>Sheet1!$A$5</c:f>
              <c:strCache>
                <c:ptCount val="1"/>
                <c:pt idx="0">
                  <c:v>Netflix</c:v>
                </c:pt>
              </c:strCache>
            </c:strRef>
          </c:tx>
          <c:spPr>
            <a:ln w="31752"/>
          </c:spPr>
          <c:marker>
            <c:symbol val="none"/>
          </c:marker>
          <c:cat>
            <c:strRef>
              <c:f>Sheet1!$B$1:$F$1</c:f>
              <c:strCache>
                <c:ptCount val="5"/>
                <c:pt idx="0">
                  <c:v>2009</c:v>
                </c:pt>
                <c:pt idx="1">
                  <c:v>2010</c:v>
                </c:pt>
                <c:pt idx="2">
                  <c:v>2011</c:v>
                </c:pt>
                <c:pt idx="3">
                  <c:v>2012</c:v>
                </c:pt>
                <c:pt idx="4">
                  <c:v>2013</c:v>
                </c:pt>
              </c:strCache>
            </c:strRef>
          </c:cat>
          <c:val>
            <c:numRef>
              <c:f>Sheet1!$B$5:$F$5</c:f>
              <c:numCache>
                <c:formatCode>General</c:formatCode>
                <c:ptCount val="5"/>
                <c:pt idx="0">
                  <c:v>1670</c:v>
                </c:pt>
                <c:pt idx="1">
                  <c:v>2162</c:v>
                </c:pt>
                <c:pt idx="2">
                  <c:v>3204</c:v>
                </c:pt>
                <c:pt idx="3">
                  <c:v>3609</c:v>
                </c:pt>
                <c:pt idx="4">
                  <c:v>4374</c:v>
                </c:pt>
              </c:numCache>
            </c:numRef>
          </c:val>
          <c:smooth val="0"/>
        </c:ser>
        <c:dLbls>
          <c:showLegendKey val="0"/>
          <c:showVal val="0"/>
          <c:showCatName val="0"/>
          <c:showSerName val="0"/>
          <c:showPercent val="0"/>
          <c:showBubbleSize val="0"/>
        </c:dLbls>
        <c:smooth val="0"/>
        <c:axId val="448042536"/>
        <c:axId val="448043320"/>
      </c:lineChart>
      <c:catAx>
        <c:axId val="448042536"/>
        <c:scaling>
          <c:orientation val="minMax"/>
        </c:scaling>
        <c:delete val="0"/>
        <c:axPos val="b"/>
        <c:numFmt formatCode="General" sourceLinked="1"/>
        <c:majorTickMark val="out"/>
        <c:minorTickMark val="none"/>
        <c:tickLblPos val="nextTo"/>
        <c:crossAx val="448043320"/>
        <c:crosses val="autoZero"/>
        <c:auto val="1"/>
        <c:lblAlgn val="ctr"/>
        <c:lblOffset val="100"/>
        <c:noMultiLvlLbl val="0"/>
      </c:catAx>
      <c:valAx>
        <c:axId val="448043320"/>
        <c:scaling>
          <c:orientation val="minMax"/>
        </c:scaling>
        <c:delete val="0"/>
        <c:axPos val="l"/>
        <c:majorGridlines/>
        <c:numFmt formatCode="General" sourceLinked="1"/>
        <c:majorTickMark val="out"/>
        <c:minorTickMark val="none"/>
        <c:tickLblPos val="nextTo"/>
        <c:crossAx val="448042536"/>
        <c:crosses val="autoZero"/>
        <c:crossBetween val="between"/>
      </c:valAx>
      <c:spPr>
        <a:noFill/>
        <a:ln w="25402">
          <a:noFill/>
        </a:ln>
      </c:spPr>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lineChart>
        <c:grouping val="standard"/>
        <c:varyColors val="0"/>
        <c:ser>
          <c:idx val="0"/>
          <c:order val="0"/>
          <c:tx>
            <c:strRef>
              <c:f>Sheet1!$A$2</c:f>
              <c:strCache>
                <c:ptCount val="1"/>
                <c:pt idx="0">
                  <c:v>FNAC</c:v>
                </c:pt>
              </c:strCache>
            </c:strRef>
          </c:tx>
          <c:spPr>
            <a:ln w="41195">
              <a:solidFill>
                <a:srgbClr val="FF9900"/>
              </a:solidFill>
            </a:ln>
          </c:spPr>
          <c:marker>
            <c:symbol val="none"/>
          </c:marker>
          <c:cat>
            <c:strRef>
              <c:f>Sheet1!$B$1:$F$1</c:f>
              <c:strCache>
                <c:ptCount val="5"/>
                <c:pt idx="0">
                  <c:v>2009</c:v>
                </c:pt>
                <c:pt idx="1">
                  <c:v>2010</c:v>
                </c:pt>
                <c:pt idx="2">
                  <c:v>2011</c:v>
                </c:pt>
                <c:pt idx="3">
                  <c:v>2012</c:v>
                </c:pt>
                <c:pt idx="4">
                  <c:v>2013</c:v>
                </c:pt>
              </c:strCache>
            </c:strRef>
          </c:cat>
          <c:val>
            <c:numRef>
              <c:f>Sheet1!$B$2:$F$2</c:f>
              <c:numCache>
                <c:formatCode>General</c:formatCode>
                <c:ptCount val="5"/>
                <c:pt idx="0">
                  <c:v>2.54</c:v>
                </c:pt>
                <c:pt idx="1">
                  <c:v>2.48</c:v>
                </c:pt>
                <c:pt idx="2">
                  <c:v>2.39</c:v>
                </c:pt>
                <c:pt idx="3">
                  <c:v>2.33</c:v>
                </c:pt>
                <c:pt idx="4">
                  <c:v>2.29</c:v>
                </c:pt>
              </c:numCache>
            </c:numRef>
          </c:val>
          <c:smooth val="0"/>
        </c:ser>
        <c:ser>
          <c:idx val="1"/>
          <c:order val="1"/>
          <c:tx>
            <c:strRef>
              <c:f>Sheet1!$A$3</c:f>
              <c:strCache>
                <c:ptCount val="1"/>
                <c:pt idx="0">
                  <c:v>HMV Group</c:v>
                </c:pt>
              </c:strCache>
            </c:strRef>
          </c:tx>
          <c:spPr>
            <a:ln w="38026">
              <a:solidFill>
                <a:srgbClr val="FF66CC">
                  <a:alpha val="95000"/>
                </a:srgbClr>
              </a:solidFill>
            </a:ln>
          </c:spPr>
          <c:marker>
            <c:symbol val="none"/>
          </c:marker>
          <c:cat>
            <c:strRef>
              <c:f>Sheet1!$B$1:$F$1</c:f>
              <c:strCache>
                <c:ptCount val="5"/>
                <c:pt idx="0">
                  <c:v>2009</c:v>
                </c:pt>
                <c:pt idx="1">
                  <c:v>2010</c:v>
                </c:pt>
                <c:pt idx="2">
                  <c:v>2011</c:v>
                </c:pt>
                <c:pt idx="3">
                  <c:v>2012</c:v>
                </c:pt>
                <c:pt idx="4">
                  <c:v>2013</c:v>
                </c:pt>
              </c:strCache>
            </c:strRef>
          </c:cat>
          <c:val>
            <c:numRef>
              <c:f>Sheet1!$B$3:$F$3</c:f>
              <c:numCache>
                <c:formatCode>General</c:formatCode>
                <c:ptCount val="5"/>
                <c:pt idx="0">
                  <c:v>2.19</c:v>
                </c:pt>
                <c:pt idx="1">
                  <c:v>2.3199999999999998</c:v>
                </c:pt>
                <c:pt idx="2">
                  <c:v>2.3199999999999998</c:v>
                </c:pt>
                <c:pt idx="3">
                  <c:v>1.29</c:v>
                </c:pt>
              </c:numCache>
            </c:numRef>
          </c:val>
          <c:smooth val="0"/>
        </c:ser>
        <c:ser>
          <c:idx val="2"/>
          <c:order val="2"/>
          <c:tx>
            <c:strRef>
              <c:f>Sheet1!$A$4</c:f>
              <c:strCache>
                <c:ptCount val="1"/>
                <c:pt idx="0">
                  <c:v>Amazon.co UK</c:v>
                </c:pt>
              </c:strCache>
            </c:strRef>
          </c:tx>
          <c:spPr>
            <a:ln>
              <a:solidFill>
                <a:srgbClr val="0099FF"/>
              </a:solidFill>
            </a:ln>
          </c:spPr>
          <c:marker>
            <c:symbol val="none"/>
          </c:marker>
          <c:cat>
            <c:strRef>
              <c:f>Sheet1!$B$1:$F$1</c:f>
              <c:strCache>
                <c:ptCount val="5"/>
                <c:pt idx="0">
                  <c:v>2009</c:v>
                </c:pt>
                <c:pt idx="1">
                  <c:v>2010</c:v>
                </c:pt>
                <c:pt idx="2">
                  <c:v>2011</c:v>
                </c:pt>
                <c:pt idx="3">
                  <c:v>2012</c:v>
                </c:pt>
                <c:pt idx="4">
                  <c:v>2013</c:v>
                </c:pt>
              </c:strCache>
            </c:strRef>
          </c:cat>
          <c:val>
            <c:numRef>
              <c:f>Sheet1!$B$4:$F$4</c:f>
              <c:numCache>
                <c:formatCode>General</c:formatCode>
                <c:ptCount val="5"/>
                <c:pt idx="0">
                  <c:v>0.12</c:v>
                </c:pt>
                <c:pt idx="1">
                  <c:v>0.17</c:v>
                </c:pt>
                <c:pt idx="2">
                  <c:v>0.25</c:v>
                </c:pt>
                <c:pt idx="3">
                  <c:v>0.38</c:v>
                </c:pt>
                <c:pt idx="4">
                  <c:v>0.54</c:v>
                </c:pt>
              </c:numCache>
            </c:numRef>
          </c:val>
          <c:smooth val="0"/>
        </c:ser>
        <c:ser>
          <c:idx val="3"/>
          <c:order val="3"/>
          <c:tx>
            <c:strRef>
              <c:f>Sheet1!$A$5</c:f>
              <c:strCache>
                <c:ptCount val="1"/>
                <c:pt idx="0">
                  <c:v>Virgin Stores</c:v>
                </c:pt>
              </c:strCache>
            </c:strRef>
          </c:tx>
          <c:spPr>
            <a:ln w="38026">
              <a:solidFill>
                <a:srgbClr val="00B050"/>
              </a:solidFill>
            </a:ln>
          </c:spPr>
          <c:marker>
            <c:symbol val="none"/>
          </c:marker>
          <c:cat>
            <c:strRef>
              <c:f>Sheet1!$B$1:$F$1</c:f>
              <c:strCache>
                <c:ptCount val="5"/>
                <c:pt idx="0">
                  <c:v>2009</c:v>
                </c:pt>
                <c:pt idx="1">
                  <c:v>2010</c:v>
                </c:pt>
                <c:pt idx="2">
                  <c:v>2011</c:v>
                </c:pt>
                <c:pt idx="3">
                  <c:v>2012</c:v>
                </c:pt>
                <c:pt idx="4">
                  <c:v>2013</c:v>
                </c:pt>
              </c:strCache>
            </c:strRef>
          </c:cat>
          <c:val>
            <c:numRef>
              <c:f>Sheet1!$B$5:$F$5</c:f>
              <c:numCache>
                <c:formatCode>General</c:formatCode>
                <c:ptCount val="5"/>
                <c:pt idx="0">
                  <c:v>0.35</c:v>
                </c:pt>
                <c:pt idx="1">
                  <c:v>0.34</c:v>
                </c:pt>
                <c:pt idx="2">
                  <c:v>0.31</c:v>
                </c:pt>
                <c:pt idx="3">
                  <c:v>0.15</c:v>
                </c:pt>
                <c:pt idx="4">
                  <c:v>0</c:v>
                </c:pt>
              </c:numCache>
            </c:numRef>
          </c:val>
          <c:smooth val="0"/>
        </c:ser>
        <c:ser>
          <c:idx val="4"/>
          <c:order val="4"/>
          <c:tx>
            <c:strRef>
              <c:f>Sheet1!$A$6</c:f>
              <c:strCache>
                <c:ptCount val="1"/>
                <c:pt idx="0">
                  <c:v>CDON</c:v>
                </c:pt>
              </c:strCache>
            </c:strRef>
          </c:tx>
          <c:spPr>
            <a:ln w="38026">
              <a:solidFill>
                <a:srgbClr val="002060"/>
              </a:solidFill>
            </a:ln>
          </c:spPr>
          <c:marker>
            <c:symbol val="none"/>
          </c:marker>
          <c:cat>
            <c:strRef>
              <c:f>Sheet1!$B$1:$F$1</c:f>
              <c:strCache>
                <c:ptCount val="5"/>
                <c:pt idx="0">
                  <c:v>2009</c:v>
                </c:pt>
                <c:pt idx="1">
                  <c:v>2010</c:v>
                </c:pt>
                <c:pt idx="2">
                  <c:v>2011</c:v>
                </c:pt>
                <c:pt idx="3">
                  <c:v>2012</c:v>
                </c:pt>
                <c:pt idx="4">
                  <c:v>2013</c:v>
                </c:pt>
              </c:strCache>
            </c:strRef>
          </c:cat>
          <c:val>
            <c:numRef>
              <c:f>Sheet1!$B$6:$F$6</c:f>
              <c:numCache>
                <c:formatCode>General</c:formatCode>
                <c:ptCount val="5"/>
                <c:pt idx="0">
                  <c:v>0.106</c:v>
                </c:pt>
                <c:pt idx="1">
                  <c:v>0.13400000000000001</c:v>
                </c:pt>
                <c:pt idx="2">
                  <c:v>0.20100000000000001</c:v>
                </c:pt>
                <c:pt idx="3">
                  <c:v>0.25</c:v>
                </c:pt>
                <c:pt idx="4">
                  <c:v>0.20399999999999999</c:v>
                </c:pt>
              </c:numCache>
            </c:numRef>
          </c:val>
          <c:smooth val="0"/>
        </c:ser>
        <c:ser>
          <c:idx val="5"/>
          <c:order val="5"/>
          <c:tx>
            <c:strRef>
              <c:f>Sheet1!$A$7</c:f>
              <c:strCache>
                <c:ptCount val="1"/>
                <c:pt idx="0">
                  <c:v>Blockbuster Entertainment</c:v>
                </c:pt>
              </c:strCache>
            </c:strRef>
          </c:tx>
          <c:spPr>
            <a:ln w="38063">
              <a:solidFill>
                <a:schemeClr val="tx1">
                  <a:lumMod val="95000"/>
                  <a:lumOff val="5000"/>
                </a:schemeClr>
              </a:solidFill>
            </a:ln>
          </c:spPr>
          <c:marker>
            <c:symbol val="none"/>
          </c:marker>
          <c:cat>
            <c:strRef>
              <c:f>Sheet1!$B$1:$F$1</c:f>
              <c:strCache>
                <c:ptCount val="5"/>
                <c:pt idx="0">
                  <c:v>2009</c:v>
                </c:pt>
                <c:pt idx="1">
                  <c:v>2010</c:v>
                </c:pt>
                <c:pt idx="2">
                  <c:v>2011</c:v>
                </c:pt>
                <c:pt idx="3">
                  <c:v>2012</c:v>
                </c:pt>
                <c:pt idx="4">
                  <c:v>2013</c:v>
                </c:pt>
              </c:strCache>
            </c:strRef>
          </c:cat>
          <c:val>
            <c:numRef>
              <c:f>Sheet1!$B$7:$F$7</c:f>
              <c:numCache>
                <c:formatCode>General</c:formatCode>
                <c:ptCount val="5"/>
                <c:pt idx="0">
                  <c:v>0.30499999999999999</c:v>
                </c:pt>
                <c:pt idx="1">
                  <c:v>0.27900000000000003</c:v>
                </c:pt>
                <c:pt idx="2">
                  <c:v>0</c:v>
                </c:pt>
              </c:numCache>
            </c:numRef>
          </c:val>
          <c:smooth val="0"/>
        </c:ser>
        <c:dLbls>
          <c:showLegendKey val="0"/>
          <c:showVal val="0"/>
          <c:showCatName val="0"/>
          <c:showSerName val="0"/>
          <c:showPercent val="0"/>
          <c:showBubbleSize val="0"/>
        </c:dLbls>
        <c:smooth val="0"/>
        <c:axId val="448041360"/>
        <c:axId val="448041752"/>
      </c:lineChart>
      <c:catAx>
        <c:axId val="448041360"/>
        <c:scaling>
          <c:orientation val="minMax"/>
        </c:scaling>
        <c:delete val="0"/>
        <c:axPos val="b"/>
        <c:numFmt formatCode="General" sourceLinked="1"/>
        <c:majorTickMark val="out"/>
        <c:minorTickMark val="none"/>
        <c:tickLblPos val="nextTo"/>
        <c:crossAx val="448041752"/>
        <c:crosses val="autoZero"/>
        <c:auto val="1"/>
        <c:lblAlgn val="ctr"/>
        <c:lblOffset val="100"/>
        <c:noMultiLvlLbl val="0"/>
      </c:catAx>
      <c:valAx>
        <c:axId val="448041752"/>
        <c:scaling>
          <c:orientation val="minMax"/>
        </c:scaling>
        <c:delete val="0"/>
        <c:axPos val="l"/>
        <c:majorGridlines/>
        <c:numFmt formatCode="General" sourceLinked="1"/>
        <c:majorTickMark val="out"/>
        <c:minorTickMark val="none"/>
        <c:tickLblPos val="nextTo"/>
        <c:crossAx val="448041360"/>
        <c:crosses val="autoZero"/>
        <c:crossBetween val="between"/>
      </c:valAx>
      <c:spPr>
        <a:noFill/>
        <a:ln w="25375">
          <a:noFill/>
        </a:ln>
      </c:spPr>
    </c:plotArea>
    <c:legend>
      <c:legendPos val="r"/>
      <c:overlay val="0"/>
    </c:legend>
    <c:plotVisOnly val="1"/>
    <c:dispBlanksAs val="gap"/>
    <c:showDLblsOverMax val="0"/>
  </c:chart>
  <c:txPr>
    <a:bodyPr/>
    <a:lstStyle/>
    <a:p>
      <a:pPr>
        <a:defRPr sz="1796"/>
      </a:pPr>
      <a:endParaRPr lang="fr-F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2009</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Store-based DVD and BD</c:v>
                </c:pt>
                <c:pt idx="1">
                  <c:v>Online DVD and BD</c:v>
                </c:pt>
              </c:strCache>
            </c:strRef>
          </c:cat>
          <c:val>
            <c:numRef>
              <c:f>Sheet1!$B$2:$B$3</c:f>
              <c:numCache>
                <c:formatCode>#,##0.00</c:formatCode>
                <c:ptCount val="2"/>
                <c:pt idx="0">
                  <c:v>1.0726514112272381</c:v>
                </c:pt>
                <c:pt idx="1">
                  <c:v>0.21014858142130147</c:v>
                </c:pt>
              </c:numCache>
            </c:numRef>
          </c:val>
        </c:ser>
        <c:ser>
          <c:idx val="1"/>
          <c:order val="1"/>
          <c:tx>
            <c:strRef>
              <c:f>Sheet1!$C$1</c:f>
              <c:strCache>
                <c:ptCount val="1"/>
                <c:pt idx="0">
                  <c:v>2010</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Store-based DVD and BD</c:v>
                </c:pt>
                <c:pt idx="1">
                  <c:v>Online DVD and BD</c:v>
                </c:pt>
              </c:strCache>
            </c:strRef>
          </c:cat>
          <c:val>
            <c:numRef>
              <c:f>Sheet1!$C$2:$C$3</c:f>
              <c:numCache>
                <c:formatCode>#,##0.00</c:formatCode>
                <c:ptCount val="2"/>
                <c:pt idx="0">
                  <c:v>0.93952712554718332</c:v>
                </c:pt>
                <c:pt idx="1">
                  <c:v>0.22701769940231145</c:v>
                </c:pt>
              </c:numCache>
            </c:numRef>
          </c:val>
        </c:ser>
        <c:ser>
          <c:idx val="2"/>
          <c:order val="2"/>
          <c:tx>
            <c:strRef>
              <c:f>Sheet1!$D$1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Store-based DVD and BD</c:v>
                </c:pt>
                <c:pt idx="1">
                  <c:v>Online DVD and BD</c:v>
                </c:pt>
              </c:strCache>
            </c:strRef>
          </c:cat>
          <c:val>
            <c:numRef>
              <c:f>Sheet1!$D$2:$D$3</c:f>
              <c:numCache>
                <c:formatCode>#,##0.00</c:formatCode>
                <c:ptCount val="2"/>
                <c:pt idx="0">
                  <c:v>0.79745895271358391</c:v>
                </c:pt>
                <c:pt idx="1">
                  <c:v>0.24899156452674759</c:v>
                </c:pt>
              </c:numCache>
            </c:numRef>
          </c:val>
        </c:ser>
        <c:ser>
          <c:idx val="3"/>
          <c:order val="3"/>
          <c:tx>
            <c:strRef>
              <c:f>Sheet1!$E$1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Store-based DVD and BD</c:v>
                </c:pt>
                <c:pt idx="1">
                  <c:v>Online DVD and BD</c:v>
                </c:pt>
              </c:strCache>
            </c:strRef>
          </c:cat>
          <c:val>
            <c:numRef>
              <c:f>Sheet1!$E$2:$E$3</c:f>
              <c:numCache>
                <c:formatCode>#,##0.00</c:formatCode>
                <c:ptCount val="2"/>
                <c:pt idx="0">
                  <c:v>0.65293250158536831</c:v>
                </c:pt>
                <c:pt idx="1">
                  <c:v>0.24399193790652959</c:v>
                </c:pt>
              </c:numCache>
            </c:numRef>
          </c:val>
        </c:ser>
        <c:ser>
          <c:idx val="4"/>
          <c:order val="4"/>
          <c:tx>
            <c:strRef>
              <c:f>Sheet1!$F$1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Store-based DVD and BD</c:v>
                </c:pt>
                <c:pt idx="1">
                  <c:v>Online DVD and BD</c:v>
                </c:pt>
              </c:strCache>
            </c:strRef>
          </c:cat>
          <c:val>
            <c:numRef>
              <c:f>Sheet1!$F$2:$F$3</c:f>
              <c:numCache>
                <c:formatCode>#,##0.00</c:formatCode>
                <c:ptCount val="2"/>
                <c:pt idx="0">
                  <c:v>0.50732297440805063</c:v>
                </c:pt>
                <c:pt idx="1">
                  <c:v>0.2230441775547049</c:v>
                </c:pt>
              </c:numCache>
            </c:numRef>
          </c:val>
        </c:ser>
        <c:dLbls>
          <c:showLegendKey val="0"/>
          <c:showVal val="0"/>
          <c:showCatName val="0"/>
          <c:showSerName val="0"/>
          <c:showPercent val="0"/>
          <c:showBubbleSize val="0"/>
        </c:dLbls>
        <c:gapWidth val="75"/>
        <c:axId val="513302992"/>
        <c:axId val="513303776"/>
      </c:barChart>
      <c:catAx>
        <c:axId val="513302992"/>
        <c:scaling>
          <c:orientation val="minMax"/>
        </c:scaling>
        <c:delete val="0"/>
        <c:axPos val="b"/>
        <c:numFmt formatCode="General" sourceLinked="1"/>
        <c:majorTickMark val="none"/>
        <c:minorTickMark val="none"/>
        <c:tickLblPos val="nextTo"/>
        <c:crossAx val="513303776"/>
        <c:crosses val="autoZero"/>
        <c:auto val="1"/>
        <c:lblAlgn val="ctr"/>
        <c:lblOffset val="100"/>
        <c:noMultiLvlLbl val="0"/>
      </c:catAx>
      <c:valAx>
        <c:axId val="513303776"/>
        <c:scaling>
          <c:orientation val="minMax"/>
        </c:scaling>
        <c:delete val="0"/>
        <c:axPos val="l"/>
        <c:numFmt formatCode="#,##0.00" sourceLinked="1"/>
        <c:majorTickMark val="none"/>
        <c:minorTickMark val="none"/>
        <c:tickLblPos val="nextTo"/>
        <c:crossAx val="513302992"/>
        <c:crosses val="autoZero"/>
        <c:crossBetween val="between"/>
      </c:valAx>
      <c:spPr>
        <a:noFill/>
        <a:ln w="25402">
          <a:noFill/>
        </a:ln>
      </c:spPr>
    </c:plotArea>
    <c:legend>
      <c:legendPos val="b"/>
      <c:overlay val="0"/>
    </c:legend>
    <c:plotVisOnly val="1"/>
    <c:dispBlanksAs val="gap"/>
    <c:showDLblsOverMax val="0"/>
  </c:chart>
  <c:txPr>
    <a:bodyPr/>
    <a:lstStyle/>
    <a:p>
      <a:pPr>
        <a:defRPr sz="1800"/>
      </a:pPr>
      <a:endParaRPr lang="fr-F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Sheet1!$A$2</c:f>
              <c:strCache>
                <c:ptCount val="1"/>
                <c:pt idx="0">
                  <c:v>Pay-TV (TV + TV VOD)</c:v>
                </c:pt>
              </c:strCache>
            </c:strRef>
          </c:tx>
          <c:spPr>
            <a:ln w="38102">
              <a:solidFill>
                <a:srgbClr val="FF0000"/>
              </a:solidFill>
            </a:ln>
          </c:spPr>
          <c:marker>
            <c:symbol val="none"/>
          </c:marker>
          <c:cat>
            <c:strRef>
              <c:f>Sheet1!$B$1:$F$1</c:f>
              <c:strCache>
                <c:ptCount val="5"/>
                <c:pt idx="0">
                  <c:v>2009</c:v>
                </c:pt>
                <c:pt idx="1">
                  <c:v>2010</c:v>
                </c:pt>
                <c:pt idx="2">
                  <c:v>2011</c:v>
                </c:pt>
                <c:pt idx="3">
                  <c:v>2012</c:v>
                </c:pt>
                <c:pt idx="4">
                  <c:v>2013</c:v>
                </c:pt>
              </c:strCache>
            </c:strRef>
          </c:cat>
          <c:val>
            <c:numRef>
              <c:f>Sheet1!$B$2:$F$2</c:f>
              <c:numCache>
                <c:formatCode>General</c:formatCode>
                <c:ptCount val="5"/>
                <c:pt idx="0">
                  <c:v>27949.9945764162</c:v>
                </c:pt>
                <c:pt idx="1">
                  <c:v>31417.121069321402</c:v>
                </c:pt>
                <c:pt idx="2">
                  <c:v>33362.046721856401</c:v>
                </c:pt>
                <c:pt idx="3">
                  <c:v>35426.698771514399</c:v>
                </c:pt>
                <c:pt idx="4">
                  <c:v>36373.795004485997</c:v>
                </c:pt>
              </c:numCache>
            </c:numRef>
          </c:val>
          <c:smooth val="0"/>
        </c:ser>
        <c:ser>
          <c:idx val="1"/>
          <c:order val="1"/>
          <c:tx>
            <c:strRef>
              <c:f>Sheet1!$A$3</c:f>
              <c:strCache>
                <c:ptCount val="1"/>
                <c:pt idx="0">
                  <c:v>Box Office</c:v>
                </c:pt>
              </c:strCache>
            </c:strRef>
          </c:tx>
          <c:spPr>
            <a:ln w="38102">
              <a:solidFill>
                <a:srgbClr val="00B050"/>
              </a:solidFill>
            </a:ln>
          </c:spPr>
          <c:marker>
            <c:symbol val="none"/>
          </c:marker>
          <c:cat>
            <c:strRef>
              <c:f>Sheet1!$B$1:$F$1</c:f>
              <c:strCache>
                <c:ptCount val="5"/>
                <c:pt idx="0">
                  <c:v>2009</c:v>
                </c:pt>
                <c:pt idx="1">
                  <c:v>2010</c:v>
                </c:pt>
                <c:pt idx="2">
                  <c:v>2011</c:v>
                </c:pt>
                <c:pt idx="3">
                  <c:v>2012</c:v>
                </c:pt>
                <c:pt idx="4">
                  <c:v>2013</c:v>
                </c:pt>
              </c:strCache>
            </c:strRef>
          </c:cat>
          <c:val>
            <c:numRef>
              <c:f>Sheet1!$B$3:$F$3</c:f>
              <c:numCache>
                <c:formatCode>General</c:formatCode>
                <c:ptCount val="5"/>
                <c:pt idx="0">
                  <c:v>6087.4</c:v>
                </c:pt>
                <c:pt idx="1">
                  <c:v>6373.2</c:v>
                </c:pt>
                <c:pt idx="2">
                  <c:v>6444.76</c:v>
                </c:pt>
                <c:pt idx="3">
                  <c:v>6569.53</c:v>
                </c:pt>
                <c:pt idx="4">
                  <c:v>6285</c:v>
                </c:pt>
              </c:numCache>
            </c:numRef>
          </c:val>
          <c:smooth val="0"/>
        </c:ser>
        <c:ser>
          <c:idx val="2"/>
          <c:order val="2"/>
          <c:tx>
            <c:strRef>
              <c:f>Sheet1!$A$4</c:f>
              <c:strCache>
                <c:ptCount val="1"/>
                <c:pt idx="0">
                  <c:v>Physical video</c:v>
                </c:pt>
              </c:strCache>
            </c:strRef>
          </c:tx>
          <c:spPr>
            <a:ln w="38102">
              <a:solidFill>
                <a:srgbClr val="00B0F0"/>
              </a:solidFill>
            </a:ln>
          </c:spPr>
          <c:marker>
            <c:symbol val="none"/>
          </c:marker>
          <c:cat>
            <c:strRef>
              <c:f>Sheet1!$B$1:$F$1</c:f>
              <c:strCache>
                <c:ptCount val="5"/>
                <c:pt idx="0">
                  <c:v>2009</c:v>
                </c:pt>
                <c:pt idx="1">
                  <c:v>2010</c:v>
                </c:pt>
                <c:pt idx="2">
                  <c:v>2011</c:v>
                </c:pt>
                <c:pt idx="3">
                  <c:v>2012</c:v>
                </c:pt>
                <c:pt idx="4">
                  <c:v>2013</c:v>
                </c:pt>
              </c:strCache>
            </c:strRef>
          </c:cat>
          <c:val>
            <c:numRef>
              <c:f>Sheet1!$B$4:$F$4</c:f>
              <c:numCache>
                <c:formatCode>General</c:formatCode>
                <c:ptCount val="5"/>
                <c:pt idx="0">
                  <c:v>8386.6275999999998</c:v>
                </c:pt>
                <c:pt idx="1">
                  <c:v>8094.1924000000017</c:v>
                </c:pt>
                <c:pt idx="2">
                  <c:v>7482.2357000000011</c:v>
                </c:pt>
                <c:pt idx="3">
                  <c:v>6872.1336000000001</c:v>
                </c:pt>
                <c:pt idx="4">
                  <c:v>5947.5551000000014</c:v>
                </c:pt>
              </c:numCache>
            </c:numRef>
          </c:val>
          <c:smooth val="0"/>
        </c:ser>
        <c:ser>
          <c:idx val="3"/>
          <c:order val="3"/>
          <c:tx>
            <c:strRef>
              <c:f>Sheet1!$A$5</c:f>
              <c:strCache>
                <c:ptCount val="1"/>
                <c:pt idx="0">
                  <c:v>Online VoD</c:v>
                </c:pt>
              </c:strCache>
            </c:strRef>
          </c:tx>
          <c:spPr>
            <a:ln w="38102">
              <a:solidFill>
                <a:srgbClr val="FF9900"/>
              </a:solidFill>
            </a:ln>
          </c:spPr>
          <c:marker>
            <c:symbol val="none"/>
          </c:marker>
          <c:cat>
            <c:strRef>
              <c:f>Sheet1!$B$1:$F$1</c:f>
              <c:strCache>
                <c:ptCount val="5"/>
                <c:pt idx="0">
                  <c:v>2009</c:v>
                </c:pt>
                <c:pt idx="1">
                  <c:v>2010</c:v>
                </c:pt>
                <c:pt idx="2">
                  <c:v>2011</c:v>
                </c:pt>
                <c:pt idx="3">
                  <c:v>2012</c:v>
                </c:pt>
                <c:pt idx="4">
                  <c:v>2013</c:v>
                </c:pt>
              </c:strCache>
            </c:strRef>
          </c:cat>
          <c:val>
            <c:numRef>
              <c:f>Sheet1!$B$5:$F$5</c:f>
              <c:numCache>
                <c:formatCode>General</c:formatCode>
                <c:ptCount val="5"/>
                <c:pt idx="0">
                  <c:v>248.1375435921108</c:v>
                </c:pt>
                <c:pt idx="1">
                  <c:v>462.05704947096302</c:v>
                </c:pt>
                <c:pt idx="2">
                  <c:v>647.96496433926472</c:v>
                </c:pt>
                <c:pt idx="3">
                  <c:v>1044.898972266596</c:v>
                </c:pt>
                <c:pt idx="4">
                  <c:v>1526.1640812631886</c:v>
                </c:pt>
              </c:numCache>
            </c:numRef>
          </c:val>
          <c:smooth val="0"/>
        </c:ser>
        <c:dLbls>
          <c:showLegendKey val="0"/>
          <c:showVal val="0"/>
          <c:showCatName val="0"/>
          <c:showSerName val="0"/>
          <c:showPercent val="0"/>
          <c:showBubbleSize val="0"/>
        </c:dLbls>
        <c:smooth val="0"/>
        <c:axId val="513305736"/>
        <c:axId val="513305344"/>
      </c:lineChart>
      <c:catAx>
        <c:axId val="513305736"/>
        <c:scaling>
          <c:orientation val="minMax"/>
        </c:scaling>
        <c:delete val="0"/>
        <c:axPos val="b"/>
        <c:numFmt formatCode="General" sourceLinked="1"/>
        <c:majorTickMark val="out"/>
        <c:minorTickMark val="none"/>
        <c:tickLblPos val="nextTo"/>
        <c:crossAx val="513305344"/>
        <c:crosses val="autoZero"/>
        <c:auto val="1"/>
        <c:lblAlgn val="ctr"/>
        <c:lblOffset val="100"/>
        <c:noMultiLvlLbl val="0"/>
      </c:catAx>
      <c:valAx>
        <c:axId val="513305344"/>
        <c:scaling>
          <c:orientation val="minMax"/>
        </c:scaling>
        <c:delete val="0"/>
        <c:axPos val="l"/>
        <c:majorGridlines/>
        <c:numFmt formatCode="General" sourceLinked="1"/>
        <c:majorTickMark val="out"/>
        <c:minorTickMark val="none"/>
        <c:tickLblPos val="nextTo"/>
        <c:crossAx val="513305736"/>
        <c:crosses val="autoZero"/>
        <c:crossBetween val="between"/>
      </c:valAx>
      <c:spPr>
        <a:noFill/>
        <a:ln w="25402">
          <a:noFill/>
        </a:ln>
      </c:spPr>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National</c:v>
                </c:pt>
              </c:strCache>
            </c:strRef>
          </c:tx>
          <c:spPr>
            <a:solidFill>
              <a:schemeClr val="accent1">
                <a:lumMod val="75000"/>
              </a:schemeClr>
            </a:solidFill>
          </c:spPr>
          <c:invertIfNegative val="0"/>
          <c:cat>
            <c:strRef>
              <c:f>Sheet1!$A$2:$A$30</c:f>
              <c:strCache>
                <c:ptCount val="29"/>
                <c:pt idx="0">
                  <c:v>AT</c:v>
                </c:pt>
                <c:pt idx="1">
                  <c:v>BE - VLG (2)</c:v>
                </c:pt>
                <c:pt idx="2">
                  <c:v>BE - CFB (2)</c:v>
                </c:pt>
                <c:pt idx="3">
                  <c:v>BG</c:v>
                </c:pt>
                <c:pt idx="4">
                  <c:v>CY</c:v>
                </c:pt>
                <c:pt idx="5">
                  <c:v>CZ</c:v>
                </c:pt>
                <c:pt idx="6">
                  <c:v>DE</c:v>
                </c:pt>
                <c:pt idx="7">
                  <c:v>DK</c:v>
                </c:pt>
                <c:pt idx="8">
                  <c:v>EE</c:v>
                </c:pt>
                <c:pt idx="9">
                  <c:v>ES</c:v>
                </c:pt>
                <c:pt idx="10">
                  <c:v>FI</c:v>
                </c:pt>
                <c:pt idx="11">
                  <c:v>FR</c:v>
                </c:pt>
                <c:pt idx="12">
                  <c:v>GB</c:v>
                </c:pt>
                <c:pt idx="13">
                  <c:v>GR</c:v>
                </c:pt>
                <c:pt idx="14">
                  <c:v>HR</c:v>
                </c:pt>
                <c:pt idx="15">
                  <c:v>HU</c:v>
                </c:pt>
                <c:pt idx="16">
                  <c:v>IE</c:v>
                </c:pt>
                <c:pt idx="17">
                  <c:v>IT</c:v>
                </c:pt>
                <c:pt idx="18">
                  <c:v>LT</c:v>
                </c:pt>
                <c:pt idx="19">
                  <c:v>LU</c:v>
                </c:pt>
                <c:pt idx="20">
                  <c:v>LV</c:v>
                </c:pt>
                <c:pt idx="21">
                  <c:v>MT</c:v>
                </c:pt>
                <c:pt idx="22">
                  <c:v>NL</c:v>
                </c:pt>
                <c:pt idx="23">
                  <c:v>PL</c:v>
                </c:pt>
                <c:pt idx="24">
                  <c:v>PT</c:v>
                </c:pt>
                <c:pt idx="25">
                  <c:v>RO</c:v>
                </c:pt>
                <c:pt idx="26">
                  <c:v>SE</c:v>
                </c:pt>
                <c:pt idx="27">
                  <c:v>SI</c:v>
                </c:pt>
                <c:pt idx="28">
                  <c:v>SK</c:v>
                </c:pt>
              </c:strCache>
            </c:strRef>
          </c:cat>
          <c:val>
            <c:numRef>
              <c:f>Sheet1!$B$2:$B$30</c:f>
              <c:numCache>
                <c:formatCode>General</c:formatCode>
                <c:ptCount val="29"/>
                <c:pt idx="0">
                  <c:v>11</c:v>
                </c:pt>
                <c:pt idx="1">
                  <c:v>41</c:v>
                </c:pt>
                <c:pt idx="2">
                  <c:v>42</c:v>
                </c:pt>
                <c:pt idx="3">
                  <c:v>9</c:v>
                </c:pt>
                <c:pt idx="4">
                  <c:v>7</c:v>
                </c:pt>
                <c:pt idx="5">
                  <c:v>27</c:v>
                </c:pt>
                <c:pt idx="6">
                  <c:v>97</c:v>
                </c:pt>
                <c:pt idx="7">
                  <c:v>15</c:v>
                </c:pt>
                <c:pt idx="8">
                  <c:v>3</c:v>
                </c:pt>
                <c:pt idx="9">
                  <c:v>31</c:v>
                </c:pt>
                <c:pt idx="10">
                  <c:v>13</c:v>
                </c:pt>
                <c:pt idx="11">
                  <c:v>122</c:v>
                </c:pt>
                <c:pt idx="12">
                  <c:v>126</c:v>
                </c:pt>
                <c:pt idx="13">
                  <c:v>7</c:v>
                </c:pt>
                <c:pt idx="14">
                  <c:v>7</c:v>
                </c:pt>
                <c:pt idx="15">
                  <c:v>12</c:v>
                </c:pt>
                <c:pt idx="16">
                  <c:v>6</c:v>
                </c:pt>
                <c:pt idx="17">
                  <c:v>22</c:v>
                </c:pt>
                <c:pt idx="18">
                  <c:v>4</c:v>
                </c:pt>
                <c:pt idx="19">
                  <c:v>5</c:v>
                </c:pt>
                <c:pt idx="20">
                  <c:v>3</c:v>
                </c:pt>
                <c:pt idx="21">
                  <c:v>2</c:v>
                </c:pt>
                <c:pt idx="22">
                  <c:v>28</c:v>
                </c:pt>
                <c:pt idx="23">
                  <c:v>33</c:v>
                </c:pt>
                <c:pt idx="24">
                  <c:v>7</c:v>
                </c:pt>
                <c:pt idx="25">
                  <c:v>5</c:v>
                </c:pt>
                <c:pt idx="26">
                  <c:v>14</c:v>
                </c:pt>
                <c:pt idx="27">
                  <c:v>9</c:v>
                </c:pt>
                <c:pt idx="28">
                  <c:v>7</c:v>
                </c:pt>
              </c:numCache>
            </c:numRef>
          </c:val>
        </c:ser>
        <c:ser>
          <c:idx val="1"/>
          <c:order val="1"/>
          <c:tx>
            <c:strRef>
              <c:f>Sheet1!$C$1</c:f>
              <c:strCache>
                <c:ptCount val="1"/>
                <c:pt idx="0">
                  <c:v>Other EU</c:v>
                </c:pt>
              </c:strCache>
            </c:strRef>
          </c:tx>
          <c:invertIfNegative val="0"/>
          <c:cat>
            <c:strRef>
              <c:f>Sheet1!$A$2:$A$30</c:f>
              <c:strCache>
                <c:ptCount val="29"/>
                <c:pt idx="0">
                  <c:v>AT</c:v>
                </c:pt>
                <c:pt idx="1">
                  <c:v>BE - VLG (2)</c:v>
                </c:pt>
                <c:pt idx="2">
                  <c:v>BE - CFB (2)</c:v>
                </c:pt>
                <c:pt idx="3">
                  <c:v>BG</c:v>
                </c:pt>
                <c:pt idx="4">
                  <c:v>CY</c:v>
                </c:pt>
                <c:pt idx="5">
                  <c:v>CZ</c:v>
                </c:pt>
                <c:pt idx="6">
                  <c:v>DE</c:v>
                </c:pt>
                <c:pt idx="7">
                  <c:v>DK</c:v>
                </c:pt>
                <c:pt idx="8">
                  <c:v>EE</c:v>
                </c:pt>
                <c:pt idx="9">
                  <c:v>ES</c:v>
                </c:pt>
                <c:pt idx="10">
                  <c:v>FI</c:v>
                </c:pt>
                <c:pt idx="11">
                  <c:v>FR</c:v>
                </c:pt>
                <c:pt idx="12">
                  <c:v>GB</c:v>
                </c:pt>
                <c:pt idx="13">
                  <c:v>GR</c:v>
                </c:pt>
                <c:pt idx="14">
                  <c:v>HR</c:v>
                </c:pt>
                <c:pt idx="15">
                  <c:v>HU</c:v>
                </c:pt>
                <c:pt idx="16">
                  <c:v>IE</c:v>
                </c:pt>
                <c:pt idx="17">
                  <c:v>IT</c:v>
                </c:pt>
                <c:pt idx="18">
                  <c:v>LT</c:v>
                </c:pt>
                <c:pt idx="19">
                  <c:v>LU</c:v>
                </c:pt>
                <c:pt idx="20">
                  <c:v>LV</c:v>
                </c:pt>
                <c:pt idx="21">
                  <c:v>MT</c:v>
                </c:pt>
                <c:pt idx="22">
                  <c:v>NL</c:v>
                </c:pt>
                <c:pt idx="23">
                  <c:v>PL</c:v>
                </c:pt>
                <c:pt idx="24">
                  <c:v>PT</c:v>
                </c:pt>
                <c:pt idx="25">
                  <c:v>RO</c:v>
                </c:pt>
                <c:pt idx="26">
                  <c:v>SE</c:v>
                </c:pt>
                <c:pt idx="27">
                  <c:v>SI</c:v>
                </c:pt>
                <c:pt idx="28">
                  <c:v>SK</c:v>
                </c:pt>
              </c:strCache>
            </c:strRef>
          </c:cat>
          <c:val>
            <c:numRef>
              <c:f>Sheet1!$C$2:$C$30</c:f>
              <c:numCache>
                <c:formatCode>General</c:formatCode>
                <c:ptCount val="29"/>
                <c:pt idx="0">
                  <c:v>21</c:v>
                </c:pt>
                <c:pt idx="1">
                  <c:v>10</c:v>
                </c:pt>
                <c:pt idx="2">
                  <c:v>11</c:v>
                </c:pt>
                <c:pt idx="3">
                  <c:v>5</c:v>
                </c:pt>
                <c:pt idx="4">
                  <c:v>4</c:v>
                </c:pt>
                <c:pt idx="5">
                  <c:v>4</c:v>
                </c:pt>
                <c:pt idx="6">
                  <c:v>16</c:v>
                </c:pt>
                <c:pt idx="7">
                  <c:v>17</c:v>
                </c:pt>
                <c:pt idx="8">
                  <c:v>6</c:v>
                </c:pt>
                <c:pt idx="9">
                  <c:v>11</c:v>
                </c:pt>
                <c:pt idx="10">
                  <c:v>21</c:v>
                </c:pt>
                <c:pt idx="11">
                  <c:v>24</c:v>
                </c:pt>
                <c:pt idx="12">
                  <c:v>7</c:v>
                </c:pt>
                <c:pt idx="13">
                  <c:v>4</c:v>
                </c:pt>
                <c:pt idx="14">
                  <c:v>2</c:v>
                </c:pt>
                <c:pt idx="15">
                  <c:v>8</c:v>
                </c:pt>
                <c:pt idx="16">
                  <c:v>14</c:v>
                </c:pt>
                <c:pt idx="17">
                  <c:v>8</c:v>
                </c:pt>
                <c:pt idx="18">
                  <c:v>6</c:v>
                </c:pt>
                <c:pt idx="19">
                  <c:v>9</c:v>
                </c:pt>
                <c:pt idx="20">
                  <c:v>6</c:v>
                </c:pt>
                <c:pt idx="21">
                  <c:v>3</c:v>
                </c:pt>
                <c:pt idx="22">
                  <c:v>14</c:v>
                </c:pt>
                <c:pt idx="23">
                  <c:v>11</c:v>
                </c:pt>
                <c:pt idx="24">
                  <c:v>7</c:v>
                </c:pt>
                <c:pt idx="25">
                  <c:v>4</c:v>
                </c:pt>
                <c:pt idx="26">
                  <c:v>10</c:v>
                </c:pt>
                <c:pt idx="27">
                  <c:v>6</c:v>
                </c:pt>
                <c:pt idx="28">
                  <c:v>8</c:v>
                </c:pt>
              </c:numCache>
            </c:numRef>
          </c:val>
        </c:ser>
        <c:ser>
          <c:idx val="2"/>
          <c:order val="2"/>
          <c:tx>
            <c:strRef>
              <c:f>Sheet1!$D$1</c:f>
              <c:strCache>
                <c:ptCount val="1"/>
                <c:pt idx="0">
                  <c:v>US</c:v>
                </c:pt>
              </c:strCache>
            </c:strRef>
          </c:tx>
          <c:spPr>
            <a:solidFill>
              <a:srgbClr val="C00000"/>
            </a:solidFill>
          </c:spPr>
          <c:invertIfNegative val="0"/>
          <c:cat>
            <c:strRef>
              <c:f>Sheet1!$A$2:$A$30</c:f>
              <c:strCache>
                <c:ptCount val="29"/>
                <c:pt idx="0">
                  <c:v>AT</c:v>
                </c:pt>
                <c:pt idx="1">
                  <c:v>BE - VLG (2)</c:v>
                </c:pt>
                <c:pt idx="2">
                  <c:v>BE - CFB (2)</c:v>
                </c:pt>
                <c:pt idx="3">
                  <c:v>BG</c:v>
                </c:pt>
                <c:pt idx="4">
                  <c:v>CY</c:v>
                </c:pt>
                <c:pt idx="5">
                  <c:v>CZ</c:v>
                </c:pt>
                <c:pt idx="6">
                  <c:v>DE</c:v>
                </c:pt>
                <c:pt idx="7">
                  <c:v>DK</c:v>
                </c:pt>
                <c:pt idx="8">
                  <c:v>EE</c:v>
                </c:pt>
                <c:pt idx="9">
                  <c:v>ES</c:v>
                </c:pt>
                <c:pt idx="10">
                  <c:v>FI</c:v>
                </c:pt>
                <c:pt idx="11">
                  <c:v>FR</c:v>
                </c:pt>
                <c:pt idx="12">
                  <c:v>GB</c:v>
                </c:pt>
                <c:pt idx="13">
                  <c:v>GR</c:v>
                </c:pt>
                <c:pt idx="14">
                  <c:v>HR</c:v>
                </c:pt>
                <c:pt idx="15">
                  <c:v>HU</c:v>
                </c:pt>
                <c:pt idx="16">
                  <c:v>IE</c:v>
                </c:pt>
                <c:pt idx="17">
                  <c:v>IT</c:v>
                </c:pt>
                <c:pt idx="18">
                  <c:v>LT</c:v>
                </c:pt>
                <c:pt idx="19">
                  <c:v>LU</c:v>
                </c:pt>
                <c:pt idx="20">
                  <c:v>LV</c:v>
                </c:pt>
                <c:pt idx="21">
                  <c:v>MT</c:v>
                </c:pt>
                <c:pt idx="22">
                  <c:v>NL</c:v>
                </c:pt>
                <c:pt idx="23">
                  <c:v>PL</c:v>
                </c:pt>
                <c:pt idx="24">
                  <c:v>PT</c:v>
                </c:pt>
                <c:pt idx="25">
                  <c:v>RO</c:v>
                </c:pt>
                <c:pt idx="26">
                  <c:v>SE</c:v>
                </c:pt>
                <c:pt idx="27">
                  <c:v>SI</c:v>
                </c:pt>
                <c:pt idx="28">
                  <c:v>SK</c:v>
                </c:pt>
              </c:strCache>
            </c:strRef>
          </c:cat>
          <c:val>
            <c:numRef>
              <c:f>Sheet1!$D$2:$D$30</c:f>
              <c:numCache>
                <c:formatCode>General</c:formatCode>
                <c:ptCount val="29"/>
                <c:pt idx="0">
                  <c:v>52</c:v>
                </c:pt>
                <c:pt idx="1">
                  <c:v>52</c:v>
                </c:pt>
                <c:pt idx="2">
                  <c:v>55</c:v>
                </c:pt>
                <c:pt idx="4">
                  <c:v>31</c:v>
                </c:pt>
                <c:pt idx="5">
                  <c:v>1</c:v>
                </c:pt>
                <c:pt idx="6">
                  <c:v>54</c:v>
                </c:pt>
                <c:pt idx="7">
                  <c:v>18</c:v>
                </c:pt>
                <c:pt idx="8">
                  <c:v>0</c:v>
                </c:pt>
                <c:pt idx="9">
                  <c:v>70</c:v>
                </c:pt>
                <c:pt idx="10">
                  <c:v>54</c:v>
                </c:pt>
                <c:pt idx="11">
                  <c:v>86</c:v>
                </c:pt>
                <c:pt idx="12">
                  <c:v>99</c:v>
                </c:pt>
                <c:pt idx="13">
                  <c:v>31</c:v>
                </c:pt>
                <c:pt idx="14">
                  <c:v>0</c:v>
                </c:pt>
                <c:pt idx="15">
                  <c:v>3</c:v>
                </c:pt>
                <c:pt idx="16">
                  <c:v>71</c:v>
                </c:pt>
                <c:pt idx="17">
                  <c:v>55</c:v>
                </c:pt>
                <c:pt idx="19">
                  <c:v>33</c:v>
                </c:pt>
                <c:pt idx="21">
                  <c:v>31</c:v>
                </c:pt>
                <c:pt idx="22">
                  <c:v>21</c:v>
                </c:pt>
                <c:pt idx="23">
                  <c:v>1</c:v>
                </c:pt>
                <c:pt idx="24">
                  <c:v>33</c:v>
                </c:pt>
                <c:pt idx="25">
                  <c:v>2</c:v>
                </c:pt>
                <c:pt idx="26">
                  <c:v>23</c:v>
                </c:pt>
                <c:pt idx="27">
                  <c:v>31</c:v>
                </c:pt>
                <c:pt idx="28">
                  <c:v>1</c:v>
                </c:pt>
              </c:numCache>
            </c:numRef>
          </c:val>
        </c:ser>
        <c:ser>
          <c:idx val="3"/>
          <c:order val="3"/>
          <c:tx>
            <c:strRef>
              <c:f>Sheet1!$E$1</c:f>
              <c:strCache>
                <c:ptCount val="1"/>
                <c:pt idx="0">
                  <c:v>Others </c:v>
                </c:pt>
              </c:strCache>
            </c:strRef>
          </c:tx>
          <c:invertIfNegative val="0"/>
          <c:cat>
            <c:strRef>
              <c:f>Sheet1!$A$2:$A$30</c:f>
              <c:strCache>
                <c:ptCount val="29"/>
                <c:pt idx="0">
                  <c:v>AT</c:v>
                </c:pt>
                <c:pt idx="1">
                  <c:v>BE - VLG (2)</c:v>
                </c:pt>
                <c:pt idx="2">
                  <c:v>BE - CFB (2)</c:v>
                </c:pt>
                <c:pt idx="3">
                  <c:v>BG</c:v>
                </c:pt>
                <c:pt idx="4">
                  <c:v>CY</c:v>
                </c:pt>
                <c:pt idx="5">
                  <c:v>CZ</c:v>
                </c:pt>
                <c:pt idx="6">
                  <c:v>DE</c:v>
                </c:pt>
                <c:pt idx="7">
                  <c:v>DK</c:v>
                </c:pt>
                <c:pt idx="8">
                  <c:v>EE</c:v>
                </c:pt>
                <c:pt idx="9">
                  <c:v>ES</c:v>
                </c:pt>
                <c:pt idx="10">
                  <c:v>FI</c:v>
                </c:pt>
                <c:pt idx="11">
                  <c:v>FR</c:v>
                </c:pt>
                <c:pt idx="12">
                  <c:v>GB</c:v>
                </c:pt>
                <c:pt idx="13">
                  <c:v>GR</c:v>
                </c:pt>
                <c:pt idx="14">
                  <c:v>HR</c:v>
                </c:pt>
                <c:pt idx="15">
                  <c:v>HU</c:v>
                </c:pt>
                <c:pt idx="16">
                  <c:v>IE</c:v>
                </c:pt>
                <c:pt idx="17">
                  <c:v>IT</c:v>
                </c:pt>
                <c:pt idx="18">
                  <c:v>LT</c:v>
                </c:pt>
                <c:pt idx="19">
                  <c:v>LU</c:v>
                </c:pt>
                <c:pt idx="20">
                  <c:v>LV</c:v>
                </c:pt>
                <c:pt idx="21">
                  <c:v>MT</c:v>
                </c:pt>
                <c:pt idx="22">
                  <c:v>NL</c:v>
                </c:pt>
                <c:pt idx="23">
                  <c:v>PL</c:v>
                </c:pt>
                <c:pt idx="24">
                  <c:v>PT</c:v>
                </c:pt>
                <c:pt idx="25">
                  <c:v>RO</c:v>
                </c:pt>
                <c:pt idx="26">
                  <c:v>SE</c:v>
                </c:pt>
                <c:pt idx="27">
                  <c:v>SI</c:v>
                </c:pt>
                <c:pt idx="28">
                  <c:v>SK</c:v>
                </c:pt>
              </c:strCache>
            </c:strRef>
          </c:cat>
          <c:val>
            <c:numRef>
              <c:f>Sheet1!$E$2:$E$30</c:f>
              <c:numCache>
                <c:formatCode>General</c:formatCode>
                <c:ptCount val="29"/>
                <c:pt idx="0">
                  <c:v>3</c:v>
                </c:pt>
                <c:pt idx="1">
                  <c:v>2</c:v>
                </c:pt>
                <c:pt idx="2">
                  <c:v>4</c:v>
                </c:pt>
                <c:pt idx="4">
                  <c:v>1</c:v>
                </c:pt>
                <c:pt idx="5">
                  <c:v>1</c:v>
                </c:pt>
                <c:pt idx="6">
                  <c:v>4</c:v>
                </c:pt>
                <c:pt idx="7">
                  <c:v>1</c:v>
                </c:pt>
                <c:pt idx="8">
                  <c:v>3</c:v>
                </c:pt>
                <c:pt idx="9">
                  <c:v>9</c:v>
                </c:pt>
                <c:pt idx="10">
                  <c:v>1</c:v>
                </c:pt>
                <c:pt idx="11">
                  <c:v>9</c:v>
                </c:pt>
                <c:pt idx="12">
                  <c:v>9</c:v>
                </c:pt>
                <c:pt idx="13">
                  <c:v>1</c:v>
                </c:pt>
                <c:pt idx="14">
                  <c:v>2</c:v>
                </c:pt>
                <c:pt idx="15">
                  <c:v>2</c:v>
                </c:pt>
                <c:pt idx="16">
                  <c:v>4</c:v>
                </c:pt>
                <c:pt idx="17">
                  <c:v>3</c:v>
                </c:pt>
                <c:pt idx="18">
                  <c:v>3</c:v>
                </c:pt>
                <c:pt idx="19">
                  <c:v>3</c:v>
                </c:pt>
                <c:pt idx="20">
                  <c:v>3</c:v>
                </c:pt>
                <c:pt idx="21">
                  <c:v>1</c:v>
                </c:pt>
                <c:pt idx="22">
                  <c:v>4</c:v>
                </c:pt>
                <c:pt idx="23">
                  <c:v>4</c:v>
                </c:pt>
                <c:pt idx="24">
                  <c:v>1</c:v>
                </c:pt>
                <c:pt idx="25">
                  <c:v>2</c:v>
                </c:pt>
                <c:pt idx="26">
                  <c:v>3</c:v>
                </c:pt>
                <c:pt idx="27">
                  <c:v>1</c:v>
                </c:pt>
                <c:pt idx="28">
                  <c:v>2</c:v>
                </c:pt>
              </c:numCache>
            </c:numRef>
          </c:val>
        </c:ser>
        <c:ser>
          <c:idx val="4"/>
          <c:order val="4"/>
          <c:tx>
            <c:strRef>
              <c:f>Sheet1!$F$1</c:f>
              <c:strCache>
                <c:ptCount val="1"/>
                <c:pt idx="0">
                  <c:v>Unidentified</c:v>
                </c:pt>
              </c:strCache>
            </c:strRef>
          </c:tx>
          <c:spPr>
            <a:solidFill>
              <a:schemeClr val="accent1">
                <a:lumMod val="50000"/>
              </a:schemeClr>
            </a:solidFill>
          </c:spPr>
          <c:invertIfNegative val="0"/>
          <c:cat>
            <c:strRef>
              <c:f>Sheet1!$A$2:$A$30</c:f>
              <c:strCache>
                <c:ptCount val="29"/>
                <c:pt idx="0">
                  <c:v>AT</c:v>
                </c:pt>
                <c:pt idx="1">
                  <c:v>BE - VLG (2)</c:v>
                </c:pt>
                <c:pt idx="2">
                  <c:v>BE - CFB (2)</c:v>
                </c:pt>
                <c:pt idx="3">
                  <c:v>BG</c:v>
                </c:pt>
                <c:pt idx="4">
                  <c:v>CY</c:v>
                </c:pt>
                <c:pt idx="5">
                  <c:v>CZ</c:v>
                </c:pt>
                <c:pt idx="6">
                  <c:v>DE</c:v>
                </c:pt>
                <c:pt idx="7">
                  <c:v>DK</c:v>
                </c:pt>
                <c:pt idx="8">
                  <c:v>EE</c:v>
                </c:pt>
                <c:pt idx="9">
                  <c:v>ES</c:v>
                </c:pt>
                <c:pt idx="10">
                  <c:v>FI</c:v>
                </c:pt>
                <c:pt idx="11">
                  <c:v>FR</c:v>
                </c:pt>
                <c:pt idx="12">
                  <c:v>GB</c:v>
                </c:pt>
                <c:pt idx="13">
                  <c:v>GR</c:v>
                </c:pt>
                <c:pt idx="14">
                  <c:v>HR</c:v>
                </c:pt>
                <c:pt idx="15">
                  <c:v>HU</c:v>
                </c:pt>
                <c:pt idx="16">
                  <c:v>IE</c:v>
                </c:pt>
                <c:pt idx="17">
                  <c:v>IT</c:v>
                </c:pt>
                <c:pt idx="18">
                  <c:v>LT</c:v>
                </c:pt>
                <c:pt idx="19">
                  <c:v>LU</c:v>
                </c:pt>
                <c:pt idx="20">
                  <c:v>LV</c:v>
                </c:pt>
                <c:pt idx="21">
                  <c:v>MT</c:v>
                </c:pt>
                <c:pt idx="22">
                  <c:v>NL</c:v>
                </c:pt>
                <c:pt idx="23">
                  <c:v>PL</c:v>
                </c:pt>
                <c:pt idx="24">
                  <c:v>PT</c:v>
                </c:pt>
                <c:pt idx="25">
                  <c:v>RO</c:v>
                </c:pt>
                <c:pt idx="26">
                  <c:v>SE</c:v>
                </c:pt>
                <c:pt idx="27">
                  <c:v>SI</c:v>
                </c:pt>
                <c:pt idx="28">
                  <c:v>SK</c:v>
                </c:pt>
              </c:strCache>
            </c:strRef>
          </c:cat>
          <c:val>
            <c:numRef>
              <c:f>Sheet1!$F$2:$F$30</c:f>
              <c:numCache>
                <c:formatCode>General</c:formatCode>
                <c:ptCount val="29"/>
                <c:pt idx="5">
                  <c:v>1</c:v>
                </c:pt>
                <c:pt idx="6">
                  <c:v>1</c:v>
                </c:pt>
                <c:pt idx="9">
                  <c:v>3</c:v>
                </c:pt>
                <c:pt idx="11">
                  <c:v>2</c:v>
                </c:pt>
                <c:pt idx="16">
                  <c:v>1</c:v>
                </c:pt>
                <c:pt idx="17">
                  <c:v>0</c:v>
                </c:pt>
                <c:pt idx="22">
                  <c:v>1</c:v>
                </c:pt>
                <c:pt idx="23">
                  <c:v>1</c:v>
                </c:pt>
                <c:pt idx="28">
                  <c:v>1</c:v>
                </c:pt>
              </c:numCache>
            </c:numRef>
          </c:val>
        </c:ser>
        <c:dLbls>
          <c:showLegendKey val="0"/>
          <c:showVal val="0"/>
          <c:showCatName val="0"/>
          <c:showSerName val="0"/>
          <c:showPercent val="0"/>
          <c:showBubbleSize val="0"/>
        </c:dLbls>
        <c:gapWidth val="150"/>
        <c:overlap val="100"/>
        <c:axId val="513304952"/>
        <c:axId val="513306128"/>
      </c:barChart>
      <c:catAx>
        <c:axId val="513304952"/>
        <c:scaling>
          <c:orientation val="minMax"/>
        </c:scaling>
        <c:delete val="0"/>
        <c:axPos val="b"/>
        <c:numFmt formatCode="General" sourceLinked="1"/>
        <c:majorTickMark val="out"/>
        <c:minorTickMark val="none"/>
        <c:tickLblPos val="nextTo"/>
        <c:txPr>
          <a:bodyPr rot="5400000" vert="horz"/>
          <a:lstStyle/>
          <a:p>
            <a:pPr>
              <a:defRPr sz="1200"/>
            </a:pPr>
            <a:endParaRPr lang="fr-FR"/>
          </a:p>
        </c:txPr>
        <c:crossAx val="513306128"/>
        <c:crosses val="autoZero"/>
        <c:auto val="1"/>
        <c:lblAlgn val="ctr"/>
        <c:lblOffset val="100"/>
        <c:tickLblSkip val="1"/>
        <c:noMultiLvlLbl val="0"/>
      </c:catAx>
      <c:valAx>
        <c:axId val="513306128"/>
        <c:scaling>
          <c:orientation val="minMax"/>
        </c:scaling>
        <c:delete val="0"/>
        <c:axPos val="l"/>
        <c:majorGridlines/>
        <c:numFmt formatCode="General" sourceLinked="1"/>
        <c:majorTickMark val="out"/>
        <c:minorTickMark val="none"/>
        <c:tickLblPos val="nextTo"/>
        <c:crossAx val="513304952"/>
        <c:crosses val="autoZero"/>
        <c:crossBetween val="between"/>
      </c:valAx>
      <c:spPr>
        <a:noFill/>
        <a:ln w="25398">
          <a:noFill/>
        </a:ln>
      </c:spPr>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7988" cy="495300"/>
          </a:xfrm>
          <a:prstGeom prst="rect">
            <a:avLst/>
          </a:prstGeom>
          <a:noFill/>
          <a:ln w="9525">
            <a:noFill/>
            <a:miter lim="800000"/>
            <a:headEnd/>
            <a:tailEnd/>
          </a:ln>
          <a:effectLst/>
        </p:spPr>
        <p:txBody>
          <a:bodyPr vert="horz" wrap="square" lIns="93004" tIns="46502" rIns="93004" bIns="46502" numCol="1" anchor="t" anchorCtr="0" compatLnSpc="1">
            <a:prstTxWarp prst="textNoShape">
              <a:avLst/>
            </a:prstTxWarp>
          </a:bodyPr>
          <a:lstStyle>
            <a:lvl1pPr defTabSz="930275" eaLnBrk="1" hangingPunct="1">
              <a:defRPr sz="1200">
                <a:cs typeface="+mn-cs"/>
              </a:defRPr>
            </a:lvl1pPr>
          </a:lstStyle>
          <a:p>
            <a:pPr>
              <a:defRPr/>
            </a:pPr>
            <a:endParaRPr lang="en-GB"/>
          </a:p>
        </p:txBody>
      </p:sp>
      <p:sp>
        <p:nvSpPr>
          <p:cNvPr id="14339" name="Rectangle 3"/>
          <p:cNvSpPr>
            <a:spLocks noGrp="1" noChangeArrowheads="1"/>
          </p:cNvSpPr>
          <p:nvPr>
            <p:ph type="dt" sz="quarter" idx="1"/>
          </p:nvPr>
        </p:nvSpPr>
        <p:spPr bwMode="auto">
          <a:xfrm>
            <a:off x="3859213" y="0"/>
            <a:ext cx="2947987" cy="495300"/>
          </a:xfrm>
          <a:prstGeom prst="rect">
            <a:avLst/>
          </a:prstGeom>
          <a:noFill/>
          <a:ln w="9525">
            <a:noFill/>
            <a:miter lim="800000"/>
            <a:headEnd/>
            <a:tailEnd/>
          </a:ln>
          <a:effectLst/>
        </p:spPr>
        <p:txBody>
          <a:bodyPr vert="horz" wrap="square" lIns="93004" tIns="46502" rIns="93004" bIns="46502" numCol="1" anchor="t" anchorCtr="0" compatLnSpc="1">
            <a:prstTxWarp prst="textNoShape">
              <a:avLst/>
            </a:prstTxWarp>
          </a:bodyPr>
          <a:lstStyle>
            <a:lvl1pPr algn="r" defTabSz="930275" eaLnBrk="1" hangingPunct="1">
              <a:defRPr sz="1200">
                <a:cs typeface="+mn-cs"/>
              </a:defRPr>
            </a:lvl1pPr>
          </a:lstStyle>
          <a:p>
            <a:pPr>
              <a:defRPr/>
            </a:pPr>
            <a:endParaRPr lang="en-GB"/>
          </a:p>
        </p:txBody>
      </p:sp>
      <p:sp>
        <p:nvSpPr>
          <p:cNvPr id="14340" name="Rectangle 4"/>
          <p:cNvSpPr>
            <a:spLocks noGrp="1" noChangeArrowheads="1"/>
          </p:cNvSpPr>
          <p:nvPr>
            <p:ph type="ftr" sz="quarter" idx="2"/>
          </p:nvPr>
        </p:nvSpPr>
        <p:spPr bwMode="auto">
          <a:xfrm>
            <a:off x="0" y="9410700"/>
            <a:ext cx="2947988" cy="495300"/>
          </a:xfrm>
          <a:prstGeom prst="rect">
            <a:avLst/>
          </a:prstGeom>
          <a:noFill/>
          <a:ln w="9525">
            <a:noFill/>
            <a:miter lim="800000"/>
            <a:headEnd/>
            <a:tailEnd/>
          </a:ln>
          <a:effectLst/>
        </p:spPr>
        <p:txBody>
          <a:bodyPr vert="horz" wrap="square" lIns="93004" tIns="46502" rIns="93004" bIns="46502" numCol="1" anchor="b" anchorCtr="0" compatLnSpc="1">
            <a:prstTxWarp prst="textNoShape">
              <a:avLst/>
            </a:prstTxWarp>
          </a:bodyPr>
          <a:lstStyle>
            <a:lvl1pPr defTabSz="930275" eaLnBrk="1" hangingPunct="1">
              <a:defRPr sz="1200">
                <a:cs typeface="+mn-cs"/>
              </a:defRPr>
            </a:lvl1pPr>
          </a:lstStyle>
          <a:p>
            <a:pPr>
              <a:defRPr/>
            </a:pPr>
            <a:endParaRPr lang="en-GB"/>
          </a:p>
        </p:txBody>
      </p:sp>
      <p:sp>
        <p:nvSpPr>
          <p:cNvPr id="14341" name="Rectangle 5"/>
          <p:cNvSpPr>
            <a:spLocks noGrp="1" noChangeArrowheads="1"/>
          </p:cNvSpPr>
          <p:nvPr>
            <p:ph type="sldNum" sz="quarter" idx="3"/>
          </p:nvPr>
        </p:nvSpPr>
        <p:spPr bwMode="auto">
          <a:xfrm>
            <a:off x="3859213" y="9410700"/>
            <a:ext cx="2947987" cy="495300"/>
          </a:xfrm>
          <a:prstGeom prst="rect">
            <a:avLst/>
          </a:prstGeom>
          <a:noFill/>
          <a:ln w="9525">
            <a:noFill/>
            <a:miter lim="800000"/>
            <a:headEnd/>
            <a:tailEnd/>
          </a:ln>
          <a:effectLst/>
        </p:spPr>
        <p:txBody>
          <a:bodyPr vert="horz" wrap="square" lIns="93004" tIns="46502" rIns="93004" bIns="46502" numCol="1" anchor="b" anchorCtr="0" compatLnSpc="1">
            <a:prstTxWarp prst="textNoShape">
              <a:avLst/>
            </a:prstTxWarp>
          </a:bodyPr>
          <a:lstStyle>
            <a:lvl1pPr algn="r" defTabSz="930275" eaLnBrk="1" hangingPunct="1">
              <a:defRPr sz="1200"/>
            </a:lvl1pPr>
          </a:lstStyle>
          <a:p>
            <a:fld id="{4A12B4EB-98B5-4746-972A-B2A0B3BDADAF}" type="slidenum">
              <a:rPr lang="en-GB" altLang="en-US"/>
              <a:pPr/>
              <a:t>‹N°›</a:t>
            </a:fld>
            <a:endParaRPr lang="en-GB" altLang="en-US"/>
          </a:p>
        </p:txBody>
      </p:sp>
    </p:spTree>
    <p:extLst>
      <p:ext uri="{BB962C8B-B14F-4D97-AF65-F5344CB8AC3E}">
        <p14:creationId xmlns:p14="http://schemas.microsoft.com/office/powerpoint/2010/main" val="22548310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7988" cy="495300"/>
          </a:xfrm>
          <a:prstGeom prst="rect">
            <a:avLst/>
          </a:prstGeom>
          <a:noFill/>
          <a:ln w="9525">
            <a:noFill/>
            <a:miter lim="800000"/>
            <a:headEnd/>
            <a:tailEnd/>
          </a:ln>
          <a:effectLst/>
        </p:spPr>
        <p:txBody>
          <a:bodyPr vert="horz" wrap="square" lIns="93004" tIns="46502" rIns="93004" bIns="46502" numCol="1" anchor="t" anchorCtr="0" compatLnSpc="1">
            <a:prstTxWarp prst="textNoShape">
              <a:avLst/>
            </a:prstTxWarp>
          </a:bodyPr>
          <a:lstStyle>
            <a:lvl1pPr defTabSz="930275" eaLnBrk="1" hangingPunct="1">
              <a:defRPr sz="1200">
                <a:cs typeface="+mn-cs"/>
              </a:defRPr>
            </a:lvl1pPr>
          </a:lstStyle>
          <a:p>
            <a:pPr>
              <a:defRPr/>
            </a:pPr>
            <a:endParaRPr lang="en-US"/>
          </a:p>
        </p:txBody>
      </p:sp>
      <p:sp>
        <p:nvSpPr>
          <p:cNvPr id="25603" name="Rectangle 3"/>
          <p:cNvSpPr>
            <a:spLocks noGrp="1" noChangeArrowheads="1"/>
          </p:cNvSpPr>
          <p:nvPr>
            <p:ph type="dt" idx="1"/>
          </p:nvPr>
        </p:nvSpPr>
        <p:spPr bwMode="auto">
          <a:xfrm>
            <a:off x="3857625" y="0"/>
            <a:ext cx="2947988" cy="495300"/>
          </a:xfrm>
          <a:prstGeom prst="rect">
            <a:avLst/>
          </a:prstGeom>
          <a:noFill/>
          <a:ln w="9525">
            <a:noFill/>
            <a:miter lim="800000"/>
            <a:headEnd/>
            <a:tailEnd/>
          </a:ln>
          <a:effectLst/>
        </p:spPr>
        <p:txBody>
          <a:bodyPr vert="horz" wrap="square" lIns="93004" tIns="46502" rIns="93004" bIns="46502" numCol="1" anchor="t" anchorCtr="0" compatLnSpc="1">
            <a:prstTxWarp prst="textNoShape">
              <a:avLst/>
            </a:prstTxWarp>
          </a:bodyPr>
          <a:lstStyle>
            <a:lvl1pPr algn="r" defTabSz="930275" eaLnBrk="1" hangingPunct="1">
              <a:defRPr sz="1200">
                <a:cs typeface="+mn-cs"/>
              </a:defRPr>
            </a:lvl1pPr>
          </a:lstStyle>
          <a:p>
            <a:pPr>
              <a:defRPr/>
            </a:pPr>
            <a:endParaRPr lang="en-US"/>
          </a:p>
        </p:txBody>
      </p:sp>
      <p:sp>
        <p:nvSpPr>
          <p:cNvPr id="32772" name="Rectangle 4"/>
          <p:cNvSpPr>
            <a:spLocks noGrp="1" noRot="1" noChangeAspect="1" noChangeArrowheads="1" noTextEdit="1"/>
          </p:cNvSpPr>
          <p:nvPr>
            <p:ph type="sldImg" idx="2"/>
          </p:nvPr>
        </p:nvSpPr>
        <p:spPr bwMode="auto">
          <a:xfrm>
            <a:off x="927100" y="742950"/>
            <a:ext cx="4954588" cy="37163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81038" y="4705350"/>
            <a:ext cx="5445125" cy="4457700"/>
          </a:xfrm>
          <a:prstGeom prst="rect">
            <a:avLst/>
          </a:prstGeom>
          <a:noFill/>
          <a:ln w="9525">
            <a:noFill/>
            <a:miter lim="800000"/>
            <a:headEnd/>
            <a:tailEnd/>
          </a:ln>
          <a:effectLst/>
        </p:spPr>
        <p:txBody>
          <a:bodyPr vert="horz" wrap="square" lIns="93004" tIns="46502" rIns="93004" bIns="4650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0" y="9409113"/>
            <a:ext cx="2947988" cy="495300"/>
          </a:xfrm>
          <a:prstGeom prst="rect">
            <a:avLst/>
          </a:prstGeom>
          <a:noFill/>
          <a:ln w="9525">
            <a:noFill/>
            <a:miter lim="800000"/>
            <a:headEnd/>
            <a:tailEnd/>
          </a:ln>
          <a:effectLst/>
        </p:spPr>
        <p:txBody>
          <a:bodyPr vert="horz" wrap="square" lIns="93004" tIns="46502" rIns="93004" bIns="46502" numCol="1" anchor="b" anchorCtr="0" compatLnSpc="1">
            <a:prstTxWarp prst="textNoShape">
              <a:avLst/>
            </a:prstTxWarp>
          </a:bodyPr>
          <a:lstStyle>
            <a:lvl1pPr defTabSz="930275" eaLnBrk="1" hangingPunct="1">
              <a:defRPr sz="1200">
                <a:cs typeface="+mn-cs"/>
              </a:defRPr>
            </a:lvl1pPr>
          </a:lstStyle>
          <a:p>
            <a:pPr>
              <a:defRPr/>
            </a:pPr>
            <a:endParaRPr lang="en-US"/>
          </a:p>
        </p:txBody>
      </p:sp>
      <p:sp>
        <p:nvSpPr>
          <p:cNvPr id="25607" name="Rectangle 7"/>
          <p:cNvSpPr>
            <a:spLocks noGrp="1" noChangeArrowheads="1"/>
          </p:cNvSpPr>
          <p:nvPr>
            <p:ph type="sldNum" sz="quarter" idx="5"/>
          </p:nvPr>
        </p:nvSpPr>
        <p:spPr bwMode="auto">
          <a:xfrm>
            <a:off x="3857625" y="9409113"/>
            <a:ext cx="2947988" cy="495300"/>
          </a:xfrm>
          <a:prstGeom prst="rect">
            <a:avLst/>
          </a:prstGeom>
          <a:noFill/>
          <a:ln w="9525">
            <a:noFill/>
            <a:miter lim="800000"/>
            <a:headEnd/>
            <a:tailEnd/>
          </a:ln>
          <a:effectLst/>
        </p:spPr>
        <p:txBody>
          <a:bodyPr vert="horz" wrap="square" lIns="93004" tIns="46502" rIns="93004" bIns="46502" numCol="1" anchor="b" anchorCtr="0" compatLnSpc="1">
            <a:prstTxWarp prst="textNoShape">
              <a:avLst/>
            </a:prstTxWarp>
          </a:bodyPr>
          <a:lstStyle>
            <a:lvl1pPr algn="r" defTabSz="930275" eaLnBrk="1" hangingPunct="1">
              <a:defRPr sz="1200"/>
            </a:lvl1pPr>
          </a:lstStyle>
          <a:p>
            <a:fld id="{2ED7750F-AA7F-4720-8152-48C42C9F795D}" type="slidenum">
              <a:rPr lang="en-US" altLang="en-US"/>
              <a:pPr/>
              <a:t>‹N°›</a:t>
            </a:fld>
            <a:endParaRPr lang="en-US" altLang="en-US"/>
          </a:p>
        </p:txBody>
      </p:sp>
    </p:spTree>
    <p:extLst>
      <p:ext uri="{BB962C8B-B14F-4D97-AF65-F5344CB8AC3E}">
        <p14:creationId xmlns:p14="http://schemas.microsoft.com/office/powerpoint/2010/main" val="3341797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a:ln/>
        </p:spPr>
      </p:sp>
      <p:sp>
        <p:nvSpPr>
          <p:cNvPr id="3379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en-US" smtClean="0">
              <a:cs typeface="Arial" panose="020B0604020202020204" pitchFamily="34" charset="0"/>
            </a:endParaRPr>
          </a:p>
        </p:txBody>
      </p:sp>
      <p:sp>
        <p:nvSpPr>
          <p:cNvPr id="3379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cs typeface="Arial" panose="020B0604020202020204" pitchFamily="34" charset="0"/>
              </a:defRPr>
            </a:lvl1pPr>
            <a:lvl2pPr marL="742950" indent="-285750" defTabSz="930275">
              <a:spcBef>
                <a:spcPct val="30000"/>
              </a:spcBef>
              <a:defRPr sz="1200">
                <a:solidFill>
                  <a:schemeClr val="tx1"/>
                </a:solidFill>
                <a:latin typeface="Times New Roman" panose="02020603050405020304" pitchFamily="18" charset="0"/>
                <a:cs typeface="Arial" panose="020B0604020202020204" pitchFamily="34" charset="0"/>
              </a:defRPr>
            </a:lvl2pPr>
            <a:lvl3pPr marL="1143000" indent="-228600" defTabSz="930275">
              <a:spcBef>
                <a:spcPct val="30000"/>
              </a:spcBef>
              <a:defRPr sz="1200">
                <a:solidFill>
                  <a:schemeClr val="tx1"/>
                </a:solidFill>
                <a:latin typeface="Times New Roman" panose="02020603050405020304" pitchFamily="18" charset="0"/>
                <a:cs typeface="Arial" panose="020B0604020202020204" pitchFamily="34" charset="0"/>
              </a:defRPr>
            </a:lvl3pPr>
            <a:lvl4pPr marL="1600200" indent="-228600" defTabSz="930275">
              <a:spcBef>
                <a:spcPct val="30000"/>
              </a:spcBef>
              <a:defRPr sz="1200">
                <a:solidFill>
                  <a:schemeClr val="tx1"/>
                </a:solidFill>
                <a:latin typeface="Times New Roman" panose="02020603050405020304" pitchFamily="18" charset="0"/>
                <a:cs typeface="Arial" panose="020B0604020202020204" pitchFamily="34" charset="0"/>
              </a:defRPr>
            </a:lvl4pPr>
            <a:lvl5pPr marL="2057400" indent="-228600" defTabSz="930275">
              <a:spcBef>
                <a:spcPct val="30000"/>
              </a:spcBef>
              <a:defRPr sz="1200">
                <a:solidFill>
                  <a:schemeClr val="tx1"/>
                </a:solidFill>
                <a:latin typeface="Times New Roman" panose="02020603050405020304" pitchFamily="18" charset="0"/>
                <a:cs typeface="Arial" panose="020B0604020202020204" pitchFamily="34"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9pPr>
          </a:lstStyle>
          <a:p>
            <a:pPr>
              <a:spcBef>
                <a:spcPct val="0"/>
              </a:spcBef>
            </a:pPr>
            <a:fld id="{DB3005A7-4930-47CD-B225-8CEBEA8D99E8}" type="slidenum">
              <a:rPr lang="en-US" altLang="en-US"/>
              <a:pPr>
                <a:spcBef>
                  <a:spcPct val="0"/>
                </a:spcBef>
              </a:pPr>
              <a:t>1</a:t>
            </a:fld>
            <a:endParaRPr lang="en-US" altLang="en-US"/>
          </a:p>
        </p:txBody>
      </p:sp>
    </p:spTree>
    <p:extLst>
      <p:ext uri="{BB962C8B-B14F-4D97-AF65-F5344CB8AC3E}">
        <p14:creationId xmlns:p14="http://schemas.microsoft.com/office/powerpoint/2010/main" val="41486983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13"/>
          <p:cNvPicPr>
            <a:picLocks noChangeAspect="1" noChangeArrowheads="1"/>
          </p:cNvPicPr>
          <p:nvPr userDrawn="1"/>
        </p:nvPicPr>
        <p:blipFill>
          <a:blip r:embed="rId2">
            <a:extLst>
              <a:ext uri="{28A0092B-C50C-407E-A947-70E740481C1C}">
                <a14:useLocalDpi xmlns:a14="http://schemas.microsoft.com/office/drawing/2010/main" val="0"/>
              </a:ext>
            </a:extLst>
          </a:blip>
          <a:srcRect l="25139" t="21404" r="69884" b="14372"/>
          <a:stretch>
            <a:fillRect/>
          </a:stretch>
        </p:blipFill>
        <p:spPr bwMode="auto">
          <a:xfrm>
            <a:off x="0" y="0"/>
            <a:ext cx="663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Rectangle 2"/>
          <p:cNvSpPr>
            <a:spLocks noGrp="1" noChangeArrowheads="1"/>
          </p:cNvSpPr>
          <p:nvPr>
            <p:ph type="ctrTitle"/>
          </p:nvPr>
        </p:nvSpPr>
        <p:spPr>
          <a:xfrm>
            <a:off x="755650" y="188913"/>
            <a:ext cx="7772400" cy="3024187"/>
          </a:xfrm>
        </p:spPr>
        <p:txBody>
          <a:bodyPr anchor="ctr"/>
          <a:lstStyle>
            <a:lvl1pPr algn="ctr">
              <a:lnSpc>
                <a:spcPct val="130000"/>
              </a:lnSpc>
              <a:defRPr sz="3600" b="1"/>
            </a:lvl1pPr>
          </a:lstStyle>
          <a:p>
            <a:r>
              <a:rPr lang="de-DE"/>
              <a:t>Use and Misuse of Statistics </a:t>
            </a:r>
            <a:br>
              <a:rPr lang="de-DE"/>
            </a:br>
            <a:r>
              <a:rPr lang="de-DE"/>
              <a:t>in the Evaluation of Film Policies</a:t>
            </a:r>
            <a:endParaRPr lang="en-US"/>
          </a:p>
        </p:txBody>
      </p:sp>
      <p:sp>
        <p:nvSpPr>
          <p:cNvPr id="40963" name="Rectangle 3"/>
          <p:cNvSpPr>
            <a:spLocks noGrp="1" noChangeArrowheads="1"/>
          </p:cNvSpPr>
          <p:nvPr>
            <p:ph type="subTitle" idx="1"/>
          </p:nvPr>
        </p:nvSpPr>
        <p:spPr>
          <a:xfrm>
            <a:off x="395288" y="5972175"/>
            <a:ext cx="8497887" cy="696913"/>
          </a:xfrm>
        </p:spPr>
        <p:txBody>
          <a:bodyPr anchor="ctr"/>
          <a:lstStyle>
            <a:lvl1pPr marL="0" indent="0" algn="ctr">
              <a:buFontTx/>
              <a:buNone/>
              <a:defRPr sz="2000"/>
            </a:lvl1pPr>
          </a:lstStyle>
          <a:p>
            <a:r>
              <a:rPr lang="en-US"/>
              <a:t>Film Policy Forum, Krakow, 13 September 2008</a:t>
            </a:r>
          </a:p>
        </p:txBody>
      </p:sp>
    </p:spTree>
    <p:extLst>
      <p:ext uri="{BB962C8B-B14F-4D97-AF65-F5344CB8AC3E}">
        <p14:creationId xmlns:p14="http://schemas.microsoft.com/office/powerpoint/2010/main" val="3475315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6"/>
          <p:cNvSpPr>
            <a:spLocks noGrp="1" noChangeArrowheads="1"/>
          </p:cNvSpPr>
          <p:nvPr>
            <p:ph type="sldNum" sz="quarter" idx="10"/>
          </p:nvPr>
        </p:nvSpPr>
        <p:spPr>
          <a:ln/>
        </p:spPr>
        <p:txBody>
          <a:bodyPr/>
          <a:lstStyle>
            <a:lvl1pPr>
              <a:defRPr/>
            </a:lvl1pPr>
          </a:lstStyle>
          <a:p>
            <a:fld id="{522B212B-A776-4807-89F3-43BC207882BD}" type="slidenum">
              <a:rPr lang="en-US" altLang="en-US"/>
              <a:pPr/>
              <a:t>‹N°›</a:t>
            </a:fld>
            <a:endParaRPr lang="en-US" altLang="en-US"/>
          </a:p>
        </p:txBody>
      </p:sp>
    </p:spTree>
    <p:extLst>
      <p:ext uri="{BB962C8B-B14F-4D97-AF65-F5344CB8AC3E}">
        <p14:creationId xmlns:p14="http://schemas.microsoft.com/office/powerpoint/2010/main" val="502951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78600" y="274638"/>
            <a:ext cx="21082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250825" y="274638"/>
            <a:ext cx="6175375"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6"/>
          <p:cNvSpPr>
            <a:spLocks noGrp="1" noChangeArrowheads="1"/>
          </p:cNvSpPr>
          <p:nvPr>
            <p:ph type="sldNum" sz="quarter" idx="10"/>
          </p:nvPr>
        </p:nvSpPr>
        <p:spPr>
          <a:ln/>
        </p:spPr>
        <p:txBody>
          <a:bodyPr/>
          <a:lstStyle>
            <a:lvl1pPr>
              <a:defRPr/>
            </a:lvl1pPr>
          </a:lstStyle>
          <a:p>
            <a:fld id="{2FDE12E1-543E-404C-B365-8AA348AB9E9A}" type="slidenum">
              <a:rPr lang="en-US" altLang="en-US"/>
              <a:pPr/>
              <a:t>‹N°›</a:t>
            </a:fld>
            <a:endParaRPr lang="en-US" altLang="en-US"/>
          </a:p>
        </p:txBody>
      </p:sp>
    </p:spTree>
    <p:extLst>
      <p:ext uri="{BB962C8B-B14F-4D97-AF65-F5344CB8AC3E}">
        <p14:creationId xmlns:p14="http://schemas.microsoft.com/office/powerpoint/2010/main" val="861410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250825" y="274638"/>
            <a:ext cx="6842125" cy="777875"/>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1600200"/>
            <a:ext cx="8229600" cy="4525963"/>
          </a:xfrm>
        </p:spPr>
        <p:txBody>
          <a:bodyPr/>
          <a:lstStyle/>
          <a:p>
            <a:pPr lvl="0"/>
            <a:endParaRPr lang="fr-FR" noProof="0" smtClean="0"/>
          </a:p>
        </p:txBody>
      </p:sp>
      <p:sp>
        <p:nvSpPr>
          <p:cNvPr id="4" name="Rectangle 6"/>
          <p:cNvSpPr>
            <a:spLocks noGrp="1" noChangeArrowheads="1"/>
          </p:cNvSpPr>
          <p:nvPr>
            <p:ph type="sldNum" sz="quarter" idx="10"/>
          </p:nvPr>
        </p:nvSpPr>
        <p:spPr>
          <a:ln/>
        </p:spPr>
        <p:txBody>
          <a:bodyPr/>
          <a:lstStyle>
            <a:lvl1pPr>
              <a:defRPr/>
            </a:lvl1pPr>
          </a:lstStyle>
          <a:p>
            <a:fld id="{D09DA51C-539F-4E19-97FF-20FE14EE8EE4}" type="slidenum">
              <a:rPr lang="en-US" altLang="en-US"/>
              <a:pPr/>
              <a:t>‹N°›</a:t>
            </a:fld>
            <a:endParaRPr lang="en-US" altLang="en-US"/>
          </a:p>
        </p:txBody>
      </p:sp>
    </p:spTree>
    <p:extLst>
      <p:ext uri="{BB962C8B-B14F-4D97-AF65-F5344CB8AC3E}">
        <p14:creationId xmlns:p14="http://schemas.microsoft.com/office/powerpoint/2010/main" val="938566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250825" y="274638"/>
            <a:ext cx="6842125" cy="777875"/>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1600200"/>
            <a:ext cx="8229600" cy="4525963"/>
          </a:xfrm>
        </p:spPr>
        <p:txBody>
          <a:bodyPr/>
          <a:lstStyle/>
          <a:p>
            <a:pPr lvl="0"/>
            <a:endParaRPr lang="fr-FR" noProof="0" smtClean="0"/>
          </a:p>
        </p:txBody>
      </p:sp>
      <p:sp>
        <p:nvSpPr>
          <p:cNvPr id="4" name="Rectangle 6"/>
          <p:cNvSpPr>
            <a:spLocks noGrp="1" noChangeArrowheads="1"/>
          </p:cNvSpPr>
          <p:nvPr>
            <p:ph type="sldNum" sz="quarter" idx="10"/>
          </p:nvPr>
        </p:nvSpPr>
        <p:spPr>
          <a:ln/>
        </p:spPr>
        <p:txBody>
          <a:bodyPr/>
          <a:lstStyle>
            <a:lvl1pPr>
              <a:defRPr/>
            </a:lvl1pPr>
          </a:lstStyle>
          <a:p>
            <a:fld id="{94EB3072-60CB-4636-9E80-7E8CADE76227}" type="slidenum">
              <a:rPr lang="en-US" altLang="en-US"/>
              <a:pPr/>
              <a:t>‹N°›</a:t>
            </a:fld>
            <a:endParaRPr lang="en-US" altLang="en-US"/>
          </a:p>
        </p:txBody>
      </p:sp>
    </p:spTree>
    <p:extLst>
      <p:ext uri="{BB962C8B-B14F-4D97-AF65-F5344CB8AC3E}">
        <p14:creationId xmlns:p14="http://schemas.microsoft.com/office/powerpoint/2010/main" val="3165516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re. Diagramme et texte">
    <p:spTree>
      <p:nvGrpSpPr>
        <p:cNvPr id="1" name=""/>
        <p:cNvGrpSpPr/>
        <p:nvPr/>
      </p:nvGrpSpPr>
      <p:grpSpPr>
        <a:xfrm>
          <a:off x="0" y="0"/>
          <a:ext cx="0" cy="0"/>
          <a:chOff x="0" y="0"/>
          <a:chExt cx="0" cy="0"/>
        </a:xfrm>
      </p:grpSpPr>
      <p:sp>
        <p:nvSpPr>
          <p:cNvPr id="2" name="Titre 1"/>
          <p:cNvSpPr>
            <a:spLocks noGrp="1"/>
          </p:cNvSpPr>
          <p:nvPr>
            <p:ph type="title"/>
          </p:nvPr>
        </p:nvSpPr>
        <p:spPr>
          <a:xfrm>
            <a:off x="250825" y="274638"/>
            <a:ext cx="6842125" cy="777875"/>
          </a:xfrm>
        </p:spPr>
        <p:txBody>
          <a:bodyPr/>
          <a:lstStyle/>
          <a:p>
            <a:r>
              <a:rPr lang="fr-FR" smtClean="0"/>
              <a:t>Cliquez pour modifier le style du titre</a:t>
            </a:r>
            <a:endParaRPr lang="fr-FR"/>
          </a:p>
        </p:txBody>
      </p:sp>
      <p:sp>
        <p:nvSpPr>
          <p:cNvPr id="3" name="Espace réservé du graphique 2"/>
          <p:cNvSpPr>
            <a:spLocks noGrp="1"/>
          </p:cNvSpPr>
          <p:nvPr>
            <p:ph type="chart" sz="half" idx="1"/>
          </p:nvPr>
        </p:nvSpPr>
        <p:spPr>
          <a:xfrm>
            <a:off x="457200" y="1600200"/>
            <a:ext cx="4038600" cy="4525963"/>
          </a:xfrm>
        </p:spPr>
        <p:txBody>
          <a:bodyPr/>
          <a:lstStyle/>
          <a:p>
            <a:pPr lvl="0"/>
            <a:endParaRPr lang="fr-FR" noProof="0" smtClean="0"/>
          </a:p>
        </p:txBody>
      </p:sp>
      <p:sp>
        <p:nvSpPr>
          <p:cNvPr id="4" name="Espace réservé du texte 3"/>
          <p:cNvSpPr>
            <a:spLocks noGrp="1"/>
          </p:cNvSpPr>
          <p:nvPr>
            <p:ph type="body" sz="half" idx="2"/>
          </p:nvPr>
        </p:nvSpPr>
        <p:spPr>
          <a:xfrm>
            <a:off x="4648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6"/>
          <p:cNvSpPr>
            <a:spLocks noGrp="1" noChangeArrowheads="1"/>
          </p:cNvSpPr>
          <p:nvPr>
            <p:ph type="sldNum" sz="quarter" idx="10"/>
          </p:nvPr>
        </p:nvSpPr>
        <p:spPr>
          <a:ln/>
        </p:spPr>
        <p:txBody>
          <a:bodyPr/>
          <a:lstStyle>
            <a:lvl1pPr>
              <a:defRPr/>
            </a:lvl1pPr>
          </a:lstStyle>
          <a:p>
            <a:fld id="{E010CA3C-0623-44E2-837B-D367043C9D1D}" type="slidenum">
              <a:rPr lang="en-US" altLang="en-US"/>
              <a:pPr/>
              <a:t>‹N°›</a:t>
            </a:fld>
            <a:endParaRPr lang="en-US" altLang="en-US"/>
          </a:p>
        </p:txBody>
      </p:sp>
    </p:spTree>
    <p:extLst>
      <p:ext uri="{BB962C8B-B14F-4D97-AF65-F5344CB8AC3E}">
        <p14:creationId xmlns:p14="http://schemas.microsoft.com/office/powerpoint/2010/main" val="1666092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6"/>
          <p:cNvSpPr>
            <a:spLocks noGrp="1" noChangeArrowheads="1"/>
          </p:cNvSpPr>
          <p:nvPr>
            <p:ph type="sldNum" sz="quarter" idx="10"/>
          </p:nvPr>
        </p:nvSpPr>
        <p:spPr>
          <a:ln/>
        </p:spPr>
        <p:txBody>
          <a:bodyPr/>
          <a:lstStyle>
            <a:lvl1pPr>
              <a:defRPr/>
            </a:lvl1pPr>
          </a:lstStyle>
          <a:p>
            <a:fld id="{75E129A4-78AD-4934-814E-179D2A642228}" type="slidenum">
              <a:rPr lang="en-US" altLang="en-US"/>
              <a:pPr/>
              <a:t>‹N°›</a:t>
            </a:fld>
            <a:endParaRPr lang="en-US" altLang="en-US"/>
          </a:p>
        </p:txBody>
      </p:sp>
    </p:spTree>
    <p:extLst>
      <p:ext uri="{BB962C8B-B14F-4D97-AF65-F5344CB8AC3E}">
        <p14:creationId xmlns:p14="http://schemas.microsoft.com/office/powerpoint/2010/main" val="178382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6"/>
          <p:cNvSpPr>
            <a:spLocks noGrp="1" noChangeArrowheads="1"/>
          </p:cNvSpPr>
          <p:nvPr>
            <p:ph type="sldNum" sz="quarter" idx="10"/>
          </p:nvPr>
        </p:nvSpPr>
        <p:spPr>
          <a:ln/>
        </p:spPr>
        <p:txBody>
          <a:bodyPr/>
          <a:lstStyle>
            <a:lvl1pPr>
              <a:defRPr/>
            </a:lvl1pPr>
          </a:lstStyle>
          <a:p>
            <a:fld id="{523D4B21-8BB3-45D1-AD01-BC4CF7E82E55}" type="slidenum">
              <a:rPr lang="en-US" altLang="en-US"/>
              <a:pPr/>
              <a:t>‹N°›</a:t>
            </a:fld>
            <a:endParaRPr lang="en-US" altLang="en-US"/>
          </a:p>
        </p:txBody>
      </p:sp>
    </p:spTree>
    <p:extLst>
      <p:ext uri="{BB962C8B-B14F-4D97-AF65-F5344CB8AC3E}">
        <p14:creationId xmlns:p14="http://schemas.microsoft.com/office/powerpoint/2010/main" val="3856682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6"/>
          <p:cNvSpPr>
            <a:spLocks noGrp="1" noChangeArrowheads="1"/>
          </p:cNvSpPr>
          <p:nvPr>
            <p:ph type="sldNum" sz="quarter" idx="10"/>
          </p:nvPr>
        </p:nvSpPr>
        <p:spPr>
          <a:ln/>
        </p:spPr>
        <p:txBody>
          <a:bodyPr/>
          <a:lstStyle>
            <a:lvl1pPr>
              <a:defRPr/>
            </a:lvl1pPr>
          </a:lstStyle>
          <a:p>
            <a:fld id="{1301AB52-2A5F-4524-8EA6-0FCBDD19EF25}" type="slidenum">
              <a:rPr lang="en-US" altLang="en-US"/>
              <a:pPr/>
              <a:t>‹N°›</a:t>
            </a:fld>
            <a:endParaRPr lang="en-US" altLang="en-US"/>
          </a:p>
        </p:txBody>
      </p:sp>
    </p:spTree>
    <p:extLst>
      <p:ext uri="{BB962C8B-B14F-4D97-AF65-F5344CB8AC3E}">
        <p14:creationId xmlns:p14="http://schemas.microsoft.com/office/powerpoint/2010/main" val="3666776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6"/>
          <p:cNvSpPr>
            <a:spLocks noGrp="1" noChangeArrowheads="1"/>
          </p:cNvSpPr>
          <p:nvPr>
            <p:ph type="sldNum" sz="quarter" idx="10"/>
          </p:nvPr>
        </p:nvSpPr>
        <p:spPr>
          <a:ln/>
        </p:spPr>
        <p:txBody>
          <a:bodyPr/>
          <a:lstStyle>
            <a:lvl1pPr>
              <a:defRPr/>
            </a:lvl1pPr>
          </a:lstStyle>
          <a:p>
            <a:fld id="{A1F9D634-E22E-474B-A1F8-D1A4F5F4BB01}" type="slidenum">
              <a:rPr lang="en-US" altLang="en-US"/>
              <a:pPr/>
              <a:t>‹N°›</a:t>
            </a:fld>
            <a:endParaRPr lang="en-US" altLang="en-US"/>
          </a:p>
        </p:txBody>
      </p:sp>
    </p:spTree>
    <p:extLst>
      <p:ext uri="{BB962C8B-B14F-4D97-AF65-F5344CB8AC3E}">
        <p14:creationId xmlns:p14="http://schemas.microsoft.com/office/powerpoint/2010/main" val="1618735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6"/>
          <p:cNvSpPr>
            <a:spLocks noGrp="1" noChangeArrowheads="1"/>
          </p:cNvSpPr>
          <p:nvPr>
            <p:ph type="sldNum" sz="quarter" idx="10"/>
          </p:nvPr>
        </p:nvSpPr>
        <p:spPr>
          <a:ln/>
        </p:spPr>
        <p:txBody>
          <a:bodyPr/>
          <a:lstStyle>
            <a:lvl1pPr>
              <a:defRPr/>
            </a:lvl1pPr>
          </a:lstStyle>
          <a:p>
            <a:fld id="{3143B181-4A50-4944-8294-49CF968FE8B8}" type="slidenum">
              <a:rPr lang="en-US" altLang="en-US"/>
              <a:pPr/>
              <a:t>‹N°›</a:t>
            </a:fld>
            <a:endParaRPr lang="en-US" altLang="en-US"/>
          </a:p>
        </p:txBody>
      </p:sp>
    </p:spTree>
    <p:extLst>
      <p:ext uri="{BB962C8B-B14F-4D97-AF65-F5344CB8AC3E}">
        <p14:creationId xmlns:p14="http://schemas.microsoft.com/office/powerpoint/2010/main" val="1922906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3112679D-74A7-46B9-B9CE-CA64DBF34515}" type="slidenum">
              <a:rPr lang="en-US" altLang="en-US"/>
              <a:pPr/>
              <a:t>‹N°›</a:t>
            </a:fld>
            <a:endParaRPr lang="en-US" altLang="en-US"/>
          </a:p>
        </p:txBody>
      </p:sp>
    </p:spTree>
    <p:extLst>
      <p:ext uri="{BB962C8B-B14F-4D97-AF65-F5344CB8AC3E}">
        <p14:creationId xmlns:p14="http://schemas.microsoft.com/office/powerpoint/2010/main" val="679853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6"/>
          <p:cNvSpPr>
            <a:spLocks noGrp="1" noChangeArrowheads="1"/>
          </p:cNvSpPr>
          <p:nvPr>
            <p:ph type="sldNum" sz="quarter" idx="10"/>
          </p:nvPr>
        </p:nvSpPr>
        <p:spPr>
          <a:ln/>
        </p:spPr>
        <p:txBody>
          <a:bodyPr/>
          <a:lstStyle>
            <a:lvl1pPr>
              <a:defRPr/>
            </a:lvl1pPr>
          </a:lstStyle>
          <a:p>
            <a:fld id="{A8DDCBE0-3E2E-441A-8837-7E2031EF6FD7}" type="slidenum">
              <a:rPr lang="en-US" altLang="en-US"/>
              <a:pPr/>
              <a:t>‹N°›</a:t>
            </a:fld>
            <a:endParaRPr lang="en-US" altLang="en-US"/>
          </a:p>
        </p:txBody>
      </p:sp>
    </p:spTree>
    <p:extLst>
      <p:ext uri="{BB962C8B-B14F-4D97-AF65-F5344CB8AC3E}">
        <p14:creationId xmlns:p14="http://schemas.microsoft.com/office/powerpoint/2010/main" val="3910393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6"/>
          <p:cNvSpPr>
            <a:spLocks noGrp="1" noChangeArrowheads="1"/>
          </p:cNvSpPr>
          <p:nvPr>
            <p:ph type="sldNum" sz="quarter" idx="10"/>
          </p:nvPr>
        </p:nvSpPr>
        <p:spPr>
          <a:ln/>
        </p:spPr>
        <p:txBody>
          <a:bodyPr/>
          <a:lstStyle>
            <a:lvl1pPr>
              <a:defRPr/>
            </a:lvl1pPr>
          </a:lstStyle>
          <a:p>
            <a:fld id="{A983C619-0F62-43C2-A6A4-8A47BB4EAAFE}" type="slidenum">
              <a:rPr lang="en-US" altLang="en-US"/>
              <a:pPr/>
              <a:t>‹N°›</a:t>
            </a:fld>
            <a:endParaRPr lang="en-US" altLang="en-US"/>
          </a:p>
        </p:txBody>
      </p:sp>
    </p:spTree>
    <p:extLst>
      <p:ext uri="{BB962C8B-B14F-4D97-AF65-F5344CB8AC3E}">
        <p14:creationId xmlns:p14="http://schemas.microsoft.com/office/powerpoint/2010/main" val="2540817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274638"/>
            <a:ext cx="68421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7894" name="Rectangle 6"/>
          <p:cNvSpPr>
            <a:spLocks noGrp="1" noChangeArrowheads="1"/>
          </p:cNvSpPr>
          <p:nvPr>
            <p:ph type="sldNum" sz="quarter" idx="4"/>
          </p:nvPr>
        </p:nvSpPr>
        <p:spPr bwMode="auto">
          <a:xfrm>
            <a:off x="6553200" y="63595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Arial" panose="020B0604020202020204" pitchFamily="34" charset="0"/>
              </a:defRPr>
            </a:lvl1pPr>
          </a:lstStyle>
          <a:p>
            <a:fld id="{96A3F4F9-BF06-463D-A6B5-B33CDA12E3DB}" type="slidenum">
              <a:rPr lang="en-US" altLang="en-US"/>
              <a:pPr/>
              <a:t>‹N°›</a:t>
            </a:fld>
            <a:endParaRPr lang="en-US" altLang="en-US"/>
          </a:p>
        </p:txBody>
      </p:sp>
      <p:pic>
        <p:nvPicPr>
          <p:cNvPr id="1029" name="Picture 9"/>
          <p:cNvPicPr>
            <a:picLocks noChangeAspect="1" noChangeArrowheads="1"/>
          </p:cNvPicPr>
          <p:nvPr userDrawn="1"/>
        </p:nvPicPr>
        <p:blipFill>
          <a:blip r:embed="rId16">
            <a:extLst>
              <a:ext uri="{28A0092B-C50C-407E-A947-70E740481C1C}">
                <a14:useLocalDpi xmlns:a14="http://schemas.microsoft.com/office/drawing/2010/main" val="0"/>
              </a:ext>
            </a:extLst>
          </a:blip>
          <a:srcRect l="25139" t="21404" r="69884" b="14372"/>
          <a:stretch>
            <a:fillRect/>
          </a:stretch>
        </p:blipFill>
        <p:spPr bwMode="auto">
          <a:xfrm>
            <a:off x="0" y="0"/>
            <a:ext cx="663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8"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 id="2147483887" r:id="rId14"/>
  </p:sldLayoutIdLst>
  <p:hf hdr="0" ftr="0" dt="0"/>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200" algn="l" rtl="0" fontAlgn="base">
        <a:spcBef>
          <a:spcPct val="0"/>
        </a:spcBef>
        <a:spcAft>
          <a:spcPct val="0"/>
        </a:spcAft>
        <a:defRPr sz="2800">
          <a:solidFill>
            <a:schemeClr val="tx2"/>
          </a:solidFill>
          <a:latin typeface="Arial" charset="0"/>
          <a:cs typeface="Arial" charset="0"/>
        </a:defRPr>
      </a:lvl6pPr>
      <a:lvl7pPr marL="914400" algn="l" rtl="0" fontAlgn="base">
        <a:spcBef>
          <a:spcPct val="0"/>
        </a:spcBef>
        <a:spcAft>
          <a:spcPct val="0"/>
        </a:spcAft>
        <a:defRPr sz="2800">
          <a:solidFill>
            <a:schemeClr val="tx2"/>
          </a:solidFill>
          <a:latin typeface="Arial" charset="0"/>
          <a:cs typeface="Arial" charset="0"/>
        </a:defRPr>
      </a:lvl7pPr>
      <a:lvl8pPr marL="1371600" algn="l" rtl="0" fontAlgn="base">
        <a:spcBef>
          <a:spcPct val="0"/>
        </a:spcBef>
        <a:spcAft>
          <a:spcPct val="0"/>
        </a:spcAft>
        <a:defRPr sz="2800">
          <a:solidFill>
            <a:schemeClr val="tx2"/>
          </a:solidFill>
          <a:latin typeface="Arial" charset="0"/>
          <a:cs typeface="Arial" charset="0"/>
        </a:defRPr>
      </a:lvl8pPr>
      <a:lvl9pPr marL="1828800" algn="l" rtl="0" fontAlgn="base">
        <a:spcBef>
          <a:spcPct val="0"/>
        </a:spcBef>
        <a:spcAft>
          <a:spcPct val="0"/>
        </a:spcAft>
        <a:defRPr sz="28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mavise.obs.coe.int/" TargetMode="External"/><Relationship Id="rId2" Type="http://schemas.openxmlformats.org/officeDocument/2006/relationships/hyperlink" Target="http://www.obs.coe.in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ctrTitle"/>
          </p:nvPr>
        </p:nvSpPr>
        <p:spPr>
          <a:xfrm>
            <a:off x="827088" y="1916113"/>
            <a:ext cx="7772400" cy="1800225"/>
          </a:xfrm>
        </p:spPr>
        <p:txBody>
          <a:bodyPr/>
          <a:lstStyle/>
          <a:p>
            <a:pPr eaLnBrk="1" hangingPunct="1"/>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L’IMPACT DES SERVICES A LA DEMANDE SUR LES MARCHES AUDIOVISUELS EUROPEENS</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1800" smtClean="0">
                <a:solidFill>
                  <a:schemeClr val="tx1"/>
                </a:solidFill>
              </a:rPr>
              <a:t>Contribution au séminaire organisé par le Centre d’études des médias (Montréal, 30 octobre 2015)</a:t>
            </a:r>
            <a:br>
              <a:rPr lang="fr-FR" altLang="en-US" sz="18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André LANGE</a:t>
            </a:r>
            <a:br>
              <a:rPr lang="fr-FR" altLang="en-US" sz="2000" smtClean="0">
                <a:solidFill>
                  <a:schemeClr val="tx1"/>
                </a:solidFill>
              </a:rPr>
            </a:br>
            <a:r>
              <a:rPr lang="fr-FR" altLang="en-US" sz="2000" smtClean="0">
                <a:solidFill>
                  <a:schemeClr val="tx1"/>
                </a:solidFill>
              </a:rPr>
              <a:t>Expert indépendant</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r>
              <a:rPr lang="fr-FR" altLang="en-US" sz="2000" smtClean="0">
                <a:solidFill>
                  <a:schemeClr val="tx1"/>
                </a:solidFill>
              </a:rPr>
              <a:t/>
            </a:r>
            <a:br>
              <a:rPr lang="fr-FR" altLang="en-US" sz="2000" smtClean="0">
                <a:solidFill>
                  <a:schemeClr val="tx1"/>
                </a:solidFill>
              </a:rPr>
            </a:br>
            <a:endParaRPr lang="en-US" altLang="en-US" sz="2800" b="0" dirty="0" smtClean="0"/>
          </a:p>
        </p:txBody>
      </p:sp>
      <p:sp>
        <p:nvSpPr>
          <p:cNvPr id="3076" name="Rectangle 6"/>
          <p:cNvSpPr>
            <a:spLocks noChangeArrowheads="1"/>
          </p:cNvSpPr>
          <p:nvPr/>
        </p:nvSpPr>
        <p:spPr bwMode="auto">
          <a:xfrm>
            <a:off x="1331913" y="3429000"/>
            <a:ext cx="7056437"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buFontTx/>
              <a:buNone/>
            </a:pPr>
            <a:endParaRPr lang="en-US" altLang="en-US" sz="1400"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187450" y="274638"/>
            <a:ext cx="5905500" cy="777875"/>
          </a:xfrm>
        </p:spPr>
        <p:txBody>
          <a:bodyPr/>
          <a:lstStyle/>
          <a:p>
            <a:r>
              <a:rPr lang="fr-FR" altLang="en-US" sz="2000" b="1" smtClean="0"/>
              <a:t>SVoD  MARKET SHARE IN UK (2013)</a:t>
            </a:r>
            <a:br>
              <a:rPr lang="fr-FR" altLang="en-US" sz="2000" b="1" smtClean="0"/>
            </a:br>
            <a:r>
              <a:rPr lang="fr-FR" altLang="en-US" sz="1200" b="1" smtClean="0"/>
              <a:t>Source : BVA</a:t>
            </a:r>
            <a:endParaRPr lang="en-US" altLang="en-US" sz="1200" b="1" smtClean="0"/>
          </a:p>
        </p:txBody>
      </p:sp>
      <p:sp>
        <p:nvSpPr>
          <p:cNvPr id="1229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F882AAC-57F5-4909-91F3-F6425AD0C518}" type="slidenum">
              <a:rPr lang="en-US" altLang="en-US" sz="1400"/>
              <a:pPr>
                <a:spcBef>
                  <a:spcPct val="0"/>
                </a:spcBef>
                <a:buFontTx/>
                <a:buNone/>
              </a:pPr>
              <a:t>10</a:t>
            </a:fld>
            <a:endParaRPr lang="en-US" altLang="en-US" sz="1400"/>
          </a:p>
        </p:txBody>
      </p:sp>
      <p:pic>
        <p:nvPicPr>
          <p:cNvPr id="1229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1663" y="1341438"/>
            <a:ext cx="5724525" cy="48593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042988" y="260350"/>
            <a:ext cx="6049962" cy="792163"/>
          </a:xfrm>
        </p:spPr>
        <p:txBody>
          <a:bodyPr/>
          <a:lstStyle/>
          <a:p>
            <a:r>
              <a:rPr lang="fr-FR" altLang="en-US" b="1" smtClean="0"/>
              <a:t>QUESTIONS </a:t>
            </a:r>
            <a:endParaRPr lang="en-US" altLang="en-US" b="1" smtClean="0"/>
          </a:p>
        </p:txBody>
      </p:sp>
      <p:sp>
        <p:nvSpPr>
          <p:cNvPr id="13315" name="Content Placeholder 2"/>
          <p:cNvSpPr>
            <a:spLocks noGrp="1"/>
          </p:cNvSpPr>
          <p:nvPr>
            <p:ph idx="1"/>
          </p:nvPr>
        </p:nvSpPr>
        <p:spPr>
          <a:xfrm>
            <a:off x="1187450" y="1600200"/>
            <a:ext cx="7499350" cy="4525963"/>
          </a:xfrm>
        </p:spPr>
        <p:txBody>
          <a:bodyPr/>
          <a:lstStyle/>
          <a:p>
            <a:r>
              <a:rPr lang="fr-FR" altLang="en-US" smtClean="0"/>
              <a:t>Will the market allow various major players on the SVoD segment ?</a:t>
            </a:r>
          </a:p>
          <a:p>
            <a:r>
              <a:rPr lang="fr-FR" altLang="en-US" smtClean="0"/>
              <a:t>Will SVoD cannibalize other segments of the VoD market, in particular the TV VoD ?</a:t>
            </a:r>
          </a:p>
          <a:p>
            <a:r>
              <a:rPr lang="fr-FR" altLang="en-US" smtClean="0"/>
              <a:t>Will SvOD cannibalize linear film and series TV pay channels ?</a:t>
            </a:r>
            <a:endParaRPr lang="en-US" altLang="en-US" smtClean="0"/>
          </a:p>
        </p:txBody>
      </p:sp>
      <p:sp>
        <p:nvSpPr>
          <p:cNvPr id="1331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4242CCD-3972-4356-928A-0AF85E95E07F}" type="slidenum">
              <a:rPr lang="en-US" altLang="en-US" sz="1400"/>
              <a:pPr>
                <a:spcBef>
                  <a:spcPct val="0"/>
                </a:spcBef>
                <a:buFontTx/>
                <a:buNone/>
              </a:pPr>
              <a:t>11</a:t>
            </a:fld>
            <a:endParaRPr lang="en-US" altLang="en-US" sz="14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27088" y="260350"/>
            <a:ext cx="6265862" cy="792163"/>
          </a:xfrm>
        </p:spPr>
        <p:txBody>
          <a:bodyPr/>
          <a:lstStyle/>
          <a:p>
            <a:r>
              <a:rPr lang="fr-FR" altLang="en-US" sz="2000" b="1" smtClean="0"/>
              <a:t>CONSUMERS’ EXPENSES IN THE EU (2009-2013)</a:t>
            </a:r>
            <a:br>
              <a:rPr lang="fr-FR" altLang="en-US" sz="2000" b="1" smtClean="0"/>
            </a:br>
            <a:r>
              <a:rPr lang="fr-FR" altLang="en-US" sz="2000" b="1" smtClean="0"/>
              <a:t>EUR million</a:t>
            </a:r>
            <a:r>
              <a:rPr lang="fr-FR" altLang="en-US" smtClean="0"/>
              <a:t/>
            </a:r>
            <a:br>
              <a:rPr lang="fr-FR" altLang="en-US" smtClean="0"/>
            </a:br>
            <a:r>
              <a:rPr lang="fr-FR" altLang="en-US" sz="2000" smtClean="0"/>
              <a:t>Source : IHS and OBS</a:t>
            </a:r>
            <a:endParaRPr lang="en-US" altLang="en-US" sz="2000" smtClean="0"/>
          </a:p>
        </p:txBody>
      </p:sp>
      <p:graphicFrame>
        <p:nvGraphicFramePr>
          <p:cNvPr id="2"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434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0ED41D-C16D-415B-90DC-23BB83C75012}" type="slidenum">
              <a:rPr lang="en-US" altLang="en-US" sz="1400"/>
              <a:pPr>
                <a:spcBef>
                  <a:spcPct val="0"/>
                </a:spcBef>
                <a:buFontTx/>
                <a:buNone/>
              </a:pPr>
              <a:t>12</a:t>
            </a:fld>
            <a:endParaRPr lang="en-US" altLang="en-US" sz="1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50" y="260350"/>
            <a:ext cx="6337300" cy="792163"/>
          </a:xfrm>
        </p:spPr>
        <p:txBody>
          <a:bodyPr/>
          <a:lstStyle/>
          <a:p>
            <a:pPr>
              <a:defRPr/>
            </a:pPr>
            <a:r>
              <a:rPr lang="fr-FR" sz="1600" b="1" dirty="0" smtClean="0">
                <a:latin typeface="+mn-lt"/>
              </a:rPr>
              <a:t>RATE OF GROWTH OF PAY-TV CONSUMERS’ EXPENSES AND OF </a:t>
            </a:r>
            <a:r>
              <a:rPr lang="fr-FR" sz="1600" b="1" dirty="0" err="1" smtClean="0">
                <a:latin typeface="+mn-lt"/>
              </a:rPr>
              <a:t>SVoD</a:t>
            </a:r>
            <a:r>
              <a:rPr lang="fr-FR" sz="1600" b="1" dirty="0" smtClean="0">
                <a:latin typeface="+mn-lt"/>
              </a:rPr>
              <a:t> EXPENSES (2009-2013)</a:t>
            </a:r>
            <a:br>
              <a:rPr lang="fr-FR" sz="1600" b="1" dirty="0" smtClean="0">
                <a:latin typeface="+mn-lt"/>
              </a:rPr>
            </a:br>
            <a:r>
              <a:rPr lang="fr-FR" sz="1400" b="1" dirty="0" smtClean="0">
                <a:latin typeface="+mn-lt"/>
              </a:rPr>
              <a:t>Source : IHS / IVF / OBS</a:t>
            </a:r>
            <a:endParaRPr lang="en-US" sz="1400" b="1" dirty="0">
              <a:latin typeface="+mn-lt"/>
            </a:endParaRPr>
          </a:p>
        </p:txBody>
      </p:sp>
      <p:sp>
        <p:nvSpPr>
          <p:cNvPr id="15363"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865F6A6-9081-488A-B6B9-E2901B648988}" type="slidenum">
              <a:rPr lang="en-US" altLang="en-US" sz="1400"/>
              <a:pPr>
                <a:spcBef>
                  <a:spcPct val="0"/>
                </a:spcBef>
                <a:buFontTx/>
                <a:buNone/>
              </a:pPr>
              <a:t>13</a:t>
            </a:fld>
            <a:endParaRPr lang="en-US" altLang="en-US" sz="1400"/>
          </a:p>
        </p:txBody>
      </p:sp>
      <p:pic>
        <p:nvPicPr>
          <p:cNvPr id="1536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14363" y="1484313"/>
            <a:ext cx="7667625" cy="460851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900113" y="333375"/>
            <a:ext cx="6192837" cy="719138"/>
          </a:xfrm>
        </p:spPr>
        <p:txBody>
          <a:bodyPr/>
          <a:lstStyle/>
          <a:p>
            <a:r>
              <a:rPr lang="fr-FR" altLang="en-US" sz="2000" b="1" smtClean="0"/>
              <a:t>PAY-TV vs SVoD vs transactionnal TV</a:t>
            </a:r>
            <a:endParaRPr lang="en-US" altLang="en-US" sz="2000" b="1" smtClean="0"/>
          </a:p>
        </p:txBody>
      </p:sp>
      <p:sp>
        <p:nvSpPr>
          <p:cNvPr id="16387" name="Content Placeholder 2"/>
          <p:cNvSpPr>
            <a:spLocks noGrp="1"/>
          </p:cNvSpPr>
          <p:nvPr>
            <p:ph idx="1"/>
          </p:nvPr>
        </p:nvSpPr>
        <p:spPr>
          <a:xfrm>
            <a:off x="755650" y="1600200"/>
            <a:ext cx="7931150" cy="4525963"/>
          </a:xfrm>
        </p:spPr>
        <p:txBody>
          <a:bodyPr/>
          <a:lstStyle/>
          <a:p>
            <a:r>
              <a:rPr lang="fr-FR" altLang="en-US" sz="2000" smtClean="0"/>
              <a:t>Some pay-TV distributors will try to compete with Netflix on the Netflix market (eg. Skk &gt; Sky Now ; Canal Plus &gt; Canal Infinity, but Vivendi wish to sell Watchever in Germany)</a:t>
            </a:r>
          </a:p>
          <a:p>
            <a:endParaRPr lang="fr-FR" altLang="en-US" sz="2000" smtClean="0"/>
          </a:p>
          <a:p>
            <a:r>
              <a:rPr lang="fr-FR" altLang="en-US" sz="2000" smtClean="0"/>
              <a:t>Most of the pay-TV distributors will look for deals with Netflix, but  they will probably continue to provide their own transactional VoD service or third services (France, Nordic countries) – 10 % of Netflix revenues to the distributors</a:t>
            </a:r>
          </a:p>
          <a:p>
            <a:endParaRPr lang="fr-FR" altLang="en-US" sz="2000" smtClean="0"/>
          </a:p>
          <a:p>
            <a:r>
              <a:rPr lang="fr-FR" altLang="en-US" sz="2000" smtClean="0"/>
              <a:t>Arrival of other major SvoD players (HBO, CBS,…) ? </a:t>
            </a:r>
          </a:p>
          <a:p>
            <a:endParaRPr lang="en-US" altLang="en-US" sz="2000" smtClean="0"/>
          </a:p>
        </p:txBody>
      </p:sp>
      <p:sp>
        <p:nvSpPr>
          <p:cNvPr id="1638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87FE592-04DF-44C4-A8B1-86765826D19E}" type="slidenum">
              <a:rPr lang="en-US" altLang="en-US" sz="1400"/>
              <a:pPr>
                <a:spcBef>
                  <a:spcPct val="0"/>
                </a:spcBef>
                <a:buFontTx/>
                <a:buNone/>
              </a:pPr>
              <a:t>14</a:t>
            </a:fld>
            <a:endParaRPr lang="en-US" altLang="en-US" sz="14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755650" y="274638"/>
            <a:ext cx="6337300" cy="777875"/>
          </a:xfrm>
        </p:spPr>
        <p:txBody>
          <a:bodyPr/>
          <a:lstStyle/>
          <a:p>
            <a:r>
              <a:rPr lang="fr-FR" altLang="en-US" sz="2000" b="1" smtClean="0"/>
              <a:t>QUESTIONS ON THE TRANSACTIONAL VoD MARKET</a:t>
            </a:r>
            <a:r>
              <a:rPr lang="fr-FR" altLang="en-US" smtClean="0"/>
              <a:t> </a:t>
            </a:r>
            <a:endParaRPr lang="en-US" altLang="en-US" smtClean="0"/>
          </a:p>
        </p:txBody>
      </p:sp>
      <p:sp>
        <p:nvSpPr>
          <p:cNvPr id="3" name="Content Placeholder 2"/>
          <p:cNvSpPr>
            <a:spLocks noGrp="1"/>
          </p:cNvSpPr>
          <p:nvPr>
            <p:ph idx="1"/>
          </p:nvPr>
        </p:nvSpPr>
        <p:spPr>
          <a:xfrm>
            <a:off x="971550" y="1700213"/>
            <a:ext cx="7715250" cy="4425950"/>
          </a:xfrm>
        </p:spPr>
        <p:txBody>
          <a:bodyPr/>
          <a:lstStyle/>
          <a:p>
            <a:pPr>
              <a:defRPr/>
            </a:pPr>
            <a:r>
              <a:rPr lang="fr-FR" sz="2400" dirty="0" err="1" smtClean="0"/>
              <a:t>Strategy</a:t>
            </a:r>
            <a:r>
              <a:rPr lang="fr-FR" sz="2400" dirty="0" smtClean="0"/>
              <a:t> of Apple / iTunes ? Will iTunes look for alliance </a:t>
            </a:r>
            <a:r>
              <a:rPr lang="fr-FR" sz="2400" dirty="0" err="1" smtClean="0"/>
              <a:t>with</a:t>
            </a:r>
            <a:r>
              <a:rPr lang="fr-FR" sz="2400" dirty="0" smtClean="0"/>
              <a:t> </a:t>
            </a:r>
            <a:r>
              <a:rPr lang="fr-FR" sz="2400" dirty="0" err="1" smtClean="0"/>
              <a:t>pay</a:t>
            </a:r>
            <a:r>
              <a:rPr lang="fr-FR" sz="2400" dirty="0" smtClean="0"/>
              <a:t>-TV </a:t>
            </a:r>
            <a:r>
              <a:rPr lang="fr-FR" sz="2400" dirty="0" err="1" smtClean="0"/>
              <a:t>operators</a:t>
            </a:r>
            <a:r>
              <a:rPr lang="fr-FR" sz="2400" dirty="0" smtClean="0"/>
              <a:t> or continue a </a:t>
            </a:r>
            <a:r>
              <a:rPr lang="fr-FR" sz="2400" dirty="0" err="1" smtClean="0"/>
              <a:t>lonely</a:t>
            </a:r>
            <a:r>
              <a:rPr lang="fr-FR" sz="2400" dirty="0" smtClean="0"/>
              <a:t> </a:t>
            </a:r>
            <a:r>
              <a:rPr lang="fr-FR" sz="2400" dirty="0" err="1" smtClean="0"/>
              <a:t>strategy</a:t>
            </a:r>
            <a:r>
              <a:rPr lang="fr-FR" sz="2400" dirty="0" smtClean="0"/>
              <a:t> </a:t>
            </a:r>
            <a:r>
              <a:rPr lang="fr-FR" sz="2400" dirty="0" err="1" smtClean="0"/>
              <a:t>with</a:t>
            </a:r>
            <a:r>
              <a:rPr lang="fr-FR" sz="2400" dirty="0" smtClean="0"/>
              <a:t> </a:t>
            </a:r>
            <a:r>
              <a:rPr lang="fr-FR" sz="2400" dirty="0" err="1" smtClean="0"/>
              <a:t>its</a:t>
            </a:r>
            <a:r>
              <a:rPr lang="fr-FR" sz="2400" dirty="0" smtClean="0"/>
              <a:t> </a:t>
            </a:r>
            <a:r>
              <a:rPr lang="fr-FR" sz="2400" dirty="0" err="1" smtClean="0"/>
              <a:t>own</a:t>
            </a:r>
            <a:r>
              <a:rPr lang="fr-FR" sz="2400" dirty="0" smtClean="0"/>
              <a:t> </a:t>
            </a:r>
            <a:r>
              <a:rPr lang="fr-FR" sz="2400" dirty="0" err="1" smtClean="0"/>
              <a:t>environment</a:t>
            </a:r>
            <a:r>
              <a:rPr lang="fr-FR" sz="2400" dirty="0" smtClean="0"/>
              <a:t>  (Apple TV and mobile </a:t>
            </a:r>
            <a:r>
              <a:rPr lang="fr-FR" sz="2400" dirty="0" err="1" smtClean="0"/>
              <a:t>devices</a:t>
            </a:r>
            <a:r>
              <a:rPr lang="fr-FR" sz="2400" dirty="0" smtClean="0"/>
              <a:t>) ?</a:t>
            </a:r>
          </a:p>
          <a:p>
            <a:pPr marL="0" indent="0">
              <a:buFontTx/>
              <a:buNone/>
              <a:defRPr/>
            </a:pPr>
            <a:endParaRPr lang="fr-FR" sz="2400" dirty="0" smtClean="0"/>
          </a:p>
          <a:p>
            <a:pPr>
              <a:defRPr/>
            </a:pPr>
            <a:r>
              <a:rPr lang="fr-FR" sz="2400" dirty="0" smtClean="0"/>
              <a:t>Will Google Play </a:t>
            </a:r>
            <a:r>
              <a:rPr lang="fr-FR" sz="2400" dirty="0" err="1"/>
              <a:t>M</a:t>
            </a:r>
            <a:r>
              <a:rPr lang="fr-FR" sz="2400" dirty="0" err="1" smtClean="0"/>
              <a:t>ovies</a:t>
            </a:r>
            <a:r>
              <a:rPr lang="fr-FR" sz="2400" dirty="0" smtClean="0"/>
              <a:t> and Microsoft </a:t>
            </a:r>
            <a:r>
              <a:rPr lang="fr-FR" sz="2400" dirty="0" err="1" smtClean="0"/>
              <a:t>XboX</a:t>
            </a:r>
            <a:r>
              <a:rPr lang="fr-FR" sz="2400" dirty="0" smtClean="0"/>
              <a:t> </a:t>
            </a:r>
            <a:r>
              <a:rPr lang="fr-FR" sz="2400" dirty="0" err="1" smtClean="0"/>
              <a:t>take</a:t>
            </a:r>
            <a:r>
              <a:rPr lang="fr-FR" sz="2400" dirty="0" smtClean="0"/>
              <a:t> </a:t>
            </a:r>
            <a:r>
              <a:rPr lang="fr-FR" sz="2400" dirty="0" err="1" smtClean="0"/>
              <a:t>advantage</a:t>
            </a:r>
            <a:r>
              <a:rPr lang="fr-FR" sz="2400" dirty="0" smtClean="0"/>
              <a:t> of </a:t>
            </a:r>
            <a:r>
              <a:rPr lang="fr-FR" sz="2400" dirty="0" err="1" smtClean="0"/>
              <a:t>their</a:t>
            </a:r>
            <a:r>
              <a:rPr lang="fr-FR" sz="2400" dirty="0" smtClean="0"/>
              <a:t> first </a:t>
            </a:r>
            <a:r>
              <a:rPr lang="fr-FR" sz="2400" dirty="0" err="1" smtClean="0"/>
              <a:t>choice</a:t>
            </a:r>
            <a:r>
              <a:rPr lang="fr-FR" sz="2400" dirty="0" smtClean="0"/>
              <a:t> position on </a:t>
            </a:r>
            <a:r>
              <a:rPr lang="fr-FR" sz="2400" dirty="0" err="1" smtClean="0"/>
              <a:t>tablets</a:t>
            </a:r>
            <a:r>
              <a:rPr lang="fr-FR" sz="2400" dirty="0" smtClean="0"/>
              <a:t> ?</a:t>
            </a:r>
          </a:p>
          <a:p>
            <a:pPr>
              <a:defRPr/>
            </a:pPr>
            <a:endParaRPr lang="fr-FR" sz="2400" dirty="0" smtClean="0"/>
          </a:p>
          <a:p>
            <a:pPr>
              <a:defRPr/>
            </a:pPr>
            <a:r>
              <a:rPr lang="fr-FR" sz="2400" dirty="0" err="1" smtClean="0"/>
              <a:t>What</a:t>
            </a:r>
            <a:r>
              <a:rPr lang="fr-FR" sz="2400" dirty="0" smtClean="0"/>
              <a:t> </a:t>
            </a:r>
            <a:r>
              <a:rPr lang="fr-FR" sz="2400" dirty="0" err="1" smtClean="0"/>
              <a:t>role</a:t>
            </a:r>
            <a:r>
              <a:rPr lang="fr-FR" sz="2400" dirty="0" smtClean="0"/>
              <a:t> for the </a:t>
            </a:r>
            <a:r>
              <a:rPr lang="fr-FR" sz="2400" dirty="0" err="1" smtClean="0"/>
              <a:t>video</a:t>
            </a:r>
            <a:r>
              <a:rPr lang="fr-FR" sz="2400" dirty="0" smtClean="0"/>
              <a:t> </a:t>
            </a:r>
            <a:r>
              <a:rPr lang="fr-FR" sz="2400" dirty="0" err="1" smtClean="0"/>
              <a:t>game</a:t>
            </a:r>
            <a:r>
              <a:rPr lang="fr-FR" sz="2400" dirty="0" smtClean="0"/>
              <a:t> consoles ?</a:t>
            </a:r>
          </a:p>
          <a:p>
            <a:pPr>
              <a:defRPr/>
            </a:pPr>
            <a:endParaRPr lang="fr-FR" sz="2400" dirty="0" smtClean="0"/>
          </a:p>
          <a:p>
            <a:pPr>
              <a:defRPr/>
            </a:pPr>
            <a:r>
              <a:rPr lang="fr-FR" sz="2400" dirty="0" err="1" smtClean="0"/>
              <a:t>What</a:t>
            </a:r>
            <a:r>
              <a:rPr lang="fr-FR" sz="2400" dirty="0" smtClean="0"/>
              <a:t> place for the </a:t>
            </a:r>
            <a:r>
              <a:rPr lang="fr-FR" sz="2400" dirty="0" err="1" smtClean="0"/>
              <a:t>various</a:t>
            </a:r>
            <a:r>
              <a:rPr lang="fr-FR" sz="2400" dirty="0" smtClean="0"/>
              <a:t> </a:t>
            </a:r>
            <a:r>
              <a:rPr lang="fr-FR" sz="2400" dirty="0" err="1" smtClean="0"/>
              <a:t>VoD</a:t>
            </a:r>
            <a:r>
              <a:rPr lang="fr-FR" sz="2400" dirty="0" smtClean="0"/>
              <a:t> services </a:t>
            </a:r>
            <a:r>
              <a:rPr lang="fr-FR" sz="2400" dirty="0" err="1" smtClean="0"/>
              <a:t>specialising</a:t>
            </a:r>
            <a:r>
              <a:rPr lang="fr-FR" sz="2400" dirty="0" smtClean="0"/>
              <a:t> in national/</a:t>
            </a:r>
            <a:r>
              <a:rPr lang="fr-FR" sz="2400" dirty="0" err="1" smtClean="0"/>
              <a:t>European</a:t>
            </a:r>
            <a:r>
              <a:rPr lang="fr-FR" sz="2400" dirty="0" smtClean="0"/>
              <a:t> films ?</a:t>
            </a:r>
          </a:p>
          <a:p>
            <a:pPr>
              <a:defRPr/>
            </a:pPr>
            <a:endParaRPr lang="en-US" dirty="0"/>
          </a:p>
        </p:txBody>
      </p:sp>
      <p:sp>
        <p:nvSpPr>
          <p:cNvPr id="1741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75ABC73-5658-41C0-B054-86CAEDEF5D5A}" type="slidenum">
              <a:rPr lang="en-US" altLang="en-US" sz="1400"/>
              <a:pPr>
                <a:spcBef>
                  <a:spcPct val="0"/>
                </a:spcBef>
                <a:buFontTx/>
                <a:buNone/>
              </a:pPr>
              <a:t>15</a:t>
            </a:fld>
            <a:endParaRPr lang="en-US" altLang="en-US" sz="14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827088" y="188913"/>
            <a:ext cx="6265862" cy="863600"/>
          </a:xfrm>
        </p:spPr>
        <p:txBody>
          <a:bodyPr/>
          <a:lstStyle/>
          <a:p>
            <a:r>
              <a:rPr lang="fr-FR" altLang="en-US" sz="2000" b="1" smtClean="0"/>
              <a:t>EVOLUTION OF ADSPEND IN THE EU (2009-2013)</a:t>
            </a:r>
            <a:br>
              <a:rPr lang="fr-FR" altLang="en-US" sz="2000" b="1" smtClean="0"/>
            </a:br>
            <a:r>
              <a:rPr lang="fr-FR" altLang="en-US" sz="2000" b="1" smtClean="0"/>
              <a:t>EUR million</a:t>
            </a:r>
            <a:r>
              <a:rPr lang="fr-FR" altLang="en-US" smtClean="0"/>
              <a:t/>
            </a:r>
            <a:br>
              <a:rPr lang="fr-FR" altLang="en-US" smtClean="0"/>
            </a:br>
            <a:r>
              <a:rPr lang="fr-FR" altLang="en-US" sz="2000" b="1" smtClean="0"/>
              <a:t>Source : Warc</a:t>
            </a:r>
            <a:endParaRPr lang="en-US" altLang="en-US" sz="2000" b="1" smtClean="0"/>
          </a:p>
        </p:txBody>
      </p:sp>
      <p:sp>
        <p:nvSpPr>
          <p:cNvPr id="18435"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9F81C98-9986-40A9-B3DE-756947DE12B4}" type="slidenum">
              <a:rPr lang="en-US" altLang="en-US" sz="1400"/>
              <a:pPr>
                <a:spcBef>
                  <a:spcPct val="0"/>
                </a:spcBef>
                <a:buFontTx/>
                <a:buNone/>
              </a:pPr>
              <a:t>16</a:t>
            </a:fld>
            <a:endParaRPr lang="en-US" altLang="en-US" sz="1400"/>
          </a:p>
        </p:txBody>
      </p:sp>
      <p:pic>
        <p:nvPicPr>
          <p:cNvPr id="1843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57338"/>
            <a:ext cx="7224713" cy="439261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013" y="260350"/>
            <a:ext cx="6842125" cy="777875"/>
          </a:xfrm>
        </p:spPr>
        <p:txBody>
          <a:bodyPr/>
          <a:lstStyle/>
          <a:p>
            <a:pPr>
              <a:defRPr/>
            </a:pPr>
            <a:r>
              <a:rPr lang="fr-FR" sz="2000" b="1" dirty="0" smtClean="0"/>
              <a:t>BREAKDOWN OF ADSPEND IN THE EU (2009-2013) </a:t>
            </a:r>
            <a:br>
              <a:rPr lang="fr-FR" sz="2000" b="1" dirty="0" smtClean="0"/>
            </a:br>
            <a:r>
              <a:rPr lang="fr-FR" sz="2000" b="1" dirty="0" smtClean="0"/>
              <a:t>in %</a:t>
            </a:r>
            <a:r>
              <a:rPr lang="fr-FR" dirty="0" smtClean="0"/>
              <a:t/>
            </a:r>
            <a:br>
              <a:rPr lang="fr-FR" dirty="0" smtClean="0"/>
            </a:br>
            <a:r>
              <a:rPr lang="fr-FR" sz="2000" dirty="0" smtClean="0">
                <a:latin typeface="+mn-lt"/>
              </a:rPr>
              <a:t>Source : </a:t>
            </a:r>
            <a:r>
              <a:rPr lang="fr-FR" sz="2000" dirty="0" err="1" smtClean="0">
                <a:latin typeface="+mn-lt"/>
              </a:rPr>
              <a:t>Warc</a:t>
            </a:r>
            <a:r>
              <a:rPr lang="fr-FR" sz="2000" dirty="0" smtClean="0">
                <a:latin typeface="+mn-lt"/>
              </a:rPr>
              <a:t> / OBS</a:t>
            </a:r>
            <a:endParaRPr lang="en-US" sz="2000" dirty="0">
              <a:latin typeface="+mn-lt"/>
            </a:endParaRPr>
          </a:p>
        </p:txBody>
      </p:sp>
      <p:sp>
        <p:nvSpPr>
          <p:cNvPr id="19459"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173D620-35B6-45D7-A6B9-97B7B1B2F397}" type="slidenum">
              <a:rPr lang="en-US" altLang="en-US" sz="1400"/>
              <a:pPr>
                <a:spcBef>
                  <a:spcPct val="0"/>
                </a:spcBef>
                <a:buFontTx/>
                <a:buNone/>
              </a:pPr>
              <a:t>17</a:t>
            </a:fld>
            <a:endParaRPr lang="en-US" altLang="en-US" sz="1400"/>
          </a:p>
        </p:txBody>
      </p:sp>
      <p:pic>
        <p:nvPicPr>
          <p:cNvPr id="19460"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68300" y="1557338"/>
            <a:ext cx="8550275" cy="46799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60350"/>
            <a:ext cx="6192837" cy="792163"/>
          </a:xfrm>
        </p:spPr>
        <p:txBody>
          <a:bodyPr/>
          <a:lstStyle/>
          <a:p>
            <a:pPr>
              <a:defRPr/>
            </a:pPr>
            <a:r>
              <a:rPr lang="fr-FR" sz="1800" b="1" dirty="0" smtClean="0">
                <a:latin typeface="+mn-lt"/>
              </a:rPr>
              <a:t>IN EUROPE, VIDEO ADSPEND IS STILL A TINY PART OF INTERNET ADSPEND</a:t>
            </a:r>
            <a:r>
              <a:rPr lang="fr-FR" sz="1600" b="1" dirty="0" smtClean="0">
                <a:latin typeface="+mn-lt"/>
              </a:rPr>
              <a:t/>
            </a:r>
            <a:br>
              <a:rPr lang="fr-FR" sz="1600" b="1" dirty="0" smtClean="0">
                <a:latin typeface="+mn-lt"/>
              </a:rPr>
            </a:br>
            <a:r>
              <a:rPr lang="fr-FR" sz="1600" b="1" dirty="0" smtClean="0">
                <a:latin typeface="+mn-lt"/>
              </a:rPr>
              <a:t>			3,4 % in 2012, 4,5 % in 2013</a:t>
            </a:r>
            <a:br>
              <a:rPr lang="fr-FR" sz="1600" b="1" dirty="0" smtClean="0">
                <a:latin typeface="+mn-lt"/>
              </a:rPr>
            </a:br>
            <a:r>
              <a:rPr lang="fr-FR" sz="1200" b="1" dirty="0" smtClean="0">
                <a:latin typeface="+mn-lt"/>
              </a:rPr>
              <a:t>Source : OBS on </a:t>
            </a:r>
            <a:r>
              <a:rPr lang="fr-FR" sz="1200" b="1" dirty="0" err="1" smtClean="0">
                <a:latin typeface="+mn-lt"/>
              </a:rPr>
              <a:t>eMarketer</a:t>
            </a:r>
            <a:r>
              <a:rPr lang="fr-FR" sz="1200" b="1" dirty="0" smtClean="0">
                <a:latin typeface="+mn-lt"/>
              </a:rPr>
              <a:t> and </a:t>
            </a:r>
            <a:r>
              <a:rPr lang="fr-FR" sz="1200" b="1" dirty="0" err="1" smtClean="0">
                <a:latin typeface="+mn-lt"/>
              </a:rPr>
              <a:t>Warc</a:t>
            </a:r>
            <a:r>
              <a:rPr lang="fr-FR" sz="1200" b="1" dirty="0" smtClean="0">
                <a:latin typeface="+mn-lt"/>
              </a:rPr>
              <a:t> data</a:t>
            </a:r>
            <a:endParaRPr lang="en-US" sz="1200" b="1" dirty="0">
              <a:latin typeface="+mn-lt"/>
            </a:endParaRPr>
          </a:p>
        </p:txBody>
      </p:sp>
      <p:sp>
        <p:nvSpPr>
          <p:cNvPr id="20483"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F33D385-4A94-499F-BAE7-529357845A26}" type="slidenum">
              <a:rPr lang="en-US" altLang="en-US" sz="1400"/>
              <a:pPr>
                <a:spcBef>
                  <a:spcPct val="0"/>
                </a:spcBef>
                <a:buFontTx/>
                <a:buNone/>
              </a:pPr>
              <a:t>18</a:t>
            </a:fld>
            <a:endParaRPr lang="en-US" altLang="en-US" sz="1400"/>
          </a:p>
        </p:txBody>
      </p:sp>
      <p:pic>
        <p:nvPicPr>
          <p:cNvPr id="2048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62013" y="1525588"/>
            <a:ext cx="7597775" cy="45672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00113" y="274638"/>
            <a:ext cx="6192837" cy="777875"/>
          </a:xfrm>
        </p:spPr>
        <p:txBody>
          <a:bodyPr/>
          <a:lstStyle/>
          <a:p>
            <a:r>
              <a:rPr lang="fr-FR" altLang="en-US" b="1" smtClean="0"/>
              <a:t>QUESTIONS</a:t>
            </a:r>
            <a:endParaRPr lang="en-US" altLang="en-US" b="1" smtClean="0"/>
          </a:p>
        </p:txBody>
      </p:sp>
      <p:sp>
        <p:nvSpPr>
          <p:cNvPr id="3" name="Content Placeholder 2"/>
          <p:cNvSpPr>
            <a:spLocks noGrp="1"/>
          </p:cNvSpPr>
          <p:nvPr>
            <p:ph idx="1"/>
          </p:nvPr>
        </p:nvSpPr>
        <p:spPr>
          <a:xfrm>
            <a:off x="900113" y="1600200"/>
            <a:ext cx="7786687" cy="4525963"/>
          </a:xfrm>
        </p:spPr>
        <p:txBody>
          <a:bodyPr/>
          <a:lstStyle/>
          <a:p>
            <a:pPr>
              <a:defRPr/>
            </a:pPr>
            <a:r>
              <a:rPr lang="fr-FR" sz="2800" dirty="0" err="1" smtClean="0"/>
              <a:t>What</a:t>
            </a:r>
            <a:r>
              <a:rPr lang="fr-FR" sz="2800" dirty="0" smtClean="0"/>
              <a:t> are </a:t>
            </a:r>
            <a:r>
              <a:rPr lang="fr-FR" sz="2800" dirty="0" err="1" smtClean="0"/>
              <a:t>video</a:t>
            </a:r>
            <a:r>
              <a:rPr lang="fr-FR" sz="2800" dirty="0" smtClean="0"/>
              <a:t> </a:t>
            </a:r>
            <a:r>
              <a:rPr lang="fr-FR" sz="2800" dirty="0" err="1" smtClean="0"/>
              <a:t>adpsend</a:t>
            </a:r>
            <a:r>
              <a:rPr lang="fr-FR" sz="2800" dirty="0" smtClean="0"/>
              <a:t> </a:t>
            </a:r>
            <a:r>
              <a:rPr lang="fr-FR" sz="2800" dirty="0" err="1" smtClean="0"/>
              <a:t>market</a:t>
            </a:r>
            <a:r>
              <a:rPr lang="fr-FR" sz="2800" dirty="0" smtClean="0"/>
              <a:t> </a:t>
            </a:r>
            <a:r>
              <a:rPr lang="fr-FR" sz="2800" dirty="0" err="1" smtClean="0"/>
              <a:t>shares</a:t>
            </a:r>
            <a:r>
              <a:rPr lang="fr-FR" sz="2800" dirty="0" smtClean="0"/>
              <a:t> </a:t>
            </a:r>
            <a:r>
              <a:rPr lang="fr-FR" sz="2800" dirty="0" err="1" smtClean="0"/>
              <a:t>between</a:t>
            </a:r>
            <a:r>
              <a:rPr lang="fr-FR" sz="2800" dirty="0" smtClean="0"/>
              <a:t> the </a:t>
            </a:r>
            <a:r>
              <a:rPr lang="fr-FR" sz="2800" dirty="0" err="1" smtClean="0"/>
              <a:t>various</a:t>
            </a:r>
            <a:r>
              <a:rPr lang="fr-FR" sz="2800" dirty="0" smtClean="0"/>
              <a:t> </a:t>
            </a:r>
            <a:r>
              <a:rPr lang="fr-FR" sz="2800" dirty="0" err="1" smtClean="0"/>
              <a:t>players</a:t>
            </a:r>
            <a:r>
              <a:rPr lang="fr-FR" sz="2800" dirty="0" smtClean="0"/>
              <a:t> ?</a:t>
            </a:r>
          </a:p>
          <a:p>
            <a:pPr lvl="1">
              <a:defRPr/>
            </a:pPr>
            <a:r>
              <a:rPr lang="fr-FR" sz="1800" dirty="0" err="1" smtClean="0"/>
              <a:t>Youtube</a:t>
            </a:r>
            <a:r>
              <a:rPr lang="fr-FR" sz="1800" dirty="0" smtClean="0"/>
              <a:t>, </a:t>
            </a:r>
            <a:r>
              <a:rPr lang="fr-FR" sz="1800" dirty="0" err="1" smtClean="0"/>
              <a:t>DailyMotion</a:t>
            </a:r>
            <a:endParaRPr lang="fr-FR" sz="1800" dirty="0" smtClean="0"/>
          </a:p>
          <a:p>
            <a:pPr lvl="1">
              <a:defRPr/>
            </a:pPr>
            <a:r>
              <a:rPr lang="fr-FR" sz="1800" dirty="0" smtClean="0"/>
              <a:t>Facebook</a:t>
            </a:r>
          </a:p>
          <a:p>
            <a:pPr lvl="1">
              <a:defRPr/>
            </a:pPr>
            <a:r>
              <a:rPr lang="fr-FR" sz="1800" dirty="0" err="1" smtClean="0"/>
              <a:t>Broadcasters</a:t>
            </a:r>
            <a:r>
              <a:rPr lang="fr-FR" sz="1800" dirty="0" smtClean="0"/>
              <a:t> </a:t>
            </a:r>
            <a:r>
              <a:rPr lang="fr-FR" sz="1800" dirty="0" err="1" smtClean="0"/>
              <a:t>websites</a:t>
            </a:r>
            <a:endParaRPr lang="fr-FR" sz="1800" dirty="0" smtClean="0"/>
          </a:p>
          <a:p>
            <a:pPr lvl="1">
              <a:defRPr/>
            </a:pPr>
            <a:r>
              <a:rPr lang="fr-FR" sz="1800" dirty="0" err="1" smtClean="0"/>
              <a:t>Newspapers</a:t>
            </a:r>
            <a:r>
              <a:rPr lang="fr-FR" sz="1800" dirty="0" smtClean="0"/>
              <a:t> </a:t>
            </a:r>
            <a:r>
              <a:rPr lang="fr-FR" sz="1800" dirty="0" err="1" smtClean="0"/>
              <a:t>websites</a:t>
            </a:r>
            <a:r>
              <a:rPr lang="fr-FR" sz="1800" dirty="0" smtClean="0"/>
              <a:t> </a:t>
            </a:r>
            <a:r>
              <a:rPr lang="fr-FR" sz="1800" dirty="0" err="1" smtClean="0"/>
              <a:t>with</a:t>
            </a:r>
            <a:r>
              <a:rPr lang="fr-FR" sz="1800" dirty="0" smtClean="0"/>
              <a:t> </a:t>
            </a:r>
            <a:r>
              <a:rPr lang="fr-FR" sz="1800" dirty="0" err="1" smtClean="0"/>
              <a:t>video</a:t>
            </a:r>
            <a:endParaRPr lang="fr-FR" sz="1800" dirty="0" smtClean="0"/>
          </a:p>
          <a:p>
            <a:pPr lvl="1">
              <a:defRPr/>
            </a:pPr>
            <a:r>
              <a:rPr lang="fr-FR" sz="1800" dirty="0" err="1" smtClean="0"/>
              <a:t>Portals</a:t>
            </a:r>
            <a:r>
              <a:rPr lang="fr-FR" sz="1800" dirty="0" smtClean="0"/>
              <a:t> (MSN, Yahoo,…)</a:t>
            </a:r>
          </a:p>
          <a:p>
            <a:pPr lvl="1">
              <a:defRPr/>
            </a:pPr>
            <a:r>
              <a:rPr lang="fr-FR" sz="1800" dirty="0" smtClean="0"/>
              <a:t>Free </a:t>
            </a:r>
            <a:r>
              <a:rPr lang="fr-FR" sz="1800" dirty="0" err="1" smtClean="0"/>
              <a:t>VoD</a:t>
            </a:r>
            <a:r>
              <a:rPr lang="fr-FR" sz="1800" dirty="0" smtClean="0"/>
              <a:t> (</a:t>
            </a:r>
            <a:r>
              <a:rPr lang="fr-FR" sz="1800" dirty="0" err="1" smtClean="0"/>
              <a:t>Viewster</a:t>
            </a:r>
            <a:r>
              <a:rPr lang="fr-FR" sz="1800" dirty="0" smtClean="0"/>
              <a:t>)</a:t>
            </a:r>
          </a:p>
          <a:p>
            <a:pPr>
              <a:defRPr/>
            </a:pPr>
            <a:r>
              <a:rPr lang="fr-FR" sz="2800" dirty="0" err="1" smtClean="0"/>
              <a:t>Level</a:t>
            </a:r>
            <a:r>
              <a:rPr lang="fr-FR" sz="2800" dirty="0" smtClean="0"/>
              <a:t> </a:t>
            </a:r>
            <a:r>
              <a:rPr lang="fr-FR" sz="2800" dirty="0" err="1" smtClean="0"/>
              <a:t>playing</a:t>
            </a:r>
            <a:r>
              <a:rPr lang="fr-FR" sz="2800" dirty="0" smtClean="0"/>
              <a:t> </a:t>
            </a:r>
            <a:r>
              <a:rPr lang="fr-FR" sz="2800" dirty="0" err="1" smtClean="0"/>
              <a:t>field</a:t>
            </a:r>
            <a:r>
              <a:rPr lang="fr-FR" sz="2800" dirty="0" smtClean="0"/>
              <a:t> </a:t>
            </a:r>
            <a:r>
              <a:rPr lang="fr-FR" sz="2800" dirty="0" err="1" smtClean="0"/>
              <a:t>between</a:t>
            </a:r>
            <a:r>
              <a:rPr lang="fr-FR" sz="2800" dirty="0" smtClean="0"/>
              <a:t> free TV and Ad </a:t>
            </a:r>
            <a:r>
              <a:rPr lang="fr-FR" sz="2800" dirty="0" err="1" smtClean="0"/>
              <a:t>financed</a:t>
            </a:r>
            <a:r>
              <a:rPr lang="fr-FR" sz="2800" dirty="0" smtClean="0"/>
              <a:t> online services ?</a:t>
            </a:r>
          </a:p>
          <a:p>
            <a:pPr>
              <a:defRPr/>
            </a:pPr>
            <a:r>
              <a:rPr lang="fr-FR" sz="2800" dirty="0" err="1" smtClean="0"/>
              <a:t>Role</a:t>
            </a:r>
            <a:r>
              <a:rPr lang="fr-FR" sz="2800" dirty="0" smtClean="0"/>
              <a:t> of </a:t>
            </a:r>
            <a:r>
              <a:rPr lang="fr-FR" sz="2800" dirty="0" err="1" smtClean="0"/>
              <a:t>those</a:t>
            </a:r>
            <a:r>
              <a:rPr lang="fr-FR" sz="2800" dirty="0" smtClean="0"/>
              <a:t> services in </a:t>
            </a:r>
            <a:r>
              <a:rPr lang="fr-FR" sz="2800" dirty="0" err="1" smtClean="0"/>
              <a:t>financing</a:t>
            </a:r>
            <a:r>
              <a:rPr lang="fr-FR" sz="2800" dirty="0" smtClean="0"/>
              <a:t> the production ?</a:t>
            </a:r>
          </a:p>
          <a:p>
            <a:pPr marL="457200" lvl="1" indent="0">
              <a:buFontTx/>
              <a:buNone/>
              <a:defRPr/>
            </a:pPr>
            <a:endParaRPr lang="en-US" dirty="0"/>
          </a:p>
        </p:txBody>
      </p:sp>
      <p:sp>
        <p:nvSpPr>
          <p:cNvPr id="2150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044188D-3669-4426-A69B-F0DA8CBE3301}" type="slidenum">
              <a:rPr lang="en-US" altLang="en-US" sz="1400"/>
              <a:pPr>
                <a:spcBef>
                  <a:spcPct val="0"/>
                </a:spcBef>
                <a:buFontTx/>
                <a:buNone/>
              </a:pPr>
              <a:t>19</a:t>
            </a:fld>
            <a:endParaRPr lang="en-US" altLang="en-US" sz="14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900113" y="260350"/>
            <a:ext cx="6192837" cy="792163"/>
          </a:xfrm>
        </p:spPr>
        <p:txBody>
          <a:bodyPr/>
          <a:lstStyle/>
          <a:p>
            <a:r>
              <a:rPr lang="fr-FR" altLang="en-US" sz="1800" b="1" smtClean="0"/>
              <a:t>BREAKDOWN OF THE AUDIOVISUAL WORLDWIDE MARKET  (2009-2013) : EU COMPANIES HAVE LOST 5,3 % OF MARKET SHARE IN 5 YEARS</a:t>
            </a:r>
            <a:br>
              <a:rPr lang="fr-FR" altLang="en-US" sz="1800" b="1" smtClean="0"/>
            </a:br>
            <a:r>
              <a:rPr lang="fr-FR" altLang="en-US" sz="1800" b="1" smtClean="0"/>
              <a:t>Film-TV-Radio-Recorded Music – Video games    </a:t>
            </a:r>
            <a:br>
              <a:rPr lang="fr-FR" altLang="en-US" sz="1800" b="1" smtClean="0"/>
            </a:br>
            <a:r>
              <a:rPr lang="fr-FR" altLang="en-US" sz="1200" b="1" smtClean="0"/>
              <a:t>Source : European Audiovisual Observatory</a:t>
            </a:r>
            <a:endParaRPr lang="en-US" altLang="en-US" sz="1200" b="1" smtClean="0"/>
          </a:p>
        </p:txBody>
      </p:sp>
      <p:graphicFrame>
        <p:nvGraphicFramePr>
          <p:cNvPr id="2"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10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D2A90D7-9897-449D-8BB8-4C7E4B4F775F}" type="slidenum">
              <a:rPr lang="en-US" altLang="en-US" sz="1400"/>
              <a:pPr>
                <a:spcBef>
                  <a:spcPct val="0"/>
                </a:spcBef>
                <a:buFontTx/>
                <a:buNone/>
              </a:pPr>
              <a:t>2</a:t>
            </a:fld>
            <a:endParaRPr lang="en-US" altLang="en-US" sz="14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971550" y="260350"/>
            <a:ext cx="6842125" cy="777875"/>
          </a:xfrm>
        </p:spPr>
        <p:txBody>
          <a:bodyPr/>
          <a:lstStyle/>
          <a:p>
            <a:r>
              <a:rPr lang="fr-FR" altLang="en-US" sz="2000" b="1" smtClean="0"/>
              <a:t>THE ROLE OF THE ON-DEMAND AUDIOVISUAL SERVICES AND PLATFORMS IN THE PROMOTION AND PRODUCTION OF EUROPEAN WORKS</a:t>
            </a:r>
            <a:endParaRPr lang="en-US" altLang="en-US" sz="2000" b="1" smtClean="0"/>
          </a:p>
        </p:txBody>
      </p:sp>
      <p:sp>
        <p:nvSpPr>
          <p:cNvPr id="22531" name="Content Placeholder 2"/>
          <p:cNvSpPr>
            <a:spLocks noGrp="1"/>
          </p:cNvSpPr>
          <p:nvPr>
            <p:ph idx="1"/>
          </p:nvPr>
        </p:nvSpPr>
        <p:spPr>
          <a:xfrm>
            <a:off x="1116013" y="1600200"/>
            <a:ext cx="7570787" cy="4525963"/>
          </a:xfrm>
        </p:spPr>
        <p:txBody>
          <a:bodyPr/>
          <a:lstStyle/>
          <a:p>
            <a:r>
              <a:rPr lang="fr-FR" altLang="en-US" sz="2000" b="1" smtClean="0"/>
              <a:t>The European Audiovisual Observatory is currently handling a questionnaire send to providers of operators – Around 60 answers received sofar</a:t>
            </a:r>
          </a:p>
          <a:p>
            <a:endParaRPr lang="fr-FR" altLang="en-US" sz="2000" b="1" smtClean="0"/>
          </a:p>
          <a:p>
            <a:r>
              <a:rPr lang="fr-FR" altLang="en-US" sz="2000" b="1" smtClean="0"/>
              <a:t>The Observatory has also commissionned to ROVI an in depth analysis of 7 VoD catalogues</a:t>
            </a:r>
          </a:p>
          <a:p>
            <a:endParaRPr lang="fr-FR" altLang="en-US" sz="2000" b="1" smtClean="0"/>
          </a:p>
          <a:p>
            <a:r>
              <a:rPr lang="fr-FR" altLang="en-US" sz="2000" b="1" smtClean="0"/>
              <a:t>A report on the role of providers of VoD services and distribution platforms in the financing of production is also in preparation</a:t>
            </a:r>
            <a:endParaRPr lang="en-US" altLang="en-US" sz="2000" b="1" smtClean="0"/>
          </a:p>
        </p:txBody>
      </p:sp>
      <p:sp>
        <p:nvSpPr>
          <p:cNvPr id="2253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260414B-D98D-4C8C-BED5-07F25D674513}" type="slidenum">
              <a:rPr lang="en-US" altLang="en-US" sz="1400"/>
              <a:pPr>
                <a:spcBef>
                  <a:spcPct val="0"/>
                </a:spcBef>
                <a:buFontTx/>
                <a:buNone/>
              </a:pPr>
              <a:t>20</a:t>
            </a:fld>
            <a:endParaRPr lang="en-US" altLang="en-US" sz="14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900113" y="260350"/>
            <a:ext cx="7488237" cy="792163"/>
          </a:xfrm>
        </p:spPr>
        <p:txBody>
          <a:bodyPr/>
          <a:lstStyle/>
          <a:p>
            <a:r>
              <a:rPr lang="fr-FR" altLang="en-US" sz="2000" b="1" smtClean="0"/>
              <a:t>INVESTMENTS BY BROADCASTERS IN PRODUCTION</a:t>
            </a:r>
            <a:br>
              <a:rPr lang="fr-FR" altLang="en-US" sz="2000" b="1" smtClean="0"/>
            </a:br>
            <a:r>
              <a:rPr lang="fr-FR" altLang="en-US" sz="2000" b="1" smtClean="0"/>
              <a:t>(Co-production, pre-sales)</a:t>
            </a:r>
            <a:endParaRPr lang="en-US" altLang="en-US" sz="2000" b="1" smtClean="0"/>
          </a:p>
        </p:txBody>
      </p:sp>
      <p:sp>
        <p:nvSpPr>
          <p:cNvPr id="23555" name="Content Placeholder 2"/>
          <p:cNvSpPr>
            <a:spLocks noGrp="1"/>
          </p:cNvSpPr>
          <p:nvPr>
            <p:ph idx="1"/>
          </p:nvPr>
        </p:nvSpPr>
        <p:spPr>
          <a:xfrm>
            <a:off x="971550" y="1196975"/>
            <a:ext cx="7786688" cy="5256213"/>
          </a:xfrm>
        </p:spPr>
        <p:txBody>
          <a:bodyPr/>
          <a:lstStyle/>
          <a:p>
            <a:pPr>
              <a:lnSpc>
                <a:spcPct val="90000"/>
              </a:lnSpc>
            </a:pPr>
            <a:r>
              <a:rPr lang="fr-FR" altLang="en-US" sz="2000" smtClean="0"/>
              <a:t>Definition in the general mission of public broadcasters</a:t>
            </a:r>
          </a:p>
          <a:p>
            <a:pPr>
              <a:lnSpc>
                <a:spcPct val="90000"/>
              </a:lnSpc>
            </a:pPr>
            <a:endParaRPr lang="fr-FR" altLang="en-US" sz="2000" smtClean="0"/>
          </a:p>
          <a:p>
            <a:pPr>
              <a:lnSpc>
                <a:spcPct val="90000"/>
              </a:lnSpc>
            </a:pPr>
            <a:r>
              <a:rPr lang="fr-FR" altLang="en-US" sz="2000" smtClean="0"/>
              <a:t>Volontary investement by public broadcasters : DE, DK,  NL</a:t>
            </a:r>
          </a:p>
          <a:p>
            <a:pPr>
              <a:lnSpc>
                <a:spcPct val="90000"/>
              </a:lnSpc>
            </a:pPr>
            <a:endParaRPr lang="fr-FR" altLang="en-US" sz="2000" smtClean="0"/>
          </a:p>
          <a:p>
            <a:pPr>
              <a:lnSpc>
                <a:spcPct val="90000"/>
              </a:lnSpc>
            </a:pPr>
            <a:r>
              <a:rPr lang="fr-FR" altLang="en-US" sz="2000" smtClean="0"/>
              <a:t>Negotiated framework : AT, CH, DE</a:t>
            </a:r>
          </a:p>
          <a:p>
            <a:pPr>
              <a:lnSpc>
                <a:spcPct val="90000"/>
              </a:lnSpc>
            </a:pPr>
            <a:endParaRPr lang="fr-FR" altLang="en-US" sz="2000" smtClean="0"/>
          </a:p>
          <a:p>
            <a:pPr>
              <a:lnSpc>
                <a:spcPct val="90000"/>
              </a:lnSpc>
            </a:pPr>
            <a:r>
              <a:rPr lang="fr-FR" altLang="en-US" sz="2000" smtClean="0"/>
              <a:t>Quota of independent production : GB (25 %)</a:t>
            </a:r>
          </a:p>
          <a:p>
            <a:pPr>
              <a:lnSpc>
                <a:spcPct val="90000"/>
              </a:lnSpc>
            </a:pPr>
            <a:endParaRPr lang="fr-FR" altLang="en-US" sz="2000" smtClean="0"/>
          </a:p>
          <a:p>
            <a:pPr>
              <a:lnSpc>
                <a:spcPct val="90000"/>
              </a:lnSpc>
            </a:pPr>
            <a:r>
              <a:rPr lang="fr-FR" altLang="en-US" sz="2000" smtClean="0"/>
              <a:t>Mandatory investements : </a:t>
            </a:r>
          </a:p>
          <a:p>
            <a:pPr lvl="1">
              <a:lnSpc>
                <a:spcPct val="90000"/>
              </a:lnSpc>
            </a:pPr>
            <a:r>
              <a:rPr lang="fr-FR" altLang="en-US" sz="2000" smtClean="0"/>
              <a:t>BE (CFB) : Contrat de gestion de la RTBF 2013-2017 : 7,2 M EUR</a:t>
            </a:r>
          </a:p>
          <a:p>
            <a:pPr lvl="1">
              <a:lnSpc>
                <a:spcPct val="90000"/>
              </a:lnSpc>
            </a:pPr>
            <a:r>
              <a:rPr lang="fr-FR" altLang="en-US" sz="2000" smtClean="0"/>
              <a:t>ES : 5 % of gross revenues</a:t>
            </a:r>
          </a:p>
          <a:p>
            <a:pPr lvl="1">
              <a:lnSpc>
                <a:spcPct val="90000"/>
              </a:lnSpc>
            </a:pPr>
            <a:r>
              <a:rPr lang="fr-FR" altLang="en-US" sz="2000" smtClean="0"/>
              <a:t>FR : « Cahiers des charges », different for each channel</a:t>
            </a:r>
          </a:p>
          <a:p>
            <a:pPr lvl="1">
              <a:lnSpc>
                <a:spcPct val="90000"/>
              </a:lnSpc>
            </a:pPr>
            <a:r>
              <a:rPr lang="fr-FR" altLang="en-US" sz="2000" smtClean="0"/>
              <a:t>GR : 1,5 % of revenues of public and private broadcasters</a:t>
            </a:r>
          </a:p>
          <a:p>
            <a:pPr lvl="1">
              <a:lnSpc>
                <a:spcPct val="90000"/>
              </a:lnSpc>
            </a:pPr>
            <a:r>
              <a:rPr lang="fr-FR" altLang="en-US" sz="2000" smtClean="0"/>
              <a:t>IT :  </a:t>
            </a:r>
            <a:r>
              <a:rPr lang="fr-FR" altLang="en-US" sz="1400" smtClean="0"/>
              <a:t>PSB : </a:t>
            </a:r>
            <a:r>
              <a:rPr lang="en-GB" altLang="en-US" sz="1400" smtClean="0"/>
              <a:t>3.6% of its revenues to the production, financing, pre-acquisition or acquisition of Italian works; 0.75% of its revenues to animation works for the education of children. Private : 3.2% of their revenues</a:t>
            </a:r>
            <a:endParaRPr lang="en-US" altLang="en-US" sz="1400" smtClean="0"/>
          </a:p>
        </p:txBody>
      </p:sp>
      <p:sp>
        <p:nvSpPr>
          <p:cNvPr id="2355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3DA0D44-7E40-4622-90FE-66EF8F20211A}" type="slidenum">
              <a:rPr lang="en-US" altLang="en-US" sz="1400"/>
              <a:pPr>
                <a:spcBef>
                  <a:spcPct val="0"/>
                </a:spcBef>
                <a:buFontTx/>
                <a:buNone/>
              </a:pPr>
              <a:t>21</a:t>
            </a:fld>
            <a:endParaRPr lang="en-US" altLang="en-US" sz="14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900113" y="260350"/>
            <a:ext cx="6192837" cy="850900"/>
          </a:xfrm>
        </p:spPr>
        <p:txBody>
          <a:bodyPr/>
          <a:lstStyle/>
          <a:p>
            <a:r>
              <a:rPr lang="fr-FR" altLang="en-US" sz="2000" b="1" smtClean="0"/>
              <a:t>MANDATORY INVESTMENTS BY PROVIDERS OF VoD SERVICES IN France (2011) </a:t>
            </a:r>
            <a:r>
              <a:rPr lang="fr-FR" altLang="en-US" sz="2000" smtClean="0"/>
              <a:t/>
            </a:r>
            <a:br>
              <a:rPr lang="fr-FR" altLang="en-US" sz="2000" smtClean="0"/>
            </a:br>
            <a:r>
              <a:rPr lang="fr-FR" altLang="en-US" sz="1400" smtClean="0"/>
              <a:t>Source : CSA</a:t>
            </a:r>
            <a:endParaRPr lang="en-US" altLang="en-US" sz="1400" smtClean="0"/>
          </a:p>
        </p:txBody>
      </p:sp>
      <p:sp>
        <p:nvSpPr>
          <p:cNvPr id="24579" name="Content Placeholder 2"/>
          <p:cNvSpPr>
            <a:spLocks noGrp="1"/>
          </p:cNvSpPr>
          <p:nvPr>
            <p:ph idx="1"/>
          </p:nvPr>
        </p:nvSpPr>
        <p:spPr>
          <a:xfrm>
            <a:off x="611188" y="1603375"/>
            <a:ext cx="8075612" cy="4522788"/>
          </a:xfrm>
        </p:spPr>
        <p:txBody>
          <a:bodyPr/>
          <a:lstStyle/>
          <a:p>
            <a:pPr marL="0" indent="0">
              <a:buFontTx/>
              <a:buNone/>
            </a:pPr>
            <a:endParaRPr lang="en-US" altLang="en-US" smtClean="0"/>
          </a:p>
        </p:txBody>
      </p:sp>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E38006E-551B-414D-B034-4460075D7C4F}" type="slidenum">
              <a:rPr lang="en-US" altLang="en-US" sz="1400"/>
              <a:pPr>
                <a:spcBef>
                  <a:spcPct val="0"/>
                </a:spcBef>
                <a:buFontTx/>
                <a:buNone/>
              </a:pPr>
              <a:t>22</a:t>
            </a:fld>
            <a:endParaRPr lang="en-US" altLang="en-US" sz="1400"/>
          </a:p>
        </p:txBody>
      </p:sp>
      <p:pic>
        <p:nvPicPr>
          <p:cNvPr id="2458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603375"/>
            <a:ext cx="7923212" cy="3265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55650" y="260350"/>
            <a:ext cx="6337300" cy="792163"/>
          </a:xfrm>
        </p:spPr>
        <p:txBody>
          <a:bodyPr/>
          <a:lstStyle/>
          <a:p>
            <a:r>
              <a:rPr lang="fr-FR" altLang="en-US" sz="2000" b="1" smtClean="0"/>
              <a:t>MANDATORY CONTRIBUTIONS TO FILM FUND</a:t>
            </a:r>
            <a:endParaRPr lang="en-US" altLang="en-US" sz="2000" b="1" smtClean="0"/>
          </a:p>
        </p:txBody>
      </p:sp>
      <p:graphicFrame>
        <p:nvGraphicFramePr>
          <p:cNvPr id="5" name="Table Placeholder 4"/>
          <p:cNvGraphicFramePr>
            <a:graphicFrameLocks noGrp="1"/>
          </p:cNvGraphicFramePr>
          <p:nvPr>
            <p:ph type="tbl" idx="1"/>
          </p:nvPr>
        </p:nvGraphicFramePr>
        <p:xfrm>
          <a:off x="914400" y="908050"/>
          <a:ext cx="8229600" cy="5437188"/>
        </p:xfrm>
        <a:graphic>
          <a:graphicData uri="http://schemas.openxmlformats.org/drawingml/2006/table">
            <a:tbl>
              <a:tblPr firstRow="1" bandRow="1">
                <a:tableStyleId>{5C22544A-7EE6-4342-B048-85BDC9FD1C3A}</a:tableStyleId>
              </a:tblPr>
              <a:tblGrid>
                <a:gridCol w="705272"/>
                <a:gridCol w="936104"/>
                <a:gridCol w="1224136"/>
                <a:gridCol w="1152128"/>
                <a:gridCol w="1080120"/>
                <a:gridCol w="1074440"/>
                <a:gridCol w="1028700"/>
                <a:gridCol w="1028700"/>
              </a:tblGrid>
              <a:tr h="457334">
                <a:tc>
                  <a:txBody>
                    <a:bodyPr/>
                    <a:lstStyle/>
                    <a:p>
                      <a:endParaRPr lang="en-US" sz="1800" dirty="0"/>
                    </a:p>
                  </a:txBody>
                  <a:tcPr marT="45734" marB="45734"/>
                </a:tc>
                <a:tc>
                  <a:txBody>
                    <a:bodyPr/>
                    <a:lstStyle/>
                    <a:p>
                      <a:r>
                        <a:rPr lang="fr-FR" sz="1200" dirty="0" err="1" smtClean="0">
                          <a:solidFill>
                            <a:schemeClr val="tx1"/>
                          </a:solidFill>
                        </a:rPr>
                        <a:t>Exhibitors</a:t>
                      </a:r>
                      <a:endParaRPr lang="en-US" sz="1200" dirty="0">
                        <a:solidFill>
                          <a:schemeClr val="tx1"/>
                        </a:solidFill>
                      </a:endParaRPr>
                    </a:p>
                  </a:txBody>
                  <a:tcPr marT="45734" marB="45734"/>
                </a:tc>
                <a:tc>
                  <a:txBody>
                    <a:bodyPr/>
                    <a:lstStyle/>
                    <a:p>
                      <a:r>
                        <a:rPr lang="fr-FR" sz="1200" dirty="0" smtClean="0">
                          <a:solidFill>
                            <a:schemeClr val="tx1"/>
                          </a:solidFill>
                        </a:rPr>
                        <a:t>Public</a:t>
                      </a:r>
                      <a:r>
                        <a:rPr lang="fr-FR" sz="1200" baseline="0" dirty="0" smtClean="0">
                          <a:solidFill>
                            <a:schemeClr val="tx1"/>
                          </a:solidFill>
                        </a:rPr>
                        <a:t> </a:t>
                      </a:r>
                      <a:r>
                        <a:rPr lang="fr-FR" sz="1200" baseline="0" dirty="0" err="1" smtClean="0">
                          <a:solidFill>
                            <a:schemeClr val="tx1"/>
                          </a:solidFill>
                        </a:rPr>
                        <a:t>broadcasters</a:t>
                      </a:r>
                      <a:endParaRPr lang="en-US" sz="1200" dirty="0">
                        <a:solidFill>
                          <a:schemeClr val="tx1"/>
                        </a:solidFill>
                      </a:endParaRPr>
                    </a:p>
                  </a:txBody>
                  <a:tcPr marT="45734" marB="45734"/>
                </a:tc>
                <a:tc>
                  <a:txBody>
                    <a:bodyPr/>
                    <a:lstStyle/>
                    <a:p>
                      <a:r>
                        <a:rPr lang="fr-FR" sz="1200" dirty="0" err="1" smtClean="0">
                          <a:solidFill>
                            <a:schemeClr val="tx1"/>
                          </a:solidFill>
                        </a:rPr>
                        <a:t>Private</a:t>
                      </a:r>
                      <a:r>
                        <a:rPr lang="fr-FR" sz="1200" dirty="0" smtClean="0">
                          <a:solidFill>
                            <a:schemeClr val="tx1"/>
                          </a:solidFill>
                        </a:rPr>
                        <a:t> </a:t>
                      </a:r>
                      <a:r>
                        <a:rPr lang="fr-FR" sz="1200" dirty="0" err="1" smtClean="0">
                          <a:solidFill>
                            <a:schemeClr val="tx1"/>
                          </a:solidFill>
                        </a:rPr>
                        <a:t>broadcasters</a:t>
                      </a:r>
                      <a:endParaRPr lang="en-US" sz="1200" dirty="0">
                        <a:solidFill>
                          <a:schemeClr val="tx1"/>
                        </a:solidFill>
                      </a:endParaRPr>
                    </a:p>
                  </a:txBody>
                  <a:tcPr marT="45734" marB="45734"/>
                </a:tc>
                <a:tc>
                  <a:txBody>
                    <a:bodyPr/>
                    <a:lstStyle/>
                    <a:p>
                      <a:r>
                        <a:rPr lang="fr-FR" sz="1200" dirty="0" smtClean="0">
                          <a:solidFill>
                            <a:schemeClr val="tx1"/>
                          </a:solidFill>
                        </a:rPr>
                        <a:t>Services</a:t>
                      </a:r>
                    </a:p>
                    <a:p>
                      <a:r>
                        <a:rPr lang="fr-FR" sz="1200" dirty="0" err="1" smtClean="0">
                          <a:solidFill>
                            <a:schemeClr val="tx1"/>
                          </a:solidFill>
                        </a:rPr>
                        <a:t>distributors</a:t>
                      </a:r>
                      <a:endParaRPr lang="en-US" sz="1200" dirty="0">
                        <a:solidFill>
                          <a:schemeClr val="tx1"/>
                        </a:solidFill>
                      </a:endParaRPr>
                    </a:p>
                  </a:txBody>
                  <a:tcPr marT="45734" marB="45734"/>
                </a:tc>
                <a:tc>
                  <a:txBody>
                    <a:bodyPr/>
                    <a:lstStyle/>
                    <a:p>
                      <a:r>
                        <a:rPr lang="fr-FR" sz="1200" dirty="0" err="1" smtClean="0">
                          <a:solidFill>
                            <a:schemeClr val="tx1"/>
                          </a:solidFill>
                        </a:rPr>
                        <a:t>Distributors</a:t>
                      </a:r>
                      <a:r>
                        <a:rPr lang="fr-FR" sz="1200" baseline="0" dirty="0" smtClean="0">
                          <a:solidFill>
                            <a:schemeClr val="tx1"/>
                          </a:solidFill>
                        </a:rPr>
                        <a:t> </a:t>
                      </a:r>
                    </a:p>
                    <a:p>
                      <a:r>
                        <a:rPr lang="fr-FR" sz="1200" baseline="0" dirty="0" err="1" smtClean="0">
                          <a:solidFill>
                            <a:schemeClr val="tx1"/>
                          </a:solidFill>
                        </a:rPr>
                        <a:t>video</a:t>
                      </a:r>
                      <a:endParaRPr lang="en-US" sz="1200" dirty="0">
                        <a:solidFill>
                          <a:schemeClr val="tx1"/>
                        </a:solidFill>
                      </a:endParaRPr>
                    </a:p>
                  </a:txBody>
                  <a:tcPr marT="45734" marB="45734"/>
                </a:tc>
                <a:tc>
                  <a:txBody>
                    <a:bodyPr/>
                    <a:lstStyle/>
                    <a:p>
                      <a:r>
                        <a:rPr lang="fr-FR" sz="1200" dirty="0" smtClean="0">
                          <a:solidFill>
                            <a:schemeClr val="tx1"/>
                          </a:solidFill>
                        </a:rPr>
                        <a:t>Providers</a:t>
                      </a:r>
                    </a:p>
                    <a:p>
                      <a:r>
                        <a:rPr lang="fr-FR" sz="1200" dirty="0" err="1" smtClean="0">
                          <a:solidFill>
                            <a:schemeClr val="tx1"/>
                          </a:solidFill>
                        </a:rPr>
                        <a:t>VoD</a:t>
                      </a:r>
                      <a:endParaRPr lang="en-US" sz="1200" dirty="0">
                        <a:solidFill>
                          <a:schemeClr val="tx1"/>
                        </a:solidFill>
                      </a:endParaRPr>
                    </a:p>
                  </a:txBody>
                  <a:tcPr marT="45734" marB="45734"/>
                </a:tc>
                <a:tc>
                  <a:txBody>
                    <a:bodyPr/>
                    <a:lstStyle/>
                    <a:p>
                      <a:r>
                        <a:rPr lang="fr-FR" sz="1200" dirty="0" smtClean="0">
                          <a:solidFill>
                            <a:schemeClr val="tx1"/>
                          </a:solidFill>
                        </a:rPr>
                        <a:t>Open </a:t>
                      </a:r>
                      <a:r>
                        <a:rPr lang="fr-FR" sz="1200" dirty="0" err="1" smtClean="0">
                          <a:solidFill>
                            <a:schemeClr val="tx1"/>
                          </a:solidFill>
                        </a:rPr>
                        <a:t>video</a:t>
                      </a:r>
                      <a:r>
                        <a:rPr lang="fr-FR" sz="1200" dirty="0" smtClean="0">
                          <a:solidFill>
                            <a:schemeClr val="tx1"/>
                          </a:solidFill>
                        </a:rPr>
                        <a:t> </a:t>
                      </a:r>
                      <a:r>
                        <a:rPr lang="fr-FR" sz="1200" dirty="0" err="1" smtClean="0">
                          <a:solidFill>
                            <a:schemeClr val="tx1"/>
                          </a:solidFill>
                        </a:rPr>
                        <a:t>platforms</a:t>
                      </a:r>
                      <a:endParaRPr lang="en-US" sz="1200" dirty="0">
                        <a:solidFill>
                          <a:schemeClr val="tx1"/>
                        </a:solidFill>
                      </a:endParaRPr>
                    </a:p>
                  </a:txBody>
                  <a:tcPr marT="45734" marB="45734"/>
                </a:tc>
              </a:tr>
              <a:tr h="640269">
                <a:tc>
                  <a:txBody>
                    <a:bodyPr/>
                    <a:lstStyle/>
                    <a:p>
                      <a:r>
                        <a:rPr lang="fr-FR" sz="1200" dirty="0" smtClean="0"/>
                        <a:t>BE (CFR)</a:t>
                      </a:r>
                      <a:endParaRPr lang="en-US" sz="1200" dirty="0"/>
                    </a:p>
                  </a:txBody>
                  <a:tcPr marT="45734" marB="45734"/>
                </a:tc>
                <a:tc>
                  <a:txBody>
                    <a:bodyPr/>
                    <a:lstStyle/>
                    <a:p>
                      <a:pPr algn="ctr"/>
                      <a:endParaRPr lang="en-US" sz="1200" dirty="0"/>
                    </a:p>
                  </a:txBody>
                  <a:tcPr marT="45734" marB="45734"/>
                </a:tc>
                <a:tc>
                  <a:txBody>
                    <a:bodyPr/>
                    <a:lstStyle/>
                    <a:p>
                      <a:pPr algn="ctr"/>
                      <a:endParaRPr lang="en-US" sz="1200"/>
                    </a:p>
                  </a:txBody>
                  <a:tcPr marT="45734" marB="45734"/>
                </a:tc>
                <a:tc>
                  <a:txBody>
                    <a:bodyPr/>
                    <a:lstStyle/>
                    <a:p>
                      <a:pPr algn="ctr"/>
                      <a:r>
                        <a:rPr lang="fr-FR" sz="1200" b="0" dirty="0" smtClean="0">
                          <a:solidFill>
                            <a:schemeClr val="tx1"/>
                          </a:solidFill>
                        </a:rPr>
                        <a:t> X</a:t>
                      </a:r>
                    </a:p>
                    <a:p>
                      <a:pPr algn="ctr"/>
                      <a:r>
                        <a:rPr lang="fr-FR" sz="1200" b="0" dirty="0" smtClean="0">
                          <a:solidFill>
                            <a:schemeClr val="tx1"/>
                          </a:solidFill>
                        </a:rPr>
                        <a:t> (or </a:t>
                      </a:r>
                      <a:r>
                        <a:rPr lang="fr-FR" sz="1200" b="0" dirty="0" err="1" smtClean="0">
                          <a:solidFill>
                            <a:schemeClr val="tx1"/>
                          </a:solidFill>
                        </a:rPr>
                        <a:t>co-prod</a:t>
                      </a:r>
                      <a:r>
                        <a:rPr lang="fr-FR" sz="1200" b="0" dirty="0" smtClean="0">
                          <a:solidFill>
                            <a:schemeClr val="tx1"/>
                          </a:solidFill>
                        </a:rPr>
                        <a:t> </a:t>
                      </a:r>
                      <a:r>
                        <a:rPr lang="fr-FR" sz="1200" b="0" dirty="0" err="1" smtClean="0">
                          <a:solidFill>
                            <a:schemeClr val="tx1"/>
                          </a:solidFill>
                        </a:rPr>
                        <a:t>invest</a:t>
                      </a:r>
                      <a:r>
                        <a:rPr lang="fr-FR" sz="1200" b="0" dirty="0" smtClean="0">
                          <a:solidFill>
                            <a:schemeClr val="tx1"/>
                          </a:solidFill>
                        </a:rPr>
                        <a:t>.)</a:t>
                      </a:r>
                      <a:endParaRPr lang="en-US" sz="1200" b="0" dirty="0">
                        <a:solidFill>
                          <a:schemeClr val="tx1"/>
                        </a:solidFill>
                      </a:endParaRPr>
                    </a:p>
                  </a:txBody>
                  <a:tcPr marT="45734" marB="45734"/>
                </a:tc>
                <a:tc>
                  <a:txBody>
                    <a:bodyPr/>
                    <a:lstStyle/>
                    <a:p>
                      <a:pPr algn="ctr"/>
                      <a:r>
                        <a:rPr lang="fr-FR" sz="1200" b="0" dirty="0" smtClean="0">
                          <a:solidFill>
                            <a:schemeClr val="tx1"/>
                          </a:solidFill>
                        </a:rPr>
                        <a:t> Cable  X</a:t>
                      </a:r>
                    </a:p>
                    <a:p>
                      <a:pPr algn="ctr"/>
                      <a:r>
                        <a:rPr lang="fr-FR" sz="1200" b="0" dirty="0" smtClean="0">
                          <a:solidFill>
                            <a:schemeClr val="tx1"/>
                          </a:solidFill>
                        </a:rPr>
                        <a:t> (or </a:t>
                      </a:r>
                      <a:r>
                        <a:rPr lang="fr-FR" sz="1200" b="0" dirty="0" err="1" smtClean="0">
                          <a:solidFill>
                            <a:schemeClr val="tx1"/>
                          </a:solidFill>
                        </a:rPr>
                        <a:t>co-prod</a:t>
                      </a:r>
                      <a:r>
                        <a:rPr lang="fr-FR" sz="1200" b="0" dirty="0" smtClean="0">
                          <a:solidFill>
                            <a:schemeClr val="tx1"/>
                          </a:solidFill>
                        </a:rPr>
                        <a:t> </a:t>
                      </a:r>
                      <a:r>
                        <a:rPr lang="fr-FR" sz="1200" b="0" dirty="0" err="1" smtClean="0">
                          <a:solidFill>
                            <a:schemeClr val="tx1"/>
                          </a:solidFill>
                        </a:rPr>
                        <a:t>invest</a:t>
                      </a:r>
                      <a:r>
                        <a:rPr lang="fr-FR" sz="1200" b="0" dirty="0" smtClean="0">
                          <a:solidFill>
                            <a:schemeClr val="tx1"/>
                          </a:solidFill>
                        </a:rPr>
                        <a:t>.)</a:t>
                      </a:r>
                      <a:endParaRPr lang="en-US" sz="1200" b="0" dirty="0">
                        <a:solidFill>
                          <a:schemeClr val="tx1"/>
                        </a:solidFill>
                      </a:endParaRPr>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CZ</a:t>
                      </a: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endParaRPr lang="en-US" sz="120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DE</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FR</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GR</a:t>
                      </a:r>
                      <a:endParaRPr lang="en-US" sz="1200" dirty="0"/>
                    </a:p>
                  </a:txBody>
                  <a:tcPr marT="45734" marB="45734"/>
                </a:tc>
                <a:tc>
                  <a:txBody>
                    <a:bodyPr/>
                    <a:lstStyle/>
                    <a:p>
                      <a:pPr algn="ct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640269">
                <a:tc>
                  <a:txBody>
                    <a:bodyPr/>
                    <a:lstStyle/>
                    <a:p>
                      <a:r>
                        <a:rPr lang="fr-FR" sz="1200" dirty="0" smtClean="0"/>
                        <a:t>HR</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Cable, IPTV</a:t>
                      </a:r>
                      <a:r>
                        <a:rPr lang="fr-FR" sz="1200" baseline="0" dirty="0" smtClean="0"/>
                        <a:t> (</a:t>
                      </a:r>
                      <a:r>
                        <a:rPr lang="fr-FR" sz="1200" baseline="0" dirty="0" err="1" smtClean="0"/>
                        <a:t>fixed</a:t>
                      </a:r>
                      <a:r>
                        <a:rPr lang="fr-FR" sz="1200" baseline="0" dirty="0" smtClean="0"/>
                        <a:t> and mobile), ISP</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457334">
                <a:tc>
                  <a:txBody>
                    <a:bodyPr/>
                    <a:lstStyle/>
                    <a:p>
                      <a:r>
                        <a:rPr lang="fr-FR" sz="1200" dirty="0" smtClean="0"/>
                        <a:t>PL</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Cable, digital</a:t>
                      </a:r>
                      <a:r>
                        <a:rPr lang="fr-FR" sz="1200" baseline="0" dirty="0" smtClean="0"/>
                        <a:t> </a:t>
                      </a:r>
                      <a:r>
                        <a:rPr lang="fr-FR" sz="1200" baseline="0" dirty="0" err="1" smtClean="0"/>
                        <a:t>platforms</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PT</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RO</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SE</a:t>
                      </a:r>
                      <a:endParaRPr lang="en-US" sz="1200" dirty="0"/>
                    </a:p>
                  </a:txBody>
                  <a:tcPr marT="45734" marB="45734"/>
                </a:tc>
                <a:tc>
                  <a:txBody>
                    <a:bodyPr/>
                    <a:lstStyle/>
                    <a:p>
                      <a:pPr algn="ct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c>
                  <a:txBody>
                    <a:bodyPr/>
                    <a:lstStyle/>
                    <a:p>
                      <a:pPr algn="ctr"/>
                      <a:endParaRPr lang="en-US" sz="1200" dirty="0"/>
                    </a:p>
                  </a:txBody>
                  <a:tcPr marT="45734" marB="45734"/>
                </a:tc>
              </a:tr>
              <a:tr h="370949">
                <a:tc>
                  <a:txBody>
                    <a:bodyPr/>
                    <a:lstStyle/>
                    <a:p>
                      <a:r>
                        <a:rPr lang="fr-FR" sz="1200" dirty="0" smtClean="0"/>
                        <a:t>SI</a:t>
                      </a:r>
                      <a:endParaRPr lang="en-US" sz="1200" dirty="0"/>
                    </a:p>
                  </a:txBody>
                  <a:tcPr marT="45734" marB="45734"/>
                </a:tc>
                <a:tc>
                  <a:txBody>
                    <a:bodyPr/>
                    <a:lstStyle/>
                    <a:p>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r>
              <a:tr h="274391">
                <a:tc>
                  <a:txBody>
                    <a:bodyPr/>
                    <a:lstStyle/>
                    <a:p>
                      <a:r>
                        <a:rPr lang="fr-FR" sz="1200" dirty="0" smtClean="0"/>
                        <a:t>SK</a:t>
                      </a:r>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c>
                  <a:txBody>
                    <a:bodyPr/>
                    <a:lstStyle/>
                    <a:p>
                      <a:pPr algn="ctr"/>
                      <a:r>
                        <a:rPr lang="fr-FR" sz="1200" dirty="0" smtClean="0"/>
                        <a:t>X</a:t>
                      </a:r>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c>
                  <a:txBody>
                    <a:bodyPr/>
                    <a:lstStyle/>
                    <a:p>
                      <a:endParaRPr lang="en-US" sz="1200" dirty="0"/>
                    </a:p>
                  </a:txBody>
                  <a:tcPr marT="45734" marB="45734"/>
                </a:tc>
              </a:tr>
            </a:tbl>
          </a:graphicData>
        </a:graphic>
      </p:graphicFrame>
      <p:sp>
        <p:nvSpPr>
          <p:cNvPr id="2573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F0DE6A7-119B-4ECB-AE3C-5719BB758494}" type="slidenum">
              <a:rPr lang="en-US" altLang="en-US" sz="1400"/>
              <a:pPr>
                <a:spcBef>
                  <a:spcPct val="0"/>
                </a:spcBef>
                <a:buFontTx/>
                <a:buNone/>
              </a:pPr>
              <a:t>23</a:t>
            </a:fld>
            <a:endParaRPr lang="en-US" altLang="en-US" sz="14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827088" y="333375"/>
            <a:ext cx="6265862" cy="719138"/>
          </a:xfrm>
        </p:spPr>
        <p:txBody>
          <a:bodyPr/>
          <a:lstStyle/>
          <a:p>
            <a:r>
              <a:rPr lang="fr-FR" altLang="en-US" sz="2000" b="1" smtClean="0"/>
              <a:t>ESTABLISHMENT OF AVAILABLE VoD SERVICES IN EU COUNTRIES (2013)</a:t>
            </a:r>
            <a:r>
              <a:rPr lang="fr-FR" altLang="en-US" sz="2000" smtClean="0"/>
              <a:t/>
            </a:r>
            <a:br>
              <a:rPr lang="fr-FR" altLang="en-US" sz="2000" smtClean="0"/>
            </a:br>
            <a:r>
              <a:rPr lang="fr-FR" altLang="en-US" sz="1400" smtClean="0"/>
              <a:t>Source : European Audiovisual Observatory / MAVISE database</a:t>
            </a:r>
            <a:endParaRPr lang="en-US" altLang="en-US" sz="1400" smtClean="0"/>
          </a:p>
        </p:txBody>
      </p:sp>
      <p:graphicFrame>
        <p:nvGraphicFramePr>
          <p:cNvPr id="2" name="Chart Placeholder 4"/>
          <p:cNvGraphicFramePr>
            <a:graphicFrameLocks noGrp="1"/>
          </p:cNvGraphicFramePr>
          <p:nvPr>
            <p:ph type="chart" idx="1"/>
          </p:nvPr>
        </p:nvGraphicFramePr>
        <p:xfrm>
          <a:off x="900113" y="1628775"/>
          <a:ext cx="7786687" cy="4497388"/>
        </p:xfrm>
        <a:graphic>
          <a:graphicData uri="http://schemas.openxmlformats.org/drawingml/2006/chart">
            <c:chart xmlns:c="http://schemas.openxmlformats.org/drawingml/2006/chart" xmlns:r="http://schemas.openxmlformats.org/officeDocument/2006/relationships" r:id="rId2"/>
          </a:graphicData>
        </a:graphic>
      </p:graphicFrame>
      <p:sp>
        <p:nvSpPr>
          <p:cNvPr id="2662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CFBE619-F8DA-4A40-8F50-6ABF9E58D249}" type="slidenum">
              <a:rPr lang="en-US" altLang="en-US" sz="1400"/>
              <a:pPr>
                <a:spcBef>
                  <a:spcPct val="0"/>
                </a:spcBef>
                <a:buFontTx/>
                <a:buNone/>
              </a:pPr>
              <a:t>24</a:t>
            </a:fld>
            <a:endParaRPr lang="en-US" altLang="en-US" sz="1400"/>
          </a:p>
        </p:txBody>
      </p:sp>
      <p:sp>
        <p:nvSpPr>
          <p:cNvPr id="7" name="TextBox 6"/>
          <p:cNvSpPr txBox="1"/>
          <p:nvPr/>
        </p:nvSpPr>
        <p:spPr>
          <a:xfrm>
            <a:off x="5148263" y="1484313"/>
            <a:ext cx="3240087" cy="1016000"/>
          </a:xfrm>
          <a:prstGeom prst="rect">
            <a:avLst/>
          </a:prstGeom>
          <a:solidFill>
            <a:schemeClr val="accent1"/>
          </a:solidFill>
          <a:ln>
            <a:solidFill>
              <a:schemeClr val="accent1">
                <a:lumMod val="90000"/>
              </a:schemeClr>
            </a:solidFill>
          </a:ln>
        </p:spPr>
        <p:txBody>
          <a:bodyPr>
            <a:spAutoFit/>
          </a:bodyPr>
          <a:lstStyle/>
          <a:p>
            <a:pPr>
              <a:defRPr/>
            </a:pPr>
            <a:r>
              <a:rPr lang="fr-FR" sz="2000" dirty="0">
                <a:latin typeface="Arial" panose="020B0604020202020204" pitchFamily="34" charset="0"/>
              </a:rPr>
              <a:t>60 % of </a:t>
            </a:r>
            <a:r>
              <a:rPr lang="fr-FR" sz="2000" dirty="0" err="1">
                <a:latin typeface="Arial" panose="020B0604020202020204" pitchFamily="34" charset="0"/>
              </a:rPr>
              <a:t>VoD</a:t>
            </a:r>
            <a:r>
              <a:rPr lang="fr-FR" sz="2000" dirty="0">
                <a:latin typeface="Arial" panose="020B0604020202020204" pitchFamily="34" charset="0"/>
              </a:rPr>
              <a:t> services </a:t>
            </a:r>
            <a:r>
              <a:rPr lang="fr-FR" sz="2000" dirty="0" err="1">
                <a:latin typeface="Arial" panose="020B0604020202020204" pitchFamily="34" charset="0"/>
              </a:rPr>
              <a:t>established</a:t>
            </a:r>
            <a:r>
              <a:rPr lang="fr-FR" sz="2000" dirty="0">
                <a:latin typeface="Arial" panose="020B0604020202020204" pitchFamily="34" charset="0"/>
              </a:rPr>
              <a:t> </a:t>
            </a:r>
            <a:r>
              <a:rPr lang="fr-FR" sz="2000" dirty="0" err="1">
                <a:latin typeface="Arial" panose="020B0604020202020204" pitchFamily="34" charset="0"/>
              </a:rPr>
              <a:t>outside</a:t>
            </a:r>
            <a:r>
              <a:rPr lang="fr-FR" sz="2000" dirty="0">
                <a:latin typeface="Arial" panose="020B0604020202020204" pitchFamily="34" charset="0"/>
              </a:rPr>
              <a:t> of the country of </a:t>
            </a:r>
            <a:r>
              <a:rPr lang="fr-FR" sz="2000" dirty="0" err="1">
                <a:latin typeface="Arial" panose="020B0604020202020204" pitchFamily="34" charset="0"/>
              </a:rPr>
              <a:t>reception</a:t>
            </a:r>
            <a:endParaRPr lang="en-US" sz="2000" dirty="0">
              <a:latin typeface="Arial" panose="020B0604020202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1188" y="274638"/>
            <a:ext cx="6481762" cy="777875"/>
          </a:xfrm>
        </p:spPr>
        <p:txBody>
          <a:bodyPr/>
          <a:lstStyle/>
          <a:p>
            <a:r>
              <a:rPr lang="fr-FR" altLang="en-US" sz="2000" b="1" smtClean="0"/>
              <a:t>THE ISSUE OF DE-LOCALISATION vs FREE CIRCULATION OF SERVICES</a:t>
            </a:r>
            <a:endParaRPr lang="en-US" altLang="en-US" sz="2000" b="1" smtClean="0"/>
          </a:p>
        </p:txBody>
      </p:sp>
      <p:sp>
        <p:nvSpPr>
          <p:cNvPr id="27651" name="Content Placeholder 2"/>
          <p:cNvSpPr>
            <a:spLocks noGrp="1"/>
          </p:cNvSpPr>
          <p:nvPr>
            <p:ph idx="1"/>
          </p:nvPr>
        </p:nvSpPr>
        <p:spPr>
          <a:xfrm>
            <a:off x="827088" y="1557338"/>
            <a:ext cx="7859712" cy="4568825"/>
          </a:xfrm>
        </p:spPr>
        <p:txBody>
          <a:bodyPr/>
          <a:lstStyle/>
          <a:p>
            <a:r>
              <a:rPr lang="fr-FR" altLang="en-US" sz="2400" b="1" smtClean="0"/>
              <a:t>TV services : exemple : RTL-Tvi established in LU, but targeting French Community of Belgium</a:t>
            </a:r>
          </a:p>
          <a:p>
            <a:r>
              <a:rPr lang="fr-FR" altLang="en-US" sz="2400" b="1" smtClean="0"/>
              <a:t>Distribution platforms : ex. Télésat, established in LU, but targeting French Community of Belgium ;</a:t>
            </a:r>
          </a:p>
          <a:p>
            <a:r>
              <a:rPr lang="fr-FR" altLang="en-US" sz="2400" b="1" smtClean="0"/>
              <a:t>VoD services : </a:t>
            </a:r>
            <a:endParaRPr lang="fr-FR" altLang="en-US" sz="2000" b="1" smtClean="0"/>
          </a:p>
          <a:p>
            <a:pPr lvl="1"/>
            <a:r>
              <a:rPr lang="fr-FR" altLang="en-US" sz="2000" b="1" smtClean="0"/>
              <a:t>iTunes and XboX, established in LU</a:t>
            </a:r>
          </a:p>
          <a:p>
            <a:pPr lvl="1"/>
            <a:r>
              <a:rPr lang="fr-FR" altLang="en-US" sz="2000" b="1" smtClean="0"/>
              <a:t>Netflix established in NL</a:t>
            </a:r>
          </a:p>
          <a:p>
            <a:pPr lvl="1"/>
            <a:r>
              <a:rPr lang="fr-FR" altLang="en-US" sz="2000" b="1" smtClean="0"/>
              <a:t>Google Play Movies  established in US ; </a:t>
            </a:r>
          </a:p>
          <a:p>
            <a:pPr lvl="1"/>
            <a:r>
              <a:rPr lang="fr-FR" altLang="en-US" sz="2000" b="1" smtClean="0"/>
              <a:t>Viewster established in CH</a:t>
            </a:r>
            <a:endParaRPr lang="fr-FR" altLang="en-US" sz="2400" b="1" smtClean="0"/>
          </a:p>
          <a:p>
            <a:r>
              <a:rPr lang="fr-FR" altLang="en-US" sz="2400" b="1" smtClean="0"/>
              <a:t>Open platforms :</a:t>
            </a:r>
          </a:p>
          <a:p>
            <a:pPr lvl="1"/>
            <a:r>
              <a:rPr lang="fr-FR" altLang="en-US" sz="2000" b="1" smtClean="0"/>
              <a:t>Youtube established in US</a:t>
            </a:r>
          </a:p>
          <a:p>
            <a:pPr lvl="1"/>
            <a:r>
              <a:rPr lang="fr-FR" altLang="en-US" sz="2000" b="1" smtClean="0"/>
              <a:t>Facebook established in US</a:t>
            </a:r>
            <a:endParaRPr lang="en-US" altLang="en-US" sz="2000" b="1" smtClean="0"/>
          </a:p>
          <a:p>
            <a:pPr lvl="1"/>
            <a:endParaRPr lang="fr-FR" altLang="en-US" sz="2000" b="1" smtClean="0"/>
          </a:p>
        </p:txBody>
      </p:sp>
      <p:sp>
        <p:nvSpPr>
          <p:cNvPr id="2765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3F3FF03-20CF-4A4B-B7B2-5C805AE566CA}" type="slidenum">
              <a:rPr lang="en-US" altLang="en-US" sz="1400"/>
              <a:pPr>
                <a:spcBef>
                  <a:spcPct val="0"/>
                </a:spcBef>
                <a:buFontTx/>
                <a:buNone/>
              </a:pPr>
              <a:t>25</a:t>
            </a:fld>
            <a:endParaRPr lang="en-US" altLang="en-US" sz="14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971550" y="333375"/>
            <a:ext cx="6121400" cy="719138"/>
          </a:xfrm>
        </p:spPr>
        <p:txBody>
          <a:bodyPr/>
          <a:lstStyle/>
          <a:p>
            <a:r>
              <a:rPr lang="fr-FR" altLang="en-US" sz="2000" b="1" smtClean="0"/>
              <a:t>France – PRIVATE BROADCASTERS USE THE ARGUMENT OF EXTERNAL COMPETITION TO OBTAIN REVIEW OF THE OBLIGATIONS</a:t>
            </a:r>
            <a:endParaRPr lang="en-US" altLang="en-US" sz="2000" b="1" smtClean="0"/>
          </a:p>
        </p:txBody>
      </p:sp>
      <p:sp>
        <p:nvSpPr>
          <p:cNvPr id="3" name="Content Placeholder 2"/>
          <p:cNvSpPr>
            <a:spLocks noGrp="1"/>
          </p:cNvSpPr>
          <p:nvPr>
            <p:ph idx="1"/>
          </p:nvPr>
        </p:nvSpPr>
        <p:spPr>
          <a:xfrm>
            <a:off x="1042988" y="1773238"/>
            <a:ext cx="7643812" cy="4352925"/>
          </a:xfrm>
        </p:spPr>
        <p:txBody>
          <a:bodyPr/>
          <a:lstStyle/>
          <a:p>
            <a:pPr>
              <a:defRPr/>
            </a:pPr>
            <a:r>
              <a:rPr lang="fr-FR" sz="2000" b="1" dirty="0" err="1" smtClean="0"/>
              <a:t>Mid-February</a:t>
            </a:r>
            <a:r>
              <a:rPr lang="fr-FR" sz="2000" b="1" dirty="0" smtClean="0"/>
              <a:t> : </a:t>
            </a:r>
            <a:r>
              <a:rPr lang="fr-FR" sz="2000" b="1" dirty="0" err="1"/>
              <a:t>L</a:t>
            </a:r>
            <a:r>
              <a:rPr lang="fr-FR" sz="2000" b="1" dirty="0" err="1" smtClean="0"/>
              <a:t>etter</a:t>
            </a:r>
            <a:r>
              <a:rPr lang="fr-FR" sz="2000" b="1" dirty="0" smtClean="0"/>
              <a:t> of the 3 </a:t>
            </a:r>
            <a:r>
              <a:rPr lang="fr-FR" sz="2000" b="1" dirty="0" err="1" smtClean="0"/>
              <a:t>Presidents</a:t>
            </a:r>
            <a:r>
              <a:rPr lang="fr-FR" sz="2000" b="1" dirty="0" smtClean="0"/>
              <a:t> of major </a:t>
            </a:r>
            <a:r>
              <a:rPr lang="fr-FR" sz="2000" b="1" dirty="0" err="1" smtClean="0"/>
              <a:t>private</a:t>
            </a:r>
            <a:r>
              <a:rPr lang="fr-FR" sz="2000" b="1" dirty="0" smtClean="0"/>
              <a:t> TV groups (TF1, M6, Canal+) to the </a:t>
            </a:r>
            <a:r>
              <a:rPr lang="fr-FR" sz="2000" b="1" dirty="0" err="1" smtClean="0"/>
              <a:t>Minister</a:t>
            </a:r>
            <a:r>
              <a:rPr lang="fr-FR" sz="2000" b="1" dirty="0" smtClean="0"/>
              <a:t> : </a:t>
            </a:r>
            <a:r>
              <a:rPr lang="fr-FR" sz="2000" b="1" dirty="0" err="1" smtClean="0"/>
              <a:t>asking</a:t>
            </a:r>
            <a:r>
              <a:rPr lang="fr-FR" sz="2000" b="1" dirty="0" smtClean="0"/>
              <a:t> </a:t>
            </a:r>
            <a:r>
              <a:rPr lang="fr-FR" sz="2000" b="1" dirty="0" err="1" smtClean="0"/>
              <a:t>review</a:t>
            </a:r>
            <a:r>
              <a:rPr lang="fr-FR" sz="2000" b="1" dirty="0" smtClean="0"/>
              <a:t> of the </a:t>
            </a:r>
            <a:r>
              <a:rPr lang="fr-FR" sz="2000" b="1" dirty="0" err="1" smtClean="0"/>
              <a:t>regulation</a:t>
            </a:r>
            <a:endParaRPr lang="fr-FR" sz="2000" b="1" dirty="0"/>
          </a:p>
          <a:p>
            <a:pPr>
              <a:defRPr/>
            </a:pPr>
            <a:endParaRPr lang="fr-FR" sz="2000" b="1" dirty="0" smtClean="0"/>
          </a:p>
          <a:p>
            <a:pPr>
              <a:defRPr/>
            </a:pPr>
            <a:r>
              <a:rPr lang="fr-FR" sz="2000" b="1" i="1" dirty="0" smtClean="0"/>
              <a:t>« Comment appréhendez-vous l’arrivée de </a:t>
            </a:r>
            <a:r>
              <a:rPr lang="fr-FR" sz="2000" b="1" i="1" dirty="0" err="1" smtClean="0"/>
              <a:t>Netflix</a:t>
            </a:r>
            <a:r>
              <a:rPr lang="fr-FR" sz="2000" b="1" i="1" dirty="0" smtClean="0"/>
              <a:t>, qui en s’implantant au Luxembourg, contournera la réglementation française ?</a:t>
            </a:r>
          </a:p>
          <a:p>
            <a:pPr>
              <a:defRPr/>
            </a:pPr>
            <a:r>
              <a:rPr lang="fr-FR" sz="2000" b="1" i="1" dirty="0" smtClean="0"/>
              <a:t> Je lui souhaite la bienvenue ! En nous percutant, l’iceberg </a:t>
            </a:r>
            <a:r>
              <a:rPr lang="fr-FR" sz="2000" b="1" i="1" dirty="0" err="1" smtClean="0"/>
              <a:t>Netflix</a:t>
            </a:r>
            <a:r>
              <a:rPr lang="fr-FR" sz="2000" b="1" i="1" dirty="0" smtClean="0"/>
              <a:t> révèle à quel point notre réglementation est obsolète et qu’il est urgent de l’adapter »</a:t>
            </a:r>
            <a:r>
              <a:rPr lang="fr-FR" sz="2000" b="1" dirty="0" smtClean="0"/>
              <a:t> </a:t>
            </a:r>
          </a:p>
          <a:p>
            <a:pPr marL="0" indent="0">
              <a:buFontTx/>
              <a:buNone/>
              <a:defRPr/>
            </a:pPr>
            <a:r>
              <a:rPr lang="fr-FR" sz="2000" b="1" dirty="0"/>
              <a:t>	</a:t>
            </a:r>
            <a:r>
              <a:rPr lang="fr-FR" sz="2000" b="1" dirty="0" smtClean="0"/>
              <a:t>(Nonce </a:t>
            </a:r>
            <a:r>
              <a:rPr lang="fr-FR" sz="2000" b="1" dirty="0" err="1" smtClean="0"/>
              <a:t>Paolini</a:t>
            </a:r>
            <a:r>
              <a:rPr lang="fr-FR" sz="2000" b="1" dirty="0" smtClean="0"/>
              <a:t>, CEO, TF1, Interview  in </a:t>
            </a:r>
            <a:r>
              <a:rPr lang="fr-FR" sz="2000" b="1" i="1" dirty="0" smtClean="0"/>
              <a:t>Le Film 	Français</a:t>
            </a:r>
            <a:r>
              <a:rPr lang="fr-FR" sz="2000" b="1" dirty="0" smtClean="0"/>
              <a:t>, 23 mai 2014)</a:t>
            </a:r>
            <a:endParaRPr lang="en-US" sz="2000" b="1" dirty="0"/>
          </a:p>
        </p:txBody>
      </p:sp>
      <p:sp>
        <p:nvSpPr>
          <p:cNvPr id="2867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63F7549-B5BD-4E54-B6FD-6906BEC3F769}" type="slidenum">
              <a:rPr lang="en-US" altLang="en-US" sz="1400"/>
              <a:pPr>
                <a:spcBef>
                  <a:spcPct val="0"/>
                </a:spcBef>
                <a:buFontTx/>
                <a:buNone/>
              </a:pPr>
              <a:t>26</a:t>
            </a:fld>
            <a:endParaRPr lang="en-US" altLang="en-US" sz="14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755650" y="260350"/>
            <a:ext cx="7416800" cy="6121400"/>
          </a:xfrm>
        </p:spPr>
        <p:txBody>
          <a:bodyPr/>
          <a:lstStyle/>
          <a:p>
            <a:r>
              <a:rPr lang="fr-FR" altLang="en-US" sz="2000" b="1" smtClean="0"/>
              <a:t>THE HYPOTHESIS OF TAXING REVENUES OF FOREIGN SERVICES</a:t>
            </a:r>
            <a:br>
              <a:rPr lang="fr-FR" altLang="en-US" sz="2000" b="1" smtClean="0"/>
            </a:br>
            <a:r>
              <a:rPr lang="fr-FR" altLang="en-US" sz="2000" smtClean="0"/>
              <a:t/>
            </a:r>
            <a:br>
              <a:rPr lang="fr-FR" altLang="en-US" sz="2000" smtClean="0"/>
            </a:br>
            <a:r>
              <a:rPr lang="fr-FR" altLang="en-US" sz="2000" smtClean="0"/>
              <a:t/>
            </a:r>
            <a:br>
              <a:rPr lang="fr-FR" altLang="en-US" sz="2000" smtClean="0"/>
            </a:br>
            <a:r>
              <a:rPr lang="fr-FR" altLang="en-US" sz="2000" smtClean="0"/>
              <a:t/>
            </a:r>
            <a:br>
              <a:rPr lang="fr-FR" altLang="en-US" sz="2000" smtClean="0"/>
            </a:br>
            <a:r>
              <a:rPr lang="fr-FR" altLang="en-US" sz="2400" smtClean="0"/>
              <a:t>- France : Proposed by the Lescure report and recommanded by the CSA (December 2013)</a:t>
            </a:r>
            <a:br>
              <a:rPr lang="fr-FR" altLang="en-US" sz="2400" smtClean="0"/>
            </a:br>
            <a:r>
              <a:rPr lang="fr-FR" altLang="en-US" sz="2400" smtClean="0"/>
              <a:t>Mrs Pellerin proposing revieweing of the principle of country of establishment (October 2014)</a:t>
            </a:r>
            <a:br>
              <a:rPr lang="fr-FR" altLang="en-US" sz="2400" smtClean="0"/>
            </a:br>
            <a:r>
              <a:rPr lang="fr-FR" altLang="en-US" sz="2400" smtClean="0"/>
              <a:t>Notification to the Commission (October 2014)</a:t>
            </a:r>
            <a:br>
              <a:rPr lang="fr-FR" altLang="en-US" sz="2400" smtClean="0"/>
            </a:br>
            <a:r>
              <a:rPr lang="fr-FR" altLang="en-US" sz="2400" smtClean="0"/>
              <a:t/>
            </a:r>
            <a:br>
              <a:rPr lang="fr-FR" altLang="en-US" sz="2400" smtClean="0"/>
            </a:br>
            <a:r>
              <a:rPr lang="fr-FR" altLang="en-US" sz="2400" smtClean="0"/>
              <a:t>- Germany : Currently in discussion with the Commission : possibility of taxing foreign services if they do not contribute in the country of establishment</a:t>
            </a:r>
            <a:br>
              <a:rPr lang="fr-FR" altLang="en-US" sz="2400" smtClean="0"/>
            </a:br>
            <a:r>
              <a:rPr lang="fr-FR" altLang="en-US" sz="2000" smtClean="0"/>
              <a:t/>
            </a:r>
            <a:br>
              <a:rPr lang="fr-FR" altLang="en-US" sz="2000" smtClean="0"/>
            </a:br>
            <a:endParaRPr lang="en-US" altLang="en-US" sz="2000" smtClean="0"/>
          </a:p>
        </p:txBody>
      </p:sp>
      <p:sp>
        <p:nvSpPr>
          <p:cNvPr id="29699"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BB74D5F-54F0-419C-8572-E15B5273E101}" type="slidenum">
              <a:rPr lang="en-US" altLang="en-US" sz="1400"/>
              <a:pPr>
                <a:spcBef>
                  <a:spcPct val="0"/>
                </a:spcBef>
                <a:buFontTx/>
                <a:buNone/>
              </a:pPr>
              <a:t>27</a:t>
            </a:fld>
            <a:endParaRPr lang="en-US" altLang="en-US" sz="14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971550" y="274638"/>
            <a:ext cx="6121400" cy="777875"/>
          </a:xfrm>
        </p:spPr>
        <p:txBody>
          <a:bodyPr/>
          <a:lstStyle/>
          <a:p>
            <a:r>
              <a:rPr lang="fr-FR" altLang="en-US" sz="2400" b="1" smtClean="0"/>
              <a:t>AND A LAST QUESTION</a:t>
            </a:r>
            <a:endParaRPr lang="en-US" altLang="en-US" sz="2400" b="1" smtClean="0"/>
          </a:p>
        </p:txBody>
      </p:sp>
      <p:sp>
        <p:nvSpPr>
          <p:cNvPr id="30723" name="Content Placeholder 2"/>
          <p:cNvSpPr>
            <a:spLocks noGrp="1"/>
          </p:cNvSpPr>
          <p:nvPr>
            <p:ph idx="1"/>
          </p:nvPr>
        </p:nvSpPr>
        <p:spPr>
          <a:xfrm>
            <a:off x="900113" y="1600200"/>
            <a:ext cx="7786687" cy="4525963"/>
          </a:xfrm>
        </p:spPr>
        <p:txBody>
          <a:bodyPr/>
          <a:lstStyle/>
          <a:p>
            <a:r>
              <a:rPr lang="fr-FR" altLang="en-US" smtClean="0"/>
              <a:t>Who will take care of transparency of the on-demand audiovisual market ?</a:t>
            </a:r>
            <a:endParaRPr lang="en-US" altLang="en-US" smtClean="0"/>
          </a:p>
        </p:txBody>
      </p:sp>
      <p:sp>
        <p:nvSpPr>
          <p:cNvPr id="307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82F54C7-D3F1-4A57-89F5-3E99D7A85A21}" type="slidenum">
              <a:rPr lang="en-US" altLang="en-US" sz="1400"/>
              <a:pPr>
                <a:spcBef>
                  <a:spcPct val="0"/>
                </a:spcBef>
                <a:buFontTx/>
                <a:buNone/>
              </a:pPr>
              <a:t>28</a:t>
            </a:fld>
            <a:endParaRPr lang="en-US" altLang="en-US" sz="14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1042988" y="260350"/>
            <a:ext cx="6049962" cy="792163"/>
          </a:xfrm>
        </p:spPr>
        <p:txBody>
          <a:bodyPr/>
          <a:lstStyle/>
          <a:p>
            <a:r>
              <a:rPr lang="fr-FR" altLang="en-US" b="1" smtClean="0"/>
              <a:t>THANK YOU !</a:t>
            </a:r>
            <a:endParaRPr lang="en-US" altLang="en-US" b="1" smtClean="0"/>
          </a:p>
        </p:txBody>
      </p:sp>
      <p:sp>
        <p:nvSpPr>
          <p:cNvPr id="31747" name="Rectangle 3"/>
          <p:cNvSpPr>
            <a:spLocks noGrp="1" noChangeArrowheads="1"/>
          </p:cNvSpPr>
          <p:nvPr>
            <p:ph type="body" idx="4294967295"/>
          </p:nvPr>
        </p:nvSpPr>
        <p:spPr>
          <a:xfrm>
            <a:off x="1258888" y="1484313"/>
            <a:ext cx="7427912" cy="4641850"/>
          </a:xfrm>
        </p:spPr>
        <p:txBody>
          <a:bodyPr/>
          <a:lstStyle/>
          <a:p>
            <a:r>
              <a:rPr lang="fr-FR" altLang="en-US" smtClean="0">
                <a:hlinkClick r:id="rId2"/>
              </a:rPr>
              <a:t>http://www.obs.coe.int</a:t>
            </a:r>
            <a:endParaRPr lang="fr-FR" altLang="en-US" smtClean="0"/>
          </a:p>
          <a:p>
            <a:r>
              <a:rPr lang="fr-FR" altLang="en-US" smtClean="0">
                <a:hlinkClick r:id="rId3"/>
              </a:rPr>
              <a:t>http://mavise.obs.coe.int</a:t>
            </a:r>
            <a:endParaRPr lang="fr-FR" altLang="en-US" smtClean="0"/>
          </a:p>
          <a:p>
            <a:endParaRPr lang="fr-FR" altLang="en-US" sz="2400" smtClean="0"/>
          </a:p>
          <a:p>
            <a:pPr>
              <a:buFont typeface="Wingdings" panose="05000000000000000000" pitchFamily="2" charset="2"/>
              <a:buChar char="Ø"/>
            </a:pPr>
            <a:r>
              <a:rPr lang="fr-FR" altLang="en-US" sz="2400" smtClean="0"/>
              <a:t>  European Audiovisual Observatory Report published by the European Commission in July 2014</a:t>
            </a:r>
          </a:p>
          <a:p>
            <a:pPr>
              <a:buFont typeface="Wingdings" panose="05000000000000000000" pitchFamily="2" charset="2"/>
              <a:buChar char="Ø"/>
            </a:pPr>
            <a:r>
              <a:rPr lang="fr-FR" altLang="en-US" sz="2400" smtClean="0"/>
              <a:t> Yearbook 2013</a:t>
            </a:r>
          </a:p>
          <a:p>
            <a:pPr>
              <a:buFont typeface="Wingdings" panose="05000000000000000000" pitchFamily="2" charset="2"/>
              <a:buChar char="Ø"/>
            </a:pPr>
            <a:r>
              <a:rPr lang="fr-FR" altLang="en-US" sz="2400" smtClean="0"/>
              <a:t> Yearbook 2014 (forthcoming)</a:t>
            </a:r>
          </a:p>
          <a:p>
            <a:pPr>
              <a:buFont typeface="Wingdings" panose="05000000000000000000" pitchFamily="2" charset="2"/>
              <a:buChar char="Ø"/>
            </a:pPr>
            <a:endParaRPr lang="fr-FR" altLang="en-US" sz="2800" smtClean="0"/>
          </a:p>
          <a:p>
            <a:r>
              <a:rPr lang="fr-FR" altLang="en-US" sz="2800" smtClean="0"/>
              <a:t>andre.lange@coe.int</a:t>
            </a:r>
          </a:p>
          <a:p>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27088" y="260350"/>
            <a:ext cx="6985000" cy="792163"/>
          </a:xfrm>
        </p:spPr>
        <p:txBody>
          <a:bodyPr/>
          <a:lstStyle/>
          <a:p>
            <a:r>
              <a:rPr lang="fr-FR" altLang="en-US" sz="2000" b="1" smtClean="0"/>
              <a:t>WORLDWIDE AUDIOVISUAL REVENUES OF 4 LEADING US INTERNET PLAYERS (2009-2013)</a:t>
            </a:r>
            <a:r>
              <a:rPr lang="fr-FR" altLang="en-US" smtClean="0"/>
              <a:t> </a:t>
            </a:r>
            <a:r>
              <a:rPr lang="fr-FR" altLang="en-US" sz="1600" smtClean="0"/>
              <a:t>– USD Million</a:t>
            </a:r>
            <a:r>
              <a:rPr lang="fr-FR" altLang="en-US" smtClean="0"/>
              <a:t> </a:t>
            </a:r>
            <a:br>
              <a:rPr lang="fr-FR" altLang="en-US" smtClean="0"/>
            </a:br>
            <a:r>
              <a:rPr lang="fr-FR" altLang="en-US" sz="1200" smtClean="0"/>
              <a:t>Source: European Audiovisual Observatory</a:t>
            </a:r>
            <a:endParaRPr lang="en-US" altLang="en-US" sz="1200" smtClean="0"/>
          </a:p>
        </p:txBody>
      </p:sp>
      <p:graphicFrame>
        <p:nvGraphicFramePr>
          <p:cNvPr id="2" name="Chart Placeholder 5"/>
          <p:cNvGraphicFramePr>
            <a:graphicFrameLocks noGrp="1"/>
          </p:cNvGraphicFramePr>
          <p:nvPr>
            <p:ph type="chart" sz="half" idx="1"/>
          </p:nvPr>
        </p:nvGraphicFramePr>
        <p:xfrm>
          <a:off x="1042988" y="1484313"/>
          <a:ext cx="74168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5124"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E378815-279C-4190-A08B-A3C2CDB3BAA4}" type="slidenum">
              <a:rPr lang="en-US" altLang="en-US" sz="1400"/>
              <a:pPr>
                <a:spcBef>
                  <a:spcPct val="0"/>
                </a:spcBef>
                <a:buFontTx/>
                <a:buNone/>
              </a:pPr>
              <a:t>3</a:t>
            </a:fld>
            <a:endParaRPr lang="en-US" altLang="en-US" sz="1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971550" y="260350"/>
            <a:ext cx="6121400" cy="792163"/>
          </a:xfrm>
        </p:spPr>
        <p:txBody>
          <a:bodyPr/>
          <a:lstStyle/>
          <a:p>
            <a:r>
              <a:rPr lang="fr-FR" altLang="en-US" sz="2000" b="1" smtClean="0"/>
              <a:t>« BRICK AND MORTAR » vs ONLINE DISTRIBUTION OF CULTURAL GOODS</a:t>
            </a:r>
            <a:br>
              <a:rPr lang="fr-FR" altLang="en-US" sz="2000" b="1" smtClean="0"/>
            </a:br>
            <a:r>
              <a:rPr lang="fr-FR" altLang="en-US" sz="2000" b="1" smtClean="0"/>
              <a:t/>
            </a:r>
            <a:br>
              <a:rPr lang="fr-FR" altLang="en-US" sz="2000" b="1" smtClean="0"/>
            </a:br>
            <a:r>
              <a:rPr lang="fr-FR" altLang="en-US" sz="1400" b="1" smtClean="0"/>
              <a:t>OPERATING REVENUES OF THE 5 EU LEADING RETAILERS (2009-2013) – EUR billions</a:t>
            </a:r>
            <a:endParaRPr lang="en-US" altLang="en-US" sz="1400" b="1" smtClean="0"/>
          </a:p>
        </p:txBody>
      </p:sp>
      <p:graphicFrame>
        <p:nvGraphicFramePr>
          <p:cNvPr id="2" name="Content Placeholder 4"/>
          <p:cNvGraphicFramePr>
            <a:graphicFrameLocks noGrp="1"/>
          </p:cNvGraphicFramePr>
          <p:nvPr>
            <p:ph idx="1"/>
          </p:nvPr>
        </p:nvGraphicFramePr>
        <p:xfrm>
          <a:off x="457200" y="1601788"/>
          <a:ext cx="8229600" cy="4521200"/>
        </p:xfrm>
        <a:graphic>
          <a:graphicData uri="http://schemas.openxmlformats.org/drawingml/2006/chart">
            <c:chart xmlns:c="http://schemas.openxmlformats.org/drawingml/2006/chart" xmlns:r="http://schemas.openxmlformats.org/officeDocument/2006/relationships" r:id="rId2"/>
          </a:graphicData>
        </a:graphic>
      </p:graphicFrame>
      <p:sp>
        <p:nvSpPr>
          <p:cNvPr id="614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8A4D872-929B-4A43-8380-CC4C307501ED}" type="slidenum">
              <a:rPr lang="en-US" altLang="en-US" sz="1400"/>
              <a:pPr>
                <a:spcBef>
                  <a:spcPct val="0"/>
                </a:spcBef>
                <a:buFontTx/>
                <a:buNone/>
              </a:pPr>
              <a:t>4</a:t>
            </a:fld>
            <a:endParaRPr lang="en-US" altLang="en-US" sz="14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116013" y="260350"/>
            <a:ext cx="5976937" cy="792163"/>
          </a:xfrm>
        </p:spPr>
        <p:txBody>
          <a:bodyPr/>
          <a:lstStyle/>
          <a:p>
            <a:r>
              <a:rPr lang="fr-FR" altLang="en-US" sz="2000" b="1" smtClean="0"/>
              <a:t>« BRICK AND MORTAR » vs ONLINE SALES OF DVD/BD IN EU (2009-2013) – EUR billion</a:t>
            </a:r>
            <a:r>
              <a:rPr lang="fr-FR" altLang="en-US" smtClean="0"/>
              <a:t/>
            </a:r>
            <a:br>
              <a:rPr lang="fr-FR" altLang="en-US" smtClean="0"/>
            </a:br>
            <a:r>
              <a:rPr lang="fr-FR" altLang="en-US" sz="1400" b="1" smtClean="0"/>
              <a:t>Source : IHS / IVF</a:t>
            </a:r>
            <a:r>
              <a:rPr lang="fr-FR" altLang="en-US" smtClean="0"/>
              <a:t> </a:t>
            </a:r>
            <a:endParaRPr lang="en-US" altLang="en-US" smtClean="0"/>
          </a:p>
        </p:txBody>
      </p:sp>
      <p:graphicFrame>
        <p:nvGraphicFramePr>
          <p:cNvPr id="2"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5DDC360-A243-48CA-95C9-F0307EA484D2}" type="slidenum">
              <a:rPr lang="en-US" altLang="en-US" sz="1400"/>
              <a:pPr>
                <a:spcBef>
                  <a:spcPct val="0"/>
                </a:spcBef>
                <a:buFontTx/>
                <a:buNone/>
              </a:pPr>
              <a:t>5</a:t>
            </a:fld>
            <a:endParaRPr lang="en-US" altLang="en-US" sz="1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900113" y="274638"/>
            <a:ext cx="6192837" cy="777875"/>
          </a:xfrm>
        </p:spPr>
        <p:txBody>
          <a:bodyPr/>
          <a:lstStyle/>
          <a:p>
            <a:r>
              <a:rPr lang="fr-FR" altLang="en-US" sz="2400" b="1" smtClean="0"/>
              <a:t>QUESTIONS</a:t>
            </a:r>
            <a:endParaRPr lang="en-US" altLang="en-US" sz="2400" b="1" smtClean="0"/>
          </a:p>
        </p:txBody>
      </p:sp>
      <p:sp>
        <p:nvSpPr>
          <p:cNvPr id="8195" name="Content Placeholder 2"/>
          <p:cNvSpPr>
            <a:spLocks noGrp="1"/>
          </p:cNvSpPr>
          <p:nvPr>
            <p:ph idx="1"/>
          </p:nvPr>
        </p:nvSpPr>
        <p:spPr>
          <a:xfrm>
            <a:off x="1116013" y="1557338"/>
            <a:ext cx="7570787" cy="4568825"/>
          </a:xfrm>
        </p:spPr>
        <p:txBody>
          <a:bodyPr/>
          <a:lstStyle/>
          <a:p>
            <a:r>
              <a:rPr lang="fr-FR" altLang="en-US" smtClean="0"/>
              <a:t>Will the physical home video market survive ?</a:t>
            </a:r>
          </a:p>
          <a:p>
            <a:r>
              <a:rPr lang="fr-FR" altLang="en-US" smtClean="0"/>
              <a:t>If yes, will the « brick and mortar » business survive or only the online delivery market ?</a:t>
            </a:r>
          </a:p>
          <a:p>
            <a:r>
              <a:rPr lang="fr-FR" altLang="en-US" smtClean="0"/>
              <a:t>What future for the retail business and for the duplication business ?</a:t>
            </a:r>
            <a:endParaRPr lang="en-US" altLang="en-US" smtClean="0"/>
          </a:p>
        </p:txBody>
      </p:sp>
      <p:sp>
        <p:nvSpPr>
          <p:cNvPr id="819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F443249-2766-44B3-B61D-64AB9D7FEC37}" type="slidenum">
              <a:rPr lang="en-US" altLang="en-US" sz="1400"/>
              <a:pPr>
                <a:spcBef>
                  <a:spcPct val="0"/>
                </a:spcBef>
                <a:buFontTx/>
                <a:buNone/>
              </a:pPr>
              <a:t>6</a:t>
            </a:fld>
            <a:endParaRPr lang="en-US" altLang="en-US" sz="1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971550" y="260350"/>
            <a:ext cx="6696075" cy="792163"/>
          </a:xfrm>
        </p:spPr>
        <p:txBody>
          <a:bodyPr/>
          <a:lstStyle/>
          <a:p>
            <a:r>
              <a:rPr lang="fr-FR" altLang="en-US" sz="2000" b="1" smtClean="0"/>
              <a:t>OPERATING REVENUES OF MAIN DIGITAL CONTENT PROVIDERS IN EUROPE (2008-2013) – EUR million</a:t>
            </a:r>
            <a:r>
              <a:rPr lang="fr-FR" altLang="en-US" b="1" smtClean="0"/>
              <a:t/>
            </a:r>
            <a:br>
              <a:rPr lang="fr-FR" altLang="en-US" b="1" smtClean="0"/>
            </a:br>
            <a:r>
              <a:rPr lang="fr-FR" altLang="en-US" sz="1400" smtClean="0"/>
              <a:t>Source: AMADEUS database / OBS</a:t>
            </a:r>
            <a:endParaRPr lang="en-US" altLang="en-US" sz="1400" smtClean="0"/>
          </a:p>
        </p:txBody>
      </p:sp>
      <p:sp>
        <p:nvSpPr>
          <p:cNvPr id="9219" name="Text Placeholder 3"/>
          <p:cNvSpPr>
            <a:spLocks noGrp="1"/>
          </p:cNvSpPr>
          <p:nvPr>
            <p:ph type="body" sz="half" idx="2"/>
          </p:nvPr>
        </p:nvSpPr>
        <p:spPr/>
        <p:txBody>
          <a:bodyPr/>
          <a:lstStyle/>
          <a:p>
            <a:endParaRPr lang="en-US" altLang="en-US" smtClean="0"/>
          </a:p>
        </p:txBody>
      </p:sp>
      <p:sp>
        <p:nvSpPr>
          <p:cNvPr id="9220"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2A1B4CA-88C3-4436-904A-0C4260BCCF5D}" type="slidenum">
              <a:rPr lang="en-US" altLang="en-US" sz="1400"/>
              <a:pPr>
                <a:spcBef>
                  <a:spcPct val="0"/>
                </a:spcBef>
                <a:buFontTx/>
                <a:buNone/>
              </a:pPr>
              <a:t>7</a:t>
            </a:fld>
            <a:endParaRPr lang="en-US" altLang="en-US" sz="1400"/>
          </a:p>
        </p:txBody>
      </p:sp>
      <p:pic>
        <p:nvPicPr>
          <p:cNvPr id="9221" name="Picture 2"/>
          <p:cNvPicPr>
            <a:picLocks noGrp="1" noChangeAspect="1" noChangeArrowheads="1"/>
          </p:cNvPicPr>
          <p:nvPr>
            <p:ph type="chart" sz="half" idx="1"/>
          </p:nvPr>
        </p:nvPicPr>
        <p:blipFill>
          <a:blip r:embed="rId2">
            <a:extLst>
              <a:ext uri="{28A0092B-C50C-407E-A947-70E740481C1C}">
                <a14:useLocalDpi xmlns:a14="http://schemas.microsoft.com/office/drawing/2010/main" val="0"/>
              </a:ext>
            </a:extLst>
          </a:blip>
          <a:srcRect/>
          <a:stretch>
            <a:fillRect/>
          </a:stretch>
        </p:blipFill>
        <p:spPr>
          <a:xfrm>
            <a:off x="971550" y="1557338"/>
            <a:ext cx="7715250" cy="463708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TextBox 5"/>
          <p:cNvSpPr txBox="1">
            <a:spLocks noChangeArrowheads="1"/>
          </p:cNvSpPr>
          <p:nvPr/>
        </p:nvSpPr>
        <p:spPr bwMode="auto">
          <a:xfrm>
            <a:off x="6084888" y="5445125"/>
            <a:ext cx="223202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fr-FR" altLang="en-US" sz="1400" b="1"/>
              <a:t>Not avaialble : Google (YouTube, Google Play Movies)</a:t>
            </a:r>
            <a:endParaRPr lang="en-US" altLang="en-US" sz="1400" b="1"/>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116013" y="260350"/>
            <a:ext cx="7056437" cy="792163"/>
          </a:xfrm>
        </p:spPr>
        <p:txBody>
          <a:bodyPr/>
          <a:lstStyle/>
          <a:p>
            <a:r>
              <a:rPr lang="fr-FR" altLang="en-US" sz="2000" b="1" smtClean="0"/>
              <a:t>EVOLUTION OF THE VoD MARKET IN THE EU </a:t>
            </a:r>
            <a:br>
              <a:rPr lang="fr-FR" altLang="en-US" sz="2000" b="1" smtClean="0"/>
            </a:br>
            <a:r>
              <a:rPr lang="fr-FR" altLang="en-US" sz="2000" b="1" smtClean="0"/>
              <a:t>(2009-2013)  EUR million</a:t>
            </a:r>
            <a:r>
              <a:rPr lang="fr-FR" altLang="en-US" smtClean="0"/>
              <a:t/>
            </a:r>
            <a:br>
              <a:rPr lang="fr-FR" altLang="en-US" smtClean="0"/>
            </a:br>
            <a:r>
              <a:rPr lang="fr-FR" altLang="en-US" sz="1600" smtClean="0"/>
              <a:t>Source : IVF/IHS</a:t>
            </a:r>
            <a:endParaRPr lang="en-US" altLang="en-US" sz="1600" smtClean="0"/>
          </a:p>
        </p:txBody>
      </p:sp>
      <p:sp>
        <p:nvSpPr>
          <p:cNvPr id="10243"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AF4CC35-2DE4-4E32-9BDD-F1575A4712A6}" type="slidenum">
              <a:rPr lang="en-US" altLang="en-US" sz="1400"/>
              <a:pPr>
                <a:spcBef>
                  <a:spcPct val="0"/>
                </a:spcBef>
                <a:buFontTx/>
                <a:buNone/>
              </a:pPr>
              <a:t>8</a:t>
            </a:fld>
            <a:endParaRPr lang="en-US" altLang="en-US" sz="1400"/>
          </a:p>
        </p:txBody>
      </p:sp>
      <p:pic>
        <p:nvPicPr>
          <p:cNvPr id="10244"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54075" y="1628775"/>
            <a:ext cx="7667625" cy="46085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50" y="260350"/>
            <a:ext cx="6337300" cy="792163"/>
          </a:xfrm>
        </p:spPr>
        <p:txBody>
          <a:bodyPr/>
          <a:lstStyle/>
          <a:p>
            <a:pPr>
              <a:defRPr/>
            </a:pPr>
            <a:r>
              <a:rPr lang="fr-FR" sz="1800" b="1" dirty="0" smtClean="0">
                <a:latin typeface="+mn-lt"/>
              </a:rPr>
              <a:t>RATE OF GROWTH OF THE VARIOUS </a:t>
            </a:r>
            <a:r>
              <a:rPr lang="fr-FR" sz="1800" b="1" dirty="0" err="1" smtClean="0">
                <a:latin typeface="+mn-lt"/>
              </a:rPr>
              <a:t>VoD</a:t>
            </a:r>
            <a:r>
              <a:rPr lang="fr-FR" sz="1800" b="1" dirty="0" smtClean="0">
                <a:latin typeface="+mn-lt"/>
              </a:rPr>
              <a:t> SEGMENTS IN THE EU (2009-2013)</a:t>
            </a:r>
            <a:br>
              <a:rPr lang="fr-FR" sz="1800" b="1" dirty="0" smtClean="0">
                <a:latin typeface="+mn-lt"/>
              </a:rPr>
            </a:br>
            <a:r>
              <a:rPr lang="fr-FR" sz="1800" b="1" dirty="0" smtClean="0">
                <a:latin typeface="+mn-lt"/>
              </a:rPr>
              <a:t>Source : IHS / IVF / OBS</a:t>
            </a:r>
            <a:endParaRPr lang="en-US" sz="1800" b="1" dirty="0">
              <a:latin typeface="+mn-lt"/>
            </a:endParaRPr>
          </a:p>
        </p:txBody>
      </p:sp>
      <p:sp>
        <p:nvSpPr>
          <p:cNvPr id="11267"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B609CB-B220-4A10-ACAA-4915176DA62B}" type="slidenum">
              <a:rPr lang="en-US" altLang="en-US" sz="1400"/>
              <a:pPr>
                <a:spcBef>
                  <a:spcPct val="0"/>
                </a:spcBef>
                <a:buFontTx/>
                <a:buNone/>
              </a:pPr>
              <a:t>9</a:t>
            </a:fld>
            <a:endParaRPr lang="en-US" altLang="en-US" sz="1400"/>
          </a:p>
        </p:txBody>
      </p:sp>
      <p:pic>
        <p:nvPicPr>
          <p:cNvPr id="1126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41363" y="1698625"/>
            <a:ext cx="7431087" cy="44672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haredContentType xmlns="Microsoft.SharePoint.Taxonomy.ContentTypeSync" SourceId="e2ffc9e2-f137-4959-b204-145a48f82b0b" ContentTypeId="0x0101005C0F1944167B4B6AA71171AA08BA3EEF" PreviousValue="true"/>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customXsn xmlns="http://schemas.microsoft.com/office/2006/metadata/customXsn">
  <xsnLocation/>
  <cached>True</cached>
  <openByDefault>False</openByDefault>
  <xsnScope/>
</customXsn>
</file>

<file path=customXml/item5.xml><?xml version="1.0" encoding="utf-8"?>
<ct:contentTypeSchema xmlns:ct="http://schemas.microsoft.com/office/2006/metadata/contentType" xmlns:ma="http://schemas.microsoft.com/office/2006/metadata/properties/metaAttributes" ct:_="" ma:_="" ma:contentTypeName="Blank document" ma:contentTypeID="0x0101005C0F1944167B4B6AA71171AA08BA3EEF00E1CDE30017C94646991A13FF8D7211E103003664FE6ACB4002478D7D3A19B1B306A2" ma:contentTypeVersion="18" ma:contentTypeDescription="" ma:contentTypeScope="" ma:versionID="506a1f02ea6af2c5043e6a516d435080">
  <xsd:schema xmlns:xsd="http://www.w3.org/2001/XMLSchema" xmlns:xs="http://www.w3.org/2001/XMLSchema" xmlns:p="http://schemas.microsoft.com/office/2006/metadata/properties" xmlns:ns1="4838c6fa-9a4a-497b-a233-5c4f8bc6fea9" xmlns:ns3="67a33a64-024f-43c9-ba03-423464b66493" targetNamespace="http://schemas.microsoft.com/office/2006/metadata/properties" ma:root="true" ma:fieldsID="6b3db754929fa9ddddc105fd34160bab" ns1:_="" ns3:_="">
    <xsd:import namespace="4838c6fa-9a4a-497b-a233-5c4f8bc6fea9"/>
    <xsd:import namespace="67a33a64-024f-43c9-ba03-423464b66493"/>
    <xsd:element name="properties">
      <xsd:complexType>
        <xsd:sequence>
          <xsd:element name="documentManagement">
            <xsd:complexType>
              <xsd:all>
                <xsd:element ref="ns1:dmdocid" minOccurs="0"/>
                <xsd:element ref="ns1:dmtitlecontinuation" minOccurs="0"/>
                <xsd:element ref="ns1:dmreferencenumber" minOccurs="0"/>
                <xsd:element ref="ns1:dmauthorpersonal" minOccurs="0"/>
                <xsd:element ref="ns1:dmdocumentdate"/>
                <xsd:element ref="ns1:dmsubjectpersonal" minOccurs="0"/>
                <xsd:element ref="ns1:dmgeneralnote" minOccurs="0"/>
                <xsd:element ref="ns1:dmlanguagelinks" minOccurs="0"/>
                <xsd:element ref="ns1:TaxCatchAll" minOccurs="0"/>
                <xsd:element ref="ns1:TaxCatchAllLabel" minOccurs="0"/>
                <xsd:element ref="ns1:j40de1a117634500ac65b87be0377059" minOccurs="0"/>
                <xsd:element ref="ns1:bc08140a316241cdb48e2f700880873d" minOccurs="0"/>
                <xsd:element ref="ns1:f1b20b977cca481182d958d0719f4bd9" minOccurs="0"/>
                <xsd:element ref="ns1:cbf16a577d6b43db99dfbc9d10cb2eb5" minOccurs="0"/>
                <xsd:element ref="ns1:hcd3c982855d4afda7a8ae75fc54341a" minOccurs="0"/>
                <xsd:element ref="ns1:a4fd9ae738a64d2389bd84194e60f6aa" minOccurs="0"/>
                <xsd:element ref="ns1:i7f2c7483f3d43c5aba50b29884f06a5" minOccurs="0"/>
                <xsd:element ref="ns1:iadfe8f1f56a4ddf8aeef4e2577fa743" minOccurs="0"/>
                <xsd:element ref="ns1:ce04ed8e094b477198ff21eacd4d7eea" minOccurs="0"/>
                <xsd:element ref="ns1:b9180c0c23d6484cb1319ad92de8b532" minOccurs="0"/>
                <xsd:element ref="ns1:nbd601fd50244aec8a595a25377b2ac1" minOccurs="0"/>
                <xsd:element ref="ns3:aef4c704a7df414c8c73fe16caeecd2f" minOccurs="0"/>
                <xsd:element ref="ns1:dmrmfolder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8c6fa-9a4a-497b-a233-5c4f8bc6fea9" elementFormDefault="qualified">
    <xsd:import namespace="http://schemas.microsoft.com/office/2006/documentManagement/types"/>
    <xsd:import namespace="http://schemas.microsoft.com/office/infopath/2007/PartnerControls"/>
    <xsd:element name="dmdocid" ma:index="0" nillable="true" ma:displayName="Identifier" ma:description="" ma:hidden="true" ma:internalName="dmdocid">
      <xsd:simpleType>
        <xsd:restriction base="dms:Unknown"/>
      </xsd:simpleType>
    </xsd:element>
    <xsd:element name="dmtitlecontinuation" ma:index="3" nillable="true" ma:displayName="Continuation of title" ma:description="" ma:internalName="dmtitlecontinuation">
      <xsd:simpleType>
        <xsd:restriction base="dms:Note">
          <xsd:maxLength value="255"/>
        </xsd:restriction>
      </xsd:simpleType>
    </xsd:element>
    <xsd:element name="dmreferencenumber" ma:index="5" nillable="true" ma:displayName="Document reference" ma:description="Unique item identifier" ma:internalName="dmreferencenumber">
      <xsd:simpleType>
        <xsd:restriction base="dms:Text"/>
      </xsd:simpleType>
    </xsd:element>
    <xsd:element name="dmauthorpersonal" ma:index="9" nillable="true" ma:displayName="Author - Personal" ma:description="Personal author" ma:internalName="dmauthorpersonal">
      <xsd:simpleType>
        <xsd:restriction base="dms:Text"/>
      </xsd:simpleType>
    </xsd:element>
    <xsd:element name="dmdocumentdate" ma:index="10" ma:displayName="Document date" ma:description="Date of publication, validation or adoption &lt;br /&gt; of a document" ma:format="DateOnly" ma:internalName="dmdocumentdate">
      <xsd:simpleType>
        <xsd:restriction base="dms:DateTime"/>
      </xsd:simpleType>
    </xsd:element>
    <xsd:element name="dmsubjectpersonal" ma:index="15" nillable="true" ma:displayName="Subject - Personal" ma:description="For content concerning an organisation" ma:internalName="dmsubjectpersonal">
      <xsd:simpleType>
        <xsd:restriction base="dms:Text"/>
      </xsd:simpleType>
    </xsd:element>
    <xsd:element name="dmgeneralnote" ma:index="18" nillable="true" ma:displayName="General note" ma:description="General public note" ma:internalName="dmgeneralnote">
      <xsd:simpleType>
        <xsd:restriction base="dms:Note">
          <xsd:maxLength value="255"/>
        </xsd:restriction>
      </xsd:simpleType>
    </xsd:element>
    <xsd:element name="dmlanguagelinks" ma:index="19" nillable="true" ma:displayName="Other languages" ma:description="" ma:hidden="true" ma:internalName="dmlanguagelinks">
      <xsd:simpleType>
        <xsd:restriction base="dms:Unknown"/>
      </xsd:simpleType>
    </xsd:element>
    <xsd:element name="TaxCatchAll" ma:index="26" nillable="true" ma:displayName="Taxonomy Catch All Column" ma:hidden="true" ma:list="{bbe67be6-d3cf-4c0c-840e-a9c10a46e87f}" ma:internalName="TaxCatchAll" ma:showField="CatchAllData" ma:web="67a33a64-024f-43c9-ba03-423464b66493">
      <xsd:complexType>
        <xsd:complexContent>
          <xsd:extension base="dms:MultiChoiceLookup">
            <xsd:sequence>
              <xsd:element name="Value" type="dms:Lookup" maxOccurs="unbounded" minOccurs="0" nillable="true"/>
            </xsd:sequence>
          </xsd:extension>
        </xsd:complexContent>
      </xsd:complexType>
    </xsd:element>
    <xsd:element name="TaxCatchAllLabel" ma:index="27" nillable="true" ma:displayName="Taxonomy Catch All Column1" ma:hidden="true" ma:list="{bbe67be6-d3cf-4c0c-840e-a9c10a46e87f}" ma:internalName="TaxCatchAllLabel" ma:readOnly="true" ma:showField="CatchAllDataLabel" ma:web="67a33a64-024f-43c9-ba03-423464b66493">
      <xsd:complexType>
        <xsd:complexContent>
          <xsd:extension base="dms:MultiChoiceLookup">
            <xsd:sequence>
              <xsd:element name="Value" type="dms:Lookup" maxOccurs="unbounded" minOccurs="0" nillable="true"/>
            </xsd:sequence>
          </xsd:extension>
        </xsd:complexContent>
      </xsd:complexType>
    </xsd:element>
    <xsd:element name="j40de1a117634500ac65b87be0377059" ma:index="28" nillable="true" ma:taxonomy="true" ma:internalName="j40de1a117634500ac65b87be0377059" ma:taxonomyFieldName="dmothercorporate" ma:displayName="Other corporate" ma:default="" ma:fieldId="{340de1a1-1763-4500-ac65-b87be0377059}" ma:taxonomyMulti="true" ma:sspId="e2ffc9e2-f137-4959-b204-145a48f82b0b" ma:termSetId="07032ecb-9534-41eb-874d-f5ca3431cbc6" ma:anchorId="00000000-0000-0000-0000-000000000000" ma:open="false" ma:isKeyword="false">
      <xsd:complexType>
        <xsd:sequence>
          <xsd:element ref="pc:Terms" minOccurs="0" maxOccurs="1"/>
        </xsd:sequence>
      </xsd:complexType>
    </xsd:element>
    <xsd:element name="bc08140a316241cdb48e2f700880873d" ma:index="31" ma:taxonomy="true" ma:internalName="bc08140a316241cdb48e2f700880873d" ma:taxonomyFieldName="dmaccessclassificationlevel" ma:displayName="Access Classification level" ma:default="217;#Internal|6e84e9be-f6bc-4243-9c22-c1ff20989e24" ma:fieldId="{bc08140a-3162-41cd-b48e-2f700880873d}" ma:sspId="e2ffc9e2-f137-4959-b204-145a48f82b0b" ma:termSetId="037c5cd5-b158-4a7f-af3a-252b823724ea" ma:anchorId="00000000-0000-0000-0000-000000000000" ma:open="false" ma:isKeyword="false">
      <xsd:complexType>
        <xsd:sequence>
          <xsd:element ref="pc:Terms" minOccurs="0" maxOccurs="1"/>
        </xsd:sequence>
      </xsd:complexType>
    </xsd:element>
    <xsd:element name="f1b20b977cca481182d958d0719f4bd9" ma:index="32" ma:taxonomy="true" ma:internalName="f1b20b977cca481182d958d0719f4bd9" ma:taxonomyFieldName="dmauthorcorporate" ma:displayName="Author - Corporate" ma:default="218;#European Audiovisual Observatory|592dd60a-8fef-415a-a763-d9197d71fadf" ma:fieldId="{f1b20b97-7cca-4811-82d9-58d0719f4bd9}" ma:taxonomyMulti="true" ma:sspId="e2ffc9e2-f137-4959-b204-145a48f82b0b" ma:termSetId="d9333d57-abe1-415d-a232-0bf9fee0416c" ma:anchorId="00000000-0000-0000-0000-000000000000" ma:open="false" ma:isKeyword="false">
      <xsd:complexType>
        <xsd:sequence>
          <xsd:element ref="pc:Terms" minOccurs="0" maxOccurs="1"/>
        </xsd:sequence>
      </xsd:complexType>
    </xsd:element>
    <xsd:element name="cbf16a577d6b43db99dfbc9d10cb2eb5" ma:index="33" nillable="true" ma:taxonomy="true" ma:internalName="cbf16a577d6b43db99dfbc9d10cb2eb5" ma:taxonomyFieldName="dmdocumenttype" ma:displayName="Document Type" ma:default="" ma:fieldId="{cbf16a57-7d6b-43db-99df-bc9d10cb2eb5}" ma:sspId="e2ffc9e2-f137-4959-b204-145a48f82b0b" ma:termSetId="985506a8-2e52-4650-b019-805b4b24376d" ma:anchorId="00000000-0000-0000-0000-000000000000" ma:open="false" ma:isKeyword="false">
      <xsd:complexType>
        <xsd:sequence>
          <xsd:element ref="pc:Terms" minOccurs="0" maxOccurs="1"/>
        </xsd:sequence>
      </xsd:complexType>
    </xsd:element>
    <xsd:element name="hcd3c982855d4afda7a8ae75fc54341a" ma:index="34" nillable="true" ma:taxonomy="true" ma:internalName="hcd3c982855d4afda7a8ae75fc54341a" ma:taxonomyFieldName="dmlanguages" ma:displayName="Language(s)" ma:default="" ma:fieldId="{1cd3c982-855d-4afd-a7a8-ae75fc54341a}" ma:taxonomyMulti="true" ma:sspId="e2ffc9e2-f137-4959-b204-145a48f82b0b" ma:termSetId="ab9d2615-07bf-4c33-a062-6f28348b2176" ma:anchorId="00000000-0000-0000-0000-000000000000" ma:open="false" ma:isKeyword="false">
      <xsd:complexType>
        <xsd:sequence>
          <xsd:element ref="pc:Terms" minOccurs="0" maxOccurs="1"/>
        </xsd:sequence>
      </xsd:complexType>
    </xsd:element>
    <xsd:element name="a4fd9ae738a64d2389bd84194e60f6aa" ma:index="35" nillable="true" ma:taxonomy="true" ma:internalName="a4fd9ae738a64d2389bd84194e60f6aa" ma:taxonomyFieldName="dmprogrammeactivities" ma:displayName="Programme of activities" ma:default="" ma:fieldId="{a4fd9ae7-38a6-4d23-89bd-84194e60f6aa}" ma:sspId="e2ffc9e2-f137-4959-b204-145a48f82b0b" ma:termSetId="cebd291a-4a45-4e52-be57-ddb85fbe9a36" ma:anchorId="00000000-0000-0000-0000-000000000000" ma:open="false" ma:isKeyword="false">
      <xsd:complexType>
        <xsd:sequence>
          <xsd:element ref="pc:Terms" minOccurs="0" maxOccurs="1"/>
        </xsd:sequence>
      </xsd:complexType>
    </xsd:element>
    <xsd:element name="i7f2c7483f3d43c5aba50b29884f06a5" ma:index="36" nillable="true" ma:taxonomy="true" ma:internalName="i7f2c7483f3d43c5aba50b29884f06a5" ma:taxonomyFieldName="dmsubjectcorporate" ma:displayName="Subject - Corporate body" ma:default="" ma:fieldId="{27f2c748-3f3d-43c5-aba5-0b29884f06a5}" ma:taxonomyMulti="true" ma:sspId="e2ffc9e2-f137-4959-b204-145a48f82b0b" ma:termSetId="d9333d57-abe1-415d-a232-0bf9fee0416c" ma:anchorId="00000000-0000-0000-0000-000000000000" ma:open="false" ma:isKeyword="false">
      <xsd:complexType>
        <xsd:sequence>
          <xsd:element ref="pc:Terms" minOccurs="0" maxOccurs="1"/>
        </xsd:sequence>
      </xsd:complexType>
    </xsd:element>
    <xsd:element name="iadfe8f1f56a4ddf8aeef4e2577fa743" ma:index="37" nillable="true" ma:taxonomy="true" ma:internalName="iadfe8f1f56a4ddf8aeef4e2577fa743" ma:taxonomyFieldName="dmsubjectfreekeyword" ma:displayName="Subject - Free keywords" ma:default="" ma:fieldId="{2adfe8f1-f56a-4ddf-8aee-f4e2577fa743}" ma:taxonomyMulti="true" ma:sspId="e2ffc9e2-f137-4959-b204-145a48f82b0b" ma:termSetId="2ab1f8ed-df45-46cf-8cab-739a41127d1d" ma:anchorId="00000000-0000-0000-0000-000000000000" ma:open="true" ma:isKeyword="false">
      <xsd:complexType>
        <xsd:sequence>
          <xsd:element ref="pc:Terms" minOccurs="0" maxOccurs="1"/>
        </xsd:sequence>
      </xsd:complexType>
    </xsd:element>
    <xsd:element name="ce04ed8e094b477198ff21eacd4d7eea" ma:index="38" nillable="true" ma:taxonomy="true" ma:internalName="ce04ed8e094b477198ff21eacd4d7eea" ma:taxonomyFieldName="dmsubjectgeographical" ma:displayName="Subject - Geographical" ma:default="" ma:fieldId="{ce04ed8e-094b-4771-98ff-21eacd4d7eea}" ma:taxonomyMulti="true" ma:sspId="e2ffc9e2-f137-4959-b204-145a48f82b0b" ma:termSetId="2d48af7f-d725-4222-869f-e8616affdc2b" ma:anchorId="00000000-0000-0000-0000-000000000000" ma:open="false" ma:isKeyword="false">
      <xsd:complexType>
        <xsd:sequence>
          <xsd:element ref="pc:Terms" minOccurs="0" maxOccurs="1"/>
        </xsd:sequence>
      </xsd:complexType>
    </xsd:element>
    <xsd:element name="b9180c0c23d6484cb1319ad92de8b532" ma:index="39" nillable="true" ma:taxonomy="true" ma:internalName="b9180c0c23d6484cb1319ad92de8b532" ma:taxonomyFieldName="dmsubjectkeyword" ma:displayName="Subject -  Keywords" ma:default="" ma:fieldId="{b9180c0c-23d6-484c-b131-9ad92de8b532}" ma:taxonomyMulti="true" ma:sspId="e2ffc9e2-f137-4959-b204-145a48f82b0b" ma:termSetId="1f0742b5-cd84-4909-b376-3e0d80802779" ma:anchorId="00000000-0000-0000-0000-000000000000" ma:open="false" ma:isKeyword="false">
      <xsd:complexType>
        <xsd:sequence>
          <xsd:element ref="pc:Terms" minOccurs="0" maxOccurs="1"/>
        </xsd:sequence>
      </xsd:complexType>
    </xsd:element>
    <xsd:element name="nbd601fd50244aec8a595a25377b2ac1" ma:index="40" nillable="true" ma:taxonomy="true" ma:internalName="nbd601fd50244aec8a595a25377b2ac1" ma:taxonomyFieldName="dmtopic" ma:displayName="Topic" ma:default="" ma:fieldId="{7bd601fd-5024-4aec-8a59-5a25377b2ac1}" ma:taxonomyMulti="true" ma:sspId="e2ffc9e2-f137-4959-b204-145a48f82b0b" ma:termSetId="43970ace-ad21-4af0-aa8a-33aaaee684c4" ma:anchorId="00000000-0000-0000-0000-000000000000" ma:open="false" ma:isKeyword="false">
      <xsd:complexType>
        <xsd:sequence>
          <xsd:element ref="pc:Terms" minOccurs="0" maxOccurs="1"/>
        </xsd:sequence>
      </xsd:complexType>
    </xsd:element>
    <xsd:element name="dmrmfolderpath" ma:index="42" nillable="true" ma:displayName="RMS" ma:internalName="dmrmfolderpath">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a33a64-024f-43c9-ba03-423464b66493" elementFormDefault="qualified">
    <xsd:import namespace="http://schemas.microsoft.com/office/2006/documentManagement/types"/>
    <xsd:import namespace="http://schemas.microsoft.com/office/infopath/2007/PartnerControls"/>
    <xsd:element name="aef4c704a7df414c8c73fe16caeecd2f" ma:index="41" ma:taxonomy="true" ma:internalName="aef4c704a7df414c8c73fe16caeecd2f" ma:taxonomyFieldName="obsbusinessgrouping" ma:displayName="Business grouping" ma:default="" ma:fieldId="{aef4c704-a7df-414c-8c73-fe16caeecd2f}" ma:taxonomyMulti="true" ma:sspId="e2ffc9e2-f137-4959-b204-145a48f82b0b" ma:termSetId="7b60823a-4955-46f0-895f-85381d342a3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3" ma:displayName="Content Type"/>
        <xsd:element ref="dc:title"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p:properties xmlns:p="http://schemas.microsoft.com/office/2006/metadata/properties" xmlns:xsi="http://www.w3.org/2001/XMLSchema-instance" xmlns:pc="http://schemas.microsoft.com/office/infopath/2007/PartnerControls">
  <documentManagement>
    <dmdocid xmlns="4838c6fa-9a4a-497b-a233-5c4f8bc6fea9">CED20140022041</dmdocid>
    <TaxCatchAll xmlns="4838c6fa-9a4a-497b-a233-5c4f8bc6fea9">
      <Value xmlns="4838c6fa-9a4a-497b-a233-5c4f8bc6fea9">291</Value>
      <Value xmlns="4838c6fa-9a4a-497b-a233-5c4f8bc6fea9">218</Value>
      <Value xmlns="4838c6fa-9a4a-497b-a233-5c4f8bc6fea9">217</Value>
    </TaxCatchAll>
    <a4fd9ae738a64d2389bd84194e60f6aa xmlns="4838c6fa-9a4a-497b-a233-5c4f8bc6fea9">
      <Terms xmlns="http://schemas.microsoft.com/office/infopath/2007/PartnerControls"/>
    </a4fd9ae738a64d2389bd84194e60f6aa>
    <dmrmfolderpath xmlns="4838c6fa-9a4a-497b-a233-5c4f8bc6fea9" xsi:nil="true"/>
    <dmauthorpersonal xmlns="4838c6fa-9a4a-497b-a233-5c4f8bc6fea9" xsi:nil="true"/>
    <aef4c704a7df414c8c73fe16caeecd2f xmlns="67a33a64-024f-43c9-ba03-423464b66493">
      <Terms xmlns="http://schemas.microsoft.com/office/infopath/2007/PartnerControls">
        <TermInfo xmlns="http://schemas.microsoft.com/office/infopath/2007/PartnerControls">
          <TermName xmlns="http://schemas.microsoft.com/office/infopath/2007/PartnerControls">Economic analysis</TermName>
          <TermId xmlns="http://schemas.microsoft.com/office/infopath/2007/PartnerControls">896b6b22-f86f-4a6a-a683-6c64c170c114</TermId>
        </TermInfo>
      </Terms>
    </aef4c704a7df414c8c73fe16caeecd2f>
    <b9180c0c23d6484cb1319ad92de8b532 xmlns="4838c6fa-9a4a-497b-a233-5c4f8bc6fea9">
      <Terms xmlns="http://schemas.microsoft.com/office/infopath/2007/PartnerControls"/>
    </b9180c0c23d6484cb1319ad92de8b532>
    <dmreferencenumber xmlns="4838c6fa-9a4a-497b-a233-5c4f8bc6fea9" xsi:nil="true"/>
    <dmdocumentdate xmlns="4838c6fa-9a4a-497b-a233-5c4f8bc6fea9">2014-06-09T22:00:00+00:00</dmdocumentdate>
    <ce04ed8e094b477198ff21eacd4d7eea xmlns="4838c6fa-9a4a-497b-a233-5c4f8bc6fea9">
      <Terms xmlns="http://schemas.microsoft.com/office/infopath/2007/PartnerControls"/>
    </ce04ed8e094b477198ff21eacd4d7eea>
    <dmgeneralnote xmlns="4838c6fa-9a4a-497b-a233-5c4f8bc6fea9" xsi:nil="true"/>
    <bc08140a316241cdb48e2f700880873d xmlns="4838c6fa-9a4a-497b-a233-5c4f8bc6fea9">
      <Terms xmlns="http://schemas.microsoft.com/office/infopath/2007/PartnerControls">
        <TermInfo xmlns="http://schemas.microsoft.com/office/infopath/2007/PartnerControls">
          <TermName xmlns="http://schemas.microsoft.com/office/infopath/2007/PartnerControls">interne</TermName>
          <TermId xmlns="http://schemas.microsoft.com/office/infopath/2007/PartnerControls">6e84e9be-f6bc-4243-9c22-c1ff20989e24</TermId>
        </TermInfo>
      </Terms>
    </bc08140a316241cdb48e2f700880873d>
    <f1b20b977cca481182d958d0719f4bd9 xmlns="4838c6fa-9a4a-497b-a233-5c4f8bc6fea9">
      <Terms xmlns="http://schemas.microsoft.com/office/infopath/2007/PartnerControls">
        <TermInfo xmlns="http://schemas.microsoft.com/office/infopath/2007/PartnerControls">
          <TermName xmlns="http://schemas.microsoft.com/office/infopath/2007/PartnerControls">Observatoire européen de l'audiovisuel</TermName>
          <TermId xmlns="http://schemas.microsoft.com/office/infopath/2007/PartnerControls">592dd60a-8fef-415a-a763-d9197d71fadf</TermId>
        </TermInfo>
      </Terms>
    </f1b20b977cca481182d958d0719f4bd9>
    <cbf16a577d6b43db99dfbc9d10cb2eb5 xmlns="4838c6fa-9a4a-497b-a233-5c4f8bc6fea9">
      <Terms xmlns="http://schemas.microsoft.com/office/infopath/2007/PartnerControls"/>
    </cbf16a577d6b43db99dfbc9d10cb2eb5>
    <hcd3c982855d4afda7a8ae75fc54341a xmlns="4838c6fa-9a4a-497b-a233-5c4f8bc6fea9">
      <Terms xmlns="http://schemas.microsoft.com/office/infopath/2007/PartnerControls"/>
    </hcd3c982855d4afda7a8ae75fc54341a>
    <i7f2c7483f3d43c5aba50b29884f06a5 xmlns="4838c6fa-9a4a-497b-a233-5c4f8bc6fea9">
      <Terms xmlns="http://schemas.microsoft.com/office/infopath/2007/PartnerControls"/>
    </i7f2c7483f3d43c5aba50b29884f06a5>
    <dmlanguagelinks xmlns="4838c6fa-9a4a-497b-a233-5c4f8bc6fea9" xsi:nil="true"/>
    <nbd601fd50244aec8a595a25377b2ac1 xmlns="4838c6fa-9a4a-497b-a233-5c4f8bc6fea9">
      <Terms xmlns="http://schemas.microsoft.com/office/infopath/2007/PartnerControls"/>
    </nbd601fd50244aec8a595a25377b2ac1>
    <iadfe8f1f56a4ddf8aeef4e2577fa743 xmlns="4838c6fa-9a4a-497b-a233-5c4f8bc6fea9">
      <Terms xmlns="http://schemas.microsoft.com/office/infopath/2007/PartnerControls"/>
    </iadfe8f1f56a4ddf8aeef4e2577fa743>
    <dmtitlecontinuation xmlns="4838c6fa-9a4a-497b-a233-5c4f8bc6fea9" xsi:nil="true"/>
    <j40de1a117634500ac65b87be0377059 xmlns="4838c6fa-9a4a-497b-a233-5c4f8bc6fea9">
      <Terms xmlns="http://schemas.microsoft.com/office/infopath/2007/PartnerControls"/>
    </j40de1a117634500ac65b87be0377059>
    <dmsubjectpersonal xmlns="4838c6fa-9a4a-497b-a233-5c4f8bc6fea9" xsi:nil="true"/>
  </documentManagement>
</p:properties>
</file>

<file path=customXml/itemProps1.xml><?xml version="1.0" encoding="utf-8"?>
<ds:datastoreItem xmlns:ds="http://schemas.openxmlformats.org/officeDocument/2006/customXml" ds:itemID="{74506E34-CD27-4F2F-BDE9-5014E801763A}">
  <ds:schemaRefs>
    <ds:schemaRef ds:uri="Microsoft.SharePoint.Taxonomy.ContentTypeSync"/>
  </ds:schemaRefs>
</ds:datastoreItem>
</file>

<file path=customXml/itemProps2.xml><?xml version="1.0" encoding="utf-8"?>
<ds:datastoreItem xmlns:ds="http://schemas.openxmlformats.org/officeDocument/2006/customXml" ds:itemID="{92F5E738-9A1D-4EE4-A382-9B02C48A64C8}">
  <ds:schemaRefs>
    <ds:schemaRef ds:uri="http://schemas.microsoft.com/office/2006/metadata/longProperties"/>
  </ds:schemaRefs>
</ds:datastoreItem>
</file>

<file path=customXml/itemProps3.xml><?xml version="1.0" encoding="utf-8"?>
<ds:datastoreItem xmlns:ds="http://schemas.openxmlformats.org/officeDocument/2006/customXml" ds:itemID="{17A70582-FAE1-4439-9D07-598A6C67C48E}">
  <ds:schemaRefs>
    <ds:schemaRef ds:uri="http://schemas.microsoft.com/sharepoint/v3/contenttype/forms"/>
  </ds:schemaRefs>
</ds:datastoreItem>
</file>

<file path=customXml/itemProps4.xml><?xml version="1.0" encoding="utf-8"?>
<ds:datastoreItem xmlns:ds="http://schemas.openxmlformats.org/officeDocument/2006/customXml" ds:itemID="{BE51BBA2-7AF5-442F-83E7-B74F20944193}">
  <ds:schemaRefs>
    <ds:schemaRef ds:uri="http://schemas.microsoft.com/office/2006/metadata/customXsn"/>
  </ds:schemaRefs>
</ds:datastoreItem>
</file>

<file path=customXml/itemProps5.xml><?xml version="1.0" encoding="utf-8"?>
<ds:datastoreItem xmlns:ds="http://schemas.openxmlformats.org/officeDocument/2006/customXml" ds:itemID="{4DA218F3-52ED-4910-9115-A3C040F863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38c6fa-9a4a-497b-a233-5c4f8bc6fea9"/>
    <ds:schemaRef ds:uri="67a33a64-024f-43c9-ba03-423464b664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9CD6CAD2-B2CF-466B-868B-F731AD6A2639}">
  <ds:schemaRefs>
    <ds:schemaRef ds:uri="http://purl.org/dc/elements/1.1/"/>
    <ds:schemaRef ds:uri="http://schemas.microsoft.com/office/2006/metadata/properties"/>
    <ds:schemaRef ds:uri="http://purl.org/dc/terms/"/>
    <ds:schemaRef ds:uri="4838c6fa-9a4a-497b-a233-5c4f8bc6fea9"/>
    <ds:schemaRef ds:uri="http://schemas.microsoft.com/office/2006/documentManagement/types"/>
    <ds:schemaRef ds:uri="http://schemas.openxmlformats.org/package/2006/metadata/core-properties"/>
    <ds:schemaRef ds:uri="http://schemas.microsoft.com/office/infopath/2007/PartnerControls"/>
    <ds:schemaRef ds:uri="67a33a64-024f-43c9-ba03-423464b6649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5886</TotalTime>
  <Words>916</Words>
  <Application>Microsoft Office PowerPoint</Application>
  <PresentationFormat>Affichage à l'écran (4:3)</PresentationFormat>
  <Paragraphs>193</Paragraphs>
  <Slides>29</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29</vt:i4>
      </vt:variant>
    </vt:vector>
  </HeadingPairs>
  <TitlesOfParts>
    <vt:vector size="33" baseType="lpstr">
      <vt:lpstr>Times New Roman</vt:lpstr>
      <vt:lpstr>Wingdings</vt:lpstr>
      <vt:lpstr>Arial</vt:lpstr>
      <vt:lpstr>Custom Design</vt:lpstr>
      <vt:lpstr>       L’IMPACT DES SERVICES A LA DEMANDE SUR LES MARCHES AUDIOVISUELS EUROPEENS  Contribution au séminaire organisé par le Centre d’études des médias (Montréal, 30 octobre 2015)  André LANGE Expert indépendant    </vt:lpstr>
      <vt:lpstr>BREAKDOWN OF THE AUDIOVISUAL WORLDWIDE MARKET  (2009-2013) : EU COMPANIES HAVE LOST 5,3 % OF MARKET SHARE IN 5 YEARS Film-TV-Radio-Recorded Music – Video games     Source : European Audiovisual Observatory</vt:lpstr>
      <vt:lpstr>WORLDWIDE AUDIOVISUAL REVENUES OF 4 LEADING US INTERNET PLAYERS (2009-2013) – USD Million  Source: European Audiovisual Observatory</vt:lpstr>
      <vt:lpstr>« BRICK AND MORTAR » vs ONLINE DISTRIBUTION OF CULTURAL GOODS  OPERATING REVENUES OF THE 5 EU LEADING RETAILERS (2009-2013) – EUR billions</vt:lpstr>
      <vt:lpstr>« BRICK AND MORTAR » vs ONLINE SALES OF DVD/BD IN EU (2009-2013) – EUR billion Source : IHS / IVF </vt:lpstr>
      <vt:lpstr>QUESTIONS</vt:lpstr>
      <vt:lpstr>OPERATING REVENUES OF MAIN DIGITAL CONTENT PROVIDERS IN EUROPE (2008-2013) – EUR million Source: AMADEUS database / OBS</vt:lpstr>
      <vt:lpstr>EVOLUTION OF THE VoD MARKET IN THE EU  (2009-2013)  EUR million Source : IVF/IHS</vt:lpstr>
      <vt:lpstr>RATE OF GROWTH OF THE VARIOUS VoD SEGMENTS IN THE EU (2009-2013) Source : IHS / IVF / OBS</vt:lpstr>
      <vt:lpstr>SVoD  MARKET SHARE IN UK (2013) Source : BVA</vt:lpstr>
      <vt:lpstr>QUESTIONS </vt:lpstr>
      <vt:lpstr>CONSUMERS’ EXPENSES IN THE EU (2009-2013) EUR million Source : IHS and OBS</vt:lpstr>
      <vt:lpstr>RATE OF GROWTH OF PAY-TV CONSUMERS’ EXPENSES AND OF SVoD EXPENSES (2009-2013) Source : IHS / IVF / OBS</vt:lpstr>
      <vt:lpstr>PAY-TV vs SVoD vs transactionnal TV</vt:lpstr>
      <vt:lpstr>QUESTIONS ON THE TRANSACTIONAL VoD MARKET </vt:lpstr>
      <vt:lpstr>EVOLUTION OF ADSPEND IN THE EU (2009-2013) EUR million Source : Warc</vt:lpstr>
      <vt:lpstr>BREAKDOWN OF ADSPEND IN THE EU (2009-2013)  in % Source : Warc / OBS</vt:lpstr>
      <vt:lpstr>IN EUROPE, VIDEO ADSPEND IS STILL A TINY PART OF INTERNET ADSPEND    3,4 % in 2012, 4,5 % in 2013 Source : OBS on eMarketer and Warc data</vt:lpstr>
      <vt:lpstr>QUESTIONS</vt:lpstr>
      <vt:lpstr>THE ROLE OF THE ON-DEMAND AUDIOVISUAL SERVICES AND PLATFORMS IN THE PROMOTION AND PRODUCTION OF EUROPEAN WORKS</vt:lpstr>
      <vt:lpstr>INVESTMENTS BY BROADCASTERS IN PRODUCTION (Co-production, pre-sales)</vt:lpstr>
      <vt:lpstr>MANDATORY INVESTMENTS BY PROVIDERS OF VoD SERVICES IN France (2011)  Source : CSA</vt:lpstr>
      <vt:lpstr>MANDATORY CONTRIBUTIONS TO FILM FUND</vt:lpstr>
      <vt:lpstr>ESTABLISHMENT OF AVAILABLE VoD SERVICES IN EU COUNTRIES (2013) Source : European Audiovisual Observatory / MAVISE database</vt:lpstr>
      <vt:lpstr>THE ISSUE OF DE-LOCALISATION vs FREE CIRCULATION OF SERVICES</vt:lpstr>
      <vt:lpstr>France – PRIVATE BROADCASTERS USE THE ARGUMENT OF EXTERNAL COMPETITION TO OBTAIN REVIEW OF THE OBLIGATIONS</vt:lpstr>
      <vt:lpstr>THE HYPOTHESIS OF TAXING REVENUES OF FOREIGN SERVICES    - France : Proposed by the Lescure report and recommanded by the CSA (December 2013) Mrs Pellerin proposing revieweing of the principle of country of establishment (October 2014) Notification to the Commission (October 2014)  - Germany : Currently in discussion with the Commission : possibility of taxing foreign services if they do not contribute in the country of establishment  </vt:lpstr>
      <vt:lpstr>AND A LAST QUESTION</vt:lpstr>
      <vt:lpstr>THANK YOU !</vt:lpstr>
    </vt:vector>
  </TitlesOfParts>
  <Company>O.E.A.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Investments Rome</dc:title>
  <dc:creator>OBS</dc:creator>
  <cp:lastModifiedBy>André LANGE</cp:lastModifiedBy>
  <cp:revision>153</cp:revision>
  <dcterms:created xsi:type="dcterms:W3CDTF">2003-08-27T12:12:58Z</dcterms:created>
  <dcterms:modified xsi:type="dcterms:W3CDTF">2015-10-26T11:16:44Z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mothercorporate">
    <vt:lpwstr/>
  </property>
  <property fmtid="{D5CDD505-2E9C-101B-9397-08002B2CF9AE}" pid="3" name="dmtopic">
    <vt:lpwstr/>
  </property>
  <property fmtid="{D5CDD505-2E9C-101B-9397-08002B2CF9AE}" pid="4" name="dmaccessclassificationlevel">
    <vt:lpwstr>217;#interne|6e84e9be-f6bc-4243-9c22-c1ff20989e24</vt:lpwstr>
  </property>
  <property fmtid="{D5CDD505-2E9C-101B-9397-08002B2CF9AE}" pid="5" name="dmsubjectfreekeyword">
    <vt:lpwstr/>
  </property>
  <property fmtid="{D5CDD505-2E9C-101B-9397-08002B2CF9AE}" pid="6" name="dmlanguages">
    <vt:lpwstr/>
  </property>
  <property fmtid="{D5CDD505-2E9C-101B-9397-08002B2CF9AE}" pid="7" name="dmauthorcorporate">
    <vt:lpwstr>218;#Observatoire européen de l'audiovisuel|592dd60a-8fef-415a-a763-d9197d71fadf</vt:lpwstr>
  </property>
  <property fmtid="{D5CDD505-2E9C-101B-9397-08002B2CF9AE}" pid="8" name="dmsubjectcorporate">
    <vt:lpwstr/>
  </property>
  <property fmtid="{D5CDD505-2E9C-101B-9397-08002B2CF9AE}" pid="9" name="dmsubjectgeographical">
    <vt:lpwstr/>
  </property>
  <property fmtid="{D5CDD505-2E9C-101B-9397-08002B2CF9AE}" pid="10" name="obsbusinessgrouping">
    <vt:lpwstr>291;#Economic analysis|896b6b22-f86f-4a6a-a683-6c64c170c114</vt:lpwstr>
  </property>
  <property fmtid="{D5CDD505-2E9C-101B-9397-08002B2CF9AE}" pid="11" name="dmsubjectkeyword">
    <vt:lpwstr/>
  </property>
  <property fmtid="{D5CDD505-2E9C-101B-9397-08002B2CF9AE}" pid="12" name="dmdocumenttype">
    <vt:lpwstr/>
  </property>
  <property fmtid="{D5CDD505-2E9C-101B-9397-08002B2CF9AE}" pid="13" name="dmprogrammeactivities">
    <vt:lpwstr/>
  </property>
</Properties>
</file>