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9" r:id="rId1"/>
  </p:sldMasterIdLst>
  <p:sldIdLst>
    <p:sldId id="256" r:id="rId2"/>
    <p:sldId id="271" r:id="rId3"/>
    <p:sldId id="273" r:id="rId4"/>
    <p:sldId id="268" r:id="rId5"/>
    <p:sldId id="269" r:id="rId6"/>
    <p:sldId id="270" r:id="rId7"/>
    <p:sldId id="272" r:id="rId8"/>
    <p:sldId id="274" r:id="rId9"/>
    <p:sldId id="275" r:id="rId10"/>
    <p:sldId id="276" r:id="rId11"/>
    <p:sldId id="277" r:id="rId12"/>
    <p:sldId id="281" r:id="rId13"/>
    <p:sldId id="278" r:id="rId14"/>
    <p:sldId id="279" r:id="rId15"/>
    <p:sldId id="280"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195"/>
    <p:restoredTop sz="94692"/>
  </p:normalViewPr>
  <p:slideViewPr>
    <p:cSldViewPr snapToGrid="0">
      <p:cViewPr varScale="1">
        <p:scale>
          <a:sx n="93" d="100"/>
          <a:sy n="93" d="100"/>
        </p:scale>
        <p:origin x="224"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2A300E-6D89-6FEE-930D-F33E26B0609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45790324-430D-AE54-A5A7-1AD6E48BBE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FB888004-FFED-1D1D-5D2D-160C322C3C66}"/>
              </a:ext>
            </a:extLst>
          </p:cNvPr>
          <p:cNvSpPr>
            <a:spLocks noGrp="1"/>
          </p:cNvSpPr>
          <p:nvPr>
            <p:ph type="dt" sz="half" idx="10"/>
          </p:nvPr>
        </p:nvSpPr>
        <p:spPr/>
        <p:txBody>
          <a:bodyPr/>
          <a:lstStyle/>
          <a:p>
            <a:fld id="{948B4BC2-4FBB-8647-8D00-95E336D47B82}" type="datetimeFigureOut">
              <a:rPr lang="fr-FR" smtClean="0"/>
              <a:t>01/10/2024</a:t>
            </a:fld>
            <a:endParaRPr lang="fr-FR"/>
          </a:p>
        </p:txBody>
      </p:sp>
      <p:sp>
        <p:nvSpPr>
          <p:cNvPr id="5" name="Espace réservé du pied de page 4">
            <a:extLst>
              <a:ext uri="{FF2B5EF4-FFF2-40B4-BE49-F238E27FC236}">
                <a16:creationId xmlns:a16="http://schemas.microsoft.com/office/drawing/2014/main" id="{2F15A812-609B-E52F-DE6C-67B52EF1AE9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16583FC-A2D5-FE9D-084E-B32A74CFCC04}"/>
              </a:ext>
            </a:extLst>
          </p:cNvPr>
          <p:cNvSpPr>
            <a:spLocks noGrp="1"/>
          </p:cNvSpPr>
          <p:nvPr>
            <p:ph type="sldNum" sz="quarter" idx="12"/>
          </p:nvPr>
        </p:nvSpPr>
        <p:spPr/>
        <p:txBody>
          <a:bodyPr/>
          <a:lstStyle/>
          <a:p>
            <a:fld id="{FF52F38D-8E07-4844-9226-14765CE3F3C5}" type="slidenum">
              <a:rPr lang="fr-FR" smtClean="0"/>
              <a:t>‹N°›</a:t>
            </a:fld>
            <a:endParaRPr lang="fr-FR"/>
          </a:p>
        </p:txBody>
      </p:sp>
    </p:spTree>
    <p:extLst>
      <p:ext uri="{BB962C8B-B14F-4D97-AF65-F5344CB8AC3E}">
        <p14:creationId xmlns:p14="http://schemas.microsoft.com/office/powerpoint/2010/main" val="2635615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852BB1-44E3-79C7-1A3D-F89D574711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0A1231D5-3834-51B4-CE98-2025586075C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69E69A4-FE51-F185-F1CD-2A9C20F60E11}"/>
              </a:ext>
            </a:extLst>
          </p:cNvPr>
          <p:cNvSpPr>
            <a:spLocks noGrp="1"/>
          </p:cNvSpPr>
          <p:nvPr>
            <p:ph type="dt" sz="half" idx="10"/>
          </p:nvPr>
        </p:nvSpPr>
        <p:spPr/>
        <p:txBody>
          <a:bodyPr/>
          <a:lstStyle/>
          <a:p>
            <a:fld id="{948B4BC2-4FBB-8647-8D00-95E336D47B82}" type="datetimeFigureOut">
              <a:rPr lang="fr-FR" smtClean="0"/>
              <a:t>01/10/2024</a:t>
            </a:fld>
            <a:endParaRPr lang="fr-FR"/>
          </a:p>
        </p:txBody>
      </p:sp>
      <p:sp>
        <p:nvSpPr>
          <p:cNvPr id="5" name="Espace réservé du pied de page 4">
            <a:extLst>
              <a:ext uri="{FF2B5EF4-FFF2-40B4-BE49-F238E27FC236}">
                <a16:creationId xmlns:a16="http://schemas.microsoft.com/office/drawing/2014/main" id="{89AC5815-E0E9-5519-771B-64E0B74457A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D6B5744-4BA6-EC4D-73F4-443B3B3E2C0C}"/>
              </a:ext>
            </a:extLst>
          </p:cNvPr>
          <p:cNvSpPr>
            <a:spLocks noGrp="1"/>
          </p:cNvSpPr>
          <p:nvPr>
            <p:ph type="sldNum" sz="quarter" idx="12"/>
          </p:nvPr>
        </p:nvSpPr>
        <p:spPr/>
        <p:txBody>
          <a:bodyPr/>
          <a:lstStyle/>
          <a:p>
            <a:fld id="{FF52F38D-8E07-4844-9226-14765CE3F3C5}" type="slidenum">
              <a:rPr lang="fr-FR" smtClean="0"/>
              <a:t>‹N°›</a:t>
            </a:fld>
            <a:endParaRPr lang="fr-FR"/>
          </a:p>
        </p:txBody>
      </p:sp>
    </p:spTree>
    <p:extLst>
      <p:ext uri="{BB962C8B-B14F-4D97-AF65-F5344CB8AC3E}">
        <p14:creationId xmlns:p14="http://schemas.microsoft.com/office/powerpoint/2010/main" val="2906545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2B4E213-7A28-805E-06AF-C3C826E691E0}"/>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61A0D36-391D-6A92-9B56-0A952FAC88E6}"/>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35A50A3-17FE-3D38-CA81-119F1F6EBD62}"/>
              </a:ext>
            </a:extLst>
          </p:cNvPr>
          <p:cNvSpPr>
            <a:spLocks noGrp="1"/>
          </p:cNvSpPr>
          <p:nvPr>
            <p:ph type="dt" sz="half" idx="10"/>
          </p:nvPr>
        </p:nvSpPr>
        <p:spPr/>
        <p:txBody>
          <a:bodyPr/>
          <a:lstStyle/>
          <a:p>
            <a:fld id="{948B4BC2-4FBB-8647-8D00-95E336D47B82}" type="datetimeFigureOut">
              <a:rPr lang="fr-FR" smtClean="0"/>
              <a:t>01/10/2024</a:t>
            </a:fld>
            <a:endParaRPr lang="fr-FR"/>
          </a:p>
        </p:txBody>
      </p:sp>
      <p:sp>
        <p:nvSpPr>
          <p:cNvPr id="5" name="Espace réservé du pied de page 4">
            <a:extLst>
              <a:ext uri="{FF2B5EF4-FFF2-40B4-BE49-F238E27FC236}">
                <a16:creationId xmlns:a16="http://schemas.microsoft.com/office/drawing/2014/main" id="{2CAD2231-3796-2821-E400-6551D91D596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8BB57DF-227E-F29F-9C70-DB023C486922}"/>
              </a:ext>
            </a:extLst>
          </p:cNvPr>
          <p:cNvSpPr>
            <a:spLocks noGrp="1"/>
          </p:cNvSpPr>
          <p:nvPr>
            <p:ph type="sldNum" sz="quarter" idx="12"/>
          </p:nvPr>
        </p:nvSpPr>
        <p:spPr/>
        <p:txBody>
          <a:bodyPr/>
          <a:lstStyle/>
          <a:p>
            <a:fld id="{FF52F38D-8E07-4844-9226-14765CE3F3C5}" type="slidenum">
              <a:rPr lang="fr-FR" smtClean="0"/>
              <a:t>‹N°›</a:t>
            </a:fld>
            <a:endParaRPr lang="fr-FR"/>
          </a:p>
        </p:txBody>
      </p:sp>
    </p:spTree>
    <p:extLst>
      <p:ext uri="{BB962C8B-B14F-4D97-AF65-F5344CB8AC3E}">
        <p14:creationId xmlns:p14="http://schemas.microsoft.com/office/powerpoint/2010/main" val="823494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92C6A9-0217-3CDE-601D-2BCE82A2FA1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92888E4-CACA-9337-8141-758B085FC16A}"/>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9DF6504-344E-8E20-2475-0EC0925CD9A6}"/>
              </a:ext>
            </a:extLst>
          </p:cNvPr>
          <p:cNvSpPr>
            <a:spLocks noGrp="1"/>
          </p:cNvSpPr>
          <p:nvPr>
            <p:ph type="dt" sz="half" idx="10"/>
          </p:nvPr>
        </p:nvSpPr>
        <p:spPr/>
        <p:txBody>
          <a:bodyPr/>
          <a:lstStyle/>
          <a:p>
            <a:fld id="{948B4BC2-4FBB-8647-8D00-95E336D47B82}" type="datetimeFigureOut">
              <a:rPr lang="fr-FR" smtClean="0"/>
              <a:t>01/10/2024</a:t>
            </a:fld>
            <a:endParaRPr lang="fr-FR"/>
          </a:p>
        </p:txBody>
      </p:sp>
      <p:sp>
        <p:nvSpPr>
          <p:cNvPr id="5" name="Espace réservé du pied de page 4">
            <a:extLst>
              <a:ext uri="{FF2B5EF4-FFF2-40B4-BE49-F238E27FC236}">
                <a16:creationId xmlns:a16="http://schemas.microsoft.com/office/drawing/2014/main" id="{1F374ED1-4C71-9843-043C-624820C13E6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529ED0D-1594-88F7-484D-A730CF70D931}"/>
              </a:ext>
            </a:extLst>
          </p:cNvPr>
          <p:cNvSpPr>
            <a:spLocks noGrp="1"/>
          </p:cNvSpPr>
          <p:nvPr>
            <p:ph type="sldNum" sz="quarter" idx="12"/>
          </p:nvPr>
        </p:nvSpPr>
        <p:spPr/>
        <p:txBody>
          <a:bodyPr/>
          <a:lstStyle/>
          <a:p>
            <a:fld id="{FF52F38D-8E07-4844-9226-14765CE3F3C5}" type="slidenum">
              <a:rPr lang="fr-FR" smtClean="0"/>
              <a:t>‹N°›</a:t>
            </a:fld>
            <a:endParaRPr lang="fr-FR"/>
          </a:p>
        </p:txBody>
      </p:sp>
    </p:spTree>
    <p:extLst>
      <p:ext uri="{BB962C8B-B14F-4D97-AF65-F5344CB8AC3E}">
        <p14:creationId xmlns:p14="http://schemas.microsoft.com/office/powerpoint/2010/main" val="1987357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FFD621-D1F2-803A-8053-D43E0AE1780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84F304AE-143A-632F-51A4-165EF2F387C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02D12D66-21DC-6F56-78B5-B06CCF2E3A08}"/>
              </a:ext>
            </a:extLst>
          </p:cNvPr>
          <p:cNvSpPr>
            <a:spLocks noGrp="1"/>
          </p:cNvSpPr>
          <p:nvPr>
            <p:ph type="dt" sz="half" idx="10"/>
          </p:nvPr>
        </p:nvSpPr>
        <p:spPr/>
        <p:txBody>
          <a:bodyPr/>
          <a:lstStyle/>
          <a:p>
            <a:fld id="{948B4BC2-4FBB-8647-8D00-95E336D47B82}" type="datetimeFigureOut">
              <a:rPr lang="fr-FR" smtClean="0"/>
              <a:t>01/10/2024</a:t>
            </a:fld>
            <a:endParaRPr lang="fr-FR"/>
          </a:p>
        </p:txBody>
      </p:sp>
      <p:sp>
        <p:nvSpPr>
          <p:cNvPr id="5" name="Espace réservé du pied de page 4">
            <a:extLst>
              <a:ext uri="{FF2B5EF4-FFF2-40B4-BE49-F238E27FC236}">
                <a16:creationId xmlns:a16="http://schemas.microsoft.com/office/drawing/2014/main" id="{92AC5115-6916-D11E-7DE6-1B7EDB75E1F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0F4B6DE-230C-10C3-686E-672D8C786BAB}"/>
              </a:ext>
            </a:extLst>
          </p:cNvPr>
          <p:cNvSpPr>
            <a:spLocks noGrp="1"/>
          </p:cNvSpPr>
          <p:nvPr>
            <p:ph type="sldNum" sz="quarter" idx="12"/>
          </p:nvPr>
        </p:nvSpPr>
        <p:spPr/>
        <p:txBody>
          <a:bodyPr/>
          <a:lstStyle/>
          <a:p>
            <a:fld id="{FF52F38D-8E07-4844-9226-14765CE3F3C5}" type="slidenum">
              <a:rPr lang="fr-FR" smtClean="0"/>
              <a:t>‹N°›</a:t>
            </a:fld>
            <a:endParaRPr lang="fr-FR"/>
          </a:p>
        </p:txBody>
      </p:sp>
    </p:spTree>
    <p:extLst>
      <p:ext uri="{BB962C8B-B14F-4D97-AF65-F5344CB8AC3E}">
        <p14:creationId xmlns:p14="http://schemas.microsoft.com/office/powerpoint/2010/main" val="715676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CC55E5-A3BB-6A1F-C9A4-66A3C840EA2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F94132B-FC90-5C76-F366-315150CBC6B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B3C8B3BB-E16A-24C4-2AD3-4C2A68426B42}"/>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6C546E8-8308-C0BD-F501-15E5912CAF0F}"/>
              </a:ext>
            </a:extLst>
          </p:cNvPr>
          <p:cNvSpPr>
            <a:spLocks noGrp="1"/>
          </p:cNvSpPr>
          <p:nvPr>
            <p:ph type="dt" sz="half" idx="10"/>
          </p:nvPr>
        </p:nvSpPr>
        <p:spPr/>
        <p:txBody>
          <a:bodyPr/>
          <a:lstStyle/>
          <a:p>
            <a:fld id="{948B4BC2-4FBB-8647-8D00-95E336D47B82}" type="datetimeFigureOut">
              <a:rPr lang="fr-FR" smtClean="0"/>
              <a:t>01/10/2024</a:t>
            </a:fld>
            <a:endParaRPr lang="fr-FR"/>
          </a:p>
        </p:txBody>
      </p:sp>
      <p:sp>
        <p:nvSpPr>
          <p:cNvPr id="6" name="Espace réservé du pied de page 5">
            <a:extLst>
              <a:ext uri="{FF2B5EF4-FFF2-40B4-BE49-F238E27FC236}">
                <a16:creationId xmlns:a16="http://schemas.microsoft.com/office/drawing/2014/main" id="{FF817184-2F4B-70C0-09A3-825239A778F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CCF1DCE-5036-0525-497E-8B663899301C}"/>
              </a:ext>
            </a:extLst>
          </p:cNvPr>
          <p:cNvSpPr>
            <a:spLocks noGrp="1"/>
          </p:cNvSpPr>
          <p:nvPr>
            <p:ph type="sldNum" sz="quarter" idx="12"/>
          </p:nvPr>
        </p:nvSpPr>
        <p:spPr/>
        <p:txBody>
          <a:bodyPr/>
          <a:lstStyle/>
          <a:p>
            <a:fld id="{FF52F38D-8E07-4844-9226-14765CE3F3C5}" type="slidenum">
              <a:rPr lang="fr-FR" smtClean="0"/>
              <a:t>‹N°›</a:t>
            </a:fld>
            <a:endParaRPr lang="fr-FR"/>
          </a:p>
        </p:txBody>
      </p:sp>
    </p:spTree>
    <p:extLst>
      <p:ext uri="{BB962C8B-B14F-4D97-AF65-F5344CB8AC3E}">
        <p14:creationId xmlns:p14="http://schemas.microsoft.com/office/powerpoint/2010/main" val="4003412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FC73DC-30F1-29E7-5CCF-02A53380A22D}"/>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A13A87E0-7C5F-D9C5-C594-4E245CCFB7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0C7DC58-F5F0-CB79-1DB9-8ED0BF37AFEC}"/>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80C6AF3-4EF9-F37A-ED51-B81920AB54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6F568CCB-983D-1F0A-186E-4650E59B7C7B}"/>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D34DD6F0-EBFF-1A01-839E-D58F8F1B9B84}"/>
              </a:ext>
            </a:extLst>
          </p:cNvPr>
          <p:cNvSpPr>
            <a:spLocks noGrp="1"/>
          </p:cNvSpPr>
          <p:nvPr>
            <p:ph type="dt" sz="half" idx="10"/>
          </p:nvPr>
        </p:nvSpPr>
        <p:spPr/>
        <p:txBody>
          <a:bodyPr/>
          <a:lstStyle/>
          <a:p>
            <a:fld id="{948B4BC2-4FBB-8647-8D00-95E336D47B82}" type="datetimeFigureOut">
              <a:rPr lang="fr-FR" smtClean="0"/>
              <a:t>01/10/2024</a:t>
            </a:fld>
            <a:endParaRPr lang="fr-FR"/>
          </a:p>
        </p:txBody>
      </p:sp>
      <p:sp>
        <p:nvSpPr>
          <p:cNvPr id="8" name="Espace réservé du pied de page 7">
            <a:extLst>
              <a:ext uri="{FF2B5EF4-FFF2-40B4-BE49-F238E27FC236}">
                <a16:creationId xmlns:a16="http://schemas.microsoft.com/office/drawing/2014/main" id="{74651CA5-755E-38B1-3512-538100888394}"/>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0A0FB499-E3CE-D55B-D47A-10BE5746706C}"/>
              </a:ext>
            </a:extLst>
          </p:cNvPr>
          <p:cNvSpPr>
            <a:spLocks noGrp="1"/>
          </p:cNvSpPr>
          <p:nvPr>
            <p:ph type="sldNum" sz="quarter" idx="12"/>
          </p:nvPr>
        </p:nvSpPr>
        <p:spPr/>
        <p:txBody>
          <a:bodyPr/>
          <a:lstStyle/>
          <a:p>
            <a:fld id="{FF52F38D-8E07-4844-9226-14765CE3F3C5}" type="slidenum">
              <a:rPr lang="fr-FR" smtClean="0"/>
              <a:t>‹N°›</a:t>
            </a:fld>
            <a:endParaRPr lang="fr-FR"/>
          </a:p>
        </p:txBody>
      </p:sp>
    </p:spTree>
    <p:extLst>
      <p:ext uri="{BB962C8B-B14F-4D97-AF65-F5344CB8AC3E}">
        <p14:creationId xmlns:p14="http://schemas.microsoft.com/office/powerpoint/2010/main" val="1728166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A39A14-C378-3410-2159-61BB6DD0B55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0AAA3C7-1DB1-2C66-0B05-78BDD7521F63}"/>
              </a:ext>
            </a:extLst>
          </p:cNvPr>
          <p:cNvSpPr>
            <a:spLocks noGrp="1"/>
          </p:cNvSpPr>
          <p:nvPr>
            <p:ph type="dt" sz="half" idx="10"/>
          </p:nvPr>
        </p:nvSpPr>
        <p:spPr/>
        <p:txBody>
          <a:bodyPr/>
          <a:lstStyle/>
          <a:p>
            <a:fld id="{948B4BC2-4FBB-8647-8D00-95E336D47B82}" type="datetimeFigureOut">
              <a:rPr lang="fr-FR" smtClean="0"/>
              <a:t>01/10/2024</a:t>
            </a:fld>
            <a:endParaRPr lang="fr-FR"/>
          </a:p>
        </p:txBody>
      </p:sp>
      <p:sp>
        <p:nvSpPr>
          <p:cNvPr id="4" name="Espace réservé du pied de page 3">
            <a:extLst>
              <a:ext uri="{FF2B5EF4-FFF2-40B4-BE49-F238E27FC236}">
                <a16:creationId xmlns:a16="http://schemas.microsoft.com/office/drawing/2014/main" id="{DD882B3A-4AF3-79FA-33E2-472484900556}"/>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9DB10107-A60F-FB66-7175-4DF826B47FAF}"/>
              </a:ext>
            </a:extLst>
          </p:cNvPr>
          <p:cNvSpPr>
            <a:spLocks noGrp="1"/>
          </p:cNvSpPr>
          <p:nvPr>
            <p:ph type="sldNum" sz="quarter" idx="12"/>
          </p:nvPr>
        </p:nvSpPr>
        <p:spPr/>
        <p:txBody>
          <a:bodyPr/>
          <a:lstStyle/>
          <a:p>
            <a:fld id="{FF52F38D-8E07-4844-9226-14765CE3F3C5}" type="slidenum">
              <a:rPr lang="fr-FR" smtClean="0"/>
              <a:t>‹N°›</a:t>
            </a:fld>
            <a:endParaRPr lang="fr-FR"/>
          </a:p>
        </p:txBody>
      </p:sp>
    </p:spTree>
    <p:extLst>
      <p:ext uri="{BB962C8B-B14F-4D97-AF65-F5344CB8AC3E}">
        <p14:creationId xmlns:p14="http://schemas.microsoft.com/office/powerpoint/2010/main" val="2614942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18C8DE8A-EE36-F4B9-3107-25ECAC562EB9}"/>
              </a:ext>
            </a:extLst>
          </p:cNvPr>
          <p:cNvSpPr>
            <a:spLocks noGrp="1"/>
          </p:cNvSpPr>
          <p:nvPr>
            <p:ph type="dt" sz="half" idx="10"/>
          </p:nvPr>
        </p:nvSpPr>
        <p:spPr/>
        <p:txBody>
          <a:bodyPr/>
          <a:lstStyle/>
          <a:p>
            <a:fld id="{948B4BC2-4FBB-8647-8D00-95E336D47B82}" type="datetimeFigureOut">
              <a:rPr lang="fr-FR" smtClean="0"/>
              <a:t>01/10/2024</a:t>
            </a:fld>
            <a:endParaRPr lang="fr-FR"/>
          </a:p>
        </p:txBody>
      </p:sp>
      <p:sp>
        <p:nvSpPr>
          <p:cNvPr id="3" name="Espace réservé du pied de page 2">
            <a:extLst>
              <a:ext uri="{FF2B5EF4-FFF2-40B4-BE49-F238E27FC236}">
                <a16:creationId xmlns:a16="http://schemas.microsoft.com/office/drawing/2014/main" id="{34EB5765-FC40-2014-507F-723FF23C0120}"/>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1D76943-F61C-FDF8-1BC8-6ACB9B57A5B7}"/>
              </a:ext>
            </a:extLst>
          </p:cNvPr>
          <p:cNvSpPr>
            <a:spLocks noGrp="1"/>
          </p:cNvSpPr>
          <p:nvPr>
            <p:ph type="sldNum" sz="quarter" idx="12"/>
          </p:nvPr>
        </p:nvSpPr>
        <p:spPr/>
        <p:txBody>
          <a:bodyPr/>
          <a:lstStyle/>
          <a:p>
            <a:fld id="{FF52F38D-8E07-4844-9226-14765CE3F3C5}" type="slidenum">
              <a:rPr lang="fr-FR" smtClean="0"/>
              <a:t>‹N°›</a:t>
            </a:fld>
            <a:endParaRPr lang="fr-FR"/>
          </a:p>
        </p:txBody>
      </p:sp>
    </p:spTree>
    <p:extLst>
      <p:ext uri="{BB962C8B-B14F-4D97-AF65-F5344CB8AC3E}">
        <p14:creationId xmlns:p14="http://schemas.microsoft.com/office/powerpoint/2010/main" val="1734976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AFED2B-83B0-E62B-B71C-7FAEA76BDB8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ED12BFB1-3524-8463-DDF0-E77F7448F6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A2C046B-7C64-D116-81F9-76BFA8B7C1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D9EEC1A-8849-0E28-5246-44362F0BE0A0}"/>
              </a:ext>
            </a:extLst>
          </p:cNvPr>
          <p:cNvSpPr>
            <a:spLocks noGrp="1"/>
          </p:cNvSpPr>
          <p:nvPr>
            <p:ph type="dt" sz="half" idx="10"/>
          </p:nvPr>
        </p:nvSpPr>
        <p:spPr/>
        <p:txBody>
          <a:bodyPr/>
          <a:lstStyle/>
          <a:p>
            <a:fld id="{948B4BC2-4FBB-8647-8D00-95E336D47B82}" type="datetimeFigureOut">
              <a:rPr lang="fr-FR" smtClean="0"/>
              <a:t>01/10/2024</a:t>
            </a:fld>
            <a:endParaRPr lang="fr-FR"/>
          </a:p>
        </p:txBody>
      </p:sp>
      <p:sp>
        <p:nvSpPr>
          <p:cNvPr id="6" name="Espace réservé du pied de page 5">
            <a:extLst>
              <a:ext uri="{FF2B5EF4-FFF2-40B4-BE49-F238E27FC236}">
                <a16:creationId xmlns:a16="http://schemas.microsoft.com/office/drawing/2014/main" id="{C3FF701D-1B7F-9354-7043-474FB025D40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52226BF-6D81-CD31-7CF2-36D204D4E1C1}"/>
              </a:ext>
            </a:extLst>
          </p:cNvPr>
          <p:cNvSpPr>
            <a:spLocks noGrp="1"/>
          </p:cNvSpPr>
          <p:nvPr>
            <p:ph type="sldNum" sz="quarter" idx="12"/>
          </p:nvPr>
        </p:nvSpPr>
        <p:spPr/>
        <p:txBody>
          <a:bodyPr/>
          <a:lstStyle/>
          <a:p>
            <a:fld id="{FF52F38D-8E07-4844-9226-14765CE3F3C5}" type="slidenum">
              <a:rPr lang="fr-FR" smtClean="0"/>
              <a:t>‹N°›</a:t>
            </a:fld>
            <a:endParaRPr lang="fr-FR"/>
          </a:p>
        </p:txBody>
      </p:sp>
    </p:spTree>
    <p:extLst>
      <p:ext uri="{BB962C8B-B14F-4D97-AF65-F5344CB8AC3E}">
        <p14:creationId xmlns:p14="http://schemas.microsoft.com/office/powerpoint/2010/main" val="2782807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241DC3-FC57-235C-5419-54C1C2F01FF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0BA2A22B-CE11-12EC-DFBB-3A1E099D34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9710B2AC-9546-75D5-7C6F-F340B746CE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DFE995F-FDBE-5CCD-D4D6-5C8D37671D34}"/>
              </a:ext>
            </a:extLst>
          </p:cNvPr>
          <p:cNvSpPr>
            <a:spLocks noGrp="1"/>
          </p:cNvSpPr>
          <p:nvPr>
            <p:ph type="dt" sz="half" idx="10"/>
          </p:nvPr>
        </p:nvSpPr>
        <p:spPr/>
        <p:txBody>
          <a:bodyPr/>
          <a:lstStyle/>
          <a:p>
            <a:fld id="{948B4BC2-4FBB-8647-8D00-95E336D47B82}" type="datetimeFigureOut">
              <a:rPr lang="fr-FR" smtClean="0"/>
              <a:t>01/10/2024</a:t>
            </a:fld>
            <a:endParaRPr lang="fr-FR"/>
          </a:p>
        </p:txBody>
      </p:sp>
      <p:sp>
        <p:nvSpPr>
          <p:cNvPr id="6" name="Espace réservé du pied de page 5">
            <a:extLst>
              <a:ext uri="{FF2B5EF4-FFF2-40B4-BE49-F238E27FC236}">
                <a16:creationId xmlns:a16="http://schemas.microsoft.com/office/drawing/2014/main" id="{D4C3D715-0314-7109-9F44-0C0A71F4204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49EE077-F12F-3470-61AB-7B4C4618DA57}"/>
              </a:ext>
            </a:extLst>
          </p:cNvPr>
          <p:cNvSpPr>
            <a:spLocks noGrp="1"/>
          </p:cNvSpPr>
          <p:nvPr>
            <p:ph type="sldNum" sz="quarter" idx="12"/>
          </p:nvPr>
        </p:nvSpPr>
        <p:spPr/>
        <p:txBody>
          <a:bodyPr/>
          <a:lstStyle/>
          <a:p>
            <a:fld id="{FF52F38D-8E07-4844-9226-14765CE3F3C5}" type="slidenum">
              <a:rPr lang="fr-FR" smtClean="0"/>
              <a:t>‹N°›</a:t>
            </a:fld>
            <a:endParaRPr lang="fr-FR"/>
          </a:p>
        </p:txBody>
      </p:sp>
    </p:spTree>
    <p:extLst>
      <p:ext uri="{BB962C8B-B14F-4D97-AF65-F5344CB8AC3E}">
        <p14:creationId xmlns:p14="http://schemas.microsoft.com/office/powerpoint/2010/main" val="4217933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E155B9A-BB0E-6F21-6576-72E2FD8DEA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7C9E78D1-F63B-0220-CFDB-505BAB98B59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5932587-67CF-2330-91B5-E12916EECB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48B4BC2-4FBB-8647-8D00-95E336D47B82}" type="datetimeFigureOut">
              <a:rPr lang="fr-FR" smtClean="0"/>
              <a:t>01/10/2024</a:t>
            </a:fld>
            <a:endParaRPr lang="fr-FR"/>
          </a:p>
        </p:txBody>
      </p:sp>
      <p:sp>
        <p:nvSpPr>
          <p:cNvPr id="5" name="Espace réservé du pied de page 4">
            <a:extLst>
              <a:ext uri="{FF2B5EF4-FFF2-40B4-BE49-F238E27FC236}">
                <a16:creationId xmlns:a16="http://schemas.microsoft.com/office/drawing/2014/main" id="{265ED407-5C49-FE7E-3CE4-E388BBB982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3EF2BD61-B592-32CF-39F4-ED91DDC65E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F52F38D-8E07-4844-9226-14765CE3F3C5}" type="slidenum">
              <a:rPr lang="fr-FR" smtClean="0"/>
              <a:t>‹N°›</a:t>
            </a:fld>
            <a:endParaRPr lang="fr-FR"/>
          </a:p>
        </p:txBody>
      </p:sp>
    </p:spTree>
    <p:extLst>
      <p:ext uri="{BB962C8B-B14F-4D97-AF65-F5344CB8AC3E}">
        <p14:creationId xmlns:p14="http://schemas.microsoft.com/office/powerpoint/2010/main" val="2675750817"/>
      </p:ext>
    </p:extLst>
  </p:cSld>
  <p:clrMap bg1="lt1" tx1="dk1" bg2="lt2" tx2="dk2" accent1="accent1" accent2="accent2" accent3="accent3" accent4="accent4" accent5="accent5" accent6="accent6" hlink="hlink" folHlink="folHlink"/>
  <p:sldLayoutIdLst>
    <p:sldLayoutId id="2147483910" r:id="rId1"/>
    <p:sldLayoutId id="2147483911" r:id="rId2"/>
    <p:sldLayoutId id="2147483912" r:id="rId3"/>
    <p:sldLayoutId id="2147483913" r:id="rId4"/>
    <p:sldLayoutId id="2147483914" r:id="rId5"/>
    <p:sldLayoutId id="2147483915" r:id="rId6"/>
    <p:sldLayoutId id="2147483916" r:id="rId7"/>
    <p:sldLayoutId id="2147483917" r:id="rId8"/>
    <p:sldLayoutId id="2147483918" r:id="rId9"/>
    <p:sldLayoutId id="2147483919" r:id="rId10"/>
    <p:sldLayoutId id="214748392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42EA07-32A2-DEB1-638C-2D717C67CC95}"/>
              </a:ext>
            </a:extLst>
          </p:cNvPr>
          <p:cNvSpPr>
            <a:spLocks noGrp="1"/>
          </p:cNvSpPr>
          <p:nvPr>
            <p:ph type="ctrTitle"/>
          </p:nvPr>
        </p:nvSpPr>
        <p:spPr>
          <a:xfrm>
            <a:off x="1265583" y="446500"/>
            <a:ext cx="9660834" cy="3476143"/>
          </a:xfrm>
        </p:spPr>
        <p:txBody>
          <a:bodyPr>
            <a:normAutofit/>
          </a:bodyPr>
          <a:lstStyle/>
          <a:p>
            <a:r>
              <a:rPr lang="fr-BE" sz="4800" b="1" dirty="0">
                <a:effectLst/>
                <a:latin typeface="TimesNewRomanPS"/>
              </a:rPr>
              <a:t>« Responsabiliser » les surendettés : le cas du règlement collectif de dettes en Belgique </a:t>
            </a:r>
            <a:endParaRPr lang="fr-FR" sz="4800" dirty="0"/>
          </a:p>
        </p:txBody>
      </p:sp>
      <p:sp>
        <p:nvSpPr>
          <p:cNvPr id="3" name="Sous-titre 2">
            <a:extLst>
              <a:ext uri="{FF2B5EF4-FFF2-40B4-BE49-F238E27FC236}">
                <a16:creationId xmlns:a16="http://schemas.microsoft.com/office/drawing/2014/main" id="{72D02A05-72C9-F695-FB15-514F073459AE}"/>
              </a:ext>
            </a:extLst>
          </p:cNvPr>
          <p:cNvSpPr>
            <a:spLocks noGrp="1"/>
          </p:cNvSpPr>
          <p:nvPr>
            <p:ph type="subTitle" idx="1"/>
          </p:nvPr>
        </p:nvSpPr>
        <p:spPr>
          <a:xfrm>
            <a:off x="1524000" y="4529691"/>
            <a:ext cx="9144000" cy="1655762"/>
          </a:xfrm>
        </p:spPr>
        <p:txBody>
          <a:bodyPr/>
          <a:lstStyle/>
          <a:p>
            <a:r>
              <a:rPr lang="fr-FR" sz="2400" dirty="0"/>
              <a:t>Marie Gerrienne, Aspirante F.R.S.-FNRS, CRIS/</a:t>
            </a:r>
            <a:r>
              <a:rPr lang="fr-FR" sz="2400" dirty="0" err="1"/>
              <a:t>ULiège</a:t>
            </a:r>
            <a:endParaRPr lang="fr-FR" sz="2400" dirty="0"/>
          </a:p>
          <a:p>
            <a:endParaRPr lang="fr-FR" dirty="0"/>
          </a:p>
        </p:txBody>
      </p:sp>
    </p:spTree>
    <p:extLst>
      <p:ext uri="{BB962C8B-B14F-4D97-AF65-F5344CB8AC3E}">
        <p14:creationId xmlns:p14="http://schemas.microsoft.com/office/powerpoint/2010/main" val="16505340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56D07203-CEF4-5868-2EAB-0D2C4524F080}"/>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D0DB5D3-989F-064E-A7A4-670F0A4F534C}"/>
              </a:ext>
            </a:extLst>
          </p:cNvPr>
          <p:cNvSpPr>
            <a:spLocks noGrp="1"/>
          </p:cNvSpPr>
          <p:nvPr>
            <p:ph idx="1"/>
          </p:nvPr>
        </p:nvSpPr>
        <p:spPr/>
        <p:txBody>
          <a:bodyPr/>
          <a:lstStyle/>
          <a:p>
            <a:pPr marL="0" indent="0" algn="just">
              <a:buNone/>
            </a:pPr>
            <a:r>
              <a:rPr lang="fr-BE" sz="2800" dirty="0">
                <a:solidFill>
                  <a:srgbClr val="000000"/>
                </a:solidFill>
                <a:effectLst/>
                <a:ea typeface="Arial" panose="020B0604020202020204" pitchFamily="34" charset="0"/>
                <a:cs typeface="Arial" panose="020B0604020202020204" pitchFamily="34" charset="0"/>
              </a:rPr>
              <a:t>« Parce que si c'est quelqu'un qui nous demande pour acheter une nouvelle voiture et faire un prêt et que le montant du remboursement est de 400 €, évidemment, on va refuser. C'est rare que ce soit ça, mais ça existe. Il y en a qui ne se rendent pas compte que rouler en VW Tiguan quand on est en règlement collectif de dettes, ça ne va pas. Enfin bon, bref, voilà, donc ça permet un petit peu de… La réponse en tout cas permet aux gens un petit peu de les recadrer par rapport à la procédure […] »</a:t>
            </a:r>
          </a:p>
          <a:p>
            <a:pPr marL="0" indent="0">
              <a:buNone/>
            </a:pPr>
            <a:r>
              <a:rPr lang="fr-BE" sz="2400" dirty="0">
                <a:solidFill>
                  <a:srgbClr val="000000"/>
                </a:solidFill>
                <a:ea typeface="Arial" panose="020B0604020202020204" pitchFamily="34" charset="0"/>
                <a:cs typeface="Arial" panose="020B0604020202020204" pitchFamily="34" charset="0"/>
              </a:rPr>
              <a:t>- Juge, 16/02/24</a:t>
            </a:r>
            <a:endParaRPr lang="fr-BE" sz="2400" dirty="0">
              <a:solidFill>
                <a:srgbClr val="000000"/>
              </a:solidFill>
              <a:effectLst/>
              <a:ea typeface="Arial" panose="020B060402020202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1253431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9F5988F5-1F6C-6421-7F1F-A71F7D1CB906}"/>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9BF8292-6BAB-5EE5-07DA-03D65CA45595}"/>
              </a:ext>
            </a:extLst>
          </p:cNvPr>
          <p:cNvSpPr>
            <a:spLocks noGrp="1"/>
          </p:cNvSpPr>
          <p:nvPr>
            <p:ph idx="1"/>
          </p:nvPr>
        </p:nvSpPr>
        <p:spPr/>
        <p:txBody>
          <a:bodyPr/>
          <a:lstStyle/>
          <a:p>
            <a:pPr marL="0" indent="0" algn="just">
              <a:buNone/>
            </a:pPr>
            <a:r>
              <a:rPr lang="fr-BE" sz="2800" dirty="0">
                <a:solidFill>
                  <a:srgbClr val="000000"/>
                </a:solidFill>
                <a:effectLst/>
                <a:ea typeface="Arial" panose="020B0604020202020204" pitchFamily="34" charset="0"/>
                <a:cs typeface="Arial" panose="020B0604020202020204" pitchFamily="34" charset="0"/>
              </a:rPr>
              <a:t>« Oui c’est une balance d’intérêts à faire. Pour les créanciers, on sera un petit peu moins sympathique quand il s'agit de </a:t>
            </a:r>
            <a:r>
              <a:rPr lang="fr-BE" sz="2800" dirty="0" err="1">
                <a:solidFill>
                  <a:srgbClr val="000000"/>
                </a:solidFill>
                <a:effectLst/>
                <a:ea typeface="Arial" panose="020B0604020202020204" pitchFamily="34" charset="0"/>
                <a:cs typeface="Arial" panose="020B0604020202020204" pitchFamily="34" charset="0"/>
              </a:rPr>
              <a:t>Beobank</a:t>
            </a:r>
            <a:r>
              <a:rPr lang="fr-BE" sz="2800" dirty="0">
                <a:solidFill>
                  <a:srgbClr val="000000"/>
                </a:solidFill>
                <a:effectLst/>
                <a:ea typeface="Arial" panose="020B0604020202020204" pitchFamily="34" charset="0"/>
                <a:cs typeface="Arial" panose="020B0604020202020204" pitchFamily="34" charset="0"/>
              </a:rPr>
              <a:t> ou des gros organismes bancaires qui prêtent à tout va évidemment. On se dit tant pis ils seront remboursés à 20 %, ça leur fera les pieds, ils n'avaient pas qu'à prêter à des gens comme ça. Bon, maintenant, quand c'est d'autres créances, des créances alimentaires, donc des pères ou des mères qui ne payent pas leurs parts contributives, moi, c'est le genre de truc que je ne supporte pas. »</a:t>
            </a:r>
          </a:p>
          <a:p>
            <a:pPr marL="0" indent="0">
              <a:buNone/>
            </a:pPr>
            <a:r>
              <a:rPr lang="fr-BE" sz="2400" dirty="0">
                <a:solidFill>
                  <a:srgbClr val="000000"/>
                </a:solidFill>
                <a:ea typeface="Arial" panose="020B0604020202020204" pitchFamily="34" charset="0"/>
                <a:cs typeface="Arial" panose="020B0604020202020204" pitchFamily="34" charset="0"/>
              </a:rPr>
              <a:t>- Juge, 16/02/24</a:t>
            </a:r>
            <a:endParaRPr lang="fr-BE" sz="2400" dirty="0">
              <a:solidFill>
                <a:srgbClr val="000000"/>
              </a:solidFill>
              <a:effectLst/>
              <a:ea typeface="Arial" panose="020B060402020202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11351537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3B4D849D-5A34-50BE-CA95-89A6FBFAB6C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CBAFFA0-99B0-5E5C-7AB7-864D7F2E5550}"/>
              </a:ext>
            </a:extLst>
          </p:cNvPr>
          <p:cNvSpPr>
            <a:spLocks noGrp="1"/>
          </p:cNvSpPr>
          <p:nvPr>
            <p:ph type="title"/>
          </p:nvPr>
        </p:nvSpPr>
        <p:spPr/>
        <p:txBody>
          <a:bodyPr/>
          <a:lstStyle/>
          <a:p>
            <a:r>
              <a:rPr lang="fr-FR" b="1" dirty="0"/>
              <a:t>2. Les audiences publiques</a:t>
            </a:r>
          </a:p>
        </p:txBody>
      </p:sp>
      <p:sp>
        <p:nvSpPr>
          <p:cNvPr id="3" name="Espace réservé du contenu 2">
            <a:extLst>
              <a:ext uri="{FF2B5EF4-FFF2-40B4-BE49-F238E27FC236}">
                <a16:creationId xmlns:a16="http://schemas.microsoft.com/office/drawing/2014/main" id="{57B8A4C6-C0CC-FB32-A62A-0F285FB02769}"/>
              </a:ext>
            </a:extLst>
          </p:cNvPr>
          <p:cNvSpPr>
            <a:spLocks noGrp="1"/>
          </p:cNvSpPr>
          <p:nvPr>
            <p:ph idx="1"/>
          </p:nvPr>
        </p:nvSpPr>
        <p:spPr/>
        <p:txBody>
          <a:bodyPr/>
          <a:lstStyle/>
          <a:p>
            <a:r>
              <a:rPr lang="fr-FR" sz="2400" dirty="0"/>
              <a:t>Résolution d’un problème</a:t>
            </a:r>
          </a:p>
          <a:p>
            <a:r>
              <a:rPr lang="fr-FR" sz="2400" dirty="0"/>
              <a:t>Rappel à l’ordre =&gt; (ré)affirmation de la norme </a:t>
            </a:r>
          </a:p>
          <a:p>
            <a:pPr marL="0" indent="0">
              <a:buNone/>
            </a:pPr>
            <a:endParaRPr lang="fr-BE" sz="2400" dirty="0">
              <a:solidFill>
                <a:srgbClr val="000000"/>
              </a:solidFill>
              <a:effectLst/>
              <a:ea typeface="Arial" panose="020B0604020202020204" pitchFamily="34" charset="0"/>
              <a:cs typeface="Arial" panose="020B0604020202020204" pitchFamily="34" charset="0"/>
            </a:endParaRPr>
          </a:p>
          <a:p>
            <a:pPr marL="0" indent="0" algn="just">
              <a:buNone/>
            </a:pPr>
            <a:r>
              <a:rPr lang="fr-BE" sz="2800" dirty="0">
                <a:solidFill>
                  <a:srgbClr val="000000"/>
                </a:solidFill>
                <a:effectLst/>
                <a:ea typeface="Arial" panose="020B0604020202020204" pitchFamily="34" charset="0"/>
                <a:cs typeface="Arial" panose="020B0604020202020204" pitchFamily="34" charset="0"/>
              </a:rPr>
              <a:t>« Et d'ailleurs à l'audience, je fais souvent ma maman. C'est ce que je dis parce que, c'est ce que je fais avec mes enfants. [...] donc quand je dis ma maman, je les infantilise pas, je leur parle pas comme à un enfant, mais je les gronde dans leur manière de faire et ça marche avec certains. Donc c'est un peu notre rôle aussi de veiller justement à être là, à montrer le gros doigt si ça ne va pas. » </a:t>
            </a:r>
          </a:p>
          <a:p>
            <a:pPr marL="0" indent="0">
              <a:buNone/>
            </a:pPr>
            <a:r>
              <a:rPr lang="fr-BE" sz="2400" dirty="0">
                <a:solidFill>
                  <a:srgbClr val="000000"/>
                </a:solidFill>
                <a:ea typeface="Arial" panose="020B0604020202020204" pitchFamily="34" charset="0"/>
                <a:cs typeface="Arial" panose="020B0604020202020204" pitchFamily="34" charset="0"/>
              </a:rPr>
              <a:t>- Juge, 15/03/24</a:t>
            </a:r>
            <a:endParaRPr lang="fr-BE" sz="2400" dirty="0">
              <a:solidFill>
                <a:srgbClr val="000000"/>
              </a:solidFill>
              <a:effectLst/>
              <a:ea typeface="Arial" panose="020B060402020202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1143204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92295B63-3352-5D45-BC1C-1970B5C5603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B71BC06-6437-2B69-CB33-F2F6A9FA78F9}"/>
              </a:ext>
            </a:extLst>
          </p:cNvPr>
          <p:cNvSpPr>
            <a:spLocks noGrp="1"/>
          </p:cNvSpPr>
          <p:nvPr>
            <p:ph type="title"/>
          </p:nvPr>
        </p:nvSpPr>
        <p:spPr/>
        <p:txBody>
          <a:bodyPr/>
          <a:lstStyle/>
          <a:p>
            <a:r>
              <a:rPr lang="fr-FR" b="1" dirty="0"/>
              <a:t>3. Une sanction : la révocation</a:t>
            </a:r>
          </a:p>
        </p:txBody>
      </p:sp>
      <p:sp>
        <p:nvSpPr>
          <p:cNvPr id="3" name="Espace réservé du contenu 2">
            <a:extLst>
              <a:ext uri="{FF2B5EF4-FFF2-40B4-BE49-F238E27FC236}">
                <a16:creationId xmlns:a16="http://schemas.microsoft.com/office/drawing/2014/main" id="{E8BB8828-8A7F-AB54-3B6E-EB96EE2FDB3F}"/>
              </a:ext>
            </a:extLst>
          </p:cNvPr>
          <p:cNvSpPr>
            <a:spLocks noGrp="1"/>
          </p:cNvSpPr>
          <p:nvPr>
            <p:ph idx="1"/>
          </p:nvPr>
        </p:nvSpPr>
        <p:spPr/>
        <p:txBody>
          <a:bodyPr/>
          <a:lstStyle/>
          <a:p>
            <a:pPr>
              <a:lnSpc>
                <a:spcPct val="150000"/>
              </a:lnSpc>
            </a:pPr>
            <a:r>
              <a:rPr lang="fr-FR" dirty="0"/>
              <a:t>Fin de la procédure et impossibilité de réintroduire un dossier dans les 5 ans</a:t>
            </a:r>
          </a:p>
          <a:p>
            <a:pPr>
              <a:lnSpc>
                <a:spcPct val="150000"/>
              </a:lnSpc>
            </a:pPr>
            <a:r>
              <a:rPr lang="fr-FR" dirty="0"/>
              <a:t>De l’initiative du médiateur de dettes ou d’un créancier</a:t>
            </a:r>
          </a:p>
          <a:p>
            <a:pPr>
              <a:lnSpc>
                <a:spcPct val="150000"/>
              </a:lnSpc>
            </a:pPr>
            <a:r>
              <a:rPr lang="fr-FR" dirty="0"/>
              <a:t>Utilisation de la sanction par les juges pour orienter le comportement des personnes</a:t>
            </a:r>
          </a:p>
          <a:p>
            <a:endParaRPr lang="fr-FR" dirty="0"/>
          </a:p>
        </p:txBody>
      </p:sp>
    </p:spTree>
    <p:extLst>
      <p:ext uri="{BB962C8B-B14F-4D97-AF65-F5344CB8AC3E}">
        <p14:creationId xmlns:p14="http://schemas.microsoft.com/office/powerpoint/2010/main" val="24715137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CB349EA7-45BD-7CFA-312D-EAE2CB56D59E}"/>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F7BA123-09B4-51AA-4CAD-1D19E66E6C22}"/>
              </a:ext>
            </a:extLst>
          </p:cNvPr>
          <p:cNvSpPr>
            <a:spLocks noGrp="1"/>
          </p:cNvSpPr>
          <p:nvPr>
            <p:ph idx="1"/>
          </p:nvPr>
        </p:nvSpPr>
        <p:spPr/>
        <p:txBody>
          <a:bodyPr/>
          <a:lstStyle/>
          <a:p>
            <a:pPr marL="0" indent="0" algn="just">
              <a:buNone/>
            </a:pPr>
            <a:r>
              <a:rPr lang="fr-BE" sz="2800" dirty="0">
                <a:solidFill>
                  <a:srgbClr val="000000"/>
                </a:solidFill>
                <a:effectLst/>
                <a:ea typeface="Arial" panose="020B0604020202020204" pitchFamily="34" charset="0"/>
                <a:cs typeface="Arial" panose="020B0604020202020204" pitchFamily="34" charset="0"/>
              </a:rPr>
              <a:t>« Quand ils se font révoquer, c'est cinq ans sans réintroduire la procédure et parfois je le brandis à l'audience vraiment comme une menace quoi. Ou je fais le gros doigt comme je disais au début, où je dis vous vous rendez compte ? Avec cet élément-là, je peux révoquer. »</a:t>
            </a:r>
          </a:p>
          <a:p>
            <a:pPr marL="0" indent="0" algn="just">
              <a:buNone/>
            </a:pPr>
            <a:r>
              <a:rPr lang="fr-BE" sz="2800" dirty="0">
                <a:solidFill>
                  <a:srgbClr val="000000"/>
                </a:solidFill>
                <a:ea typeface="Arial" panose="020B0604020202020204" pitchFamily="34" charset="0"/>
                <a:cs typeface="Arial" panose="020B0604020202020204" pitchFamily="34" charset="0"/>
              </a:rPr>
              <a:t>- Juge, 15/03/24</a:t>
            </a:r>
            <a:endParaRPr lang="fr-BE" sz="2800" dirty="0">
              <a:solidFill>
                <a:srgbClr val="000000"/>
              </a:solidFill>
              <a:effectLst/>
              <a:ea typeface="Arial" panose="020B0604020202020204" pitchFamily="34" charset="0"/>
              <a:cs typeface="Arial" panose="020B0604020202020204" pitchFamily="34" charset="0"/>
            </a:endParaRPr>
          </a:p>
          <a:p>
            <a:pPr marL="0" indent="0" algn="just">
              <a:buNone/>
            </a:pPr>
            <a:endParaRPr lang="fr-BE" sz="2800" dirty="0">
              <a:solidFill>
                <a:srgbClr val="000000"/>
              </a:solidFill>
              <a:effectLst/>
              <a:ea typeface="Arial" panose="020B060402020202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8176601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4F820BF7-B0BD-E836-E94F-3A911381E22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21F7822-5333-2D8F-A089-3CACE2933374}"/>
              </a:ext>
            </a:extLst>
          </p:cNvPr>
          <p:cNvSpPr>
            <a:spLocks noGrp="1"/>
          </p:cNvSpPr>
          <p:nvPr>
            <p:ph type="title"/>
          </p:nvPr>
        </p:nvSpPr>
        <p:spPr>
          <a:xfrm>
            <a:off x="3706091" y="2526434"/>
            <a:ext cx="10515600" cy="1325563"/>
          </a:xfrm>
        </p:spPr>
        <p:txBody>
          <a:bodyPr>
            <a:normAutofit/>
          </a:bodyPr>
          <a:lstStyle/>
          <a:p>
            <a:r>
              <a:rPr lang="fr-FR" sz="7200" dirty="0"/>
              <a:t>Conclusion</a:t>
            </a:r>
          </a:p>
        </p:txBody>
      </p:sp>
    </p:spTree>
    <p:extLst>
      <p:ext uri="{BB962C8B-B14F-4D97-AF65-F5344CB8AC3E}">
        <p14:creationId xmlns:p14="http://schemas.microsoft.com/office/powerpoint/2010/main" val="1664870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B3C2C7A3-3348-E240-7147-C5624CE7B2C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4411D2A-B080-AC4E-6012-C0DE281C66EB}"/>
              </a:ext>
            </a:extLst>
          </p:cNvPr>
          <p:cNvSpPr>
            <a:spLocks noGrp="1"/>
          </p:cNvSpPr>
          <p:nvPr>
            <p:ph type="title"/>
          </p:nvPr>
        </p:nvSpPr>
        <p:spPr/>
        <p:txBody>
          <a:bodyPr/>
          <a:lstStyle/>
          <a:p>
            <a:r>
              <a:rPr lang="fr-FR" dirty="0"/>
              <a:t>Introduction et QDR</a:t>
            </a:r>
          </a:p>
        </p:txBody>
      </p:sp>
      <p:sp>
        <p:nvSpPr>
          <p:cNvPr id="3" name="Espace réservé du contenu 2">
            <a:extLst>
              <a:ext uri="{FF2B5EF4-FFF2-40B4-BE49-F238E27FC236}">
                <a16:creationId xmlns:a16="http://schemas.microsoft.com/office/drawing/2014/main" id="{E088D559-6ECE-5197-4F03-9309CB29570A}"/>
              </a:ext>
            </a:extLst>
          </p:cNvPr>
          <p:cNvSpPr>
            <a:spLocks noGrp="1"/>
          </p:cNvSpPr>
          <p:nvPr>
            <p:ph idx="1"/>
          </p:nvPr>
        </p:nvSpPr>
        <p:spPr/>
        <p:txBody>
          <a:bodyPr>
            <a:normAutofit/>
          </a:bodyPr>
          <a:lstStyle/>
          <a:p>
            <a:pPr algn="just"/>
            <a:r>
              <a:rPr lang="fr-FR" sz="3200" dirty="0"/>
              <a:t>Objet : la procédure de </a:t>
            </a:r>
            <a:r>
              <a:rPr lang="fr-FR" sz="3200" b="1" dirty="0"/>
              <a:t>règlement collectif de dettes</a:t>
            </a:r>
          </a:p>
          <a:p>
            <a:pPr algn="just"/>
            <a:r>
              <a:rPr lang="fr-FR" sz="3200" b="1" dirty="0"/>
              <a:t>QDR</a:t>
            </a:r>
            <a:r>
              <a:rPr lang="fr-FR" sz="3200" dirty="0"/>
              <a:t> : </a:t>
            </a:r>
            <a:r>
              <a:rPr lang="fr-BE" sz="3200" kern="0" dirty="0">
                <a:effectLst/>
              </a:rPr>
              <a:t>comment la mise en œuvre de la procédure par les acteurs de terrain a-t-elle réorienté le sens qui avait été initialement attribué à la loi</a:t>
            </a:r>
            <a:r>
              <a:rPr lang="fr-BE" sz="3200" dirty="0">
                <a:effectLst/>
              </a:rPr>
              <a:t> ?</a:t>
            </a:r>
          </a:p>
        </p:txBody>
      </p:sp>
    </p:spTree>
    <p:extLst>
      <p:ext uri="{BB962C8B-B14F-4D97-AF65-F5344CB8AC3E}">
        <p14:creationId xmlns:p14="http://schemas.microsoft.com/office/powerpoint/2010/main" val="2573061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FFD3C225-ACD9-DA92-2A21-9D6414BB11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FB27D3B-240C-6582-28D3-A3D39B4EB2F6}"/>
              </a:ext>
            </a:extLst>
          </p:cNvPr>
          <p:cNvSpPr>
            <a:spLocks noGrp="1"/>
          </p:cNvSpPr>
          <p:nvPr>
            <p:ph type="title"/>
          </p:nvPr>
        </p:nvSpPr>
        <p:spPr/>
        <p:txBody>
          <a:bodyPr/>
          <a:lstStyle/>
          <a:p>
            <a:r>
              <a:rPr lang="fr-FR" dirty="0"/>
              <a:t>Contextualisation et méthodologie</a:t>
            </a:r>
          </a:p>
        </p:txBody>
      </p:sp>
      <p:sp>
        <p:nvSpPr>
          <p:cNvPr id="3" name="Espace réservé du contenu 2">
            <a:extLst>
              <a:ext uri="{FF2B5EF4-FFF2-40B4-BE49-F238E27FC236}">
                <a16:creationId xmlns:a16="http://schemas.microsoft.com/office/drawing/2014/main" id="{F6B6A8B6-F5D2-362E-2F7F-147A48064BA5}"/>
              </a:ext>
            </a:extLst>
          </p:cNvPr>
          <p:cNvSpPr>
            <a:spLocks noGrp="1"/>
          </p:cNvSpPr>
          <p:nvPr>
            <p:ph idx="1"/>
          </p:nvPr>
        </p:nvSpPr>
        <p:spPr/>
        <p:txBody>
          <a:bodyPr/>
          <a:lstStyle/>
          <a:p>
            <a:pPr marL="285750" indent="-285750">
              <a:lnSpc>
                <a:spcPct val="150000"/>
              </a:lnSpc>
              <a:buFont typeface="Arial" panose="020B0604020202020204" pitchFamily="34" charset="0"/>
              <a:buChar char="•"/>
            </a:pPr>
            <a:r>
              <a:rPr lang="fr-FR" sz="2800" dirty="0"/>
              <a:t>Fonctionnement de la procédure</a:t>
            </a:r>
          </a:p>
          <a:p>
            <a:pPr marL="742950" lvl="1" indent="-285750">
              <a:lnSpc>
                <a:spcPct val="150000"/>
              </a:lnSpc>
              <a:buFont typeface="Arial" panose="020B0604020202020204" pitchFamily="34" charset="0"/>
              <a:buChar char="•"/>
            </a:pPr>
            <a:r>
              <a:rPr lang="fr-FR" sz="2800" dirty="0"/>
              <a:t>Objectif</a:t>
            </a:r>
          </a:p>
          <a:p>
            <a:pPr marL="742950" lvl="1" indent="-285750">
              <a:lnSpc>
                <a:spcPct val="150000"/>
              </a:lnSpc>
              <a:buFont typeface="Arial" panose="020B0604020202020204" pitchFamily="34" charset="0"/>
              <a:buChar char="•"/>
            </a:pPr>
            <a:r>
              <a:rPr lang="fr-FR" sz="2800" dirty="0"/>
              <a:t>Compétence des juridictions du travail</a:t>
            </a:r>
          </a:p>
          <a:p>
            <a:pPr marL="742950" lvl="1" indent="-285750">
              <a:lnSpc>
                <a:spcPct val="150000"/>
              </a:lnSpc>
              <a:buFont typeface="Arial" panose="020B0604020202020204" pitchFamily="34" charset="0"/>
              <a:buChar char="•"/>
            </a:pPr>
            <a:r>
              <a:rPr lang="fr-FR" sz="2800" dirty="0"/>
              <a:t>Rôle du médiateur de dettes</a:t>
            </a:r>
          </a:p>
          <a:p>
            <a:pPr marL="285750" indent="-285750">
              <a:lnSpc>
                <a:spcPct val="150000"/>
              </a:lnSpc>
              <a:buFont typeface="Arial" panose="020B0604020202020204" pitchFamily="34" charset="0"/>
              <a:buChar char="•"/>
            </a:pPr>
            <a:r>
              <a:rPr lang="fr-FR" sz="2800" dirty="0"/>
              <a:t>Méthodologie</a:t>
            </a:r>
          </a:p>
          <a:p>
            <a:endParaRPr lang="fr-FR" dirty="0"/>
          </a:p>
        </p:txBody>
      </p:sp>
    </p:spTree>
    <p:extLst>
      <p:ext uri="{BB962C8B-B14F-4D97-AF65-F5344CB8AC3E}">
        <p14:creationId xmlns:p14="http://schemas.microsoft.com/office/powerpoint/2010/main" val="3584490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C8D206-52D2-7C33-339F-92DD9D41E33A}"/>
              </a:ext>
            </a:extLst>
          </p:cNvPr>
          <p:cNvSpPr>
            <a:spLocks noGrp="1"/>
          </p:cNvSpPr>
          <p:nvPr>
            <p:ph type="title"/>
          </p:nvPr>
        </p:nvSpPr>
        <p:spPr/>
        <p:txBody>
          <a:bodyPr/>
          <a:lstStyle/>
          <a:p>
            <a:r>
              <a:rPr lang="fr-FR" dirty="0"/>
              <a:t>Une solution pensée comme définitive</a:t>
            </a:r>
          </a:p>
        </p:txBody>
      </p:sp>
      <p:sp>
        <p:nvSpPr>
          <p:cNvPr id="3" name="Espace réservé du contenu 2">
            <a:extLst>
              <a:ext uri="{FF2B5EF4-FFF2-40B4-BE49-F238E27FC236}">
                <a16:creationId xmlns:a16="http://schemas.microsoft.com/office/drawing/2014/main" id="{BE3F1272-76D0-193E-6317-A48B88B12786}"/>
              </a:ext>
            </a:extLst>
          </p:cNvPr>
          <p:cNvSpPr>
            <a:spLocks noGrp="1"/>
          </p:cNvSpPr>
          <p:nvPr>
            <p:ph idx="1"/>
          </p:nvPr>
        </p:nvSpPr>
        <p:spPr/>
        <p:txBody>
          <a:bodyPr/>
          <a:lstStyle/>
          <a:p>
            <a:r>
              <a:rPr lang="fr-FR" sz="3600" dirty="0"/>
              <a:t>Origine de la procédure</a:t>
            </a:r>
          </a:p>
          <a:p>
            <a:pPr marL="0" indent="0">
              <a:buNone/>
            </a:pPr>
            <a:r>
              <a:rPr lang="fr-FR" sz="3600" dirty="0"/>
              <a:t>	=&gt; émergence d’un </a:t>
            </a:r>
            <a:r>
              <a:rPr lang="fr-FR" sz="3600" b="1" dirty="0"/>
              <a:t>problème : les rechutes</a:t>
            </a:r>
          </a:p>
          <a:p>
            <a:endParaRPr lang="fr-FR" dirty="0"/>
          </a:p>
        </p:txBody>
      </p:sp>
    </p:spTree>
    <p:extLst>
      <p:ext uri="{BB962C8B-B14F-4D97-AF65-F5344CB8AC3E}">
        <p14:creationId xmlns:p14="http://schemas.microsoft.com/office/powerpoint/2010/main" val="1971722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6536AA43-0829-E774-863D-381FD682403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9AE7523-83F7-45AA-71BF-155D8325A8F1}"/>
              </a:ext>
            </a:extLst>
          </p:cNvPr>
          <p:cNvSpPr>
            <a:spLocks noGrp="1"/>
          </p:cNvSpPr>
          <p:nvPr>
            <p:ph type="title"/>
          </p:nvPr>
        </p:nvSpPr>
        <p:spPr/>
        <p:txBody>
          <a:bodyPr/>
          <a:lstStyle/>
          <a:p>
            <a:r>
              <a:rPr lang="fr-FR" dirty="0"/>
              <a:t>Un problème concret : la rechute</a:t>
            </a:r>
          </a:p>
        </p:txBody>
      </p:sp>
      <p:sp>
        <p:nvSpPr>
          <p:cNvPr id="3" name="Espace réservé du contenu 2">
            <a:extLst>
              <a:ext uri="{FF2B5EF4-FFF2-40B4-BE49-F238E27FC236}">
                <a16:creationId xmlns:a16="http://schemas.microsoft.com/office/drawing/2014/main" id="{E2EDE508-8C07-06CD-89A7-95ED865DCE9B}"/>
              </a:ext>
            </a:extLst>
          </p:cNvPr>
          <p:cNvSpPr>
            <a:spLocks noGrp="1"/>
          </p:cNvSpPr>
          <p:nvPr>
            <p:ph idx="1"/>
          </p:nvPr>
        </p:nvSpPr>
        <p:spPr>
          <a:xfrm>
            <a:off x="838200" y="1825625"/>
            <a:ext cx="7298635" cy="4667250"/>
          </a:xfrm>
        </p:spPr>
        <p:txBody>
          <a:bodyPr>
            <a:normAutofit fontScale="85000" lnSpcReduction="20000"/>
          </a:bodyPr>
          <a:lstStyle/>
          <a:p>
            <a:pPr>
              <a:lnSpc>
                <a:spcPct val="150000"/>
              </a:lnSpc>
            </a:pPr>
            <a:r>
              <a:rPr lang="fr-FR" sz="3200" dirty="0"/>
              <a:t>Constat d’échec</a:t>
            </a:r>
          </a:p>
          <a:p>
            <a:pPr>
              <a:lnSpc>
                <a:spcPct val="150000"/>
              </a:lnSpc>
            </a:pPr>
            <a:r>
              <a:rPr lang="fr-FR" sz="3200" dirty="0"/>
              <a:t>Causes du surendettement identifiées par les acteurs : irresponsabilité, manque d’éducation/de formation, société de consommation</a:t>
            </a:r>
          </a:p>
          <a:p>
            <a:pPr lvl="1">
              <a:lnSpc>
                <a:spcPct val="150000"/>
              </a:lnSpc>
            </a:pPr>
            <a:r>
              <a:rPr lang="fr-FR" sz="2800" dirty="0"/>
              <a:t>=&gt; appelle une réponse fondée sur la responsabilité</a:t>
            </a:r>
          </a:p>
          <a:p>
            <a:pPr>
              <a:lnSpc>
                <a:spcPct val="150000"/>
              </a:lnSpc>
            </a:pPr>
            <a:r>
              <a:rPr lang="fr-FR" sz="3200" dirty="0"/>
              <a:t>Développement de stratégies</a:t>
            </a:r>
          </a:p>
        </p:txBody>
      </p:sp>
    </p:spTree>
    <p:extLst>
      <p:ext uri="{BB962C8B-B14F-4D97-AF65-F5344CB8AC3E}">
        <p14:creationId xmlns:p14="http://schemas.microsoft.com/office/powerpoint/2010/main" val="4144109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5F7ED5FF-BC76-776A-EC1F-F30D9FFD7F8C}"/>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D5A3A30-D55B-1283-E219-2EECEC9C842B}"/>
              </a:ext>
            </a:extLst>
          </p:cNvPr>
          <p:cNvSpPr>
            <a:spLocks noGrp="1"/>
          </p:cNvSpPr>
          <p:nvPr>
            <p:ph idx="1"/>
          </p:nvPr>
        </p:nvSpPr>
        <p:spPr/>
        <p:txBody>
          <a:bodyPr/>
          <a:lstStyle/>
          <a:p>
            <a:pPr marL="0" indent="0" algn="just">
              <a:buNone/>
            </a:pPr>
            <a:r>
              <a:rPr lang="fr-BE" sz="2800" dirty="0">
                <a:solidFill>
                  <a:srgbClr val="000000"/>
                </a:solidFill>
                <a:effectLst/>
                <a:ea typeface="Arial" panose="020B0604020202020204" pitchFamily="34" charset="0"/>
                <a:cs typeface="Arial" panose="020B0604020202020204" pitchFamily="34" charset="0"/>
              </a:rPr>
              <a:t>« Je me dis que s'il y a une seconde procédure, c'est que les gens n'ont pas appris. Or, la procédure de règlement collectif de dettes, si on la prend bêtement avec le médiateur qui fait un plan pour rembourser les dettes, point, c'est logique que les gens n'apprennent pas. La procédure s'est bien déroulée mais elle s'est déroulée pour rembourser les dettes, le médiateur a fait son boulot, et voilà. » </a:t>
            </a:r>
          </a:p>
          <a:p>
            <a:pPr marL="0" indent="0">
              <a:buNone/>
            </a:pPr>
            <a:r>
              <a:rPr lang="fr-BE" sz="2400" dirty="0">
                <a:solidFill>
                  <a:srgbClr val="000000"/>
                </a:solidFill>
                <a:ea typeface="Arial" panose="020B0604020202020204" pitchFamily="34" charset="0"/>
                <a:cs typeface="Arial" panose="020B0604020202020204" pitchFamily="34" charset="0"/>
              </a:rPr>
              <a:t>- Juge, 23/04/24</a:t>
            </a:r>
            <a:endParaRPr lang="fr-BE" sz="2400" dirty="0">
              <a:solidFill>
                <a:srgbClr val="000000"/>
              </a:solidFill>
              <a:effectLst/>
              <a:ea typeface="Arial" panose="020B060402020202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09796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5419D70B-3BB4-B8C3-93E2-79960CB1FB0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E03F2EC-ED94-CF42-AB07-1C2728396A03}"/>
              </a:ext>
            </a:extLst>
          </p:cNvPr>
          <p:cNvSpPr>
            <a:spLocks noGrp="1"/>
          </p:cNvSpPr>
          <p:nvPr>
            <p:ph type="title"/>
          </p:nvPr>
        </p:nvSpPr>
        <p:spPr>
          <a:xfrm>
            <a:off x="838200" y="881960"/>
            <a:ext cx="10515600" cy="1325563"/>
          </a:xfrm>
        </p:spPr>
        <p:txBody>
          <a:bodyPr>
            <a:normAutofit fontScale="90000"/>
          </a:bodyPr>
          <a:lstStyle/>
          <a:p>
            <a:r>
              <a:rPr lang="fr-FR" sz="4000" dirty="0"/>
              <a:t>Diffusion de la norme : justifier, énoncer, sanctionner</a:t>
            </a:r>
            <a:br>
              <a:rPr lang="fr-FR" dirty="0"/>
            </a:br>
            <a:br>
              <a:rPr lang="fr-FR" dirty="0"/>
            </a:br>
            <a:r>
              <a:rPr lang="fr-FR" sz="3600" b="1" dirty="0"/>
              <a:t>1. Garantir les intérêts des parties</a:t>
            </a:r>
            <a:endParaRPr lang="fr-FR" b="1" dirty="0"/>
          </a:p>
        </p:txBody>
      </p:sp>
      <p:sp>
        <p:nvSpPr>
          <p:cNvPr id="3" name="Espace réservé du contenu 2">
            <a:extLst>
              <a:ext uri="{FF2B5EF4-FFF2-40B4-BE49-F238E27FC236}">
                <a16:creationId xmlns:a16="http://schemas.microsoft.com/office/drawing/2014/main" id="{BC1C7B13-78A3-25B6-B31E-993292797668}"/>
              </a:ext>
            </a:extLst>
          </p:cNvPr>
          <p:cNvSpPr>
            <a:spLocks noGrp="1"/>
          </p:cNvSpPr>
          <p:nvPr>
            <p:ph idx="1"/>
          </p:nvPr>
        </p:nvSpPr>
        <p:spPr>
          <a:xfrm>
            <a:off x="689113" y="3101009"/>
            <a:ext cx="10664687" cy="4679329"/>
          </a:xfrm>
        </p:spPr>
        <p:txBody>
          <a:bodyPr/>
          <a:lstStyle/>
          <a:p>
            <a:r>
              <a:rPr lang="fr-FR" sz="2800" dirty="0"/>
              <a:t>Juge = garant de l’intérêt des parties</a:t>
            </a:r>
          </a:p>
          <a:p>
            <a:r>
              <a:rPr lang="fr-FR" sz="2800" dirty="0"/>
              <a:t>Intermédiaires : le budget et le plan</a:t>
            </a:r>
          </a:p>
          <a:p>
            <a:endParaRPr lang="fr-FR" dirty="0"/>
          </a:p>
        </p:txBody>
      </p:sp>
    </p:spTree>
    <p:extLst>
      <p:ext uri="{BB962C8B-B14F-4D97-AF65-F5344CB8AC3E}">
        <p14:creationId xmlns:p14="http://schemas.microsoft.com/office/powerpoint/2010/main" val="3892517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0D4BD6A3-6322-AE73-B8D6-CCFB660607F6}"/>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9FAC39B-16B2-1A3F-B0ED-8BBC4FA6B865}"/>
              </a:ext>
            </a:extLst>
          </p:cNvPr>
          <p:cNvSpPr>
            <a:spLocks noGrp="1"/>
          </p:cNvSpPr>
          <p:nvPr>
            <p:ph idx="1"/>
          </p:nvPr>
        </p:nvSpPr>
        <p:spPr/>
        <p:txBody>
          <a:bodyPr/>
          <a:lstStyle/>
          <a:p>
            <a:pPr marL="0" indent="0" algn="just">
              <a:buNone/>
            </a:pPr>
            <a:r>
              <a:rPr lang="fr-BE" sz="2800" dirty="0">
                <a:solidFill>
                  <a:srgbClr val="000000"/>
                </a:solidFill>
                <a:effectLst/>
                <a:ea typeface="Arial" panose="020B0604020202020204" pitchFamily="34" charset="0"/>
                <a:cs typeface="Arial" panose="020B0604020202020204" pitchFamily="34" charset="0"/>
              </a:rPr>
              <a:t>« […] je trouve que plus les gens remboursent et plus ils ont d'argent et de disponible, moins je vais me mêler de leurs choix. Parce que chacun est libre finalement de s'acheter une grosse ou une petite voiture s'il en a les moyens. Mais plus le budget est réduit, plus le taux de remboursement des créanciers est faible et plus je vois que la personne a des problèmes à gérer, […] plus je vais me mêler en fait. »</a:t>
            </a:r>
          </a:p>
          <a:p>
            <a:pPr marL="0" indent="0">
              <a:buNone/>
            </a:pPr>
            <a:r>
              <a:rPr lang="fr-BE" sz="2400" dirty="0">
                <a:solidFill>
                  <a:srgbClr val="000000"/>
                </a:solidFill>
                <a:ea typeface="Arial" panose="020B0604020202020204" pitchFamily="34" charset="0"/>
                <a:cs typeface="Arial" panose="020B0604020202020204" pitchFamily="34" charset="0"/>
              </a:rPr>
              <a:t>- Juge, 15/03/24</a:t>
            </a:r>
            <a:endParaRPr lang="fr-BE" sz="2400" dirty="0">
              <a:solidFill>
                <a:srgbClr val="000000"/>
              </a:solidFill>
              <a:effectLst/>
              <a:ea typeface="Arial" panose="020B060402020202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739103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3DB70E0F-721C-E6E1-0663-75F6A0284FC7}"/>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5E03E3A-3B64-E558-0BF5-83F4C0DB7362}"/>
              </a:ext>
            </a:extLst>
          </p:cNvPr>
          <p:cNvSpPr>
            <a:spLocks noGrp="1"/>
          </p:cNvSpPr>
          <p:nvPr>
            <p:ph idx="1"/>
          </p:nvPr>
        </p:nvSpPr>
        <p:spPr/>
        <p:txBody>
          <a:bodyPr/>
          <a:lstStyle/>
          <a:p>
            <a:pPr marL="0" indent="0" algn="just">
              <a:buNone/>
            </a:pPr>
            <a:r>
              <a:rPr lang="fr-BE" sz="2800" dirty="0">
                <a:solidFill>
                  <a:srgbClr val="000000"/>
                </a:solidFill>
                <a:effectLst/>
                <a:ea typeface="Arial" panose="020B0604020202020204" pitchFamily="34" charset="0"/>
                <a:cs typeface="Arial" panose="020B0604020202020204" pitchFamily="34" charset="0"/>
              </a:rPr>
              <a:t>« […] parce que les créanciers, ils abandonnent une partie, un pourcentage de leur créance, que d'un autre côté, il faut quand même pas qu'ils croient que Proximus, </a:t>
            </a:r>
            <a:r>
              <a:rPr lang="fr-BE" sz="2800" dirty="0" err="1">
                <a:solidFill>
                  <a:srgbClr val="000000"/>
                </a:solidFill>
                <a:effectLst/>
                <a:ea typeface="Arial" panose="020B0604020202020204" pitchFamily="34" charset="0"/>
                <a:cs typeface="Arial" panose="020B0604020202020204" pitchFamily="34" charset="0"/>
              </a:rPr>
              <a:t>Resa</a:t>
            </a:r>
            <a:r>
              <a:rPr lang="fr-BE" sz="2800" dirty="0">
                <a:solidFill>
                  <a:srgbClr val="000000"/>
                </a:solidFill>
                <a:effectLst/>
                <a:ea typeface="Arial" panose="020B0604020202020204" pitchFamily="34" charset="0"/>
                <a:cs typeface="Arial" panose="020B0604020202020204" pitchFamily="34" charset="0"/>
              </a:rPr>
              <a:t>, Alpha Crédit etc., ce sont des gentils donateurs et que donc, d'une manière ou d'une autre, leurs dettes à eux se retrouvent mélangées à travers toute la population et que somme toute, on rembourse tous leur dette […] »</a:t>
            </a:r>
          </a:p>
          <a:p>
            <a:pPr marL="0" indent="0">
              <a:buNone/>
            </a:pPr>
            <a:r>
              <a:rPr lang="fr-BE" sz="2400" dirty="0">
                <a:solidFill>
                  <a:srgbClr val="000000"/>
                </a:solidFill>
                <a:ea typeface="Arial" panose="020B0604020202020204" pitchFamily="34" charset="0"/>
                <a:cs typeface="Arial" panose="020B0604020202020204" pitchFamily="34" charset="0"/>
              </a:rPr>
              <a:t>- Juge, 16/02/24</a:t>
            </a:r>
            <a:endParaRPr lang="fr-BE" sz="2400" dirty="0">
              <a:solidFill>
                <a:srgbClr val="000000"/>
              </a:solidFill>
              <a:effectLst/>
              <a:ea typeface="Arial" panose="020B060402020202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8605794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849</TotalTime>
  <Words>879</Words>
  <Application>Microsoft Macintosh PowerPoint</Application>
  <PresentationFormat>Grand écran</PresentationFormat>
  <Paragraphs>45</Paragraphs>
  <Slides>15</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15</vt:i4>
      </vt:variant>
    </vt:vector>
  </HeadingPairs>
  <TitlesOfParts>
    <vt:vector size="20" baseType="lpstr">
      <vt:lpstr>Aptos</vt:lpstr>
      <vt:lpstr>Aptos Display</vt:lpstr>
      <vt:lpstr>Arial</vt:lpstr>
      <vt:lpstr>TimesNewRomanPS</vt:lpstr>
      <vt:lpstr>Thème Office</vt:lpstr>
      <vt:lpstr>« Responsabiliser » les surendettés : le cas du règlement collectif de dettes en Belgique </vt:lpstr>
      <vt:lpstr>Introduction et QDR</vt:lpstr>
      <vt:lpstr>Contextualisation et méthodologie</vt:lpstr>
      <vt:lpstr>Une solution pensée comme définitive</vt:lpstr>
      <vt:lpstr>Un problème concret : la rechute</vt:lpstr>
      <vt:lpstr>Présentation PowerPoint</vt:lpstr>
      <vt:lpstr>Diffusion de la norme : justifier, énoncer, sanctionner  1. Garantir les intérêts des parties</vt:lpstr>
      <vt:lpstr>Présentation PowerPoint</vt:lpstr>
      <vt:lpstr>Présentation PowerPoint</vt:lpstr>
      <vt:lpstr>Présentation PowerPoint</vt:lpstr>
      <vt:lpstr>Présentation PowerPoint</vt:lpstr>
      <vt:lpstr>2. Les audiences publiques</vt:lpstr>
      <vt:lpstr>3. Une sanction : la révocation</vt:lpstr>
      <vt:lpstr>Présentation PowerPoint</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Gerrienne Marie</dc:creator>
  <cp:lastModifiedBy>Gerrienne Marie</cp:lastModifiedBy>
  <cp:revision>2</cp:revision>
  <dcterms:created xsi:type="dcterms:W3CDTF">2024-10-01T17:11:04Z</dcterms:created>
  <dcterms:modified xsi:type="dcterms:W3CDTF">2024-10-02T07:23:10Z</dcterms:modified>
</cp:coreProperties>
</file>