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7"/>
  </p:notesMasterIdLst>
  <p:sldIdLst>
    <p:sldId id="256" r:id="rId5"/>
    <p:sldId id="257" r:id="rId6"/>
    <p:sldId id="274" r:id="rId7"/>
    <p:sldId id="272" r:id="rId8"/>
    <p:sldId id="259" r:id="rId9"/>
    <p:sldId id="258" r:id="rId10"/>
    <p:sldId id="261" r:id="rId11"/>
    <p:sldId id="262" r:id="rId12"/>
    <p:sldId id="280" r:id="rId13"/>
    <p:sldId id="266" r:id="rId14"/>
    <p:sldId id="276" r:id="rId15"/>
    <p:sldId id="277" r:id="rId16"/>
    <p:sldId id="263" r:id="rId17"/>
    <p:sldId id="268" r:id="rId18"/>
    <p:sldId id="269" r:id="rId19"/>
    <p:sldId id="270" r:id="rId20"/>
    <p:sldId id="278" r:id="rId21"/>
    <p:sldId id="267" r:id="rId22"/>
    <p:sldId id="265" r:id="rId23"/>
    <p:sldId id="279" r:id="rId24"/>
    <p:sldId id="271" r:id="rId25"/>
    <p:sldId id="273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F7CF8-5501-4A5C-3EF7-8CD98E221D6F}" v="51" dt="2024-11-25T11:07:46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30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E9C0E-9C9B-464C-B41B-3BFD17210E7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2D6763B-2B85-40F0-BAF7-8CC21B07D68A}">
      <dgm:prSet phldrT="[Texte]" phldr="0"/>
      <dgm:spPr/>
      <dgm:t>
        <a:bodyPr/>
        <a:lstStyle/>
        <a:p>
          <a:r>
            <a:rPr lang="fr-FR" dirty="0">
              <a:latin typeface="Grandview"/>
            </a:rPr>
            <a:t>Ethos</a:t>
          </a:r>
          <a:endParaRPr lang="fr-FR" dirty="0"/>
        </a:p>
      </dgm:t>
    </dgm:pt>
    <dgm:pt modelId="{681F04F7-B330-474C-8659-A419B8FE0EAB}" type="parTrans" cxnId="{0A444489-B007-4C0F-BC3D-6D4BD7ACE520}">
      <dgm:prSet/>
      <dgm:spPr/>
      <dgm:t>
        <a:bodyPr/>
        <a:lstStyle/>
        <a:p>
          <a:endParaRPr lang="fr-FR"/>
        </a:p>
      </dgm:t>
    </dgm:pt>
    <dgm:pt modelId="{0CC7BFF4-9F6C-4A93-BF67-4333F30A6948}" type="sibTrans" cxnId="{0A444489-B007-4C0F-BC3D-6D4BD7ACE520}">
      <dgm:prSet/>
      <dgm:spPr/>
      <dgm:t>
        <a:bodyPr/>
        <a:lstStyle/>
        <a:p>
          <a:endParaRPr lang="fr-FR"/>
        </a:p>
      </dgm:t>
    </dgm:pt>
    <dgm:pt modelId="{7D042E1F-6256-446D-9F88-C4E9C378E258}">
      <dgm:prSet phldrT="[Texte]" phldr="0"/>
      <dgm:spPr/>
      <dgm:t>
        <a:bodyPr/>
        <a:lstStyle/>
        <a:p>
          <a:r>
            <a:rPr lang="fr-FR" dirty="0">
              <a:latin typeface="Grandview"/>
            </a:rPr>
            <a:t>Pathos</a:t>
          </a:r>
          <a:endParaRPr lang="fr-FR" dirty="0"/>
        </a:p>
      </dgm:t>
    </dgm:pt>
    <dgm:pt modelId="{8C166C75-8187-41C3-BD34-3786087CF8F5}" type="parTrans" cxnId="{C4B451F1-8FC3-4E03-A202-C046ECB75E76}">
      <dgm:prSet/>
      <dgm:spPr/>
      <dgm:t>
        <a:bodyPr/>
        <a:lstStyle/>
        <a:p>
          <a:endParaRPr lang="fr-FR"/>
        </a:p>
      </dgm:t>
    </dgm:pt>
    <dgm:pt modelId="{1997B7B7-B7AD-4A0A-809A-DC5D67A1CDD9}" type="sibTrans" cxnId="{C4B451F1-8FC3-4E03-A202-C046ECB75E76}">
      <dgm:prSet/>
      <dgm:spPr/>
      <dgm:t>
        <a:bodyPr/>
        <a:lstStyle/>
        <a:p>
          <a:endParaRPr lang="fr-FR"/>
        </a:p>
      </dgm:t>
    </dgm:pt>
    <dgm:pt modelId="{64D70BE4-BFD6-4BAC-A30A-5F4869FF9F6F}">
      <dgm:prSet phldrT="[Texte]" phldr="0"/>
      <dgm:spPr/>
      <dgm:t>
        <a:bodyPr/>
        <a:lstStyle/>
        <a:p>
          <a:r>
            <a:rPr lang="fr-FR" dirty="0">
              <a:latin typeface="Grandview"/>
            </a:rPr>
            <a:t>Logos</a:t>
          </a:r>
          <a:endParaRPr lang="fr-FR" dirty="0"/>
        </a:p>
      </dgm:t>
    </dgm:pt>
    <dgm:pt modelId="{83E9C55E-99C4-4A22-8061-C636A98CE106}" type="parTrans" cxnId="{E681A965-D94B-4371-804B-EB48C994E70C}">
      <dgm:prSet/>
      <dgm:spPr/>
      <dgm:t>
        <a:bodyPr/>
        <a:lstStyle/>
        <a:p>
          <a:endParaRPr lang="fr-FR"/>
        </a:p>
      </dgm:t>
    </dgm:pt>
    <dgm:pt modelId="{B10D0595-6BDC-4BA1-95AA-ED0BCB6189D4}" type="sibTrans" cxnId="{E681A965-D94B-4371-804B-EB48C994E70C}">
      <dgm:prSet/>
      <dgm:spPr/>
      <dgm:t>
        <a:bodyPr/>
        <a:lstStyle/>
        <a:p>
          <a:endParaRPr lang="fr-FR"/>
        </a:p>
      </dgm:t>
    </dgm:pt>
    <dgm:pt modelId="{3FF63E33-DABE-4C5C-8FE6-EE1EA2286EB0}" type="pres">
      <dgm:prSet presAssocID="{F0BE9C0E-9C9B-464C-B41B-3BFD17210E70}" presName="Name0" presStyleCnt="0">
        <dgm:presLayoutVars>
          <dgm:dir/>
          <dgm:resizeHandles val="exact"/>
        </dgm:presLayoutVars>
      </dgm:prSet>
      <dgm:spPr/>
    </dgm:pt>
    <dgm:pt modelId="{23E79A15-08DD-4070-AED2-A648A186C369}" type="pres">
      <dgm:prSet presAssocID="{C2D6763B-2B85-40F0-BAF7-8CC21B07D68A}" presName="node" presStyleLbl="node1" presStyleIdx="0" presStyleCnt="3">
        <dgm:presLayoutVars>
          <dgm:bulletEnabled val="1"/>
        </dgm:presLayoutVars>
      </dgm:prSet>
      <dgm:spPr/>
    </dgm:pt>
    <dgm:pt modelId="{27CF312D-9F0C-48FD-B61F-4C75D82CE969}" type="pres">
      <dgm:prSet presAssocID="{0CC7BFF4-9F6C-4A93-BF67-4333F30A6948}" presName="sibTrans" presStyleLbl="sibTrans2D1" presStyleIdx="0" presStyleCnt="3"/>
      <dgm:spPr/>
    </dgm:pt>
    <dgm:pt modelId="{A049C7D6-B590-4D1E-88EB-94C0F9448443}" type="pres">
      <dgm:prSet presAssocID="{0CC7BFF4-9F6C-4A93-BF67-4333F30A6948}" presName="connectorText" presStyleLbl="sibTrans2D1" presStyleIdx="0" presStyleCnt="3"/>
      <dgm:spPr/>
    </dgm:pt>
    <dgm:pt modelId="{B698475F-BD55-4BFD-9BBD-BA081426994D}" type="pres">
      <dgm:prSet presAssocID="{7D042E1F-6256-446D-9F88-C4E9C378E258}" presName="node" presStyleLbl="node1" presStyleIdx="1" presStyleCnt="3">
        <dgm:presLayoutVars>
          <dgm:bulletEnabled val="1"/>
        </dgm:presLayoutVars>
      </dgm:prSet>
      <dgm:spPr/>
    </dgm:pt>
    <dgm:pt modelId="{236F00CC-7693-48EC-9FF4-EB25761DB7B4}" type="pres">
      <dgm:prSet presAssocID="{1997B7B7-B7AD-4A0A-809A-DC5D67A1CDD9}" presName="sibTrans" presStyleLbl="sibTrans2D1" presStyleIdx="1" presStyleCnt="3"/>
      <dgm:spPr/>
    </dgm:pt>
    <dgm:pt modelId="{3C3FDAAE-EB70-468E-8535-8218B8833476}" type="pres">
      <dgm:prSet presAssocID="{1997B7B7-B7AD-4A0A-809A-DC5D67A1CDD9}" presName="connectorText" presStyleLbl="sibTrans2D1" presStyleIdx="1" presStyleCnt="3"/>
      <dgm:spPr/>
    </dgm:pt>
    <dgm:pt modelId="{90208B5D-FAA9-41AF-9D86-32A54CD5B723}" type="pres">
      <dgm:prSet presAssocID="{64D70BE4-BFD6-4BAC-A30A-5F4869FF9F6F}" presName="node" presStyleLbl="node1" presStyleIdx="2" presStyleCnt="3">
        <dgm:presLayoutVars>
          <dgm:bulletEnabled val="1"/>
        </dgm:presLayoutVars>
      </dgm:prSet>
      <dgm:spPr/>
    </dgm:pt>
    <dgm:pt modelId="{4BC325EE-67BE-4F13-A643-990459E26A08}" type="pres">
      <dgm:prSet presAssocID="{B10D0595-6BDC-4BA1-95AA-ED0BCB6189D4}" presName="sibTrans" presStyleLbl="sibTrans2D1" presStyleIdx="2" presStyleCnt="3"/>
      <dgm:spPr/>
    </dgm:pt>
    <dgm:pt modelId="{D91A1523-0ED6-46B1-B439-581E022D5057}" type="pres">
      <dgm:prSet presAssocID="{B10D0595-6BDC-4BA1-95AA-ED0BCB6189D4}" presName="connectorText" presStyleLbl="sibTrans2D1" presStyleIdx="2" presStyleCnt="3"/>
      <dgm:spPr/>
    </dgm:pt>
  </dgm:ptLst>
  <dgm:cxnLst>
    <dgm:cxn modelId="{A380BF3B-7121-4E32-A68B-EBF2129E444F}" type="presOf" srcId="{7D042E1F-6256-446D-9F88-C4E9C378E258}" destId="{B698475F-BD55-4BFD-9BBD-BA081426994D}" srcOrd="0" destOrd="0" presId="urn:microsoft.com/office/officeart/2005/8/layout/cycle7"/>
    <dgm:cxn modelId="{E681A965-D94B-4371-804B-EB48C994E70C}" srcId="{F0BE9C0E-9C9B-464C-B41B-3BFD17210E70}" destId="{64D70BE4-BFD6-4BAC-A30A-5F4869FF9F6F}" srcOrd="2" destOrd="0" parTransId="{83E9C55E-99C4-4A22-8061-C636A98CE106}" sibTransId="{B10D0595-6BDC-4BA1-95AA-ED0BCB6189D4}"/>
    <dgm:cxn modelId="{963DE768-4A65-401F-91C2-206D02A2E831}" type="presOf" srcId="{C2D6763B-2B85-40F0-BAF7-8CC21B07D68A}" destId="{23E79A15-08DD-4070-AED2-A648A186C369}" srcOrd="0" destOrd="0" presId="urn:microsoft.com/office/officeart/2005/8/layout/cycle7"/>
    <dgm:cxn modelId="{F9715575-DD53-48CA-83A8-8B6F597EB874}" type="presOf" srcId="{B10D0595-6BDC-4BA1-95AA-ED0BCB6189D4}" destId="{D91A1523-0ED6-46B1-B439-581E022D5057}" srcOrd="1" destOrd="0" presId="urn:microsoft.com/office/officeart/2005/8/layout/cycle7"/>
    <dgm:cxn modelId="{2655C67C-8828-406B-8539-99104DC59932}" type="presOf" srcId="{64D70BE4-BFD6-4BAC-A30A-5F4869FF9F6F}" destId="{90208B5D-FAA9-41AF-9D86-32A54CD5B723}" srcOrd="0" destOrd="0" presId="urn:microsoft.com/office/officeart/2005/8/layout/cycle7"/>
    <dgm:cxn modelId="{9D529C88-CCCF-43A4-95D2-84D9BBED29AA}" type="presOf" srcId="{0CC7BFF4-9F6C-4A93-BF67-4333F30A6948}" destId="{A049C7D6-B590-4D1E-88EB-94C0F9448443}" srcOrd="1" destOrd="0" presId="urn:microsoft.com/office/officeart/2005/8/layout/cycle7"/>
    <dgm:cxn modelId="{0A444489-B007-4C0F-BC3D-6D4BD7ACE520}" srcId="{F0BE9C0E-9C9B-464C-B41B-3BFD17210E70}" destId="{C2D6763B-2B85-40F0-BAF7-8CC21B07D68A}" srcOrd="0" destOrd="0" parTransId="{681F04F7-B330-474C-8659-A419B8FE0EAB}" sibTransId="{0CC7BFF4-9F6C-4A93-BF67-4333F30A6948}"/>
    <dgm:cxn modelId="{E474C4B9-DC56-4318-85C9-DE3FC6FA44EB}" type="presOf" srcId="{1997B7B7-B7AD-4A0A-809A-DC5D67A1CDD9}" destId="{3C3FDAAE-EB70-468E-8535-8218B8833476}" srcOrd="1" destOrd="0" presId="urn:microsoft.com/office/officeart/2005/8/layout/cycle7"/>
    <dgm:cxn modelId="{F58ABFC7-A2BD-43C5-B612-D32DC9DBD710}" type="presOf" srcId="{1997B7B7-B7AD-4A0A-809A-DC5D67A1CDD9}" destId="{236F00CC-7693-48EC-9FF4-EB25761DB7B4}" srcOrd="0" destOrd="0" presId="urn:microsoft.com/office/officeart/2005/8/layout/cycle7"/>
    <dgm:cxn modelId="{8CF7A2D6-1457-4095-A6D0-E0F1523AD68E}" type="presOf" srcId="{B10D0595-6BDC-4BA1-95AA-ED0BCB6189D4}" destId="{4BC325EE-67BE-4F13-A643-990459E26A08}" srcOrd="0" destOrd="0" presId="urn:microsoft.com/office/officeart/2005/8/layout/cycle7"/>
    <dgm:cxn modelId="{C4B451F1-8FC3-4E03-A202-C046ECB75E76}" srcId="{F0BE9C0E-9C9B-464C-B41B-3BFD17210E70}" destId="{7D042E1F-6256-446D-9F88-C4E9C378E258}" srcOrd="1" destOrd="0" parTransId="{8C166C75-8187-41C3-BD34-3786087CF8F5}" sibTransId="{1997B7B7-B7AD-4A0A-809A-DC5D67A1CDD9}"/>
    <dgm:cxn modelId="{583F28F9-1B0D-4BA6-85E0-F4EFB901677E}" type="presOf" srcId="{0CC7BFF4-9F6C-4A93-BF67-4333F30A6948}" destId="{27CF312D-9F0C-48FD-B61F-4C75D82CE969}" srcOrd="0" destOrd="0" presId="urn:microsoft.com/office/officeart/2005/8/layout/cycle7"/>
    <dgm:cxn modelId="{3EC5CDF9-EBCA-4DFD-9B49-4A5C079DA571}" type="presOf" srcId="{F0BE9C0E-9C9B-464C-B41B-3BFD17210E70}" destId="{3FF63E33-DABE-4C5C-8FE6-EE1EA2286EB0}" srcOrd="0" destOrd="0" presId="urn:microsoft.com/office/officeart/2005/8/layout/cycle7"/>
    <dgm:cxn modelId="{6C7014C5-9EF8-4D9F-8D71-D54160BD0936}" type="presParOf" srcId="{3FF63E33-DABE-4C5C-8FE6-EE1EA2286EB0}" destId="{23E79A15-08DD-4070-AED2-A648A186C369}" srcOrd="0" destOrd="0" presId="urn:microsoft.com/office/officeart/2005/8/layout/cycle7"/>
    <dgm:cxn modelId="{87BAD411-11CB-4517-8145-A241BCC1CD59}" type="presParOf" srcId="{3FF63E33-DABE-4C5C-8FE6-EE1EA2286EB0}" destId="{27CF312D-9F0C-48FD-B61F-4C75D82CE969}" srcOrd="1" destOrd="0" presId="urn:microsoft.com/office/officeart/2005/8/layout/cycle7"/>
    <dgm:cxn modelId="{8A7D7D7E-8CAC-4065-9652-D6B92DC7A2C1}" type="presParOf" srcId="{27CF312D-9F0C-48FD-B61F-4C75D82CE969}" destId="{A049C7D6-B590-4D1E-88EB-94C0F9448443}" srcOrd="0" destOrd="0" presId="urn:microsoft.com/office/officeart/2005/8/layout/cycle7"/>
    <dgm:cxn modelId="{B9F41F34-AF54-41FC-A197-92D1401A8939}" type="presParOf" srcId="{3FF63E33-DABE-4C5C-8FE6-EE1EA2286EB0}" destId="{B698475F-BD55-4BFD-9BBD-BA081426994D}" srcOrd="2" destOrd="0" presId="urn:microsoft.com/office/officeart/2005/8/layout/cycle7"/>
    <dgm:cxn modelId="{C2E50EF6-463B-40FA-98D3-A0036DEDB0A4}" type="presParOf" srcId="{3FF63E33-DABE-4C5C-8FE6-EE1EA2286EB0}" destId="{236F00CC-7693-48EC-9FF4-EB25761DB7B4}" srcOrd="3" destOrd="0" presId="urn:microsoft.com/office/officeart/2005/8/layout/cycle7"/>
    <dgm:cxn modelId="{4F1EE0C5-8EF9-4062-B646-C0551082F2B0}" type="presParOf" srcId="{236F00CC-7693-48EC-9FF4-EB25761DB7B4}" destId="{3C3FDAAE-EB70-468E-8535-8218B8833476}" srcOrd="0" destOrd="0" presId="urn:microsoft.com/office/officeart/2005/8/layout/cycle7"/>
    <dgm:cxn modelId="{3F2DED7D-D96A-483C-8155-59EB4F854C39}" type="presParOf" srcId="{3FF63E33-DABE-4C5C-8FE6-EE1EA2286EB0}" destId="{90208B5D-FAA9-41AF-9D86-32A54CD5B723}" srcOrd="4" destOrd="0" presId="urn:microsoft.com/office/officeart/2005/8/layout/cycle7"/>
    <dgm:cxn modelId="{6AACA6CB-899E-4023-8270-313C80044D27}" type="presParOf" srcId="{3FF63E33-DABE-4C5C-8FE6-EE1EA2286EB0}" destId="{4BC325EE-67BE-4F13-A643-990459E26A08}" srcOrd="5" destOrd="0" presId="urn:microsoft.com/office/officeart/2005/8/layout/cycle7"/>
    <dgm:cxn modelId="{165BB0C8-1C34-4832-8064-9B401BB08167}" type="presParOf" srcId="{4BC325EE-67BE-4F13-A643-990459E26A08}" destId="{D91A1523-0ED6-46B1-B439-581E022D505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9A15-08DD-4070-AED2-A648A186C369}">
      <dsp:nvSpPr>
        <dsp:cNvPr id="0" name=""/>
        <dsp:cNvSpPr/>
      </dsp:nvSpPr>
      <dsp:spPr>
        <a:xfrm>
          <a:off x="1424285" y="165118"/>
          <a:ext cx="1723429" cy="86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>
              <a:latin typeface="Grandview"/>
            </a:rPr>
            <a:t>Ethos</a:t>
          </a:r>
          <a:endParaRPr lang="fr-FR" sz="3500" kern="1200" dirty="0"/>
        </a:p>
      </dsp:txBody>
      <dsp:txXfrm>
        <a:off x="1449524" y="190357"/>
        <a:ext cx="1672951" cy="811236"/>
      </dsp:txXfrm>
    </dsp:sp>
    <dsp:sp modelId="{27CF312D-9F0C-48FD-B61F-4C75D82CE969}">
      <dsp:nvSpPr>
        <dsp:cNvPr id="0" name=""/>
        <dsp:cNvSpPr/>
      </dsp:nvSpPr>
      <dsp:spPr>
        <a:xfrm rot="3600000">
          <a:off x="2548309" y="1677999"/>
          <a:ext cx="898923" cy="3016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2638789" y="1738319"/>
        <a:ext cx="717963" cy="180960"/>
      </dsp:txXfrm>
    </dsp:sp>
    <dsp:sp modelId="{B698475F-BD55-4BFD-9BBD-BA081426994D}">
      <dsp:nvSpPr>
        <dsp:cNvPr id="0" name=""/>
        <dsp:cNvSpPr/>
      </dsp:nvSpPr>
      <dsp:spPr>
        <a:xfrm>
          <a:off x="2847827" y="2630766"/>
          <a:ext cx="1723429" cy="86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>
              <a:latin typeface="Grandview"/>
            </a:rPr>
            <a:t>Pathos</a:t>
          </a:r>
          <a:endParaRPr lang="fr-FR" sz="3500" kern="1200" dirty="0"/>
        </a:p>
      </dsp:txBody>
      <dsp:txXfrm>
        <a:off x="2873066" y="2656005"/>
        <a:ext cx="1672951" cy="811236"/>
      </dsp:txXfrm>
    </dsp:sp>
    <dsp:sp modelId="{236F00CC-7693-48EC-9FF4-EB25761DB7B4}">
      <dsp:nvSpPr>
        <dsp:cNvPr id="0" name=""/>
        <dsp:cNvSpPr/>
      </dsp:nvSpPr>
      <dsp:spPr>
        <a:xfrm rot="10800000">
          <a:off x="1836538" y="2910823"/>
          <a:ext cx="898923" cy="3016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 rot="10800000">
        <a:off x="1927018" y="2971143"/>
        <a:ext cx="717963" cy="180960"/>
      </dsp:txXfrm>
    </dsp:sp>
    <dsp:sp modelId="{90208B5D-FAA9-41AF-9D86-32A54CD5B723}">
      <dsp:nvSpPr>
        <dsp:cNvPr id="0" name=""/>
        <dsp:cNvSpPr/>
      </dsp:nvSpPr>
      <dsp:spPr>
        <a:xfrm>
          <a:off x="743" y="2630766"/>
          <a:ext cx="1723429" cy="86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>
              <a:latin typeface="Grandview"/>
            </a:rPr>
            <a:t>Logos</a:t>
          </a:r>
          <a:endParaRPr lang="fr-FR" sz="3500" kern="1200" dirty="0"/>
        </a:p>
      </dsp:txBody>
      <dsp:txXfrm>
        <a:off x="25982" y="2656005"/>
        <a:ext cx="1672951" cy="811236"/>
      </dsp:txXfrm>
    </dsp:sp>
    <dsp:sp modelId="{4BC325EE-67BE-4F13-A643-990459E26A08}">
      <dsp:nvSpPr>
        <dsp:cNvPr id="0" name=""/>
        <dsp:cNvSpPr/>
      </dsp:nvSpPr>
      <dsp:spPr>
        <a:xfrm rot="18000000">
          <a:off x="1124767" y="1677999"/>
          <a:ext cx="898923" cy="3016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1215247" y="1738319"/>
        <a:ext cx="717963" cy="18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DC1B-1CBC-4756-9141-061300792CDE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1F98-3EB9-4121-A526-C5A4A78BF5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778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51F98-3EB9-4121-A526-C5A4A78BF502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172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51F98-3EB9-4121-A526-C5A4A78BF502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694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51F98-3EB9-4121-A526-C5A4A78BF502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827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51F98-3EB9-4121-A526-C5A4A78BF502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724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51F98-3EB9-4121-A526-C5A4A78BF502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777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7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6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4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6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3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0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jouisciences.uliege.be/cms/c_12832341/fr/l-image-en-sciences-toute-une-histoi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persee.fr/doc/reso_0751-7971_1987_num_5_27_132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yIHxOui9nQ?feature=oembed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udit.org/fr/revues/ttr/2002-v15-n1-ttr524/006807ar/" TargetMode="External"/><Relationship Id="rId2" Type="http://schemas.openxmlformats.org/officeDocument/2006/relationships/hyperlink" Target="https://www.persee.fr/doc/colan_0336-1500_1992_num_93_1_23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journals.openedition.org/esa/188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s://www.google.com/url?sa=t&amp;source=web&amp;rct=j&amp;opi=89978449&amp;url=https://journals.openedition.org/ress/pdf/72&amp;ved=2ahUKEwjv-cDc59qFAxUbSaQEHS40A2cQFnoECA8QAQ&amp;usg=AOvVaw361TkYPYXeh5r5WgZp8mU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see.fr/doc/arss_0335-5322_1997_num_119_1_3227" TargetMode="External"/><Relationship Id="rId2" Type="http://schemas.openxmlformats.org/officeDocument/2006/relationships/hyperlink" Target="https://orbi.uliege.be/handle/2268/2973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87D111-0A9D-421B-84EB-FC5811C3A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C7A2BB-E03E-436B-ABA5-3EBC8FB40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DC0849-A033-4B02-97FE-B41AD9A86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ADCA7D-864A-49AD-B820-102F220EA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57E947-1347-4EB3-89EB-DF85D94E2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B5FAB9-675C-4906-A39C-BCFD68929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C524971-DA3C-4B74-A99D-95CECD50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BDB683-BC6A-4522-82A5-C7457201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1560A9-0B55-472F-8261-6951E27C5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874A14-7926-47E8-947C-904C98B0E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3E5598F-2EAC-49C0-B77B-95438A8ED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8993AC-196C-48AC-BCE3-3E71814D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17F3CA-CF3E-4CD8-B001-2BDF09D76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5237402-E5C4-470B-955F-F3A886776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15EAA5-98ED-4276-880E-4E3789CEA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F94794-653E-45B6-811B-8081788A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82DE38F-FC85-4274-8C84-8E75162E6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4AF14C3-798E-4C02-A6B4-165D003D7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53D4C15-2F93-446B-AF2D-82072EC01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09026E7-4EC6-47AE-A989-318A5CA6B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DEDA5A-47AA-4ED0-897C-C0B1873B6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061821F-242E-4E40-B305-9048634C0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0734AE8-EEDD-4DCB-9723-087DC2EC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6DB511B-1563-4336-AFBB-D561A7C0B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5CEC4A9-4067-4D92-A28E-EE8152717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B783B25-A3A3-45C4-B04C-A11644250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31178CD-3DE0-4C42-811C-7BC881FB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26C508-8BE5-4ACF-A219-09B5D995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58DEC2-3409-477A-84B4-A5D297FB0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E3E226-6EDA-4FC4-B670-9590DD5CE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BC874A8-EE7F-4F92-AAEA-40B18D939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23D647B-0C43-4C02-9BD2-A01859FD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6DE01B-DD35-4B52-A72E-57E60E226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781A1A9-D9AA-5BC2-6CA4-D6A72A61F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25" y="746840"/>
            <a:ext cx="5402454" cy="2510445"/>
          </a:xfrm>
        </p:spPr>
        <p:txBody>
          <a:bodyPr>
            <a:normAutofit/>
          </a:bodyPr>
          <a:lstStyle/>
          <a:p>
            <a:r>
              <a:rPr lang="fr-FR"/>
              <a:t>Rhétorique scientifique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0118B3-DFB9-4D99-CE1F-E42F4D0F3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25" y="3425899"/>
            <a:ext cx="5185297" cy="23097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Penser la science comme discours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218D3B53-4071-48E8-9CB1-4566DAFA0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2" y="260044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rrière-plan vectoriel de couleurs vives qui éclaboussent">
            <a:extLst>
              <a:ext uri="{FF2B5EF4-FFF2-40B4-BE49-F238E27FC236}">
                <a16:creationId xmlns:a16="http://schemas.microsoft.com/office/drawing/2014/main" id="{838107F3-7F45-4AB6-B827-BEE5D75EE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1" r="14041" b="-1"/>
          <a:stretch/>
        </p:blipFill>
        <p:spPr>
          <a:xfrm>
            <a:off x="6062050" y="-1554"/>
            <a:ext cx="6120571" cy="685799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480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5" name="Rectangle 32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La rhétorique est partout</a:t>
            </a:r>
          </a:p>
        </p:txBody>
      </p:sp>
      <p:sp>
        <p:nvSpPr>
          <p:cNvPr id="360" name="Right Triangle 359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5067125" cy="36142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Dans les images : </a:t>
            </a:r>
            <a:r>
              <a:rPr lang="en-US" b="1" err="1"/>
              <a:t>philosophie</a:t>
            </a:r>
            <a:r>
              <a:rPr lang="en-US" b="1"/>
              <a:t> de </a:t>
            </a:r>
            <a:r>
              <a:rPr lang="en-US" b="1" err="1"/>
              <a:t>l'image</a:t>
            </a:r>
            <a:r>
              <a:rPr lang="en-US" b="1"/>
              <a:t>. </a:t>
            </a:r>
            <a:endParaRPr lang="fr-FR" b="1"/>
          </a:p>
          <a:p>
            <a:pPr marL="0" indent="0">
              <a:buNone/>
            </a:pPr>
            <a:endParaRPr lang="en-US"/>
          </a:p>
          <a:p>
            <a:pPr marL="342900" indent="-342900">
              <a:buFont typeface="Calibri" panose="05000000000000000000" pitchFamily="2" charset="2"/>
              <a:buChar char="-"/>
            </a:pPr>
            <a:r>
              <a:rPr lang="en-US"/>
              <a:t>Le </a:t>
            </a:r>
            <a:r>
              <a:rPr lang="en-US" err="1"/>
              <a:t>rôle</a:t>
            </a:r>
            <a:r>
              <a:rPr lang="en-US"/>
              <a:t> de </a:t>
            </a:r>
            <a:r>
              <a:rPr lang="en-US" err="1"/>
              <a:t>l'image</a:t>
            </a:r>
            <a:r>
              <a:rPr lang="en-US"/>
              <a:t> dans le </a:t>
            </a:r>
            <a:r>
              <a:rPr lang="en-US" err="1"/>
              <a:t>discours</a:t>
            </a:r>
            <a:r>
              <a:rPr lang="en-US"/>
              <a:t> </a:t>
            </a:r>
            <a:r>
              <a:rPr lang="en-US" err="1"/>
              <a:t>scientifique</a:t>
            </a:r>
            <a:r>
              <a:rPr lang="en-US"/>
              <a:t> </a:t>
            </a:r>
            <a:r>
              <a:rPr lang="en-US" err="1"/>
              <a:t>dépend</a:t>
            </a:r>
            <a:r>
              <a:rPr lang="en-US"/>
              <a:t> de la philosophe </a:t>
            </a:r>
            <a:r>
              <a:rPr lang="en-US" err="1"/>
              <a:t>scientifique</a:t>
            </a:r>
            <a:r>
              <a:rPr lang="en-US"/>
              <a:t> </a:t>
            </a:r>
            <a:r>
              <a:rPr lang="en-US" err="1"/>
              <a:t>d'une</a:t>
            </a:r>
            <a:r>
              <a:rPr lang="en-US"/>
              <a:t> époque donnée (</a:t>
            </a:r>
            <a:r>
              <a:rPr lang="en-US" err="1"/>
              <a:t>voir</a:t>
            </a:r>
            <a:r>
              <a:rPr lang="en-US"/>
              <a:t> le dossier </a:t>
            </a:r>
            <a:r>
              <a:rPr lang="en-US">
                <a:hlinkClick r:id="rId3"/>
              </a:rPr>
              <a:t>"L'image en science, toute une histoire"</a:t>
            </a:r>
            <a:r>
              <a:rPr lang="en-US"/>
              <a:t>).</a:t>
            </a:r>
          </a:p>
          <a:p>
            <a:pPr marL="342900" indent="-342900">
              <a:buClr>
                <a:srgbClr val="7593B1"/>
              </a:buClr>
              <a:buFont typeface="Calibri" panose="05000000000000000000" pitchFamily="2" charset="2"/>
              <a:buChar char="-"/>
            </a:pPr>
            <a:r>
              <a:rPr lang="en-US"/>
              <a:t>Dans les sciences </a:t>
            </a:r>
            <a:r>
              <a:rPr lang="en-US" err="1"/>
              <a:t>modernes</a:t>
            </a:r>
            <a:r>
              <a:rPr lang="en-US"/>
              <a:t>, </a:t>
            </a:r>
            <a:r>
              <a:rPr lang="en-US" err="1"/>
              <a:t>l'image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inscription qui </a:t>
            </a:r>
            <a:r>
              <a:rPr lang="en-US" err="1"/>
              <a:t>mobilise</a:t>
            </a:r>
            <a:r>
              <a:rPr lang="en-US"/>
              <a:t> </a:t>
            </a:r>
            <a:r>
              <a:rPr lang="en-US" err="1"/>
              <a:t>objectivement</a:t>
            </a:r>
            <a:r>
              <a:rPr lang="en-US"/>
              <a:t> le </a:t>
            </a:r>
            <a:r>
              <a:rPr lang="en-US" err="1"/>
              <a:t>réel</a:t>
            </a:r>
            <a:r>
              <a:rPr lang="en-US"/>
              <a:t> (</a:t>
            </a:r>
            <a:r>
              <a:rPr lang="en-US" err="1"/>
              <a:t>voir</a:t>
            </a:r>
            <a:r>
              <a:rPr lang="en-US"/>
              <a:t> </a:t>
            </a:r>
            <a:r>
              <a:rPr lang="en-US">
                <a:hlinkClick r:id="rId4"/>
              </a:rPr>
              <a:t>"Les vues de l'esprit"</a:t>
            </a:r>
            <a:r>
              <a:rPr lang="en-US"/>
              <a:t> de Latour).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Image 3" descr="Une image contenant texte, capture d’écran, livre&#10;&#10;Description générée automatiquement">
            <a:extLst>
              <a:ext uri="{FF2B5EF4-FFF2-40B4-BE49-F238E27FC236}">
                <a16:creationId xmlns:a16="http://schemas.microsoft.com/office/drawing/2014/main" id="{2104A692-CD8A-9016-A0AF-E49533403B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58" r="12275" b="-2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99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2" name="Rectangle 36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63" name="Group 366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8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97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" name="Right Triangle 399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La </a:t>
            </a:r>
            <a:r>
              <a:rPr lang="en-US" err="1"/>
              <a:t>rhétorique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partout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7"/>
            <a:ext cx="4038652" cy="3276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Dans les images – </a:t>
            </a:r>
            <a:r>
              <a:rPr lang="en-US" b="1" err="1"/>
              <a:t>l'image</a:t>
            </a:r>
            <a:r>
              <a:rPr lang="en-US" b="1"/>
              <a:t> </a:t>
            </a:r>
            <a:r>
              <a:rPr lang="en-US" b="1" err="1"/>
              <a:t>comme</a:t>
            </a:r>
            <a:r>
              <a:rPr lang="en-US" b="1"/>
              <a:t> </a:t>
            </a:r>
            <a:r>
              <a:rPr lang="en-US" b="1" err="1"/>
              <a:t>composante</a:t>
            </a:r>
            <a:r>
              <a:rPr lang="en-US" b="1"/>
              <a:t> </a:t>
            </a:r>
            <a:r>
              <a:rPr lang="en-US" b="1" err="1"/>
              <a:t>visuelle</a:t>
            </a:r>
            <a:r>
              <a:rPr lang="en-US" b="1"/>
              <a:t> de </a:t>
            </a:r>
            <a:r>
              <a:rPr lang="en-US" b="1" err="1"/>
              <a:t>l'écriture</a:t>
            </a:r>
            <a:r>
              <a:rPr lang="en-US" b="1"/>
              <a:t> </a:t>
            </a:r>
            <a:r>
              <a:rPr lang="en-US" b="1" err="1"/>
              <a:t>scientifique</a:t>
            </a:r>
            <a:r>
              <a:rPr lang="en-US" b="1"/>
              <a:t>. </a:t>
            </a:r>
          </a:p>
          <a:p>
            <a:pPr marL="0" indent="0">
              <a:buNone/>
            </a:pPr>
            <a:endParaRPr lang="en-US" b="1"/>
          </a:p>
          <a:p>
            <a:pPr marL="342900" indent="-342900">
              <a:buFont typeface="Calibri" panose="05000000000000000000" pitchFamily="2" charset="2"/>
              <a:buChar char="-"/>
            </a:pPr>
            <a:r>
              <a:rPr lang="en-US" err="1"/>
              <a:t>Penser</a:t>
            </a:r>
            <a:r>
              <a:rPr lang="en-US"/>
              <a:t> </a:t>
            </a:r>
            <a:r>
              <a:rPr lang="en-US" err="1"/>
              <a:t>l'image</a:t>
            </a:r>
            <a:r>
              <a:rPr lang="en-US"/>
              <a:t> </a:t>
            </a:r>
            <a:r>
              <a:rPr lang="en-US" err="1"/>
              <a:t>comme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manière de </a:t>
            </a:r>
            <a:r>
              <a:rPr lang="en-US" err="1"/>
              <a:t>construire</a:t>
            </a:r>
            <a:r>
              <a:rPr lang="en-US"/>
              <a:t> la </a:t>
            </a:r>
            <a:r>
              <a:rPr lang="en-US" err="1"/>
              <a:t>connaissance-même</a:t>
            </a:r>
            <a:r>
              <a:rPr lang="en-US"/>
              <a:t>. </a:t>
            </a:r>
            <a:endParaRPr lang="en-US" b="1"/>
          </a:p>
        </p:txBody>
      </p:sp>
      <p:pic>
        <p:nvPicPr>
          <p:cNvPr id="4" name="Image 3" descr="Figure 1. Diagrammes de Feynman">
            <a:extLst>
              <a:ext uri="{FF2B5EF4-FFF2-40B4-BE49-F238E27FC236}">
                <a16:creationId xmlns:a16="http://schemas.microsoft.com/office/drawing/2014/main" id="{368B2793-13E5-CCFA-5E62-204142A5B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333" y="1019794"/>
            <a:ext cx="6401443" cy="48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5" name="Rectangle 28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9738E9B1-90A2-40BD-A0F4-87F26F4D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5C606F52-E764-495B-845B-DEB11226A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58088103-DEE8-411A-A4E4-6F4C1D83E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C8959EA-C69F-42AC-8E32-ECB8B4950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8D81D739-9DD7-43FC-8E19-C05127E37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C6F1D018-5105-44EF-A4D1-098DEB63F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4E8208F5-827D-4DAB-9D4C-7264BE62F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2E8EA79B-BDEA-42CE-BE09-39A01B127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DE75A2DF-EDE4-4E77-BE95-EEF4C59AB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A3906DFB-0739-4431-B65A-97523AB5B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76F2606E-29A4-4636-A81E-798A552C5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86F897EA-C9A9-4EB3-BC65-F7446EAFE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2739496E-0BF8-40C7-845B-9AE701327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D088E4F4-3D8F-4D87-8D4F-40BF011B6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A69F1A1-5816-4416-A9F5-87978681D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9117C4C1-CADA-4F09-9AF2-6B8C8D8C9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34E8180E-0D54-47BF-8E8B-5221B42AD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AECD2FE-009C-4029-9B00-7884465E6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0858E68E-42A6-4A51-B4D5-33DB9ABF3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78D281A2-52B2-4873-9305-FCB308AD7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14FB3078-A466-4FFD-ABEF-C9A7574E1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7CA1524F-1F21-4721-A86E-E85A5F1F9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0709EB5-FD9B-437B-A1F2-8F349D5DB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82EC2B2C-60AD-4659-B06F-8092836CD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527BC99E-9BB9-42A0-AAB7-A8A1EEA96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29A7D6B4-18DB-4681-986D-444AADDB1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AA4624BA-1001-48B7-BC11-037D364FC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A04EF434-B04C-4DCD-BC8F-D7916D263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B82F9A28-9196-4D80-90EE-5C0F8C1F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58862482-841F-43A1-BC57-EFF29F16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088421A5-3C31-41EF-8AC3-BB5F23AC3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A5FE1E5-EDBF-4999-95A7-A4D1A20E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1"/>
            <a:ext cx="4424633" cy="1921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La rhétorique est partout</a:t>
            </a:r>
          </a:p>
        </p:txBody>
      </p:sp>
      <p:sp>
        <p:nvSpPr>
          <p:cNvPr id="320" name="Right Triangle 319">
            <a:extLst>
              <a:ext uri="{FF2B5EF4-FFF2-40B4-BE49-F238E27FC236}">
                <a16:creationId xmlns:a16="http://schemas.microsoft.com/office/drawing/2014/main" id="{DE09DA9F-86A5-44E6-BA6F-EA76B7E65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2" y="206800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8" y="2886115"/>
            <a:ext cx="4424633" cy="32622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Dans les images – </a:t>
            </a:r>
            <a:r>
              <a:rPr lang="en-US" b="1" err="1"/>
              <a:t>Convaincre</a:t>
            </a:r>
            <a:r>
              <a:rPr lang="en-US" b="1"/>
              <a:t> par </a:t>
            </a:r>
            <a:r>
              <a:rPr lang="en-US" b="1" err="1"/>
              <a:t>l'image</a:t>
            </a:r>
            <a:r>
              <a:rPr lang="en-US" b="1"/>
              <a:t>. </a:t>
            </a:r>
            <a:endParaRPr lang="en-US"/>
          </a:p>
          <a:p>
            <a:pPr marL="342900" indent="-342900">
              <a:buFont typeface="Calibri" panose="05000000000000000000" pitchFamily="2" charset="2"/>
              <a:buChar char="-"/>
            </a:pPr>
            <a:r>
              <a:rPr lang="en-US"/>
              <a:t>Quelle </a:t>
            </a:r>
            <a:r>
              <a:rPr lang="en-US" err="1"/>
              <a:t>rhétorique</a:t>
            </a:r>
            <a:r>
              <a:rPr lang="en-US"/>
              <a:t> </a:t>
            </a:r>
            <a:r>
              <a:rPr lang="en-US" err="1"/>
              <a:t>visuelle</a:t>
            </a:r>
            <a:r>
              <a:rPr lang="en-US"/>
              <a:t> pour le </a:t>
            </a:r>
            <a:r>
              <a:rPr lang="en-US" err="1"/>
              <a:t>réchauffement</a:t>
            </a:r>
            <a:r>
              <a:rPr lang="en-US"/>
              <a:t> </a:t>
            </a:r>
            <a:r>
              <a:rPr lang="en-US" err="1"/>
              <a:t>climatique</a:t>
            </a:r>
            <a:r>
              <a:rPr lang="en-US"/>
              <a:t> ? </a:t>
            </a:r>
          </a:p>
          <a:p>
            <a:pPr marL="342900" indent="-342900">
              <a:buClr>
                <a:srgbClr val="7593B1"/>
              </a:buClr>
              <a:buFont typeface="Calibri" panose="05000000000000000000" pitchFamily="2" charset="2"/>
              <a:buChar char="-"/>
            </a:pPr>
            <a:r>
              <a:rPr lang="en-US"/>
              <a:t>Quels </a:t>
            </a:r>
            <a:r>
              <a:rPr lang="en-US" err="1"/>
              <a:t>effets</a:t>
            </a:r>
            <a:r>
              <a:rPr lang="en-US"/>
              <a:t> </a:t>
            </a:r>
            <a:r>
              <a:rPr lang="en-US" err="1"/>
              <a:t>produisent</a:t>
            </a:r>
            <a:r>
              <a:rPr lang="en-US"/>
              <a:t> </a:t>
            </a:r>
            <a:r>
              <a:rPr lang="en-US" err="1"/>
              <a:t>cette</a:t>
            </a:r>
            <a:r>
              <a:rPr lang="en-US"/>
              <a:t> manière de </a:t>
            </a:r>
            <a:r>
              <a:rPr lang="en-US" err="1"/>
              <a:t>représenter</a:t>
            </a:r>
            <a:r>
              <a:rPr lang="en-US"/>
              <a:t> le </a:t>
            </a:r>
            <a:r>
              <a:rPr lang="en-US" err="1"/>
              <a:t>changement</a:t>
            </a:r>
            <a:r>
              <a:rPr lang="en-US"/>
              <a:t> </a:t>
            </a:r>
            <a:r>
              <a:rPr lang="en-US" err="1"/>
              <a:t>climatique</a:t>
            </a:r>
            <a:r>
              <a:rPr lang="en-US"/>
              <a:t> ? </a:t>
            </a:r>
          </a:p>
          <a:p>
            <a:pPr marL="342900" indent="-342900">
              <a:buClr>
                <a:srgbClr val="7593B1"/>
              </a:buClr>
              <a:buFont typeface="Calibri" panose="05000000000000000000" pitchFamily="2" charset="2"/>
              <a:buChar char="-"/>
            </a:pPr>
            <a:endParaRPr lang="en-US"/>
          </a:p>
          <a:p>
            <a:pPr marL="342900" indent="-342900">
              <a:buClr>
                <a:srgbClr val="7593B1"/>
              </a:buClr>
              <a:buFont typeface="Calibri" panose="05000000000000000000" pitchFamily="2" charset="2"/>
              <a:buChar char="-"/>
            </a:pPr>
            <a:endParaRPr lang="en-US"/>
          </a:p>
        </p:txBody>
      </p:sp>
      <p:pic>
        <p:nvPicPr>
          <p:cNvPr id="4" name="Média en ligne 3" title="Animation: How temperature has changed in each country since 1900">
            <a:hlinkClick r:id="" action="ppaction://media"/>
            <a:extLst>
              <a:ext uri="{FF2B5EF4-FFF2-40B4-BE49-F238E27FC236}">
                <a16:creationId xmlns:a16="http://schemas.microsoft.com/office/drawing/2014/main" id="{99C45F03-0A80-47F7-CE20-239A6287F1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72125" y="2349500"/>
            <a:ext cx="6434138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Right Triangle 244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5818396" cy="13621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/>
              <a:t>La rhétorique est partout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5973004" cy="405696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fr-FR" b="1"/>
              <a:t>Dans les métaphores (qu'on ne reconnaît plus comme des métaphores)</a:t>
            </a:r>
          </a:p>
          <a:p>
            <a:pPr marL="0" indent="0">
              <a:buNone/>
            </a:pPr>
            <a:endParaRPr lang="fr-FR" b="1"/>
          </a:p>
          <a:p>
            <a:pPr marL="342900" indent="-342900" algn="just">
              <a:buFont typeface="Calibri" panose="05000000000000000000" pitchFamily="2" charset="2"/>
              <a:buChar char="-"/>
            </a:pPr>
            <a:r>
              <a:rPr lang="fr-FR"/>
              <a:t>Importance de la "pensée métaphorique" pour permettre d'appréhender certains objets épistémologiques (voir </a:t>
            </a:r>
            <a:r>
              <a:rPr lang="fr-FR">
                <a:hlinkClick r:id="rId2"/>
              </a:rPr>
              <a:t>"</a:t>
            </a:r>
            <a:r>
              <a:rPr lang="fr-FR">
                <a:ea typeface="+mn-lt"/>
                <a:cs typeface="+mn-lt"/>
                <a:hlinkClick r:id="rId2"/>
              </a:rPr>
              <a:t>Le choc des mots : pensée métaphorique et vulgarisation scientifique"</a:t>
            </a:r>
            <a:r>
              <a:rPr lang="fr-FR">
                <a:ea typeface="+mn-lt"/>
                <a:cs typeface="+mn-lt"/>
              </a:rPr>
              <a:t>).</a:t>
            </a:r>
          </a:p>
          <a:p>
            <a:pPr algn="just">
              <a:buClr>
                <a:srgbClr val="7593B1"/>
              </a:buClr>
              <a:buFont typeface="Calibri" panose="05000000000000000000" pitchFamily="2" charset="2"/>
              <a:buChar char="-"/>
            </a:pPr>
            <a:r>
              <a:rPr lang="fr-FR"/>
              <a:t>Exemples d'usages métaphoriques : pompe cardiaque, </a:t>
            </a:r>
            <a:r>
              <a:rPr lang="fr-FR" i="1"/>
              <a:t>supin, neural network</a:t>
            </a:r>
            <a:r>
              <a:rPr lang="fr-FR"/>
              <a:t>, vocabulaire de l'ADN, etc. </a:t>
            </a:r>
          </a:p>
          <a:p>
            <a:pPr algn="just">
              <a:buClr>
                <a:srgbClr val="7593B1"/>
              </a:buClr>
              <a:buFont typeface="Calibri" panose="05000000000000000000" pitchFamily="2" charset="2"/>
              <a:buChar char="-"/>
            </a:pPr>
            <a:r>
              <a:rPr lang="fr-FR"/>
              <a:t>Les métaphores peuvent être filées et permettre une scénarisation (ex. les processus physiopathologiques comme scénario </a:t>
            </a:r>
            <a:r>
              <a:rPr lang="fr-FR">
                <a:hlinkClick r:id="rId3"/>
              </a:rPr>
              <a:t>[Vandaele, 2023]</a:t>
            </a:r>
            <a:r>
              <a:rPr lang="fr-FR"/>
              <a:t> ; voir aussi </a:t>
            </a:r>
            <a:r>
              <a:rPr lang="fr-FR">
                <a:hlinkClick r:id="rId4"/>
              </a:rPr>
              <a:t>[Fries, 2011]</a:t>
            </a:r>
            <a:r>
              <a:rPr lang="fr-FR"/>
              <a:t>).</a:t>
            </a:r>
          </a:p>
        </p:txBody>
      </p:sp>
      <p:pic>
        <p:nvPicPr>
          <p:cNvPr id="11" name="Image 10" descr="Nature et fonctions de la métaphore en science">
            <a:extLst>
              <a:ext uri="{FF2B5EF4-FFF2-40B4-BE49-F238E27FC236}">
                <a16:creationId xmlns:a16="http://schemas.microsoft.com/office/drawing/2014/main" id="{EEF8CB1E-D2C1-A994-4C0F-BB5E38988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667" y="721082"/>
            <a:ext cx="3524509" cy="54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6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337A201-E384-47A8-ADB3-71A0A3684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B77A566-E85A-476E-B89F-2CD6561ED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C4CF7C1-523B-483F-88A1-911DAE421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FFA2994-28E7-4A82-A912-BEA43AE28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E74A9179-550D-4033-B9F5-61054781A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24DA3BA-9D7A-49DE-A326-00CEC40EE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FBF03D7-9876-49F3-82B9-DE4B83F0A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CE43907-C24F-4205-AD97-EB918B6F5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1C719DC-8978-4B4D-B185-D43B55F63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79A7706-81BF-4A18-A17A-EE4C9CC5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C0556C8-5C59-42E6-950D-6B6FB050C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70B9EFE-745A-4200-81C0-2EAD7DC56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9F71309-CA7E-4BD9-8310-9ECF759F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707B037-6F04-4CC0-8B85-AE093E570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CD0648E-8E57-4B8E-BFBA-98F8BB9A5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C102C25-8DE0-4AAC-AE85-A6EE76D6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EF20BF53-BF98-4D65-8B84-89A59A58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D682D23-DB4A-4E10-9BCD-2EDB5952F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1C4369A-6BAB-4833-A4D9-3459D02E6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4DCDF077-FC63-41FB-8D23-C890838BD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09D2FDE-0F97-4A6C-8DB3-DCC83C0D3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0DF835C-B5DC-4A89-B48B-2A34C9D68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AC63CD5-893F-4500-9493-1610BEA6A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4318A17-4908-4F47-88BB-32F41CB81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5806B88-832B-46F7-A03E-DE273BDB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D3BF7B5-B5AA-4AD0-9149-7808BE6FD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B5EE592-1150-4060-BBEB-9B7B8C9E6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0C7EDEC-6A60-4A4C-8962-99F1C89EE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C722732-54C4-4D98-9A92-0900B5B37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9A072A9-89F2-4114-BE67-83819BDA8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6586875-2678-44B6-8CC5-EF093C4C1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C3DA231-C6A0-4901-9749-F420FE86F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Right Triangle 204">
            <a:extLst>
              <a:ext uri="{FF2B5EF4-FFF2-40B4-BE49-F238E27FC236}">
                <a16:creationId xmlns:a16="http://schemas.microsoft.com/office/drawing/2014/main" id="{513CF1FE-9423-481E-A9CD-94A3ED4B7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02842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1"/>
            <a:ext cx="10837251" cy="1847914"/>
          </a:xfrm>
        </p:spPr>
        <p:txBody>
          <a:bodyPr>
            <a:normAutofit/>
          </a:bodyPr>
          <a:lstStyle/>
          <a:p>
            <a:r>
              <a:rPr lang="fr-FR"/>
              <a:t>La rhétorique est partout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93" y="2883004"/>
            <a:ext cx="4233849" cy="32572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b="1" dirty="0"/>
              <a:t>Dans la narration (</a:t>
            </a:r>
            <a:r>
              <a:rPr lang="fr-FR" b="1" i="1" dirty="0"/>
              <a:t>story </a:t>
            </a:r>
            <a:r>
              <a:rPr lang="fr-FR" b="1" i="1" dirty="0" err="1"/>
              <a:t>telling</a:t>
            </a:r>
            <a:r>
              <a:rPr lang="fr-FR" b="1" dirty="0"/>
              <a:t>)</a:t>
            </a:r>
          </a:p>
          <a:p>
            <a:pPr marL="0" indent="0">
              <a:buNone/>
            </a:pPr>
            <a:endParaRPr lang="fr-FR" b="1"/>
          </a:p>
          <a:p>
            <a:pPr algn="just">
              <a:buFont typeface="Calibri" panose="05000000000000000000" pitchFamily="2" charset="2"/>
              <a:buChar char="-"/>
            </a:pPr>
            <a:r>
              <a:rPr lang="fr-FR" dirty="0"/>
              <a:t>L'exemple de l'histoire de la physique comme la résolution de deux impossibilités dans une magnifique théorie du tout. </a:t>
            </a:r>
            <a:endParaRPr lang="fr-FR" dirty="0">
              <a:ea typeface="+mn-lt"/>
              <a:cs typeface="+mn-lt"/>
            </a:endParaRPr>
          </a:p>
        </p:txBody>
      </p:sp>
      <p:pic>
        <p:nvPicPr>
          <p:cNvPr id="5" name="Image 4" descr="Rien ne va plus en physique ! L'échec de la théorie des cordes - Babelio">
            <a:extLst>
              <a:ext uri="{FF2B5EF4-FFF2-40B4-BE49-F238E27FC236}">
                <a16:creationId xmlns:a16="http://schemas.microsoft.com/office/drawing/2014/main" id="{DEE75178-FD5D-B4DA-0AA5-568D3BC22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352" y="2883005"/>
            <a:ext cx="1889232" cy="3257298"/>
          </a:xfrm>
          <a:prstGeom prst="rect">
            <a:avLst/>
          </a:prstGeom>
        </p:spPr>
      </p:pic>
      <p:pic>
        <p:nvPicPr>
          <p:cNvPr id="7" name="Image 6" descr="L'Univers élégant : une révolution scientifique, de l'infiniment grand à l'infiniment petit, l'unification de toutes les théories de la physique">
            <a:extLst>
              <a:ext uri="{FF2B5EF4-FFF2-40B4-BE49-F238E27FC236}">
                <a16:creationId xmlns:a16="http://schemas.microsoft.com/office/drawing/2014/main" id="{A316C2EF-C6DD-6367-2CD3-218B8309D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172" y="2883005"/>
            <a:ext cx="1936771" cy="3257298"/>
          </a:xfrm>
          <a:prstGeom prst="rect">
            <a:avLst/>
          </a:prstGeom>
        </p:spPr>
      </p:pic>
      <p:pic>
        <p:nvPicPr>
          <p:cNvPr id="9" name="Image 8" descr="La Magie du Cosmos : l'espace, le temps, la réalité, tout est à repenser / Brian  Greene - Les bibliothèques de Chartres">
            <a:extLst>
              <a:ext uri="{FF2B5EF4-FFF2-40B4-BE49-F238E27FC236}">
                <a16:creationId xmlns:a16="http://schemas.microsoft.com/office/drawing/2014/main" id="{D93F313A-47AA-29CF-3AC7-7A8B2F602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011" y="2883005"/>
            <a:ext cx="1979260" cy="32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8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172" name="Freeform: Shape 171">
            <a:extLst>
              <a:ext uri="{FF2B5EF4-FFF2-40B4-BE49-F238E27FC236}">
                <a16:creationId xmlns:a16="http://schemas.microsoft.com/office/drawing/2014/main" id="{CFDF70F4-97B6-40D8-B1FA-9580DBD23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2244" y="224448"/>
            <a:ext cx="6857996" cy="6409096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Right Triangle 206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5408027" cy="1442463"/>
          </a:xfrm>
        </p:spPr>
        <p:txBody>
          <a:bodyPr>
            <a:normAutofit/>
          </a:bodyPr>
          <a:lstStyle/>
          <a:p>
            <a:r>
              <a:rPr lang="fr-FR"/>
              <a:t>La rhétorique est partout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4789067" cy="379191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b="1"/>
              <a:t>Dans les titres (pour attirer l'œil). </a:t>
            </a:r>
            <a:endParaRPr lang="fr-FR"/>
          </a:p>
          <a:p>
            <a:pPr algn="just">
              <a:buFont typeface="Calibri" panose="05000000000000000000" pitchFamily="2" charset="2"/>
              <a:buChar char="-"/>
            </a:pPr>
            <a:r>
              <a:rPr lang="fr-FR">
                <a:latin typeface="Grandview"/>
                <a:cs typeface="Calibri"/>
              </a:rPr>
              <a:t>Réfléchissez-vous au titre de votre article pour le rendre attractif ?</a:t>
            </a:r>
          </a:p>
          <a:p>
            <a:pPr algn="just">
              <a:buClr>
                <a:srgbClr val="7593B1"/>
              </a:buClr>
              <a:buFont typeface="Calibri" panose="05000000000000000000" pitchFamily="2" charset="2"/>
              <a:buChar char="-"/>
            </a:pPr>
            <a:r>
              <a:rPr lang="fr-FR">
                <a:latin typeface="Grandview"/>
                <a:cs typeface="Calibri"/>
              </a:rPr>
              <a:t>Comment créer un titre qui incite à la lecture ? 3 articles de la revue </a:t>
            </a:r>
            <a:r>
              <a:rPr lang="fr-FR" i="1">
                <a:latin typeface="Grandview"/>
                <a:cs typeface="Calibri"/>
              </a:rPr>
              <a:t>Praxématique </a:t>
            </a:r>
            <a:r>
              <a:rPr lang="fr-FR">
                <a:latin typeface="Grandview"/>
                <a:cs typeface="Calibri"/>
              </a:rPr>
              <a:t>(2018)</a:t>
            </a:r>
            <a:endParaRPr lang="fr-FR">
              <a:latin typeface="Grandview"/>
            </a:endParaRPr>
          </a:p>
          <a:p>
            <a:pPr algn="just">
              <a:buClr>
                <a:srgbClr val="7593B1"/>
              </a:buClr>
              <a:buFont typeface="Calibri" panose="05000000000000000000" pitchFamily="2" charset="2"/>
              <a:buChar char="-"/>
            </a:pPr>
            <a:r>
              <a:rPr lang="fr-FR" b="1">
                <a:latin typeface="Grandview"/>
                <a:cs typeface="Calibri"/>
              </a:rPr>
              <a:t>Exemples dans divers domaines</a:t>
            </a:r>
            <a:r>
              <a:rPr lang="fr-FR">
                <a:latin typeface="Grandview"/>
                <a:cs typeface="Calibri"/>
              </a:rPr>
              <a:t> : </a:t>
            </a:r>
            <a:r>
              <a:rPr lang="fr-FR" err="1">
                <a:ea typeface="+mn-lt"/>
                <a:cs typeface="+mn-lt"/>
              </a:rPr>
              <a:t>Snakes</a:t>
            </a:r>
            <a:r>
              <a:rPr lang="fr-FR">
                <a:ea typeface="+mn-lt"/>
                <a:cs typeface="+mn-lt"/>
              </a:rPr>
              <a:t> on a </a:t>
            </a:r>
            <a:r>
              <a:rPr lang="fr-FR" err="1">
                <a:ea typeface="+mn-lt"/>
                <a:cs typeface="+mn-lt"/>
              </a:rPr>
              <a:t>Spaceship</a:t>
            </a:r>
            <a:r>
              <a:rPr lang="fr-FR">
                <a:ea typeface="+mn-lt"/>
                <a:cs typeface="+mn-lt"/>
              </a:rPr>
              <a:t>—An </a:t>
            </a:r>
            <a:r>
              <a:rPr lang="fr-FR" err="1">
                <a:ea typeface="+mn-lt"/>
                <a:cs typeface="+mn-lt"/>
              </a:rPr>
              <a:t>Overview</a:t>
            </a:r>
            <a:r>
              <a:rPr lang="fr-FR">
                <a:ea typeface="+mn-lt"/>
                <a:cs typeface="+mn-lt"/>
              </a:rPr>
              <a:t> of Python in </a:t>
            </a:r>
            <a:r>
              <a:rPr lang="fr-FR" err="1">
                <a:ea typeface="+mn-lt"/>
                <a:cs typeface="+mn-lt"/>
              </a:rPr>
              <a:t>Heliophysics</a:t>
            </a:r>
            <a:r>
              <a:rPr lang="fr-FR">
                <a:ea typeface="+mn-lt"/>
                <a:cs typeface="+mn-lt"/>
              </a:rPr>
              <a:t> ; « Célibataire épouserait jeune fille ayant dot », Une histoire du marché de la rencontre en France (XIXe-XXe siècles) ; Linguistique du discours et discours sur la linguistique ; Confinement dans une goutte d'eau. </a:t>
            </a:r>
            <a:endParaRPr lang="fr-FR">
              <a:latin typeface="Grandview"/>
              <a:cs typeface="Calibri"/>
            </a:endParaRPr>
          </a:p>
          <a:p>
            <a:pPr>
              <a:buNone/>
            </a:pPr>
            <a:endParaRPr lang="fr-FR">
              <a:cs typeface="Arial"/>
            </a:endParaRPr>
          </a:p>
          <a:p>
            <a:pPr marL="0" indent="0">
              <a:buNone/>
            </a:pPr>
            <a:endParaRPr lang="fr-FR" b="1"/>
          </a:p>
        </p:txBody>
      </p:sp>
      <p:pic>
        <p:nvPicPr>
          <p:cNvPr id="4" name="Image 3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670B5C4B-507A-0541-08D3-433CEB348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094" y="980067"/>
            <a:ext cx="4401655" cy="490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Right Triangle 204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>
            <a:normAutofit/>
          </a:bodyPr>
          <a:lstStyle/>
          <a:p>
            <a:r>
              <a:rPr lang="fr-FR"/>
              <a:t>La rhétorique est partout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7"/>
            <a:ext cx="4038652" cy="32768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900"/>
              <a:t>Dans les conclusions. </a:t>
            </a:r>
            <a:endParaRPr lang="fr-BE" sz="1900"/>
          </a:p>
          <a:p>
            <a:pPr marL="0" indent="0">
              <a:lnSpc>
                <a:spcPct val="100000"/>
              </a:lnSpc>
              <a:buNone/>
            </a:pPr>
            <a:endParaRPr lang="fr-FR" sz="1900"/>
          </a:p>
          <a:p>
            <a:pPr marL="0" indent="0">
              <a:lnSpc>
                <a:spcPct val="100000"/>
              </a:lnSpc>
              <a:buNone/>
            </a:pPr>
            <a:r>
              <a:rPr lang="fr-FR" sz="1900"/>
              <a:t>"</a:t>
            </a:r>
            <a:r>
              <a:rPr lang="fr-FR" sz="1900">
                <a:ea typeface="+mn-lt"/>
                <a:cs typeface="+mn-lt"/>
              </a:rPr>
              <a:t>For </a:t>
            </a:r>
            <a:r>
              <a:rPr lang="fr-FR" sz="1900" err="1">
                <a:highlight>
                  <a:srgbClr val="FFFF00"/>
                </a:highlight>
                <a:ea typeface="+mn-lt"/>
                <a:cs typeface="+mn-lt"/>
              </a:rPr>
              <a:t>ethical</a:t>
            </a:r>
            <a:r>
              <a:rPr lang="fr-FR" sz="190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sz="1900" err="1">
                <a:highlight>
                  <a:srgbClr val="FFFF00"/>
                </a:highlight>
                <a:ea typeface="+mn-lt"/>
                <a:cs typeface="+mn-lt"/>
              </a:rPr>
              <a:t>reasons</a:t>
            </a:r>
            <a:r>
              <a:rPr lang="fr-FR" sz="1900">
                <a:ea typeface="+mn-lt"/>
                <a:cs typeface="+mn-lt"/>
              </a:rPr>
              <a:t> and </a:t>
            </a:r>
            <a:r>
              <a:rPr lang="fr-FR" sz="1900" err="1">
                <a:ea typeface="+mn-lt"/>
                <a:cs typeface="+mn-lt"/>
              </a:rPr>
              <a:t>because</a:t>
            </a:r>
            <a:r>
              <a:rPr lang="fr-FR" sz="1900">
                <a:ea typeface="+mn-lt"/>
                <a:cs typeface="+mn-lt"/>
              </a:rPr>
              <a:t> </a:t>
            </a:r>
            <a:r>
              <a:rPr lang="fr-FR" sz="1900" err="1">
                <a:ea typeface="+mn-lt"/>
                <a:cs typeface="+mn-lt"/>
              </a:rPr>
              <a:t>our</a:t>
            </a:r>
            <a:r>
              <a:rPr lang="fr-FR" sz="1900">
                <a:ea typeface="+mn-lt"/>
                <a:cs typeface="+mn-lt"/>
              </a:rPr>
              <a:t> first </a:t>
            </a:r>
            <a:r>
              <a:rPr lang="fr-FR" sz="1900" err="1">
                <a:ea typeface="+mn-lt"/>
                <a:cs typeface="+mn-lt"/>
              </a:rPr>
              <a:t>results</a:t>
            </a:r>
            <a:r>
              <a:rPr lang="fr-FR" sz="1900">
                <a:ea typeface="+mn-lt"/>
                <a:cs typeface="+mn-lt"/>
              </a:rPr>
              <a:t> are </a:t>
            </a:r>
            <a:r>
              <a:rPr lang="fr-FR" sz="1900" err="1">
                <a:highlight>
                  <a:srgbClr val="00FF00"/>
                </a:highlight>
                <a:ea typeface="+mn-lt"/>
                <a:cs typeface="+mn-lt"/>
              </a:rPr>
              <a:t>so</a:t>
            </a:r>
            <a:r>
              <a:rPr lang="fr-FR" sz="1900">
                <a:highlight>
                  <a:srgbClr val="00FF00"/>
                </a:highlight>
                <a:ea typeface="+mn-lt"/>
                <a:cs typeface="+mn-lt"/>
              </a:rPr>
              <a:t> </a:t>
            </a:r>
            <a:r>
              <a:rPr lang="fr-FR" sz="1900" err="1">
                <a:highlight>
                  <a:srgbClr val="00FF00"/>
                </a:highlight>
                <a:ea typeface="+mn-lt"/>
                <a:cs typeface="+mn-lt"/>
              </a:rPr>
              <a:t>significant</a:t>
            </a:r>
            <a:r>
              <a:rPr lang="fr-FR" sz="1900">
                <a:highlight>
                  <a:srgbClr val="00FF00"/>
                </a:highlight>
                <a:ea typeface="+mn-lt"/>
                <a:cs typeface="+mn-lt"/>
              </a:rPr>
              <a:t> and </a:t>
            </a:r>
            <a:r>
              <a:rPr lang="fr-FR" sz="1900" err="1">
                <a:highlight>
                  <a:srgbClr val="00FF00"/>
                </a:highlight>
                <a:ea typeface="+mn-lt"/>
                <a:cs typeface="+mn-lt"/>
              </a:rPr>
              <a:t>evident</a:t>
            </a:r>
            <a:r>
              <a:rPr lang="fr-FR" sz="1900">
                <a:ea typeface="+mn-lt"/>
                <a:cs typeface="+mn-lt"/>
              </a:rPr>
              <a:t> </a:t>
            </a:r>
            <a:r>
              <a:rPr lang="fr-FR" sz="1900" err="1">
                <a:ea typeface="+mn-lt"/>
                <a:cs typeface="+mn-lt"/>
              </a:rPr>
              <a:t>we</a:t>
            </a:r>
            <a:r>
              <a:rPr lang="fr-FR" sz="1900">
                <a:ea typeface="+mn-lt"/>
                <a:cs typeface="+mn-lt"/>
              </a:rPr>
              <a:t> </a:t>
            </a:r>
            <a:r>
              <a:rPr lang="fr-FR" sz="1900" err="1">
                <a:ea typeface="+mn-lt"/>
                <a:cs typeface="+mn-lt"/>
              </a:rPr>
              <a:t>decided</a:t>
            </a:r>
            <a:r>
              <a:rPr lang="fr-FR" sz="1900">
                <a:ea typeface="+mn-lt"/>
                <a:cs typeface="+mn-lt"/>
              </a:rPr>
              <a:t> </a:t>
            </a:r>
            <a:r>
              <a:rPr lang="fr-FR" sz="1900">
                <a:highlight>
                  <a:srgbClr val="FFFF00"/>
                </a:highlight>
                <a:ea typeface="+mn-lt"/>
                <a:cs typeface="+mn-lt"/>
              </a:rPr>
              <a:t>to </a:t>
            </a:r>
            <a:r>
              <a:rPr lang="fr-FR" sz="1900" err="1">
                <a:highlight>
                  <a:srgbClr val="FFFF00"/>
                </a:highlight>
                <a:ea typeface="+mn-lt"/>
                <a:cs typeface="+mn-lt"/>
              </a:rPr>
              <a:t>share</a:t>
            </a:r>
            <a:r>
              <a:rPr lang="fr-FR" sz="190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sz="1900" err="1">
                <a:highlight>
                  <a:srgbClr val="FFFF00"/>
                </a:highlight>
                <a:ea typeface="+mn-lt"/>
                <a:cs typeface="+mn-lt"/>
              </a:rPr>
              <a:t>our</a:t>
            </a:r>
            <a:r>
              <a:rPr lang="fr-FR" sz="190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sz="1900" err="1">
                <a:highlight>
                  <a:srgbClr val="FFFF00"/>
                </a:highlight>
                <a:ea typeface="+mn-lt"/>
                <a:cs typeface="+mn-lt"/>
              </a:rPr>
              <a:t>findings</a:t>
            </a:r>
            <a:r>
              <a:rPr lang="fr-FR" sz="190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sz="1900" err="1">
                <a:highlight>
                  <a:srgbClr val="FFFF00"/>
                </a:highlight>
                <a:ea typeface="+mn-lt"/>
                <a:cs typeface="+mn-lt"/>
              </a:rPr>
              <a:t>with</a:t>
            </a:r>
            <a:r>
              <a:rPr lang="fr-FR" sz="1900">
                <a:highlight>
                  <a:srgbClr val="FFFF00"/>
                </a:highlight>
                <a:ea typeface="+mn-lt"/>
                <a:cs typeface="+mn-lt"/>
              </a:rPr>
              <a:t> the </a:t>
            </a:r>
            <a:r>
              <a:rPr lang="fr-FR" sz="1900" err="1">
                <a:highlight>
                  <a:srgbClr val="FFFF00"/>
                </a:highlight>
                <a:ea typeface="+mn-lt"/>
                <a:cs typeface="+mn-lt"/>
              </a:rPr>
              <a:t>medical</a:t>
            </a:r>
            <a:r>
              <a:rPr lang="fr-FR" sz="190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sz="1900" err="1">
                <a:highlight>
                  <a:srgbClr val="FFFF00"/>
                </a:highlight>
                <a:ea typeface="+mn-lt"/>
                <a:cs typeface="+mn-lt"/>
              </a:rPr>
              <a:t>community</a:t>
            </a:r>
            <a:r>
              <a:rPr lang="fr-FR" sz="1900">
                <a:ea typeface="+mn-lt"/>
                <a:cs typeface="+mn-lt"/>
              </a:rPr>
              <a:t>, </a:t>
            </a:r>
            <a:r>
              <a:rPr lang="fr-FR" sz="1900" err="1">
                <a:ea typeface="+mn-lt"/>
                <a:cs typeface="+mn-lt"/>
              </a:rPr>
              <a:t>given</a:t>
            </a:r>
            <a:r>
              <a:rPr lang="fr-FR" sz="1900">
                <a:ea typeface="+mn-lt"/>
                <a:cs typeface="+mn-lt"/>
              </a:rPr>
              <a:t> the </a:t>
            </a:r>
            <a:r>
              <a:rPr lang="fr-FR" sz="1900">
                <a:highlight>
                  <a:srgbClr val="00FFFF"/>
                </a:highlight>
                <a:ea typeface="+mn-lt"/>
                <a:cs typeface="+mn-lt"/>
              </a:rPr>
              <a:t>urgent </a:t>
            </a:r>
            <a:r>
              <a:rPr lang="fr-FR" sz="1900" err="1">
                <a:highlight>
                  <a:srgbClr val="00FFFF"/>
                </a:highlight>
                <a:ea typeface="+mn-lt"/>
                <a:cs typeface="+mn-lt"/>
              </a:rPr>
              <a:t>need</a:t>
            </a:r>
            <a:r>
              <a:rPr lang="fr-FR" sz="1900">
                <a:highlight>
                  <a:srgbClr val="00FFFF"/>
                </a:highlight>
                <a:ea typeface="+mn-lt"/>
                <a:cs typeface="+mn-lt"/>
              </a:rPr>
              <a:t> for an effective </a:t>
            </a:r>
            <a:r>
              <a:rPr lang="fr-FR" sz="1900" err="1">
                <a:highlight>
                  <a:srgbClr val="00FFFF"/>
                </a:highlight>
                <a:ea typeface="+mn-lt"/>
                <a:cs typeface="+mn-lt"/>
              </a:rPr>
              <a:t>drug</a:t>
            </a:r>
            <a:r>
              <a:rPr lang="fr-FR" sz="1900">
                <a:ea typeface="+mn-lt"/>
                <a:cs typeface="+mn-lt"/>
              </a:rPr>
              <a:t> </a:t>
            </a:r>
            <a:r>
              <a:rPr lang="fr-FR" sz="1900" err="1">
                <a:ea typeface="+mn-lt"/>
                <a:cs typeface="+mn-lt"/>
              </a:rPr>
              <a:t>against</a:t>
            </a:r>
            <a:r>
              <a:rPr lang="fr-FR" sz="1900">
                <a:ea typeface="+mn-lt"/>
                <a:cs typeface="+mn-lt"/>
              </a:rPr>
              <a:t> SARS-CoV-2 in the </a:t>
            </a:r>
            <a:r>
              <a:rPr lang="fr-FR" sz="1900" err="1">
                <a:ea typeface="+mn-lt"/>
                <a:cs typeface="+mn-lt"/>
              </a:rPr>
              <a:t>current</a:t>
            </a:r>
            <a:r>
              <a:rPr lang="fr-FR" sz="1900">
                <a:ea typeface="+mn-lt"/>
                <a:cs typeface="+mn-lt"/>
              </a:rPr>
              <a:t> </a:t>
            </a:r>
            <a:r>
              <a:rPr lang="fr-FR" sz="1900" err="1">
                <a:ea typeface="+mn-lt"/>
                <a:cs typeface="+mn-lt"/>
              </a:rPr>
              <a:t>pandemic</a:t>
            </a:r>
            <a:r>
              <a:rPr lang="fr-FR" sz="1900">
                <a:ea typeface="+mn-lt"/>
                <a:cs typeface="+mn-lt"/>
              </a:rPr>
              <a:t> </a:t>
            </a:r>
            <a:r>
              <a:rPr lang="fr-FR" sz="1900" err="1">
                <a:ea typeface="+mn-lt"/>
                <a:cs typeface="+mn-lt"/>
              </a:rPr>
              <a:t>context</a:t>
            </a:r>
            <a:r>
              <a:rPr lang="fr-FR" sz="1900">
                <a:ea typeface="+mn-lt"/>
                <a:cs typeface="+mn-lt"/>
              </a:rPr>
              <a:t>"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900"/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C3203B1-3483-D773-08CF-02413FA63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333" y="1627967"/>
            <a:ext cx="6401443" cy="36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0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337A201-E384-47A8-ADB3-71A0A3684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B77A566-E85A-476E-B89F-2CD6561ED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C4CF7C1-523B-483F-88A1-911DAE421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FFA2994-28E7-4A82-A912-BEA43AE28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74A9179-550D-4033-B9F5-61054781A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24DA3BA-9D7A-49DE-A326-00CEC40EE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FBF03D7-9876-49F3-82B9-DE4B83F0A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CE43907-C24F-4205-AD97-EB918B6F5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1C719DC-8978-4B4D-B185-D43B55F63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79A7706-81BF-4A18-A17A-EE4C9CC5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C0556C8-5C59-42E6-950D-6B6FB050C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70B9EFE-745A-4200-81C0-2EAD7DC56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9F71309-CA7E-4BD9-8310-9ECF759F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707B037-6F04-4CC0-8B85-AE093E570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CD0648E-8E57-4B8E-BFBA-98F8BB9A5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C102C25-8DE0-4AAC-AE85-A6EE76D6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F20BF53-BF98-4D65-8B84-89A59A58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D682D23-DB4A-4E10-9BCD-2EDB5952F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1C4369A-6BAB-4833-A4D9-3459D02E6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DCDF077-FC63-41FB-8D23-C890838BD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09D2FDE-0F97-4A6C-8DB3-DCC83C0D3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0DF835C-B5DC-4A89-B48B-2A34C9D68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AC63CD5-893F-4500-9493-1610BEA6A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4318A17-4908-4F47-88BB-32F41CB81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5806B88-832B-46F7-A03E-DE273BDB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D3BF7B5-B5AA-4AD0-9149-7808BE6FD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B5EE592-1150-4060-BBEB-9B7B8C9E6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0C7EDEC-6A60-4A4C-8962-99F1C89EE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C722732-54C4-4D98-9A92-0900B5B37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9A072A9-89F2-4114-BE67-83819BDA8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6586875-2678-44B6-8CC5-EF093C4C1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C3DA231-C6A0-4901-9749-F420FE86F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Right Triangle 164">
            <a:extLst>
              <a:ext uri="{FF2B5EF4-FFF2-40B4-BE49-F238E27FC236}">
                <a16:creationId xmlns:a16="http://schemas.microsoft.com/office/drawing/2014/main" id="{513CF1FE-9423-481E-A9CD-94A3ED4B7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02842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1"/>
            <a:ext cx="10837251" cy="1847914"/>
          </a:xfrm>
        </p:spPr>
        <p:txBody>
          <a:bodyPr>
            <a:normAutofit/>
          </a:bodyPr>
          <a:lstStyle/>
          <a:p>
            <a:r>
              <a:rPr lang="fr-FR"/>
              <a:t>La rhétorique est partout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3004"/>
            <a:ext cx="11085580" cy="32572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/>
              <a:t>"</a:t>
            </a:r>
            <a:r>
              <a:rPr lang="fr-FR" dirty="0" err="1">
                <a:ea typeface="+mn-lt"/>
                <a:cs typeface="+mn-lt"/>
              </a:rPr>
              <a:t>Such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results</a:t>
            </a:r>
            <a:r>
              <a:rPr lang="fr-FR" dirty="0">
                <a:ea typeface="+mn-lt"/>
                <a:cs typeface="+mn-lt"/>
              </a:rPr>
              <a:t> are </a:t>
            </a:r>
            <a:r>
              <a:rPr lang="fr-FR" dirty="0" err="1">
                <a:ea typeface="+mn-lt"/>
                <a:cs typeface="+mn-lt"/>
              </a:rPr>
              <a:t>promising</a:t>
            </a:r>
            <a:r>
              <a:rPr lang="fr-FR" dirty="0">
                <a:ea typeface="+mn-lt"/>
                <a:cs typeface="+mn-lt"/>
              </a:rPr>
              <a:t> and open </a:t>
            </a:r>
            <a:r>
              <a:rPr lang="fr-FR" dirty="0">
                <a:highlight>
                  <a:srgbClr val="00FFFF"/>
                </a:highlight>
                <a:ea typeface="+mn-lt"/>
                <a:cs typeface="+mn-lt"/>
              </a:rPr>
              <a:t>the </a:t>
            </a:r>
            <a:r>
              <a:rPr lang="fr-FR" dirty="0" err="1">
                <a:highlight>
                  <a:srgbClr val="00FFFF"/>
                </a:highlight>
                <a:ea typeface="+mn-lt"/>
                <a:cs typeface="+mn-lt"/>
              </a:rPr>
              <a:t>possibility</a:t>
            </a:r>
            <a:r>
              <a:rPr lang="fr-FR" dirty="0">
                <a:highlight>
                  <a:srgbClr val="00FFFF"/>
                </a:highlight>
                <a:ea typeface="+mn-lt"/>
                <a:cs typeface="+mn-lt"/>
              </a:rPr>
              <a:t> of an international </a:t>
            </a:r>
            <a:r>
              <a:rPr lang="fr-FR" dirty="0" err="1">
                <a:highlight>
                  <a:srgbClr val="00FFFF"/>
                </a:highlight>
                <a:ea typeface="+mn-lt"/>
                <a:cs typeface="+mn-lt"/>
              </a:rPr>
              <a:t>strategy</a:t>
            </a:r>
            <a:r>
              <a:rPr lang="fr-FR" dirty="0">
                <a:highlight>
                  <a:srgbClr val="00FFFF"/>
                </a:highlight>
                <a:ea typeface="+mn-lt"/>
                <a:cs typeface="+mn-lt"/>
              </a:rPr>
              <a:t> to </a:t>
            </a:r>
            <a:r>
              <a:rPr lang="fr-FR" dirty="0" err="1">
                <a:highlight>
                  <a:srgbClr val="00FFFF"/>
                </a:highlight>
                <a:ea typeface="+mn-lt"/>
                <a:cs typeface="+mn-lt"/>
              </a:rPr>
              <a:t>decision-makers</a:t>
            </a:r>
            <a:r>
              <a:rPr lang="fr-FR" dirty="0">
                <a:highlight>
                  <a:srgbClr val="00FFFF"/>
                </a:highlight>
                <a:ea typeface="+mn-lt"/>
                <a:cs typeface="+mn-lt"/>
              </a:rPr>
              <a:t> to </a:t>
            </a:r>
            <a:r>
              <a:rPr lang="fr-FR" dirty="0" err="1">
                <a:highlight>
                  <a:srgbClr val="00FFFF"/>
                </a:highlight>
                <a:ea typeface="+mn-lt"/>
                <a:cs typeface="+mn-lt"/>
              </a:rPr>
              <a:t>fight</a:t>
            </a:r>
            <a:r>
              <a:rPr lang="fr-FR" dirty="0">
                <a:highlight>
                  <a:srgbClr val="00FFFF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00FFFF"/>
                </a:highlight>
                <a:ea typeface="+mn-lt"/>
                <a:cs typeface="+mn-lt"/>
              </a:rPr>
              <a:t>this</a:t>
            </a:r>
            <a:r>
              <a:rPr lang="fr-FR" dirty="0">
                <a:highlight>
                  <a:srgbClr val="00FFFF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00FFFF"/>
                </a:highlight>
                <a:ea typeface="+mn-lt"/>
                <a:cs typeface="+mn-lt"/>
              </a:rPr>
              <a:t>emerging</a:t>
            </a:r>
            <a:r>
              <a:rPr lang="fr-FR" dirty="0">
                <a:highlight>
                  <a:srgbClr val="00FFFF"/>
                </a:highlight>
                <a:ea typeface="+mn-lt"/>
                <a:cs typeface="+mn-lt"/>
              </a:rPr>
              <a:t> viral infection in real-time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even</a:t>
            </a:r>
            <a:r>
              <a:rPr lang="fr-FR" dirty="0">
                <a:ea typeface="+mn-lt"/>
                <a:cs typeface="+mn-lt"/>
              </a:rPr>
              <a:t> if </a:t>
            </a:r>
            <a:r>
              <a:rPr lang="fr-FR" dirty="0" err="1">
                <a:ea typeface="+mn-lt"/>
                <a:cs typeface="+mn-lt"/>
              </a:rPr>
              <a:t>other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strategies</a:t>
            </a:r>
            <a:r>
              <a:rPr lang="fr-FR" dirty="0">
                <a:ea typeface="+mn-lt"/>
                <a:cs typeface="+mn-lt"/>
              </a:rPr>
              <a:t> and </a:t>
            </a:r>
            <a:r>
              <a:rPr lang="fr-FR" dirty="0" err="1">
                <a:ea typeface="+mn-lt"/>
                <a:cs typeface="+mn-lt"/>
              </a:rPr>
              <a:t>research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including</a:t>
            </a:r>
            <a:r>
              <a:rPr lang="fr-FR" dirty="0">
                <a:ea typeface="+mn-lt"/>
                <a:cs typeface="+mn-lt"/>
              </a:rPr>
              <a:t> vaccine </a:t>
            </a:r>
            <a:r>
              <a:rPr lang="fr-FR" dirty="0" err="1">
                <a:ea typeface="+mn-lt"/>
                <a:cs typeface="+mn-lt"/>
              </a:rPr>
              <a:t>development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could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be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also</a:t>
            </a:r>
            <a:r>
              <a:rPr lang="fr-FR" dirty="0">
                <a:ea typeface="+mn-lt"/>
                <a:cs typeface="+mn-lt"/>
              </a:rPr>
              <a:t> effective, but </a:t>
            </a:r>
            <a:r>
              <a:rPr lang="fr-FR" dirty="0" err="1">
                <a:ea typeface="+mn-lt"/>
                <a:cs typeface="+mn-lt"/>
              </a:rPr>
              <a:t>only</a:t>
            </a:r>
            <a:r>
              <a:rPr lang="fr-FR" dirty="0">
                <a:ea typeface="+mn-lt"/>
                <a:cs typeface="+mn-lt"/>
              </a:rPr>
              <a:t> in the future. </a:t>
            </a:r>
            <a:r>
              <a:rPr lang="fr-FR" dirty="0" err="1">
                <a:ea typeface="+mn-lt"/>
                <a:cs typeface="+mn-lt"/>
              </a:rPr>
              <a:t>We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therefore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recommend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that</a:t>
            </a:r>
            <a:r>
              <a:rPr lang="fr-FR" dirty="0">
                <a:ea typeface="+mn-lt"/>
                <a:cs typeface="+mn-lt"/>
              </a:rPr>
              <a:t> COVID-19 patients </a:t>
            </a:r>
            <a:r>
              <a:rPr lang="fr-FR" dirty="0" err="1">
                <a:ea typeface="+mn-lt"/>
                <a:cs typeface="+mn-lt"/>
              </a:rPr>
              <a:t>be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treated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with</a:t>
            </a:r>
            <a:r>
              <a:rPr lang="fr-FR" dirty="0">
                <a:ea typeface="+mn-lt"/>
                <a:cs typeface="+mn-lt"/>
              </a:rPr>
              <a:t> hydroxychloroquine and </a:t>
            </a:r>
            <a:r>
              <a:rPr lang="fr-FR" dirty="0" err="1">
                <a:ea typeface="+mn-lt"/>
                <a:cs typeface="+mn-lt"/>
              </a:rPr>
              <a:t>azithromycin</a:t>
            </a:r>
            <a:r>
              <a:rPr lang="fr-FR" dirty="0">
                <a:ea typeface="+mn-lt"/>
                <a:cs typeface="+mn-lt"/>
              </a:rPr>
              <a:t> to cure </a:t>
            </a:r>
            <a:r>
              <a:rPr lang="fr-FR" dirty="0" err="1">
                <a:ea typeface="+mn-lt"/>
                <a:cs typeface="+mn-lt"/>
              </a:rPr>
              <a:t>their</a:t>
            </a:r>
            <a:r>
              <a:rPr lang="fr-FR" dirty="0">
                <a:ea typeface="+mn-lt"/>
                <a:cs typeface="+mn-lt"/>
              </a:rPr>
              <a:t> infection and to </a:t>
            </a:r>
            <a:r>
              <a:rPr lang="fr-FR" dirty="0" err="1">
                <a:ea typeface="+mn-lt"/>
                <a:cs typeface="+mn-lt"/>
              </a:rPr>
              <a:t>limit</a:t>
            </a:r>
            <a:r>
              <a:rPr lang="fr-FR" dirty="0">
                <a:ea typeface="+mn-lt"/>
                <a:cs typeface="+mn-lt"/>
              </a:rPr>
              <a:t> the transmission of the virus to </a:t>
            </a:r>
            <a:r>
              <a:rPr lang="fr-FR" dirty="0" err="1">
                <a:ea typeface="+mn-lt"/>
                <a:cs typeface="+mn-lt"/>
              </a:rPr>
              <a:t>other</a:t>
            </a:r>
            <a:r>
              <a:rPr lang="fr-FR" dirty="0">
                <a:ea typeface="+mn-lt"/>
                <a:cs typeface="+mn-lt"/>
              </a:rPr>
              <a:t> people in </a:t>
            </a:r>
            <a:r>
              <a:rPr lang="fr-FR" dirty="0" err="1">
                <a:ea typeface="+mn-lt"/>
                <a:cs typeface="+mn-lt"/>
              </a:rPr>
              <a:t>order</a:t>
            </a:r>
            <a:r>
              <a:rPr lang="fr-FR" dirty="0">
                <a:ea typeface="+mn-lt"/>
                <a:cs typeface="+mn-lt"/>
              </a:rPr>
              <a:t> to </a:t>
            </a:r>
            <a:r>
              <a:rPr lang="fr-FR" dirty="0" err="1">
                <a:ea typeface="+mn-lt"/>
                <a:cs typeface="+mn-lt"/>
              </a:rPr>
              <a:t>curb</a:t>
            </a:r>
            <a:r>
              <a:rPr lang="fr-FR" dirty="0">
                <a:ea typeface="+mn-lt"/>
                <a:cs typeface="+mn-lt"/>
              </a:rPr>
              <a:t> the spread of COVID-19 in the world. </a:t>
            </a:r>
            <a:r>
              <a:rPr lang="fr-FR" dirty="0" err="1">
                <a:ea typeface="+mn-lt"/>
                <a:cs typeface="+mn-lt"/>
              </a:rPr>
              <a:t>Further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works</a:t>
            </a:r>
            <a:r>
              <a:rPr lang="fr-FR" dirty="0">
                <a:ea typeface="+mn-lt"/>
                <a:cs typeface="+mn-lt"/>
              </a:rPr>
              <a:t> are </a:t>
            </a:r>
            <a:r>
              <a:rPr lang="fr-FR" dirty="0" err="1">
                <a:ea typeface="+mn-lt"/>
                <a:cs typeface="+mn-lt"/>
              </a:rPr>
              <a:t>also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warranted</a:t>
            </a:r>
            <a:r>
              <a:rPr lang="fr-FR" dirty="0">
                <a:ea typeface="+mn-lt"/>
                <a:cs typeface="+mn-lt"/>
              </a:rPr>
              <a:t> to </a:t>
            </a:r>
            <a:r>
              <a:rPr lang="fr-FR" dirty="0" err="1">
                <a:ea typeface="+mn-lt"/>
                <a:cs typeface="+mn-lt"/>
              </a:rPr>
              <a:t>determine</a:t>
            </a:r>
            <a:r>
              <a:rPr lang="fr-FR" dirty="0">
                <a:ea typeface="+mn-lt"/>
                <a:cs typeface="+mn-lt"/>
              </a:rPr>
              <a:t> if </a:t>
            </a:r>
            <a:r>
              <a:rPr lang="fr-FR" dirty="0" err="1">
                <a:ea typeface="+mn-lt"/>
                <a:cs typeface="+mn-lt"/>
              </a:rPr>
              <a:t>these</a:t>
            </a:r>
            <a:r>
              <a:rPr lang="fr-FR" dirty="0">
                <a:ea typeface="+mn-lt"/>
                <a:cs typeface="+mn-lt"/>
              </a:rPr>
              <a:t> compounds </a:t>
            </a:r>
            <a:r>
              <a:rPr lang="fr-FR" dirty="0" err="1">
                <a:ea typeface="+mn-lt"/>
                <a:cs typeface="+mn-lt"/>
              </a:rPr>
              <a:t>could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be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useful</a:t>
            </a:r>
            <a:r>
              <a:rPr lang="fr-FR" dirty="0">
                <a:ea typeface="+mn-lt"/>
                <a:cs typeface="+mn-lt"/>
              </a:rPr>
              <a:t> as </a:t>
            </a:r>
            <a:r>
              <a:rPr lang="fr-FR" dirty="0" err="1">
                <a:ea typeface="+mn-lt"/>
                <a:cs typeface="+mn-lt"/>
              </a:rPr>
              <a:t>chemoprophylaxis</a:t>
            </a:r>
            <a:r>
              <a:rPr lang="fr-FR" dirty="0">
                <a:ea typeface="+mn-lt"/>
                <a:cs typeface="+mn-lt"/>
              </a:rPr>
              <a:t> to </a:t>
            </a:r>
            <a:r>
              <a:rPr lang="fr-FR" dirty="0" err="1">
                <a:ea typeface="+mn-lt"/>
                <a:cs typeface="+mn-lt"/>
              </a:rPr>
              <a:t>prevent</a:t>
            </a:r>
            <a:r>
              <a:rPr lang="fr-FR" dirty="0">
                <a:ea typeface="+mn-lt"/>
                <a:cs typeface="+mn-lt"/>
              </a:rPr>
              <a:t> the transmission of the virus, </a:t>
            </a:r>
            <a:r>
              <a:rPr lang="fr-FR" dirty="0" err="1">
                <a:ea typeface="+mn-lt"/>
                <a:cs typeface="+mn-lt"/>
              </a:rPr>
              <a:t>especially</a:t>
            </a:r>
            <a:r>
              <a:rPr lang="fr-FR" dirty="0">
                <a:ea typeface="+mn-lt"/>
                <a:cs typeface="+mn-lt"/>
              </a:rPr>
              <a:t> for </a:t>
            </a:r>
            <a:r>
              <a:rPr lang="fr-FR" dirty="0" err="1">
                <a:ea typeface="+mn-lt"/>
                <a:cs typeface="+mn-lt"/>
              </a:rPr>
              <a:t>healthcare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workers</a:t>
            </a:r>
            <a:r>
              <a:rPr lang="fr-FR" dirty="0">
                <a:ea typeface="+mn-lt"/>
                <a:cs typeface="+mn-lt"/>
              </a:rPr>
              <a:t>. Our </a:t>
            </a:r>
            <a:r>
              <a:rPr lang="fr-FR" dirty="0" err="1">
                <a:ea typeface="+mn-lt"/>
                <a:cs typeface="+mn-lt"/>
              </a:rPr>
              <a:t>study</a:t>
            </a:r>
            <a:r>
              <a:rPr lang="fr-FR" dirty="0">
                <a:ea typeface="+mn-lt"/>
                <a:cs typeface="+mn-lt"/>
              </a:rPr>
              <a:t> has </a:t>
            </a:r>
            <a:r>
              <a:rPr lang="fr-FR" dirty="0" err="1">
                <a:ea typeface="+mn-lt"/>
                <a:cs typeface="+mn-lt"/>
              </a:rPr>
              <a:t>some</a:t>
            </a:r>
            <a:r>
              <a:rPr lang="fr-FR" dirty="0">
                <a:ea typeface="+mn-lt"/>
                <a:cs typeface="+mn-lt"/>
              </a:rPr>
              <a:t> limitations </a:t>
            </a:r>
            <a:r>
              <a:rPr lang="fr-FR" dirty="0" err="1">
                <a:ea typeface="+mn-lt"/>
                <a:cs typeface="+mn-lt"/>
              </a:rPr>
              <a:t>including</a:t>
            </a:r>
            <a:r>
              <a:rPr lang="fr-FR" dirty="0">
                <a:ea typeface="+mn-lt"/>
                <a:cs typeface="+mn-lt"/>
              </a:rPr>
              <a:t> a </a:t>
            </a:r>
            <a:r>
              <a:rPr lang="fr-FR" dirty="0" err="1">
                <a:ea typeface="+mn-lt"/>
                <a:cs typeface="+mn-lt"/>
              </a:rPr>
              <a:t>small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sample</a:t>
            </a:r>
            <a:r>
              <a:rPr lang="fr-FR" dirty="0">
                <a:ea typeface="+mn-lt"/>
                <a:cs typeface="+mn-lt"/>
              </a:rPr>
              <a:t> size, </a:t>
            </a:r>
            <a:r>
              <a:rPr lang="fr-FR" dirty="0" err="1">
                <a:ea typeface="+mn-lt"/>
                <a:cs typeface="+mn-lt"/>
              </a:rPr>
              <a:t>limited</a:t>
            </a:r>
            <a:r>
              <a:rPr lang="fr-FR" dirty="0">
                <a:ea typeface="+mn-lt"/>
                <a:cs typeface="+mn-lt"/>
              </a:rPr>
              <a:t> long-</a:t>
            </a:r>
            <a:r>
              <a:rPr lang="fr-FR" dirty="0" err="1">
                <a:ea typeface="+mn-lt"/>
                <a:cs typeface="+mn-lt"/>
              </a:rPr>
              <a:t>term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outcome</a:t>
            </a:r>
            <a:r>
              <a:rPr lang="fr-FR" dirty="0">
                <a:ea typeface="+mn-lt"/>
                <a:cs typeface="+mn-lt"/>
              </a:rPr>
              <a:t> follow-up, and dropout of six patients </a:t>
            </a:r>
            <a:r>
              <a:rPr lang="fr-FR" dirty="0" err="1">
                <a:ea typeface="+mn-lt"/>
                <a:cs typeface="+mn-lt"/>
              </a:rPr>
              <a:t>from</a:t>
            </a:r>
            <a:r>
              <a:rPr lang="fr-FR" dirty="0">
                <a:ea typeface="+mn-lt"/>
                <a:cs typeface="+mn-lt"/>
              </a:rPr>
              <a:t> the </a:t>
            </a:r>
            <a:r>
              <a:rPr lang="fr-FR" dirty="0" err="1">
                <a:ea typeface="+mn-lt"/>
                <a:cs typeface="+mn-lt"/>
              </a:rPr>
              <a:t>study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however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in the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current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context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,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we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believe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that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our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results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should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be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shared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with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the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scientific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fr-FR" dirty="0" err="1">
                <a:highlight>
                  <a:srgbClr val="FFFF00"/>
                </a:highlight>
                <a:ea typeface="+mn-lt"/>
                <a:cs typeface="+mn-lt"/>
              </a:rPr>
              <a:t>community</a:t>
            </a:r>
            <a:r>
              <a:rPr lang="fr-FR" dirty="0">
                <a:ea typeface="+mn-lt"/>
                <a:cs typeface="+mn-lt"/>
              </a:rPr>
              <a:t>. </a:t>
            </a:r>
            <a:r>
              <a:rPr lang="fr-FR" dirty="0">
                <a:ea typeface="+mn-lt"/>
                <a:cs typeface="+mn-lt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FF0000"/>
                </a:solidFill>
                <a:highlight>
                  <a:srgbClr val="008080"/>
                </a:highlight>
                <a:ea typeface="+mn-lt"/>
                <a:cs typeface="+mn-lt"/>
                <a:sym typeface="Wingdings" panose="05000000000000000000" pitchFamily="2" charset="2"/>
              </a:rPr>
              <a:t>concession réfutation</a:t>
            </a:r>
            <a:endParaRPr lang="fr-FR" dirty="0">
              <a:solidFill>
                <a:srgbClr val="FF0000"/>
              </a:solidFill>
              <a:highlight>
                <a:srgbClr val="008080"/>
              </a:highlight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9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Right Triangle 202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19EC7B8-C390-4F1B-8960-E6D324510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CEE1CC1-2CD0-4957-8A12-48FA80C0C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4901FEB-A7C2-457B-A124-AD433B041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C76048A8-79AA-454C-BD3E-3004F7426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7B51975-25FE-4328-9815-2AA302F28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440B47E-6D3E-4978-B887-B53DA0BFF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D94D0A1-D760-40DE-B758-008B93D58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9E590CB-0538-40D7-9CAC-1BBD39CC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5D7C67DA-B2AA-46E2-8065-1F862A6F7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C0C2ED54-1B65-4F4A-B14B-41FC05B37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EAE5BBBC-F576-4D54-BF67-C00BB1F4F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90D490E7-12F8-40DC-A9C1-D119667EE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C855383-9F21-4BDA-8FCA-22AF3D69F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C3E600C-E08A-418E-B30E-2B0FC15DF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E980D58F-BD3F-4B47-9BD2-888B0D9D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43544818-9B28-4A71-8D7B-80727A532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01FFBC7-035F-48C5-91FA-4A4973FC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D6195BC5-BB4E-4F3F-8378-0B308B425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02404171-AF5C-4FA1-9D4E-DCF75562B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BAD45A86-9385-473D-9DBF-565E0A94A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DBA5A228-913F-4D4F-AB25-537293624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A87E8BFE-D92E-4EB3-ADD1-FB75CAA68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08756FCD-8335-4089-B4EE-13D629E53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9707D7B-937E-4DC3-87BA-B7B704268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AB1A72DC-3F29-4488-9051-C21E1CBB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56DAD76-815C-4F16-98CF-8E8BE1965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AF2F8C5-6691-4EBD-B42E-4B17DF1ED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32ED14D-1C00-41C8-849C-030A1434E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2F296F5-9867-45CA-BF0A-EF216F6A8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3B72471-9DB5-428B-AF52-E11E03B9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B8656B49-5277-4610-BD7B-F5D98170B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1A47399-8F78-4DB1-BD21-1166BCB26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0" name="Right Triangle 239">
            <a:extLst>
              <a:ext uri="{FF2B5EF4-FFF2-40B4-BE49-F238E27FC236}">
                <a16:creationId xmlns:a16="http://schemas.microsoft.com/office/drawing/2014/main" id="{F952A221-69C2-46B3-890D-354CA5961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810332" y="-28672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722904"/>
            <a:ext cx="9821130" cy="10759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La rhétorique est partout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657" y="1970523"/>
            <a:ext cx="8279546" cy="92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Même</a:t>
            </a:r>
            <a:r>
              <a:rPr lang="en-US" sz="2400" dirty="0"/>
              <a:t> dans les </a:t>
            </a:r>
            <a:r>
              <a:rPr lang="en-US" sz="2400" dirty="0" err="1"/>
              <a:t>mathématiques</a:t>
            </a:r>
            <a:r>
              <a:rPr lang="en-US" sz="2400" dirty="0"/>
              <a:t> (</a:t>
            </a:r>
            <a:r>
              <a:rPr lang="en-US" sz="2400" dirty="0" err="1"/>
              <a:t>voir</a:t>
            </a:r>
            <a:r>
              <a:rPr lang="en-US" sz="2400" dirty="0"/>
              <a:t> les travaux de Volken sur la </a:t>
            </a:r>
            <a:r>
              <a:rPr lang="en-US" sz="2400" dirty="0">
                <a:hlinkClick r:id="rId2"/>
              </a:rPr>
              <a:t>raison esthétique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mathématique</a:t>
            </a:r>
            <a:r>
              <a:rPr lang="en-US" sz="2400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FCB72C-5666-FE2F-F478-5C5EF94C8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74" y="3090946"/>
            <a:ext cx="9820189" cy="28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9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337A201-E384-47A8-ADB3-71A0A3684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B77A566-E85A-476E-B89F-2CD6561ED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C4CF7C1-523B-483F-88A1-911DAE421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FFA2994-28E7-4A82-A912-BEA43AE28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74A9179-550D-4033-B9F5-61054781A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24DA3BA-9D7A-49DE-A326-00CEC40EE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FBF03D7-9876-49F3-82B9-DE4B83F0A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CE43907-C24F-4205-AD97-EB918B6F5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1C719DC-8978-4B4D-B185-D43B55F63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79A7706-81BF-4A18-A17A-EE4C9CC5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C0556C8-5C59-42E6-950D-6B6FB050C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70B9EFE-745A-4200-81C0-2EAD7DC56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9F71309-CA7E-4BD9-8310-9ECF759F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707B037-6F04-4CC0-8B85-AE093E570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CD0648E-8E57-4B8E-BFBA-98F8BB9A5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C102C25-8DE0-4AAC-AE85-A6EE76D6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F20BF53-BF98-4D65-8B84-89A59A58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D682D23-DB4A-4E10-9BCD-2EDB5952F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1C4369A-6BAB-4833-A4D9-3459D02E6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DCDF077-FC63-41FB-8D23-C890838BD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09D2FDE-0F97-4A6C-8DB3-DCC83C0D3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0DF835C-B5DC-4A89-B48B-2A34C9D68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AC63CD5-893F-4500-9493-1610BEA6A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4318A17-4908-4F47-88BB-32F41CB81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5806B88-832B-46F7-A03E-DE273BDB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D3BF7B5-B5AA-4AD0-9149-7808BE6FD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B5EE592-1150-4060-BBEB-9B7B8C9E6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0C7EDEC-6A60-4A4C-8962-99F1C89EE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C722732-54C4-4D98-9A92-0900B5B37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9A072A9-89F2-4114-BE67-83819BDA8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6586875-2678-44B6-8CC5-EF093C4C1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C3DA231-C6A0-4901-9749-F420FE86F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Right Triangle 164">
            <a:extLst>
              <a:ext uri="{FF2B5EF4-FFF2-40B4-BE49-F238E27FC236}">
                <a16:creationId xmlns:a16="http://schemas.microsoft.com/office/drawing/2014/main" id="{513CF1FE-9423-481E-A9CD-94A3ED4B7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02842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1"/>
            <a:ext cx="10837251" cy="1847914"/>
          </a:xfrm>
        </p:spPr>
        <p:txBody>
          <a:bodyPr>
            <a:normAutofit/>
          </a:bodyPr>
          <a:lstStyle/>
          <a:p>
            <a:r>
              <a:rPr lang="fr-FR"/>
              <a:t>Mais... Comment on l’utilise ?</a:t>
            </a:r>
            <a:endParaRPr lang="fr-BE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6C3904C-3C59-8BBD-6924-E1E1BB931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  <a:p>
            <a:r>
              <a:rPr lang="fr-BE"/>
              <a:t>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688A190-11DF-FC32-A2F1-7B98A9FE4E0E}"/>
              </a:ext>
            </a:extLst>
          </p:cNvPr>
          <p:cNvSpPr txBox="1">
            <a:spLocks/>
          </p:cNvSpPr>
          <p:nvPr/>
        </p:nvSpPr>
        <p:spPr>
          <a:xfrm>
            <a:off x="691079" y="2883004"/>
            <a:ext cx="6210633" cy="3257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/>
              <a:t>La rhétorique peut s'envisager comme l'espace d'agentivité du locuteur dans un horizon contraint par des normes discursives et sociales. 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/>
              <a:t>Identifier les trois fonctions de la rhétorique. 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0A4DAF1-D884-A4B2-D3CB-3B273EA21D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81167"/>
              </p:ext>
            </p:extLst>
          </p:nvPr>
        </p:nvGraphicFramePr>
        <p:xfrm>
          <a:off x="7465391" y="1909417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62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7CE0AF2-326F-4B0F-B97A-2C14B3CE1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E8B05B5-D3AB-4AAC-B97A-7D65FF85F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647EC12-BFF1-4F97-8364-51C4DF812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715F011-94BA-47DC-834F-1388B3421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506A0AD-93DC-442E-9F60-B30CEAF7D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ED3C365-CE85-4FAC-B746-E04C9F92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78454BD-0545-4C56-BD44-0FD16077F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B2AB6B5-F9FA-46C4-9677-F28F2A3BC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A888551-D4D1-46F5-975D-320FB87DB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67C48A2-7C70-4832-8EA1-F4690A5F6B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6B11DE8-28CF-46C2-AB13-7AE209801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0395973-46DA-4BF6-B9C1-F0B4512DEB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CCFEEC4-7A30-4BB7-91CE-1BBA13833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8A0F616-0997-42B0-83B2-BDF6BB350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44B0F3E-07AE-40F2-ACA8-84BBAEE5B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A948B5D-3085-4444-95B3-2ED3F19C1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5B0FDF0-2286-4AD5-8409-EC8B706C5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B8842C3-3266-4C74-A6BF-5529C9CC2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920E458-6F68-46DF-9407-9E6AD8CE2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0CB4A57-7F7E-426D-93B5-984A8F8BC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C038EA1-A5C8-4528-9DEC-35C3970C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CC18C7B-5800-46CC-B5DF-8B8D91A1B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7AFBA18-1DE7-4213-9CF2-DAA4886EA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209AD18-3DFF-4A2A-BA06-5B62BC9F3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C9349A2-4AE5-4765-852E-EDD390D0E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F551698-2DD2-4F8E-ABB8-0CBAE048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3D68F4A-8464-4C0E-8E8F-218BA86E1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31142AB3-3DD8-414B-8BB3-2E30DBD75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D796E03-EB21-459D-96EA-B0EE0109B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2F4A84E-E201-47CA-85A4-25A9D7662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0C03A65C-C198-4FD0-8FF6-BBF0C3AA8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2344B27-CEB6-40F4-A75F-54415ACD5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Right Triangle 164">
            <a:extLst>
              <a:ext uri="{FF2B5EF4-FFF2-40B4-BE49-F238E27FC236}">
                <a16:creationId xmlns:a16="http://schemas.microsoft.com/office/drawing/2014/main" id="{72D91726-E656-4E99-9757-0A6650CB0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2" y="151704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418418" cy="1918215"/>
          </a:xfrm>
        </p:spPr>
        <p:txBody>
          <a:bodyPr anchor="ctr">
            <a:normAutofit/>
          </a:bodyPr>
          <a:lstStyle/>
          <a:p>
            <a:r>
              <a:rPr lang="fr-FR"/>
              <a:t>Introduction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193" y="703245"/>
            <a:ext cx="5431498" cy="19409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/>
              <a:t>Qu’est-ce que c’est la rhétorique ? </a:t>
            </a:r>
          </a:p>
          <a:p>
            <a:pPr marL="0" indent="0">
              <a:lnSpc>
                <a:spcPct val="100000"/>
              </a:lnSpc>
              <a:buNone/>
            </a:pPr>
            <a:endParaRPr lang="fr-FR"/>
          </a:p>
          <a:p>
            <a:pPr marL="0" indent="0">
              <a:lnSpc>
                <a:spcPct val="100000"/>
              </a:lnSpc>
              <a:buNone/>
            </a:pPr>
            <a:r>
              <a:rPr lang="fr-FR"/>
              <a:t>Que vous évoque le mot "rhétorique" ?</a:t>
            </a:r>
          </a:p>
          <a:p>
            <a:pPr marL="0" indent="0">
              <a:lnSpc>
                <a:spcPct val="100000"/>
              </a:lnSpc>
              <a:buNone/>
            </a:pPr>
            <a:endParaRPr lang="fr-BE"/>
          </a:p>
        </p:txBody>
      </p:sp>
      <p:pic>
        <p:nvPicPr>
          <p:cNvPr id="4" name="Image 3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C9FDED2A-1DEC-7E37-C212-DB9BC8514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78" y="2961963"/>
            <a:ext cx="10341613" cy="31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1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Right Triangle 204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100"/>
              <a:t>Construit-on une image de </a:t>
            </a:r>
            <a:r>
              <a:rPr lang="fr-FR" sz="4100" i="1"/>
              <a:t>soi </a:t>
            </a:r>
            <a:r>
              <a:rPr lang="fr-FR" sz="4100"/>
              <a:t>en science 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6C3904C-3C59-8BBD-6924-E1E1BB93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7"/>
            <a:ext cx="4425173" cy="3740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fr-FR"/>
          </a:p>
          <a:p>
            <a:pPr algn="just">
              <a:lnSpc>
                <a:spcPct val="100000"/>
              </a:lnSpc>
            </a:pPr>
            <a:r>
              <a:rPr lang="fr-FR" dirty="0">
                <a:ea typeface="+mn-lt"/>
                <a:cs typeface="+mn-lt"/>
              </a:rPr>
              <a:t>Mis en scène quasi-prophétique de certains physiciens (voir </a:t>
            </a:r>
            <a:r>
              <a:rPr lang="fr-FR" dirty="0">
                <a:ea typeface="+mn-lt"/>
                <a:cs typeface="+mn-lt"/>
                <a:hlinkClick r:id="rId2"/>
              </a:rPr>
              <a:t>"Modalités éthotiques et mise en scène oppositive de deux « faire science » en physique"</a:t>
            </a:r>
            <a:r>
              <a:rPr lang="fr-FR" dirty="0">
                <a:ea typeface="+mn-lt"/>
                <a:cs typeface="+mn-lt"/>
              </a:rPr>
              <a:t>).</a:t>
            </a:r>
          </a:p>
          <a:p>
            <a:pPr algn="just">
              <a:lnSpc>
                <a:spcPct val="100000"/>
              </a:lnSpc>
              <a:buClr>
                <a:srgbClr val="7593B1"/>
              </a:buClr>
            </a:pPr>
            <a:r>
              <a:rPr lang="fr-FR" dirty="0">
                <a:ea typeface="+mn-lt"/>
                <a:cs typeface="+mn-lt"/>
              </a:rPr>
              <a:t>L'image de soi implique parfois d'investir du capital symbolique ou d'utiliser des leviers (lire </a:t>
            </a:r>
            <a:r>
              <a:rPr lang="fr-FR" i="1" dirty="0">
                <a:ea typeface="+mn-lt"/>
                <a:cs typeface="+mn-lt"/>
              </a:rPr>
              <a:t>"</a:t>
            </a:r>
            <a:r>
              <a:rPr lang="fr-FR" dirty="0">
                <a:ea typeface="+mn-lt"/>
                <a:cs typeface="+mn-lt"/>
                <a:hlinkClick r:id="rId3"/>
              </a:rPr>
              <a:t>Le désir de faire science</a:t>
            </a:r>
            <a:r>
              <a:rPr lang="fr-FR" dirty="0">
                <a:ea typeface="+mn-lt"/>
                <a:cs typeface="+mn-lt"/>
              </a:rPr>
              <a:t>" de </a:t>
            </a:r>
            <a:r>
              <a:rPr lang="fr-FR" dirty="0" err="1">
                <a:ea typeface="+mn-lt"/>
                <a:cs typeface="+mn-lt"/>
              </a:rPr>
              <a:t>Lordon</a:t>
            </a:r>
            <a:r>
              <a:rPr lang="fr-FR" dirty="0">
                <a:ea typeface="+mn-lt"/>
                <a:cs typeface="+mn-lt"/>
              </a:rPr>
              <a:t>)</a:t>
            </a:r>
          </a:p>
          <a:p>
            <a:pPr>
              <a:lnSpc>
                <a:spcPct val="100000"/>
              </a:lnSpc>
              <a:buClr>
                <a:srgbClr val="7593B1"/>
              </a:buClr>
            </a:pPr>
            <a:endParaRPr lang="fr-FR"/>
          </a:p>
          <a:p>
            <a:pPr>
              <a:lnSpc>
                <a:spcPct val="100000"/>
              </a:lnSpc>
              <a:buClr>
                <a:srgbClr val="7593B1"/>
              </a:buClr>
            </a:pPr>
            <a:endParaRPr lang="fr-FR"/>
          </a:p>
        </p:txBody>
      </p:sp>
      <p:pic>
        <p:nvPicPr>
          <p:cNvPr id="13" name="Image 12" descr="Une image contenant ligne, diagramme, triangle&#10;&#10;Description générée automatiquement">
            <a:extLst>
              <a:ext uri="{FF2B5EF4-FFF2-40B4-BE49-F238E27FC236}">
                <a16:creationId xmlns:a16="http://schemas.microsoft.com/office/drawing/2014/main" id="{D8EBBE30-20F3-FC3C-FF3A-7BA1A94DF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550" y="1717109"/>
            <a:ext cx="6401443" cy="350478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675F911-5785-A872-CCD5-A89FDD5694B0}"/>
              </a:ext>
            </a:extLst>
          </p:cNvPr>
          <p:cNvSpPr txBox="1"/>
          <p:nvPr/>
        </p:nvSpPr>
        <p:spPr>
          <a:xfrm>
            <a:off x="6488043" y="5397499"/>
            <a:ext cx="29817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(Maingueneau 2002, 65)</a:t>
            </a:r>
          </a:p>
        </p:txBody>
      </p:sp>
    </p:spTree>
    <p:extLst>
      <p:ext uri="{BB962C8B-B14F-4D97-AF65-F5344CB8AC3E}">
        <p14:creationId xmlns:p14="http://schemas.microsoft.com/office/powerpoint/2010/main" val="1505070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337A201-E384-47A8-ADB3-71A0A3684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B77A566-E85A-476E-B89F-2CD6561ED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C4CF7C1-523B-483F-88A1-911DAE421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FFA2994-28E7-4A82-A912-BEA43AE28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74A9179-550D-4033-B9F5-61054781A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24DA3BA-9D7A-49DE-A326-00CEC40EE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FBF03D7-9876-49F3-82B9-DE4B83F0A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CE43907-C24F-4205-AD97-EB918B6F5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1C719DC-8978-4B4D-B185-D43B55F63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79A7706-81BF-4A18-A17A-EE4C9CC5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C0556C8-5C59-42E6-950D-6B6FB050C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70B9EFE-745A-4200-81C0-2EAD7DC56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9F71309-CA7E-4BD9-8310-9ECF759F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707B037-6F04-4CC0-8B85-AE093E570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CD0648E-8E57-4B8E-BFBA-98F8BB9A5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C102C25-8DE0-4AAC-AE85-A6EE76D6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F20BF53-BF98-4D65-8B84-89A59A58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D682D23-DB4A-4E10-9BCD-2EDB5952F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1C4369A-6BAB-4833-A4D9-3459D02E6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DCDF077-FC63-41FB-8D23-C890838BD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09D2FDE-0F97-4A6C-8DB3-DCC83C0D3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0DF835C-B5DC-4A89-B48B-2A34C9D68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AC63CD5-893F-4500-9493-1610BEA6A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4318A17-4908-4F47-88BB-32F41CB81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5806B88-832B-46F7-A03E-DE273BDB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D3BF7B5-B5AA-4AD0-9149-7808BE6FD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B5EE592-1150-4060-BBEB-9B7B8C9E6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0C7EDEC-6A60-4A4C-8962-99F1C89EE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C722732-54C4-4D98-9A92-0900B5B37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9A072A9-89F2-4114-BE67-83819BDA8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6586875-2678-44B6-8CC5-EF093C4C1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C3DA231-C6A0-4901-9749-F420FE86F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Right Triangle 164">
            <a:extLst>
              <a:ext uri="{FF2B5EF4-FFF2-40B4-BE49-F238E27FC236}">
                <a16:creationId xmlns:a16="http://schemas.microsoft.com/office/drawing/2014/main" id="{513CF1FE-9423-481E-A9CD-94A3ED4B7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02842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1"/>
            <a:ext cx="10837251" cy="1847914"/>
          </a:xfrm>
        </p:spPr>
        <p:txBody>
          <a:bodyPr>
            <a:normAutofit/>
          </a:bodyPr>
          <a:lstStyle/>
          <a:p>
            <a:r>
              <a:rPr lang="fr-FR"/>
              <a:t>Usage paralogique/fallacieux de la rhétorique</a:t>
            </a:r>
            <a:endParaRPr lang="fr-BE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6C3904C-3C59-8BBD-6924-E1E1BB931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  <a:p>
            <a:r>
              <a:rPr lang="fr-BE"/>
              <a:t>- exemple du biais de publication</a:t>
            </a:r>
          </a:p>
          <a:p>
            <a:r>
              <a:rPr lang="fr-BE"/>
              <a:t>- Principe de charité </a:t>
            </a:r>
          </a:p>
        </p:txBody>
      </p:sp>
    </p:spTree>
    <p:extLst>
      <p:ext uri="{BB962C8B-B14F-4D97-AF65-F5344CB8AC3E}">
        <p14:creationId xmlns:p14="http://schemas.microsoft.com/office/powerpoint/2010/main" val="1342295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r>
              <a:rPr lang="fr-FR"/>
              <a:t>Classe puzzle – Biais cognitifs</a:t>
            </a:r>
          </a:p>
        </p:txBody>
      </p:sp>
      <p:sp>
        <p:nvSpPr>
          <p:cNvPr id="205" name="Right Triangle 20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6C3904C-3C59-8BBD-6924-E1E1BB93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>
            <a:normAutofit/>
          </a:bodyPr>
          <a:lstStyle/>
          <a:p>
            <a:endParaRPr lang="fr-FR"/>
          </a:p>
          <a:p>
            <a:r>
              <a:rPr lang="fr-BE"/>
              <a:t>- exemple du biais de publication</a:t>
            </a:r>
          </a:p>
          <a:p>
            <a:r>
              <a:rPr lang="fr-BE"/>
              <a:t>- Principe de charité </a:t>
            </a:r>
          </a:p>
        </p:txBody>
      </p:sp>
      <p:pic>
        <p:nvPicPr>
          <p:cNvPr id="3" name="Image 2" descr="Papier peint Forme abstraite de puzzle vector design coloré">
            <a:extLst>
              <a:ext uri="{FF2B5EF4-FFF2-40B4-BE49-F238E27FC236}">
                <a16:creationId xmlns:a16="http://schemas.microsoft.com/office/drawing/2014/main" id="{919C7347-8676-4733-0DCA-A95E32DD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" r="4990" b="7716"/>
          <a:stretch/>
        </p:blipFill>
        <p:spPr>
          <a:xfrm>
            <a:off x="6309311" y="1"/>
            <a:ext cx="5913601" cy="6332868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784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CDC3060-2CA7-449D-919A-9F8908CB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0E71284-AB22-4957-B7F0-50A3DA61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9FD3975-F9A3-4641-B09C-7429EF06E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F79F360-C62E-4A5A-AE07-9B9B9B1C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AF030DD-597A-4DCE-94DC-DD1B1B5AD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87D204D-7715-41DC-9EFB-E924D8DC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739A748-BF1E-48B2-8A1C-2EA5AB88F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303C041-52D9-40D6-856A-244B8338E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F096C62-6226-4721-8384-3DC20694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DFDB080-3465-4E8D-8C06-6F9A2B888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D9EBE30-4FAB-42B9-856B-6B1925726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B6B856B-1B6F-4797-888E-8B768EC28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1CCED29-26D8-4C6B-BF7E-949D1C803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A93FB82-E882-48AC-8324-0C0E8AE5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9146C1B-4935-4470-A61C-0E7798C19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4FB2B69-22E8-4FC0-8671-B29D11DDD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1A9C35-8C14-4DE2-B8E5-AC233786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7A739F8-14E4-4C7E-AE0C-27A128A14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869FDA6-BC2A-4FF1-AB0E-FD79BDD26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8B206BD-BB36-4A0F-A377-5DA416F1C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900D2BB-78F6-4260-A170-E4ED4FD8C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0244BB-32CE-447D-AEC5-5281D4774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C9CC3EA-7F50-4FE8-99C9-3B8BEC465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4C6E1B1-4454-4885-B046-6AAA20ED3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CAA810F-12F2-4733-80B6-FB8EDD03C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3CA335C-BD88-42B8-8844-CD2DFC37E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C56B4F3-4ABE-4BF2-B15F-BD1DFCADB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FEF72FE-1D34-4CCB-BD3A-2429EC217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68C78E1-77B4-40CB-AF5E-5D3D6AD94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4AF27C4-4BD9-4905-A992-FBF9CF26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4C22336-4CA9-4BEE-95FC-3488D0CE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A07E670-52D4-4150-9ABC-5056DE79D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ight Triangle 124">
            <a:extLst>
              <a:ext uri="{FF2B5EF4-FFF2-40B4-BE49-F238E27FC236}">
                <a16:creationId xmlns:a16="http://schemas.microsoft.com/office/drawing/2014/main" id="{8B794E49-0B92-4875-BEC1-8C25A0B4A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433953" cy="1442463"/>
          </a:xfrm>
        </p:spPr>
        <p:txBody>
          <a:bodyPr>
            <a:normAutofit/>
          </a:bodyPr>
          <a:lstStyle/>
          <a:p>
            <a:r>
              <a:rPr lang="fr-FR"/>
              <a:t>Introduction</a:t>
            </a:r>
            <a:endParaRPr lang="fr-BE"/>
          </a:p>
        </p:txBody>
      </p:sp>
      <p:pic>
        <p:nvPicPr>
          <p:cNvPr id="44" name="Image 43" descr="Une image contenant texte, habits, homme, affiche&#10;&#10;Description générée automatiquement">
            <a:extLst>
              <a:ext uri="{FF2B5EF4-FFF2-40B4-BE49-F238E27FC236}">
                <a16:creationId xmlns:a16="http://schemas.microsoft.com/office/drawing/2014/main" id="{F9CB46F7-AC53-BA83-3AF7-3012F7D2B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982" y="3476231"/>
            <a:ext cx="1746261" cy="2682104"/>
          </a:xfrm>
          <a:prstGeom prst="rect">
            <a:avLst/>
          </a:prstGeom>
        </p:spPr>
      </p:pic>
      <p:pic>
        <p:nvPicPr>
          <p:cNvPr id="7" name="Image 6" descr="Une image contenant texte, Visage humain, Buste, art&#10;&#10;Description générée automatiquement">
            <a:extLst>
              <a:ext uri="{FF2B5EF4-FFF2-40B4-BE49-F238E27FC236}">
                <a16:creationId xmlns:a16="http://schemas.microsoft.com/office/drawing/2014/main" id="{C235DDA4-81A3-B0D0-938C-CA6C8139C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63" y="3476231"/>
            <a:ext cx="1790304" cy="2682104"/>
          </a:xfrm>
          <a:prstGeom prst="rect">
            <a:avLst/>
          </a:prstGeom>
        </p:spPr>
      </p:pic>
      <p:pic>
        <p:nvPicPr>
          <p:cNvPr id="9" name="Image 8" descr="Une image contenant texte, Police, livre, capture d’écran&#10;&#10;Description générée automatiquement">
            <a:extLst>
              <a:ext uri="{FF2B5EF4-FFF2-40B4-BE49-F238E27FC236}">
                <a16:creationId xmlns:a16="http://schemas.microsoft.com/office/drawing/2014/main" id="{8DADEE26-BE10-C8ED-33CA-8DEFFB8F7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80" y="714591"/>
            <a:ext cx="1609262" cy="2682104"/>
          </a:xfrm>
          <a:prstGeom prst="rect">
            <a:avLst/>
          </a:prstGeom>
        </p:spPr>
      </p:pic>
      <p:pic>
        <p:nvPicPr>
          <p:cNvPr id="5" name="Image 4" descr="Une image contenant texte, homme, Visage humain, livre&#10;&#10;Description générée automatiquement">
            <a:extLst>
              <a:ext uri="{FF2B5EF4-FFF2-40B4-BE49-F238E27FC236}">
                <a16:creationId xmlns:a16="http://schemas.microsoft.com/office/drawing/2014/main" id="{E806D52D-3AED-1440-961A-2CAE73D057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4"/>
          <a:stretch/>
        </p:blipFill>
        <p:spPr>
          <a:xfrm>
            <a:off x="9027640" y="714591"/>
            <a:ext cx="2305745" cy="268210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4433953" cy="3818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b="1"/>
              <a:t>Qu’est-ce que c’est la rhétorique ? </a:t>
            </a:r>
          </a:p>
          <a:p>
            <a:pPr marL="0" indent="0">
              <a:buNone/>
            </a:pPr>
            <a:endParaRPr lang="fr-FR"/>
          </a:p>
          <a:p>
            <a:pPr marL="0" indent="0" algn="just">
              <a:buNone/>
            </a:pPr>
            <a:r>
              <a:rPr lang="fr-FR"/>
              <a:t>L'étude discursive de l'ensemble des moyens mobilisés par un locuteur pour convaincre son (ou ses) interlocuteur(s). </a:t>
            </a:r>
          </a:p>
          <a:p>
            <a:pPr marL="0" indent="0">
              <a:buNone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793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r>
              <a:rPr lang="fr-FR"/>
              <a:t>Introduction</a:t>
            </a:r>
            <a:endParaRPr lang="fr-BE"/>
          </a:p>
        </p:txBody>
      </p:sp>
      <p:sp>
        <p:nvSpPr>
          <p:cNvPr id="165" name="Right Triangle 16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b="1" dirty="0"/>
              <a:t>Une petite histoire de la rhétorique ? 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 dirty="0"/>
              <a:t>D'Aristote à Maingueneau en passant par </a:t>
            </a:r>
            <a:r>
              <a:rPr lang="fr-FR" dirty="0" err="1"/>
              <a:t>Perelman</a:t>
            </a:r>
            <a:r>
              <a:rPr lang="fr-FR" dirty="0"/>
              <a:t> : l'évolution de la rhétorique. </a:t>
            </a:r>
          </a:p>
          <a:p>
            <a:pPr marL="0" indent="0">
              <a:buNone/>
            </a:pPr>
            <a:endParaRPr lang="fr-BE"/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27BD6E7-3794-9174-7601-D65D7FD0B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29" b="2377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9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0" name="Rectangle 28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CDC3060-2CA7-449D-919A-9F8908CB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0E71284-AB22-4957-B7F0-50A3DA61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C9FD3975-F9A3-4641-B09C-7429EF06E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5F79F360-C62E-4A5A-AE07-9B9B9B1C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BAF030DD-597A-4DCE-94DC-DD1B1B5AD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087D204D-7715-41DC-9EFB-E924D8DC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8739A748-BF1E-48B2-8A1C-2EA5AB88F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D303C041-52D9-40D6-856A-244B8338E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7F096C62-6226-4721-8384-3DC20694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9DFDB080-3465-4E8D-8C06-6F9A2B888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0D9EBE30-4FAB-42B9-856B-6B1925726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3B6B856B-1B6F-4797-888E-8B768EC28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91CCED29-26D8-4C6B-BF7E-949D1C803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5A93FB82-E882-48AC-8324-0C0E8AE5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59146C1B-4935-4470-A61C-0E7798C19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74FB2B69-22E8-4FC0-8671-B29D11DDD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F01A9C35-8C14-4DE2-B8E5-AC233786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C7A739F8-14E4-4C7E-AE0C-27A128A14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C869FDA6-BC2A-4FF1-AB0E-FD79BDD26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18B206BD-BB36-4A0F-A377-5DA416F1C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E900D2BB-78F6-4260-A170-E4ED4FD8C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050244BB-32CE-447D-AEC5-5281D4774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C9CC3EA-7F50-4FE8-99C9-3B8BEC465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94C6E1B1-4454-4885-B046-6AAA20ED3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ECAA810F-12F2-4733-80B6-FB8EDD03C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03CA335C-BD88-42B8-8844-CD2DFC37E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AC56B4F3-4ABE-4BF2-B15F-BD1DFCADB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FEF72FE-1D34-4CCB-BD3A-2429EC217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C68C78E1-77B4-40CB-AF5E-5D3D6AD94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F4AF27C4-4BD9-4905-A992-FBF9CF26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E4C22336-4CA9-4BEE-95FC-3488D0CE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CA07E670-52D4-4150-9ABC-5056DE79D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5" name="Right Triangle 324">
            <a:extLst>
              <a:ext uri="{FF2B5EF4-FFF2-40B4-BE49-F238E27FC236}">
                <a16:creationId xmlns:a16="http://schemas.microsoft.com/office/drawing/2014/main" id="{8B794E49-0B92-4875-BEC1-8C25A0B4A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433953" cy="1442463"/>
          </a:xfrm>
        </p:spPr>
        <p:txBody>
          <a:bodyPr>
            <a:normAutofit/>
          </a:bodyPr>
          <a:lstStyle/>
          <a:p>
            <a:r>
              <a:rPr lang="fr-FR"/>
              <a:t>Introduction</a:t>
            </a:r>
            <a:endParaRPr lang="fr-BE"/>
          </a:p>
        </p:txBody>
      </p:sp>
      <p:pic>
        <p:nvPicPr>
          <p:cNvPr id="6" name="Image 5" descr="Une image contenant texte, conception, croquis, dessin&#10;&#10;Description générée automatiquement">
            <a:extLst>
              <a:ext uri="{FF2B5EF4-FFF2-40B4-BE49-F238E27FC236}">
                <a16:creationId xmlns:a16="http://schemas.microsoft.com/office/drawing/2014/main" id="{F1536770-E0D5-0FC3-89D6-DBFF0B07F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1" y="3476231"/>
            <a:ext cx="1763483" cy="2682104"/>
          </a:xfrm>
          <a:prstGeom prst="rect">
            <a:avLst/>
          </a:prstGeom>
        </p:spPr>
      </p:pic>
      <p:pic>
        <p:nvPicPr>
          <p:cNvPr id="7" name="Image 6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70B99711-CF80-D17F-76C8-F5B021CC2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069" y="3476231"/>
            <a:ext cx="1776893" cy="2682104"/>
          </a:xfrm>
          <a:prstGeom prst="rect">
            <a:avLst/>
          </a:prstGeom>
        </p:spPr>
      </p:pic>
      <p:pic>
        <p:nvPicPr>
          <p:cNvPr id="11" name="Image 10" descr="Une image contenant texte, livre, dessin, Impression&#10;&#10;Description générée automatiquement">
            <a:extLst>
              <a:ext uri="{FF2B5EF4-FFF2-40B4-BE49-F238E27FC236}">
                <a16:creationId xmlns:a16="http://schemas.microsoft.com/office/drawing/2014/main" id="{90F16298-E7CB-40B6-BCB1-09534E221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75" y="714591"/>
            <a:ext cx="1622672" cy="2682104"/>
          </a:xfrm>
          <a:prstGeom prst="rect">
            <a:avLst/>
          </a:prstGeom>
        </p:spPr>
      </p:pic>
      <p:pic>
        <p:nvPicPr>
          <p:cNvPr id="10" name="Image 9" descr="Une image contenant texte, nourriture, conception&#10;&#10;Description générée automatiquement">
            <a:extLst>
              <a:ext uri="{FF2B5EF4-FFF2-40B4-BE49-F238E27FC236}">
                <a16:creationId xmlns:a16="http://schemas.microsoft.com/office/drawing/2014/main" id="{3E49AE1F-2749-CCEB-0A12-E88470354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82" y="714591"/>
            <a:ext cx="1746261" cy="268210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4433953" cy="3818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b="1"/>
              <a:t>Qu’est-ce que la sociologie des sciences ?</a:t>
            </a:r>
          </a:p>
          <a:p>
            <a:pPr marL="0" indent="0">
              <a:buNone/>
            </a:pPr>
            <a:endParaRPr lang="fr-FR"/>
          </a:p>
          <a:p>
            <a:pPr marL="0" indent="0" algn="just">
              <a:buNone/>
            </a:pPr>
            <a:r>
              <a:rPr lang="fr-FR"/>
              <a:t>Une approche sociologique de la production des savoirs scientifiques qui considèrent la science en tant qu'elle est une pratique sociale. </a:t>
            </a:r>
          </a:p>
          <a:p>
            <a:pPr marL="0" indent="0">
              <a:buNone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401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8" name="Rectangle 21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337A201-E384-47A8-ADB3-71A0A3684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AB77A566-E85A-476E-B89F-2CD6561ED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0C4CF7C1-523B-483F-88A1-911DAE421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FFA2994-28E7-4A82-A912-BEA43AE28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74A9179-550D-4033-B9F5-61054781A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24DA3BA-9D7A-49DE-A326-00CEC40EE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5FBF03D7-9876-49F3-82B9-DE4B83F0A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CE43907-C24F-4205-AD97-EB918B6F5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1C719DC-8978-4B4D-B185-D43B55F63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C79A7706-81BF-4A18-A17A-EE4C9CC5C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0C0556C8-5C59-42E6-950D-6B6FB050C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370B9EFE-745A-4200-81C0-2EAD7DC56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F71309-CA7E-4BD9-8310-9ECF759F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7707B037-6F04-4CC0-8B85-AE093E570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1CD0648E-8E57-4B8E-BFBA-98F8BB9A5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C102C25-8DE0-4AAC-AE85-A6EE76D6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EF20BF53-BF98-4D65-8B84-89A59A58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D682D23-DB4A-4E10-9BCD-2EDB5952F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1C4369A-6BAB-4833-A4D9-3459D02E6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DCDF077-FC63-41FB-8D23-C890838BD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709D2FDE-0F97-4A6C-8DB3-DCC83C0D3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0DF835C-B5DC-4A89-B48B-2A34C9D68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EAC63CD5-893F-4500-9493-1610BEA6A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4318A17-4908-4F47-88BB-32F41CB81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95806B88-832B-46F7-A03E-DE273BDB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4D3BF7B5-B5AA-4AD0-9149-7808BE6FD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B5EE592-1150-4060-BBEB-9B7B8C9E6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0C7EDEC-6A60-4A4C-8962-99F1C89EE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C722732-54C4-4D98-9A92-0900B5B37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D9A072A9-89F2-4114-BE67-83819BDA8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16586875-2678-44B6-8CC5-EF093C4C1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4C3DA231-C6A0-4901-9749-F420FE86F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" name="Right Triangle 252">
            <a:extLst>
              <a:ext uri="{FF2B5EF4-FFF2-40B4-BE49-F238E27FC236}">
                <a16:creationId xmlns:a16="http://schemas.microsoft.com/office/drawing/2014/main" id="{513CF1FE-9423-481E-A9CD-94A3ED4B7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02842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5951"/>
            <a:ext cx="10837251" cy="1847914"/>
          </a:xfrm>
        </p:spPr>
        <p:txBody>
          <a:bodyPr>
            <a:normAutofit/>
          </a:bodyPr>
          <a:lstStyle/>
          <a:p>
            <a:r>
              <a:rPr lang="fr-FR"/>
              <a:t>Introduction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79" y="2883004"/>
            <a:ext cx="4115685" cy="3231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b="1"/>
              <a:t>Qu’est-ce que la rhétorique de la science ? </a:t>
            </a:r>
          </a:p>
          <a:p>
            <a:pPr marL="0" indent="0" algn="just">
              <a:buNone/>
            </a:pPr>
            <a:r>
              <a:rPr lang="fr-BE"/>
              <a:t>Une approche qui étudie la manière dont le discours scientifique cherche à convaincre et à faire reconnaître ses énoncés comme des énoncés scientifiques. </a:t>
            </a:r>
          </a:p>
        </p:txBody>
      </p:sp>
      <p:pic>
        <p:nvPicPr>
          <p:cNvPr id="13" name="Image 12" descr="Une image contenant texte, Police, lettre, capture d’écran&#10;&#10;Description générée automatiquement">
            <a:extLst>
              <a:ext uri="{FF2B5EF4-FFF2-40B4-BE49-F238E27FC236}">
                <a16:creationId xmlns:a16="http://schemas.microsoft.com/office/drawing/2014/main" id="{04DBB105-6291-299A-CB1B-6A6B98D14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848" y="2883005"/>
            <a:ext cx="2060240" cy="3257298"/>
          </a:xfrm>
          <a:prstGeom prst="rect">
            <a:avLst/>
          </a:prstGeom>
        </p:spPr>
      </p:pic>
      <p:pic>
        <p:nvPicPr>
          <p:cNvPr id="5" name="Image 4" descr="Une image contenant texte, lettre, capture d’écran, conception&#10;&#10;Description générée automatiquement">
            <a:extLst>
              <a:ext uri="{FF2B5EF4-FFF2-40B4-BE49-F238E27FC236}">
                <a16:creationId xmlns:a16="http://schemas.microsoft.com/office/drawing/2014/main" id="{AC73B5F4-3584-37AF-735B-15AB2FCDF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05" y="2883005"/>
            <a:ext cx="2137906" cy="3227818"/>
          </a:xfrm>
          <a:prstGeom prst="rect">
            <a:avLst/>
          </a:prstGeom>
        </p:spPr>
      </p:pic>
      <p:pic>
        <p:nvPicPr>
          <p:cNvPr id="4" name="Image 3" descr="Une image contenant texte, Police, capture d’écran, Publication&#10;&#10;Description générée automatiquement">
            <a:extLst>
              <a:ext uri="{FF2B5EF4-FFF2-40B4-BE49-F238E27FC236}">
                <a16:creationId xmlns:a16="http://schemas.microsoft.com/office/drawing/2014/main" id="{9AD319DD-7AB6-C55B-68D3-FBA125538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688" y="2883005"/>
            <a:ext cx="2137906" cy="30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/>
              <a:t>La rhétorique n’est pas une mauvaise chose</a:t>
            </a:r>
            <a:endParaRPr lang="fr-BE"/>
          </a:p>
        </p:txBody>
      </p:sp>
      <p:sp>
        <p:nvSpPr>
          <p:cNvPr id="205" name="Right Triangle 20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BE"/>
              <a:t>La rhétorique n'est pas une "manière de manipuler". Il s'agit de l'ensemble des éléments (argumentatifs, esthétiques, éthotiques) déployés dans le discours pour convaincre. </a:t>
            </a:r>
            <a:endParaRPr lang="fr-FR"/>
          </a:p>
          <a:p>
            <a:pPr marL="0" indent="0" algn="just">
              <a:buNone/>
            </a:pPr>
            <a:endParaRPr lang="fr-BE"/>
          </a:p>
          <a:p>
            <a:pPr marL="0" indent="0" algn="just">
              <a:buNone/>
            </a:pPr>
            <a:r>
              <a:rPr lang="fr-BE"/>
              <a:t>Qui dit "rhétorique" dit aussi "agentivité". </a:t>
            </a:r>
          </a:p>
        </p:txBody>
      </p:sp>
      <p:pic>
        <p:nvPicPr>
          <p:cNvPr id="4" name="Image 3" descr="Une image contenant texte, affiche, graphisme, capture d’écran&#10;&#10;Description générée automatiquement">
            <a:extLst>
              <a:ext uri="{FF2B5EF4-FFF2-40B4-BE49-F238E27FC236}">
                <a16:creationId xmlns:a16="http://schemas.microsoft.com/office/drawing/2014/main" id="{C06BEF54-F0FE-40B7-7645-2AC982FBE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8" b="10448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990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Right Triangle 202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207" name="Freeform: Shape 206">
            <a:extLst>
              <a:ext uri="{FF2B5EF4-FFF2-40B4-BE49-F238E27FC236}">
                <a16:creationId xmlns:a16="http://schemas.microsoft.com/office/drawing/2014/main" id="{8BD06E9B-D0BF-47A6-AE6D-EAD493128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490555" y="162759"/>
            <a:ext cx="6857996" cy="6532473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0297160-077C-4B0C-9F1E-6519CEDB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1F77CDE-CC8E-40E6-8745-8D7CB6208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3FCA172-142C-4352-A938-33B43EC3B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253BB53B-6660-4F6B-8C3C-4EAA148CF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21D1E67-3038-4399-8F14-244731FA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B9A17FB9-5481-4E6D-A157-C4A1D8F29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B5B4D4B-6074-48B5-B7D7-5B22BDC2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FE68CF5-4975-4F0E-98F8-E40F12E8F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B63AD0D6-BFAB-41EE-A0DD-BFEB6844D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7EA9615-8E94-4E0C-BAF0-C52132326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A76D71-0BE7-402F-BF24-CB0154E2A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8B18C09B-8FB5-4D88-B4FF-2090E781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A06FA18-2473-40B2-8AE0-DEDDC5E9A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187746C-FE57-4160-B924-6B283B33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D7337AAE-EB93-4FBD-9904-03664126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D6FA7169-C5DB-4F02-935F-AA39EDA4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4195B93-DBB3-4197-8D91-A786D4753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F2FF9EB-46CC-4A22-AF8A-9D11BC966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631DADE-538C-4EA4-9D90-3AED82E01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035A7E2F-77A0-48A1-A881-1A12940D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AC39BAD-DB08-4260-BCE5-4E1FB09A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68F31ED-A97B-4A9A-9F56-221FFB7A3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F362574E-3A61-4C31-915F-F541B7B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132BD431-3E1E-4528-AC59-5A23CE4C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7DE7131F-209C-4427-96DA-26E0E973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3283DFDB-6A1C-41B8-B590-96606469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DA3D6B3-30E3-4C45-A709-4F775DB84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8F481924-9C4A-4A91-8AB4-D796F33D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53787DCF-DA69-4379-94AB-C361DF326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53DC9D9-196D-4C02-982F-935945BD5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E2AF9976-A85B-4FAC-ACA0-7B4F06D1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FD38ACD-F4A1-4970-BE99-87B0A0482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Right Triangle 241">
            <a:extLst>
              <a:ext uri="{FF2B5EF4-FFF2-40B4-BE49-F238E27FC236}">
                <a16:creationId xmlns:a16="http://schemas.microsoft.com/office/drawing/2014/main" id="{429C64BC-8915-422E-9361-EE04C48F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5402451" cy="24607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La rhétorique est partout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8" y="3428997"/>
            <a:ext cx="4729701" cy="27003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Dans les </a:t>
            </a:r>
            <a:r>
              <a:rPr lang="en-US" sz="2400" err="1"/>
              <a:t>énoncés</a:t>
            </a:r>
            <a:r>
              <a:rPr lang="en-US" sz="2400" dirty="0"/>
              <a:t> (</a:t>
            </a:r>
            <a:r>
              <a:rPr lang="en-US" sz="2400" err="1"/>
              <a:t>pronoms</a:t>
            </a:r>
            <a:r>
              <a:rPr lang="en-US" sz="2400" dirty="0"/>
              <a:t>, temps, modes et </a:t>
            </a:r>
            <a:r>
              <a:rPr lang="en-US" sz="2400" err="1"/>
              <a:t>voies</a:t>
            </a:r>
            <a:r>
              <a:rPr lang="en-US" sz="2400"/>
              <a:t>, </a:t>
            </a:r>
            <a:r>
              <a:rPr lang="en-US" sz="2400" err="1"/>
              <a:t>lexique</a:t>
            </a:r>
            <a:r>
              <a:rPr lang="en-US" sz="2400" dirty="0"/>
              <a:t>).</a:t>
            </a:r>
            <a:endParaRPr lang="fr-FR"/>
          </a:p>
          <a:p>
            <a:pPr marL="342900" indent="-342900">
              <a:buFont typeface="Calibri" panose="05000000000000000000" pitchFamily="2" charset="2"/>
              <a:buChar char="-"/>
            </a:pPr>
            <a:r>
              <a:rPr lang="en-US" sz="2400" dirty="0" err="1"/>
              <a:t>L'usage</a:t>
            </a:r>
            <a:r>
              <a:rPr lang="en-US" sz="2400" dirty="0"/>
              <a:t> du </a:t>
            </a:r>
            <a:r>
              <a:rPr lang="en-US" sz="2400" i="1" dirty="0"/>
              <a:t>nous </a:t>
            </a:r>
            <a:r>
              <a:rPr lang="en-US" sz="2400" dirty="0"/>
              <a:t>de </a:t>
            </a:r>
            <a:r>
              <a:rPr lang="en-US" sz="2400" dirty="0" err="1"/>
              <a:t>modestie</a:t>
            </a:r>
            <a:endParaRPr lang="en-US" sz="2400" dirty="0"/>
          </a:p>
          <a:p>
            <a:pPr marL="342900" indent="-342900">
              <a:buClr>
                <a:srgbClr val="7593B1"/>
              </a:buClr>
              <a:buFont typeface="Calibri" panose="05000000000000000000" pitchFamily="2" charset="2"/>
              <a:buChar char="-"/>
            </a:pPr>
            <a:r>
              <a:rPr lang="en-US" sz="2400" dirty="0" err="1"/>
              <a:t>L'usage</a:t>
            </a:r>
            <a:r>
              <a:rPr lang="en-US" sz="2400" dirty="0"/>
              <a:t> de la </a:t>
            </a:r>
            <a:r>
              <a:rPr lang="en-US" sz="2400" dirty="0" err="1"/>
              <a:t>voix</a:t>
            </a:r>
            <a:r>
              <a:rPr lang="en-US" sz="2400" dirty="0"/>
              <a:t> passive</a:t>
            </a:r>
          </a:p>
          <a:p>
            <a:pPr marL="342900" indent="-342900">
              <a:buClr>
                <a:srgbClr val="7593B1"/>
              </a:buClr>
              <a:buFont typeface="Calibri" panose="05000000000000000000" pitchFamily="2" charset="2"/>
              <a:buChar char="-"/>
            </a:pPr>
            <a:r>
              <a:rPr lang="en-US" sz="2400" dirty="0" err="1"/>
              <a:t>L'usage</a:t>
            </a:r>
            <a:r>
              <a:rPr lang="en-US" sz="2400" dirty="0"/>
              <a:t> du </a:t>
            </a:r>
            <a:r>
              <a:rPr lang="en-US" sz="2400" dirty="0" err="1"/>
              <a:t>conditionnel</a:t>
            </a:r>
          </a:p>
          <a:p>
            <a:pPr>
              <a:buClr>
                <a:srgbClr val="7593B1"/>
              </a:buClr>
              <a:buFont typeface="Calibri" panose="05000000000000000000" pitchFamily="2" charset="2"/>
              <a:buChar char="-"/>
            </a:pPr>
            <a:r>
              <a:rPr lang="en-US" sz="2400" dirty="0" err="1"/>
              <a:t>L'usage</a:t>
            </a:r>
            <a:r>
              <a:rPr lang="en-US" sz="2400" dirty="0"/>
              <a:t> </a:t>
            </a:r>
            <a:r>
              <a:rPr lang="en-US" sz="2400" dirty="0" err="1"/>
              <a:t>d'adverbes</a:t>
            </a:r>
            <a:r>
              <a:rPr lang="en-US" sz="2400" dirty="0"/>
              <a:t> </a:t>
            </a:r>
            <a:r>
              <a:rPr lang="en-US" sz="2400" dirty="0" err="1"/>
              <a:t>d'intensité</a:t>
            </a:r>
          </a:p>
          <a:p>
            <a:pPr marL="0" indent="0">
              <a:buClr>
                <a:srgbClr val="7593B1"/>
              </a:buClr>
              <a:buNone/>
            </a:pPr>
            <a:endParaRPr lang="en-US" sz="2400" dirty="0"/>
          </a:p>
          <a:p>
            <a:pPr marL="342900" indent="-342900">
              <a:buClr>
                <a:srgbClr val="7593B1"/>
              </a:buClr>
              <a:buFont typeface="Calibri" panose="05000000000000000000" pitchFamily="2" charset="2"/>
              <a:buChar char="-"/>
            </a:pPr>
            <a:endParaRPr lang="en-US" sz="2400"/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43B0AB4-083D-F459-03FA-8E2B0EF8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272" y="714591"/>
            <a:ext cx="3631737" cy="542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Right Triangle 202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207" name="Freeform: Shape 206">
            <a:extLst>
              <a:ext uri="{FF2B5EF4-FFF2-40B4-BE49-F238E27FC236}">
                <a16:creationId xmlns:a16="http://schemas.microsoft.com/office/drawing/2014/main" id="{8BD06E9B-D0BF-47A6-AE6D-EAD493128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490555" y="162759"/>
            <a:ext cx="6857996" cy="6532473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0297160-077C-4B0C-9F1E-6519CEDB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1F77CDE-CC8E-40E6-8745-8D7CB6208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3FCA172-142C-4352-A938-33B43EC3B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253BB53B-6660-4F6B-8C3C-4EAA148CF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21D1E67-3038-4399-8F14-244731FA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B9A17FB9-5481-4E6D-A157-C4A1D8F29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B5B4D4B-6074-48B5-B7D7-5B22BDC2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FE68CF5-4975-4F0E-98F8-E40F12E8F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B63AD0D6-BFAB-41EE-A0DD-BFEB6844D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7EA9615-8E94-4E0C-BAF0-C52132326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A76D71-0BE7-402F-BF24-CB0154E2A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8B18C09B-8FB5-4D88-B4FF-2090E781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A06FA18-2473-40B2-8AE0-DEDDC5E9A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187746C-FE57-4160-B924-6B283B33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D7337AAE-EB93-4FBD-9904-03664126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D6FA7169-C5DB-4F02-935F-AA39EDA4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4195B93-DBB3-4197-8D91-A786D4753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F2FF9EB-46CC-4A22-AF8A-9D11BC966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631DADE-538C-4EA4-9D90-3AED82E01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035A7E2F-77A0-48A1-A881-1A12940D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AC39BAD-DB08-4260-BCE5-4E1FB09A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68F31ED-A97B-4A9A-9F56-221FFB7A3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F362574E-3A61-4C31-915F-F541B7B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132BD431-3E1E-4528-AC59-5A23CE4C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7DE7131F-209C-4427-96DA-26E0E973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3283DFDB-6A1C-41B8-B590-96606469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DA3D6B3-30E3-4C45-A709-4F775DB84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8F481924-9C4A-4A91-8AB4-D796F33D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53787DCF-DA69-4379-94AB-C361DF326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53DC9D9-196D-4C02-982F-935945BD5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E2AF9976-A85B-4FAC-ACA0-7B4F06D1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FD38ACD-F4A1-4970-BE99-87B0A0482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Right Triangle 241">
            <a:extLst>
              <a:ext uri="{FF2B5EF4-FFF2-40B4-BE49-F238E27FC236}">
                <a16:creationId xmlns:a16="http://schemas.microsoft.com/office/drawing/2014/main" id="{429C64BC-8915-422E-9361-EE04C48F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A4FAD-B78E-1083-5DBF-57F057CC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5402451" cy="24607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La rhétorique est partout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CE394-352F-A4A2-54FC-7DF6D20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8" y="3428997"/>
            <a:ext cx="4729701" cy="2700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Dans le </a:t>
            </a:r>
            <a:r>
              <a:rPr lang="en-US" sz="2400" dirty="0" err="1"/>
              <a:t>lexique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Clr>
                <a:srgbClr val="7593B1"/>
              </a:buClr>
              <a:buNone/>
            </a:pPr>
            <a:endParaRPr lang="en-US" sz="2400" dirty="0"/>
          </a:p>
          <a:p>
            <a:pPr marL="342900" indent="-342900">
              <a:buClr>
                <a:srgbClr val="7593B1"/>
              </a:buClr>
              <a:buFont typeface="Calibri" panose="05000000000000000000" pitchFamily="2" charset="2"/>
              <a:buChar char="-"/>
            </a:pPr>
            <a:endParaRPr lang="en-US" sz="2400"/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0FBBECD-E77E-106E-1447-6E9060CB8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768" y="1581398"/>
            <a:ext cx="5524501" cy="36885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DA10969-3521-B21C-DACA-965C15880DF1}"/>
              </a:ext>
            </a:extLst>
          </p:cNvPr>
          <p:cNvSpPr txBox="1"/>
          <p:nvPr/>
        </p:nvSpPr>
        <p:spPr>
          <a:xfrm>
            <a:off x="6106886" y="6487886"/>
            <a:ext cx="610688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800" dirty="0"/>
              <a:t>Voir </a:t>
            </a:r>
            <a:r>
              <a:rPr lang="fr-FR" sz="800" dirty="0">
                <a:ea typeface="+mn-lt"/>
                <a:cs typeface="+mn-lt"/>
              </a:rPr>
              <a:t>https://medium.com/@antonis.kousoulis/is-our-scientific-language-sexist-2-000-years-of-biological-literature-368c06dddb36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846029532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3573350-4d79-45c8-a825-7087906010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B4CCB9CA830046A9792506F18BAFF2" ma:contentTypeVersion="14" ma:contentTypeDescription="Een nieuw document maken." ma:contentTypeScope="" ma:versionID="3043ebd6d1ec36fb9641cd3829793efb">
  <xsd:schema xmlns:xsd="http://www.w3.org/2001/XMLSchema" xmlns:xs="http://www.w3.org/2001/XMLSchema" xmlns:p="http://schemas.microsoft.com/office/2006/metadata/properties" xmlns:ns3="1e068ca2-1bb4-41fa-8b17-5a6a06928ff3" xmlns:ns4="43573350-4d79-45c8-a825-70879060108e" targetNamespace="http://schemas.microsoft.com/office/2006/metadata/properties" ma:root="true" ma:fieldsID="69315abfa87b7e0e1b70192ae3dd6869" ns3:_="" ns4:_="">
    <xsd:import namespace="1e068ca2-1bb4-41fa-8b17-5a6a06928ff3"/>
    <xsd:import namespace="43573350-4d79-45c8-a825-7087906010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68ca2-1bb4-41fa-8b17-5a6a06928f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73350-4d79-45c8-a825-7087906010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E6E027-9EAD-4F71-991E-1B6CCA5ED4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7AC1C-9C5D-4EC7-8B2C-773AA607FD99}">
  <ds:schemaRefs>
    <ds:schemaRef ds:uri="1e068ca2-1bb4-41fa-8b17-5a6a06928ff3"/>
    <ds:schemaRef ds:uri="43573350-4d79-45c8-a825-7087906010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4C264F-2A50-47B5-B740-0C663CA1BED1}">
  <ds:schemaRefs>
    <ds:schemaRef ds:uri="1e068ca2-1bb4-41fa-8b17-5a6a06928ff3"/>
    <ds:schemaRef ds:uri="43573350-4d79-45c8-a825-7087906010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Microsoft Office PowerPoint</Application>
  <PresentationFormat>Grand écran</PresentationFormat>
  <Paragraphs>98</Paragraphs>
  <Slides>22</Slides>
  <Notes>5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Grandview</vt:lpstr>
      <vt:lpstr>Wingdings</vt:lpstr>
      <vt:lpstr>CosineVTI</vt:lpstr>
      <vt:lpstr>Rhétorique scientifique</vt:lpstr>
      <vt:lpstr>Introduction</vt:lpstr>
      <vt:lpstr>Introduction</vt:lpstr>
      <vt:lpstr>Introduction</vt:lpstr>
      <vt:lpstr>Introduction</vt:lpstr>
      <vt:lpstr>Introduction</vt:lpstr>
      <vt:lpstr>La rhétorique n’est pas une mauvaise chose</vt:lpstr>
      <vt:lpstr>La rhétorique est partout</vt:lpstr>
      <vt:lpstr>La rhétorique est partout</vt:lpstr>
      <vt:lpstr>La rhétorique est partout</vt:lpstr>
      <vt:lpstr>La rhétorique est partout</vt:lpstr>
      <vt:lpstr>La rhétorique est partout</vt:lpstr>
      <vt:lpstr>La rhétorique est partout</vt:lpstr>
      <vt:lpstr>La rhétorique est partout</vt:lpstr>
      <vt:lpstr>La rhétorique est partout</vt:lpstr>
      <vt:lpstr>La rhétorique est partout</vt:lpstr>
      <vt:lpstr>La rhétorique est partout</vt:lpstr>
      <vt:lpstr>La rhétorique est partout</vt:lpstr>
      <vt:lpstr>Mais... Comment on l’utilise ?</vt:lpstr>
      <vt:lpstr>Construit-on une image de soi en science ?</vt:lpstr>
      <vt:lpstr>Usage paralogique/fallacieux de la rhétorique</vt:lpstr>
      <vt:lpstr>Classe puzzle – Biais cognitifs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Rhétorique scientifique</dc:title>
  <dc:creator>Mathy Adrien</dc:creator>
  <cp:lastModifiedBy>Adrien Mathy</cp:lastModifiedBy>
  <cp:revision>122</cp:revision>
  <dcterms:created xsi:type="dcterms:W3CDTF">2024-04-16T08:04:57Z</dcterms:created>
  <dcterms:modified xsi:type="dcterms:W3CDTF">2025-07-03T08:54:02Z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0x0101000CB4CCB9CA830046A9792506F18BAFF2</vt:lpwstr>
  </property>
</Properties>
</file>