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5143500" type="screen16x9"/>
  <p:notesSz cx="6858000" cy="9144000"/>
  <p:embeddedFontLst>
    <p:embeddedFont>
      <p:font typeface="Robot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560" y="3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6747cecf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06747cecf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6747cecf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6747cecf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05b569b1c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05b569b1c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5b569b1c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05b569b1c4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5b569b1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05b569b1c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5b569b1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05b569b1c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46e47574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46e47574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5b569b1c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5b569b1c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6747cecf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6747cecf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5b569b1c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05b569b1c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6747cecf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06747cecf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374eefa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374eefa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6747cecf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6747cecf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6747cecf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06747cecf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x.com/bdsqlsz/status/183849676383102983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gi-sphere.com/retrieval-augmented-generation-llama2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rbi.uliege.be/handle/2268/322654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lackforestlabs.a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ureauworks.com/blog/what-is-large-language-models-ll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arxiv.org/abs/2310.1293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hyperlink" Target="https://arxiv.org/abs/2409.13682" TargetMode="External"/><Relationship Id="rId4" Type="http://schemas.openxmlformats.org/officeDocument/2006/relationships/hyperlink" Target="https://goblin.tool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x.com/OpenA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778" y="545738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48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000" b="1" dirty="0" smtClean="0">
                <a:solidFill>
                  <a:srgbClr val="434343"/>
                </a:solidFill>
              </a:rPr>
              <a:t>LLMs: generating innovative and effective  collaborations in AI </a:t>
            </a:r>
            <a:r>
              <a:rPr lang="fr" sz="2500" b="1" dirty="0" smtClean="0">
                <a:solidFill>
                  <a:srgbClr val="434343"/>
                </a:solidFill>
              </a:rPr>
              <a:t/>
            </a:r>
            <a:br>
              <a:rPr lang="fr" sz="2500" b="1" dirty="0" smtClean="0">
                <a:solidFill>
                  <a:srgbClr val="434343"/>
                </a:solidFill>
              </a:rPr>
            </a:br>
            <a:endParaRPr sz="3880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268" y="3258949"/>
            <a:ext cx="1525184" cy="6824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90078" y="27692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SzPts val="990"/>
            </a:pPr>
            <a:r>
              <a:rPr lang="en-US" sz="1800" b="1" dirty="0"/>
              <a:t>Prof. Damien Ernst </a:t>
            </a:r>
            <a:r>
              <a:rPr lang="en-US" sz="1800" b="1" dirty="0" smtClean="0"/>
              <a:t>and </a:t>
            </a:r>
            <a:r>
              <a:rPr lang="en-US" sz="1800" b="1" dirty="0" err="1"/>
              <a:t>Lize</a:t>
            </a:r>
            <a:r>
              <a:rPr lang="en-US" sz="1800" b="1" dirty="0"/>
              <a:t> </a:t>
            </a:r>
            <a:r>
              <a:rPr lang="en-US" sz="1800" b="1" dirty="0" err="1"/>
              <a:t>Pirenne</a:t>
            </a:r>
            <a:r>
              <a:rPr lang="en-US" sz="1800" b="1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6417" y="445979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990"/>
            </a:pPr>
            <a:r>
              <a:rPr lang="en-US" sz="1800" b="1" dirty="0">
                <a:solidFill>
                  <a:srgbClr val="1F1F1F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NRB AI &amp;c Data </a:t>
            </a:r>
            <a:r>
              <a:rPr lang="en-US" sz="1800" b="1" dirty="0" err="1">
                <a:solidFill>
                  <a:srgbClr val="1F1F1F"/>
                </a:solidFill>
                <a:highlight>
                  <a:srgbClr val="FFFFFF"/>
                </a:highlight>
                <a:latin typeface="+mj-lt"/>
                <a:ea typeface="Roboto"/>
                <a:cs typeface="Roboto"/>
                <a:sym typeface="Roboto"/>
              </a:rPr>
              <a:t>Xperience</a:t>
            </a:r>
            <a:endParaRPr lang="en-US" sz="1800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144" y="808522"/>
            <a:ext cx="8142973" cy="1222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377875" y="386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The architecture behind making movies from a </a:t>
            </a:r>
            <a:r>
              <a:rPr lang="fr" b="1" dirty="0" smtClean="0"/>
              <a:t/>
            </a:r>
            <a:br>
              <a:rPr lang="fr" b="1" dirty="0" smtClean="0"/>
            </a:br>
            <a:r>
              <a:rPr lang="fr" b="1" dirty="0" smtClean="0"/>
              <a:t>script looks </a:t>
            </a:r>
            <a:r>
              <a:rPr lang="fr" b="1" dirty="0"/>
              <a:t>so simple</a:t>
            </a:r>
            <a:endParaRPr b="1" dirty="0"/>
          </a:p>
        </p:txBody>
      </p:sp>
      <p:sp>
        <p:nvSpPr>
          <p:cNvPr id="173" name="Google Shape;173;p24"/>
          <p:cNvSpPr txBox="1"/>
          <p:nvPr/>
        </p:nvSpPr>
        <p:spPr>
          <a:xfrm>
            <a:off x="6478261" y="4081905"/>
            <a:ext cx="13056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3"/>
              </a:rPr>
              <a:t>ByteDance:</a:t>
            </a:r>
            <a:endParaRPr sz="1000">
              <a:solidFill>
                <a:srgbClr val="B6B4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3"/>
              </a:rPr>
              <a:t> SeaWeed</a:t>
            </a:r>
            <a:endParaRPr sz="1000">
              <a:solidFill>
                <a:srgbClr val="B6B4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3"/>
              </a:rPr>
              <a:t> &amp; PixelDance</a:t>
            </a:r>
            <a:endParaRPr sz="1000">
              <a:solidFill>
                <a:srgbClr val="B6B4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3"/>
              </a:rPr>
              <a:t>Presentation</a:t>
            </a:r>
            <a:endParaRPr sz="1000">
              <a:solidFill>
                <a:srgbClr val="B6B4AF"/>
              </a:solidFill>
            </a:endParaRPr>
          </a:p>
        </p:txBody>
      </p:sp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936" y="2415724"/>
            <a:ext cx="2820175" cy="158634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/>
          <p:nvPr/>
        </p:nvSpPr>
        <p:spPr>
          <a:xfrm>
            <a:off x="1590310" y="2337275"/>
            <a:ext cx="3611400" cy="38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LLM</a:t>
            </a:r>
            <a:endParaRPr/>
          </a:p>
        </p:txBody>
      </p:sp>
      <p:sp>
        <p:nvSpPr>
          <p:cNvPr id="176" name="Google Shape;176;p24"/>
          <p:cNvSpPr/>
          <p:nvPr/>
        </p:nvSpPr>
        <p:spPr>
          <a:xfrm>
            <a:off x="2586397" y="2797520"/>
            <a:ext cx="1619460" cy="387558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Embeddings</a:t>
            </a:r>
            <a:endParaRPr/>
          </a:p>
        </p:txBody>
      </p:sp>
      <p:sp>
        <p:nvSpPr>
          <p:cNvPr id="177" name="Google Shape;177;p24"/>
          <p:cNvSpPr/>
          <p:nvPr/>
        </p:nvSpPr>
        <p:spPr>
          <a:xfrm rot="10800000">
            <a:off x="2574808" y="3257980"/>
            <a:ext cx="1642500" cy="543000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4"/>
          <p:cNvSpPr txBox="1"/>
          <p:nvPr/>
        </p:nvSpPr>
        <p:spPr>
          <a:xfrm>
            <a:off x="2806375" y="3354427"/>
            <a:ext cx="12936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Diffusion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9" name="Google Shape;179;p24"/>
          <p:cNvSpPr/>
          <p:nvPr/>
        </p:nvSpPr>
        <p:spPr>
          <a:xfrm rot="-3614310">
            <a:off x="4243333" y="3220929"/>
            <a:ext cx="769958" cy="1815087"/>
          </a:xfrm>
          <a:prstGeom prst="curvedRightArrow">
            <a:avLst>
              <a:gd name="adj1" fmla="val 25000"/>
              <a:gd name="adj2" fmla="val 50000"/>
              <a:gd name="adj3" fmla="val 30088"/>
            </a:avLst>
          </a:prstGeom>
          <a:solidFill>
            <a:srgbClr val="85A1B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4"/>
          <p:cNvSpPr txBox="1"/>
          <p:nvPr/>
        </p:nvSpPr>
        <p:spPr>
          <a:xfrm>
            <a:off x="3531036" y="4498730"/>
            <a:ext cx="27543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chemeClr val="tx1"/>
                </a:solidFill>
              </a:rPr>
              <a:t>We can output images!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873950" y="1423975"/>
            <a:ext cx="650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tx1"/>
                </a:solidFill>
              </a:rPr>
              <a:t>Let us enter a prompt corresponding to the script of a movie!</a:t>
            </a:r>
            <a:endParaRPr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913" y="2666360"/>
            <a:ext cx="6429761" cy="261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248937" y="9580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fr" b="1" dirty="0"/>
              <a:t>Information retrieval: A </a:t>
            </a:r>
            <a:r>
              <a:rPr lang="fr" b="1" dirty="0" smtClean="0"/>
              <a:t>common-use case for LLMs </a:t>
            </a:r>
            <a:br>
              <a:rPr lang="fr" b="1" dirty="0" smtClean="0"/>
            </a:br>
            <a:r>
              <a:rPr lang="fr" b="1" dirty="0" smtClean="0"/>
              <a:t>in the software industry</a:t>
            </a:r>
            <a:endParaRPr b="1"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0" y="1165686"/>
            <a:ext cx="9018474" cy="23516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fr" dirty="0" smtClean="0">
                <a:solidFill>
                  <a:schemeClr val="tx1"/>
                </a:solidFill>
              </a:rPr>
              <a:t>A </a:t>
            </a:r>
            <a:r>
              <a:rPr lang="fr" dirty="0">
                <a:solidFill>
                  <a:schemeClr val="tx1"/>
                </a:solidFill>
              </a:rPr>
              <a:t>common issue shared by many customers is finding information on </a:t>
            </a:r>
            <a:r>
              <a:rPr lang="fr" dirty="0" smtClean="0">
                <a:solidFill>
                  <a:schemeClr val="tx1"/>
                </a:solidFill>
              </a:rPr>
              <a:t>demand </a:t>
            </a:r>
            <a:r>
              <a:rPr lang="en-US" dirty="0" smtClean="0">
                <a:solidFill>
                  <a:schemeClr val="tx1"/>
                </a:solidFill>
              </a:rPr>
              <a:t>in</a:t>
            </a:r>
            <a:r>
              <a:rPr lang="fr" dirty="0" smtClean="0">
                <a:solidFill>
                  <a:schemeClr val="tx1"/>
                </a:solidFill>
              </a:rPr>
              <a:t> </a:t>
            </a:r>
            <a:r>
              <a:rPr lang="fr" dirty="0">
                <a:solidFill>
                  <a:schemeClr val="tx1"/>
                </a:solidFill>
              </a:rPr>
              <a:t>technical </a:t>
            </a:r>
            <a:r>
              <a:rPr lang="fr" dirty="0" smtClean="0">
                <a:solidFill>
                  <a:schemeClr val="tx1"/>
                </a:solidFill>
              </a:rPr>
              <a:t>documents.</a:t>
            </a:r>
          </a:p>
          <a:p>
            <a:endParaRPr lang="fr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Often, the Retrieval Augmented Generation (RAG) framework is </a:t>
            </a:r>
            <a:r>
              <a:rPr lang="en-US" dirty="0" smtClean="0">
                <a:solidFill>
                  <a:schemeClr val="tx1"/>
                </a:solidFill>
              </a:rPr>
              <a:t>used for this purpose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" sz="1600" dirty="0" smtClean="0">
              <a:solidFill>
                <a:schemeClr val="tx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" sz="1600" dirty="0">
              <a:solidFill>
                <a:schemeClr val="tx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" sz="1600" dirty="0">
              <a:solidFill>
                <a:schemeClr val="tx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endParaRPr lang="fr" sz="1600" dirty="0" smtClean="0">
              <a:solidFill>
                <a:schemeClr val="tx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endParaRPr lang="fr" sz="1600" dirty="0">
              <a:solidFill>
                <a:schemeClr val="tx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7495343" y="4368227"/>
            <a:ext cx="18738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 dirty="0">
                <a:solidFill>
                  <a:schemeClr val="hlink"/>
                </a:solidFill>
                <a:hlinkClick r:id="rId4"/>
              </a:rPr>
              <a:t>https://agi-sphere.com/retrieval-augmented-generation-llama2/</a:t>
            </a:r>
            <a:r>
              <a:rPr lang="fr" sz="1000" dirty="0">
                <a:solidFill>
                  <a:schemeClr val="dk2"/>
                </a:solidFill>
              </a:rPr>
              <a:t> </a:t>
            </a:r>
            <a:endParaRPr sz="10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1612950" y="139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More than retrieval: </a:t>
            </a:r>
            <a:r>
              <a:rPr lang="fr" b="1" dirty="0" smtClean="0"/>
              <a:t>Rationale extraction</a:t>
            </a:r>
            <a:endParaRPr b="1" dirty="0"/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436012" y="741700"/>
            <a:ext cx="8520600" cy="3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fr" sz="1700" dirty="0">
                <a:solidFill>
                  <a:schemeClr val="tx1"/>
                </a:solidFill>
              </a:rPr>
              <a:t>Does Retrieval Augmented Generation (RAG) solve </a:t>
            </a:r>
            <a:r>
              <a:rPr lang="fr" sz="1700" dirty="0" smtClean="0">
                <a:solidFill>
                  <a:schemeClr val="tx1"/>
                </a:solidFill>
              </a:rPr>
              <a:t>everything? Not </a:t>
            </a:r>
            <a:r>
              <a:rPr lang="fr" sz="1700" dirty="0">
                <a:solidFill>
                  <a:schemeClr val="tx1"/>
                </a:solidFill>
              </a:rPr>
              <a:t>really: out of context data can be hard to understand, and often leads to </a:t>
            </a:r>
            <a:r>
              <a:rPr lang="fr" sz="1700" dirty="0" smtClean="0">
                <a:solidFill>
                  <a:schemeClr val="tx1"/>
                </a:solidFill>
              </a:rPr>
              <a:t>incorrect answers</a:t>
            </a:r>
            <a:endParaRPr lang="fr" sz="1700" dirty="0">
              <a:solidFill>
                <a:schemeClr val="tx1"/>
              </a:solidFill>
            </a:endParaRPr>
          </a:p>
          <a:p>
            <a:pPr marL="285750" indent="-285750"/>
            <a:endParaRPr lang="fr" sz="1700" dirty="0">
              <a:solidFill>
                <a:schemeClr val="tx1"/>
              </a:solidFill>
            </a:endParaRPr>
          </a:p>
          <a:p>
            <a:pPr marL="285750" indent="-285750"/>
            <a:r>
              <a:rPr lang="fr" sz="1700" dirty="0" smtClean="0">
                <a:solidFill>
                  <a:schemeClr val="tx1"/>
                </a:solidFill>
              </a:rPr>
              <a:t>Need </a:t>
            </a:r>
            <a:r>
              <a:rPr lang="fr" sz="1700" dirty="0">
                <a:solidFill>
                  <a:schemeClr val="tx1"/>
                </a:solidFill>
              </a:rPr>
              <a:t>for humans in the loop to verify the </a:t>
            </a:r>
            <a:r>
              <a:rPr lang="fr" sz="1700" dirty="0" smtClean="0">
                <a:solidFill>
                  <a:schemeClr val="tx1"/>
                </a:solidFill>
              </a:rPr>
              <a:t>soundness. But </a:t>
            </a:r>
            <a:r>
              <a:rPr lang="fr" sz="1700" dirty="0">
                <a:solidFill>
                  <a:schemeClr val="tx1"/>
                </a:solidFill>
              </a:rPr>
              <a:t>how do we facilitate </a:t>
            </a:r>
            <a:r>
              <a:rPr lang="fr" sz="1700" dirty="0" smtClean="0">
                <a:solidFill>
                  <a:schemeClr val="tx1"/>
                </a:solidFill>
              </a:rPr>
              <a:t>the tasks for humans? </a:t>
            </a:r>
            <a:r>
              <a:rPr lang="fr" sz="1700" b="1" dirty="0" smtClean="0">
                <a:solidFill>
                  <a:schemeClr val="tx1"/>
                </a:solidFill>
              </a:rPr>
              <a:t>Rationale extraction!</a:t>
            </a:r>
          </a:p>
          <a:p>
            <a:pPr marL="285750" indent="-285750"/>
            <a:endParaRPr lang="fr" sz="1700" b="1" dirty="0">
              <a:solidFill>
                <a:schemeClr val="tx1"/>
              </a:solidFill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4672" y="2719593"/>
            <a:ext cx="3446325" cy="232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26"/>
          <p:cNvCxnSpPr/>
          <p:nvPr/>
        </p:nvCxnSpPr>
        <p:spPr>
          <a:xfrm rot="10800000" flipH="1">
            <a:off x="4527877" y="3689965"/>
            <a:ext cx="908400" cy="19650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" name="Google Shape;201;p26"/>
          <p:cNvSpPr txBox="1"/>
          <p:nvPr/>
        </p:nvSpPr>
        <p:spPr>
          <a:xfrm>
            <a:off x="1825076" y="3622056"/>
            <a:ext cx="26025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8280" y="3460647"/>
            <a:ext cx="35295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700" dirty="0">
                <a:solidFill>
                  <a:schemeClr val="tx1"/>
                </a:solidFill>
              </a:rPr>
              <a:t>An example of rationale extraction</a:t>
            </a:r>
            <a:r>
              <a:rPr lang="en-US" sz="1700" dirty="0" smtClean="0">
                <a:solidFill>
                  <a:schemeClr val="tx1"/>
                </a:solidFill>
              </a:rPr>
              <a:t>. </a:t>
            </a:r>
            <a:r>
              <a:rPr lang="en-US" sz="1700" dirty="0">
                <a:solidFill>
                  <a:schemeClr val="tx1"/>
                </a:solidFill>
              </a:rPr>
              <a:t>Needs to be short and include all </a:t>
            </a:r>
            <a:r>
              <a:rPr lang="en-US" sz="1700" dirty="0" smtClean="0">
                <a:solidFill>
                  <a:schemeClr val="tx1"/>
                </a:solidFill>
              </a:rPr>
              <a:t>reasoning (a difficult but </a:t>
            </a:r>
            <a:r>
              <a:rPr lang="en-US" sz="1700" dirty="0">
                <a:solidFill>
                  <a:schemeClr val="tx1"/>
                </a:solidFill>
              </a:rPr>
              <a:t>common challenge)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960600" y="1442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Our method for rationale extraction with LLMs</a:t>
            </a:r>
            <a:endParaRPr b="1" dirty="0"/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1"/>
          </p:nvPr>
        </p:nvSpPr>
        <p:spPr>
          <a:xfrm>
            <a:off x="452387" y="1075213"/>
            <a:ext cx="8581391" cy="3540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700" dirty="0">
                <a:solidFill>
                  <a:schemeClr val="tx1"/>
                </a:solidFill>
              </a:rPr>
              <a:t>Our solution was to use the inner workings of an LLM to see what it pays attention </a:t>
            </a:r>
            <a:r>
              <a:rPr lang="fr" sz="1700" dirty="0" smtClean="0">
                <a:solidFill>
                  <a:schemeClr val="tx1"/>
                </a:solidFill>
              </a:rPr>
              <a:t>to. More specifically, we were analysing the attention matrix to find the sentences in the context needed for generating the answer.</a:t>
            </a:r>
            <a:endParaRPr sz="1700" dirty="0">
              <a:solidFill>
                <a:schemeClr val="tx1"/>
              </a:solidFill>
            </a:endParaRPr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600" y="2794250"/>
            <a:ext cx="5094673" cy="190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700" y="2040881"/>
            <a:ext cx="2150101" cy="19096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7"/>
          <p:cNvCxnSpPr/>
          <p:nvPr/>
        </p:nvCxnSpPr>
        <p:spPr>
          <a:xfrm>
            <a:off x="5467149" y="1848051"/>
            <a:ext cx="1691351" cy="15080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2" name="Google Shape;212;p27"/>
          <p:cNvCxnSpPr>
            <a:endCxn id="207" idx="1"/>
          </p:cNvCxnSpPr>
          <p:nvPr/>
        </p:nvCxnSpPr>
        <p:spPr>
          <a:xfrm rot="10800000" flipV="1">
            <a:off x="452387" y="1724327"/>
            <a:ext cx="1385528" cy="1121091"/>
          </a:xfrm>
          <a:prstGeom prst="curvedConnector3">
            <a:avLst>
              <a:gd name="adj1" fmla="val 11649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7"/>
          <p:cNvCxnSpPr>
            <a:stCxn id="207" idx="1"/>
          </p:cNvCxnSpPr>
          <p:nvPr/>
        </p:nvCxnSpPr>
        <p:spPr>
          <a:xfrm>
            <a:off x="452387" y="2845419"/>
            <a:ext cx="733691" cy="39800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" name="Google Shape;214;p27"/>
          <p:cNvSpPr txBox="1"/>
          <p:nvPr/>
        </p:nvSpPr>
        <p:spPr>
          <a:xfrm>
            <a:off x="0" y="2423000"/>
            <a:ext cx="1190700" cy="16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highlight>
                  <a:schemeClr val="dk1"/>
                </a:highlight>
              </a:rPr>
              <a:t>Rationale In black</a:t>
            </a:r>
            <a:endParaRPr sz="18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highlight>
                  <a:srgbClr val="B2AFAA"/>
                </a:highlight>
              </a:rPr>
              <a:t>Irrelevant  in grey</a:t>
            </a:r>
            <a:endParaRPr sz="1800">
              <a:solidFill>
                <a:schemeClr val="lt1"/>
              </a:solidFill>
              <a:highlight>
                <a:srgbClr val="B2AFA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4645325" y="2151575"/>
            <a:ext cx="21501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highlight>
                  <a:srgbClr val="B6B4AF"/>
                </a:highlight>
              </a:rPr>
              <a:t>~ Auto-correlation of the input</a:t>
            </a:r>
            <a:endParaRPr sz="1800">
              <a:solidFill>
                <a:schemeClr val="dk2"/>
              </a:solidFill>
              <a:highlight>
                <a:srgbClr val="B6B4AF"/>
              </a:highligh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422" y="4713072"/>
            <a:ext cx="8246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Reference: </a:t>
            </a:r>
            <a:r>
              <a:rPr lang="en-US" sz="1000" dirty="0" err="1" smtClean="0"/>
              <a:t>Pirenne</a:t>
            </a:r>
            <a:r>
              <a:rPr lang="en-US" sz="1000" dirty="0"/>
              <a:t>, L</a:t>
            </a:r>
            <a:r>
              <a:rPr lang="en-US" sz="1000" dirty="0" smtClean="0"/>
              <a:t>., </a:t>
            </a:r>
            <a:r>
              <a:rPr lang="en-US" sz="1000" dirty="0" err="1"/>
              <a:t>Mokeddem</a:t>
            </a:r>
            <a:r>
              <a:rPr lang="en-US" sz="1000" dirty="0"/>
              <a:t>, S</a:t>
            </a:r>
            <a:r>
              <a:rPr lang="en-US" sz="1000" dirty="0" smtClean="0"/>
              <a:t>., </a:t>
            </a:r>
            <a:r>
              <a:rPr lang="en-US" sz="1000" dirty="0"/>
              <a:t>Ernst, D., &amp; </a:t>
            </a:r>
            <a:r>
              <a:rPr lang="en-US" sz="1000" dirty="0" err="1"/>
              <a:t>Louppe</a:t>
            </a:r>
            <a:r>
              <a:rPr lang="en-US" sz="1000" dirty="0"/>
              <a:t>, G. (2024). </a:t>
            </a:r>
            <a:r>
              <a:rPr lang="en-US" sz="1000" b="1" dirty="0" smtClean="0"/>
              <a:t>Exploration </a:t>
            </a:r>
            <a:r>
              <a:rPr lang="en-US" sz="1000" b="1" dirty="0"/>
              <a:t>of Closed-Domain Question Answering </a:t>
            </a:r>
            <a:r>
              <a:rPr lang="en-US" sz="1000" b="1" dirty="0" err="1"/>
              <a:t>Explainability</a:t>
            </a:r>
            <a:r>
              <a:rPr lang="en-US" sz="1000" b="1" dirty="0"/>
              <a:t> Methods With a Sentence-Level Rationale </a:t>
            </a:r>
            <a:r>
              <a:rPr lang="en-US" sz="1000" b="1" dirty="0" err="1" smtClean="0"/>
              <a:t>Datase</a:t>
            </a:r>
            <a:r>
              <a:rPr lang="en-US" sz="1000" dirty="0" smtClean="0"/>
              <a:t>. </a:t>
            </a:r>
            <a:r>
              <a:rPr lang="en-US" sz="1000" dirty="0" err="1"/>
              <a:t>ORBi</a:t>
            </a:r>
            <a:r>
              <a:rPr lang="en-US" sz="1000" dirty="0"/>
              <a:t>-University of Liège. </a:t>
            </a:r>
            <a:r>
              <a:rPr lang="en-US" sz="1000" dirty="0">
                <a:hlinkClick r:id="rId5"/>
              </a:rPr>
              <a:t>https://orbi.uliege.be/handle/2268/322654</a:t>
            </a:r>
            <a:r>
              <a:rPr lang="en-US" sz="10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/>
          <p:nvPr/>
        </p:nvSpPr>
        <p:spPr>
          <a:xfrm>
            <a:off x="4572000" y="-136650"/>
            <a:ext cx="4688400" cy="5416800"/>
          </a:xfrm>
          <a:prstGeom prst="rect">
            <a:avLst/>
          </a:prstGeom>
          <a:solidFill>
            <a:srgbClr val="7ABB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body" idx="1"/>
          </p:nvPr>
        </p:nvSpPr>
        <p:spPr>
          <a:xfrm>
            <a:off x="5907225" y="1863750"/>
            <a:ext cx="342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000"/>
              <a:buChar char="●"/>
            </a:pPr>
            <a:r>
              <a:rPr lang="fr" sz="2000" dirty="0">
                <a:solidFill>
                  <a:srgbClr val="FFF2CC"/>
                </a:solidFill>
              </a:rPr>
              <a:t>Industry </a:t>
            </a:r>
            <a:r>
              <a:rPr lang="fr" sz="2000" dirty="0" smtClean="0">
                <a:solidFill>
                  <a:srgbClr val="FFF2CC"/>
                </a:solidFill>
              </a:rPr>
              <a:t>needs </a:t>
            </a:r>
            <a:r>
              <a:rPr lang="fr" sz="2000" dirty="0">
                <a:solidFill>
                  <a:srgbClr val="FFF2CC"/>
                </a:solidFill>
              </a:rPr>
              <a:t>that can be fulfilled </a:t>
            </a:r>
            <a:r>
              <a:rPr lang="fr" sz="2000" dirty="0" smtClean="0">
                <a:solidFill>
                  <a:srgbClr val="FFF2CC"/>
                </a:solidFill>
              </a:rPr>
              <a:t>by universities:</a:t>
            </a:r>
            <a:endParaRPr sz="1600" dirty="0">
              <a:solidFill>
                <a:srgbClr val="FFF2CC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fr" sz="1600" dirty="0">
                <a:solidFill>
                  <a:srgbClr val="EFEFEF"/>
                </a:solidFill>
              </a:rPr>
              <a:t>capacity </a:t>
            </a:r>
            <a:r>
              <a:rPr lang="fr" sz="1600" dirty="0" smtClean="0">
                <a:solidFill>
                  <a:srgbClr val="EFEFEF"/>
                </a:solidFill>
              </a:rPr>
              <a:t>to provide solutions to problems requiring </a:t>
            </a:r>
            <a:r>
              <a:rPr lang="fr" sz="1600" dirty="0" smtClean="0">
                <a:solidFill>
                  <a:srgbClr val="EFEFEF"/>
                </a:solidFill>
              </a:rPr>
              <a:t>research efforts</a:t>
            </a:r>
            <a:endParaRPr sz="1600" dirty="0">
              <a:solidFill>
                <a:srgbClr val="EFEFE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fr" sz="1600" dirty="0">
                <a:solidFill>
                  <a:srgbClr val="EFEFEF"/>
                </a:solidFill>
              </a:rPr>
              <a:t>access to </a:t>
            </a:r>
            <a:r>
              <a:rPr lang="fr" sz="1600" dirty="0" smtClean="0">
                <a:solidFill>
                  <a:srgbClr val="EFEFEF"/>
                </a:solidFill>
              </a:rPr>
              <a:t>top-notch </a:t>
            </a:r>
            <a:r>
              <a:rPr lang="fr" sz="1600" dirty="0">
                <a:solidFill>
                  <a:srgbClr val="EFEFEF"/>
                </a:solidFill>
              </a:rPr>
              <a:t>knowledge in AI</a:t>
            </a:r>
            <a:endParaRPr sz="1600" dirty="0">
              <a:solidFill>
                <a:srgbClr val="EFEFE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-US" sz="1600" dirty="0">
                <a:solidFill>
                  <a:srgbClr val="EFEFEF"/>
                </a:solidFill>
              </a:rPr>
              <a:t>a</a:t>
            </a:r>
            <a:r>
              <a:rPr lang="fr" sz="1600" dirty="0" smtClean="0">
                <a:solidFill>
                  <a:srgbClr val="EFEFEF"/>
                </a:solidFill>
              </a:rPr>
              <a:t>ccess to brilliant</a:t>
            </a:r>
            <a:r>
              <a:rPr lang="fr" sz="1600" dirty="0" smtClean="0">
                <a:solidFill>
                  <a:srgbClr val="EFEFEF"/>
                </a:solidFill>
              </a:rPr>
              <a:t> minds.</a:t>
            </a:r>
            <a:endParaRPr sz="1600" dirty="0">
              <a:solidFill>
                <a:srgbClr val="EFEFEF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>
              <a:solidFill>
                <a:srgbClr val="EFEFEF"/>
              </a:solidFill>
            </a:endParaRPr>
          </a:p>
        </p:txBody>
      </p:sp>
      <p:sp>
        <p:nvSpPr>
          <p:cNvPr id="222" name="Google Shape;222;p28"/>
          <p:cNvSpPr/>
          <p:nvPr/>
        </p:nvSpPr>
        <p:spPr>
          <a:xfrm>
            <a:off x="-116400" y="-149675"/>
            <a:ext cx="4688400" cy="5416800"/>
          </a:xfrm>
          <a:prstGeom prst="rect">
            <a:avLst/>
          </a:prstGeom>
          <a:solidFill>
            <a:srgbClr val="FC8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125" y="1863750"/>
            <a:ext cx="314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000"/>
              <a:buChar char="●"/>
            </a:pPr>
            <a:r>
              <a:rPr lang="fr" sz="2000" dirty="0">
                <a:solidFill>
                  <a:srgbClr val="FFF2CC"/>
                </a:solidFill>
              </a:rPr>
              <a:t>Universities </a:t>
            </a:r>
            <a:r>
              <a:rPr lang="fr" sz="2000" dirty="0" smtClean="0">
                <a:solidFill>
                  <a:srgbClr val="FFF2CC"/>
                </a:solidFill>
              </a:rPr>
              <a:t>needs </a:t>
            </a:r>
            <a:r>
              <a:rPr lang="fr" sz="2000" dirty="0">
                <a:solidFill>
                  <a:srgbClr val="FFF2CC"/>
                </a:solidFill>
              </a:rPr>
              <a:t>that can be fulfilled by the </a:t>
            </a:r>
            <a:r>
              <a:rPr lang="fr" sz="2000" dirty="0" smtClean="0">
                <a:solidFill>
                  <a:srgbClr val="FFF2CC"/>
                </a:solidFill>
              </a:rPr>
              <a:t>industry:</a:t>
            </a:r>
            <a:endParaRPr sz="1600" dirty="0">
              <a:solidFill>
                <a:srgbClr val="FFF2CC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fr" sz="1600" dirty="0">
                <a:solidFill>
                  <a:srgbClr val="EFEFEF"/>
                </a:solidFill>
              </a:rPr>
              <a:t>research problems that are relevant to the industry</a:t>
            </a:r>
            <a:endParaRPr sz="1600" dirty="0">
              <a:solidFill>
                <a:srgbClr val="EFEFE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fr" sz="1600" dirty="0">
                <a:solidFill>
                  <a:srgbClr val="EFEFEF"/>
                </a:solidFill>
              </a:rPr>
              <a:t>computing resources</a:t>
            </a:r>
            <a:endParaRPr sz="1600" dirty="0">
              <a:solidFill>
                <a:srgbClr val="EFEFE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fr" sz="1600" dirty="0">
                <a:solidFill>
                  <a:srgbClr val="EFEFEF"/>
                </a:solidFill>
              </a:rPr>
              <a:t>high quality data</a:t>
            </a:r>
            <a:endParaRPr sz="1600" dirty="0">
              <a:solidFill>
                <a:srgbClr val="EFEFE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-US" sz="1600" dirty="0">
                <a:solidFill>
                  <a:srgbClr val="EFEFEF"/>
                </a:solidFill>
              </a:rPr>
              <a:t>f</a:t>
            </a:r>
            <a:r>
              <a:rPr lang="fr" sz="1600" dirty="0" smtClean="0">
                <a:solidFill>
                  <a:srgbClr val="EFEFEF"/>
                </a:solidFill>
              </a:rPr>
              <a:t>unding.</a:t>
            </a:r>
            <a:endParaRPr sz="1600" dirty="0">
              <a:solidFill>
                <a:srgbClr val="EFEFEF"/>
              </a:solidFill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6988" y="1140325"/>
            <a:ext cx="3050025" cy="305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311700" y="-85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This Rationale Extraction problem underlines one of the needs for </a:t>
            </a:r>
            <a:r>
              <a:rPr lang="fr" dirty="0" smtClean="0"/>
              <a:t>mutually </a:t>
            </a:r>
            <a:r>
              <a:rPr lang="fr" dirty="0"/>
              <a:t>beneficial </a:t>
            </a:r>
            <a:r>
              <a:rPr lang="fr" dirty="0" smtClean="0"/>
              <a:t>collaborations </a:t>
            </a:r>
            <a:r>
              <a:rPr lang="fr" dirty="0"/>
              <a:t>between the industry </a:t>
            </a:r>
            <a:r>
              <a:rPr lang="fr" dirty="0" smtClean="0"/>
              <a:t>and universities. Others exist! </a:t>
            </a:r>
            <a:endParaRPr dirty="0"/>
          </a:p>
        </p:txBody>
      </p:sp>
      <p:sp>
        <p:nvSpPr>
          <p:cNvPr id="226" name="Google Shape;226;p28"/>
          <p:cNvSpPr txBox="1"/>
          <p:nvPr/>
        </p:nvSpPr>
        <p:spPr>
          <a:xfrm>
            <a:off x="2995825" y="4190350"/>
            <a:ext cx="34296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4"/>
              </a:rPr>
              <a:t>Flow.1-schnell</a:t>
            </a:r>
            <a:endParaRPr sz="10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>
            <a:spLocks noGrp="1"/>
          </p:cNvSpPr>
          <p:nvPr>
            <p:ph type="title"/>
          </p:nvPr>
        </p:nvSpPr>
        <p:spPr>
          <a:xfrm>
            <a:off x="15015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tx1"/>
                </a:solidFill>
              </a:rPr>
              <a:t>NRB and the Montefiore Research Unit of the ULiège have launched a Research Chair in AI for the </a:t>
            </a:r>
            <a:r>
              <a:rPr lang="fr" b="1" dirty="0" smtClean="0">
                <a:solidFill>
                  <a:schemeClr val="tx1"/>
                </a:solidFill>
              </a:rPr>
              <a:t>industry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75197" y="2104175"/>
            <a:ext cx="3044263" cy="236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68473" y="2104175"/>
            <a:ext cx="3234019" cy="236681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366900" y="965505"/>
            <a:ext cx="87771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 smtClean="0">
                <a:solidFill>
                  <a:schemeClr val="tx1"/>
                </a:solidFill>
              </a:rPr>
              <a:t>Significant funding </a:t>
            </a:r>
            <a:r>
              <a:rPr lang="fr" sz="1700" dirty="0">
                <a:solidFill>
                  <a:schemeClr val="tx1"/>
                </a:solidFill>
              </a:rPr>
              <a:t>over </a:t>
            </a:r>
            <a:r>
              <a:rPr lang="fr" sz="1700" dirty="0" smtClean="0">
                <a:solidFill>
                  <a:schemeClr val="tx1"/>
                </a:solidFill>
              </a:rPr>
              <a:t>four years.</a:t>
            </a:r>
            <a:endParaRPr sz="17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>
                <a:solidFill>
                  <a:schemeClr val="tx1"/>
                </a:solidFill>
              </a:rPr>
              <a:t>Two professors </a:t>
            </a:r>
            <a:r>
              <a:rPr lang="fr" sz="1700" dirty="0" smtClean="0">
                <a:solidFill>
                  <a:schemeClr val="tx1"/>
                </a:solidFill>
              </a:rPr>
              <a:t>involved. </a:t>
            </a:r>
          </a:p>
          <a:p>
            <a:pPr marL="457200" lvl="0" indent="-342900">
              <a:buClr>
                <a:schemeClr val="dk2"/>
              </a:buClr>
              <a:buSzPts val="1800"/>
              <a:buChar char="●"/>
            </a:pPr>
            <a:r>
              <a:rPr lang="en-US" sz="1700" dirty="0" smtClean="0">
                <a:solidFill>
                  <a:schemeClr val="tx1"/>
                </a:solidFill>
              </a:rPr>
              <a:t>Considerable </a:t>
            </a:r>
            <a:r>
              <a:rPr lang="en-US" sz="1700" dirty="0">
                <a:solidFill>
                  <a:schemeClr val="tx1"/>
                </a:solidFill>
              </a:rPr>
              <a:t>thought has gone into putting in place the </a:t>
            </a:r>
            <a:r>
              <a:rPr lang="en-US" sz="1700" dirty="0" smtClean="0">
                <a:solidFill>
                  <a:schemeClr val="tx1"/>
                </a:solidFill>
              </a:rPr>
              <a:t>correct </a:t>
            </a:r>
            <a:r>
              <a:rPr lang="en-US" sz="1700" dirty="0" err="1" smtClean="0">
                <a:solidFill>
                  <a:schemeClr val="tx1"/>
                </a:solidFill>
              </a:rPr>
              <a:t>organisational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aspects that </a:t>
            </a:r>
            <a:r>
              <a:rPr lang="en-US" sz="1700" dirty="0" smtClean="0">
                <a:solidFill>
                  <a:schemeClr val="tx1"/>
                </a:solidFill>
              </a:rPr>
              <a:t>ensure optimum synergies.</a:t>
            </a:r>
            <a:endParaRPr sz="1700" dirty="0">
              <a:solidFill>
                <a:schemeClr val="tx1"/>
              </a:solidFill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695767" y="4404867"/>
            <a:ext cx="811936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200" dirty="0"/>
              <a:t/>
            </a:r>
            <a:br>
              <a:rPr lang="en-US" sz="1200" dirty="0"/>
            </a:br>
            <a:r>
              <a:rPr lang="en-US" sz="1200" b="1" dirty="0"/>
              <a:t>Photo taken during the Chair launch meeting at the NRB premises. </a:t>
            </a:r>
            <a:r>
              <a:rPr lang="en-US" sz="1200" b="1" dirty="0" smtClean="0"/>
              <a:t>Image Left</a:t>
            </a:r>
            <a:r>
              <a:rPr lang="en-US" sz="1200" b="1" dirty="0"/>
              <a:t>:</a:t>
            </a:r>
            <a:r>
              <a:rPr lang="en-US" sz="1200" b="1" dirty="0" smtClean="0"/>
              <a:t> Prof. </a:t>
            </a:r>
            <a:r>
              <a:rPr lang="en-US" sz="1200" b="1" dirty="0"/>
              <a:t>Gilles </a:t>
            </a:r>
            <a:r>
              <a:rPr lang="en-US" sz="1200" b="1" dirty="0" err="1" smtClean="0"/>
              <a:t>Louppe</a:t>
            </a:r>
            <a:r>
              <a:rPr lang="en-US" sz="1200" b="1" dirty="0" smtClean="0"/>
              <a:t> (L) </a:t>
            </a:r>
            <a:r>
              <a:rPr lang="en-US" sz="1200" b="1" dirty="0"/>
              <a:t>and Damien </a:t>
            </a:r>
            <a:r>
              <a:rPr lang="en-US" sz="1200" b="1" dirty="0" smtClean="0"/>
              <a:t>Ernst (R). Image Right: </a:t>
            </a:r>
            <a:r>
              <a:rPr lang="en-US" sz="1200" b="1" dirty="0"/>
              <a:t>the CEO of </a:t>
            </a:r>
            <a:r>
              <a:rPr lang="en-US" sz="1200" b="1" dirty="0" smtClean="0"/>
              <a:t>NRB, </a:t>
            </a:r>
            <a:r>
              <a:rPr lang="en-US" sz="1200" b="1" dirty="0"/>
              <a:t>Laurence Mathieu with her colleagues.</a:t>
            </a:r>
            <a:endParaRPr sz="12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928519" y="17739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Introduction to AI</a:t>
            </a:r>
            <a:endParaRPr b="1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78608" y="1085568"/>
            <a:ext cx="8520600" cy="38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dirty="0">
                <a:solidFill>
                  <a:schemeClr val="tx1"/>
                </a:solidFill>
              </a:rPr>
              <a:t>Artificial Intelligence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 sz="1800" dirty="0" smtClean="0">
                <a:solidFill>
                  <a:schemeClr val="tx1"/>
                </a:solidFill>
              </a:rPr>
              <a:t>This r</a:t>
            </a:r>
            <a:r>
              <a:rPr lang="fr" sz="1800" dirty="0" smtClean="0">
                <a:solidFill>
                  <a:schemeClr val="tx1"/>
                </a:solidFill>
              </a:rPr>
              <a:t>efers </a:t>
            </a:r>
            <a:r>
              <a:rPr lang="fr" sz="1800" dirty="0">
                <a:solidFill>
                  <a:schemeClr val="tx1"/>
                </a:solidFill>
              </a:rPr>
              <a:t>to the simulation of human intelligence in machines to learn, reason and </a:t>
            </a:r>
            <a:r>
              <a:rPr lang="fr" sz="1800" dirty="0" smtClean="0">
                <a:solidFill>
                  <a:schemeClr val="tx1"/>
                </a:solidFill>
              </a:rPr>
              <a:t>adapt.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 sz="1800" dirty="0" smtClean="0">
                <a:solidFill>
                  <a:schemeClr val="tx1"/>
                </a:solidFill>
              </a:rPr>
              <a:t>Used in multiple industries and </a:t>
            </a:r>
            <a:r>
              <a:rPr lang="fr" sz="1800" dirty="0" smtClean="0">
                <a:solidFill>
                  <a:schemeClr val="tx1"/>
                </a:solidFill>
              </a:rPr>
              <a:t>domains</a:t>
            </a:r>
            <a:r>
              <a:rPr lang="fr" sz="1800" dirty="0" smtClean="0">
                <a:solidFill>
                  <a:schemeClr val="tx1"/>
                </a:solidFill>
              </a:rPr>
              <a:t> such as h</a:t>
            </a:r>
            <a:r>
              <a:rPr lang="fr" sz="1800" dirty="0" smtClean="0">
                <a:solidFill>
                  <a:schemeClr val="tx1"/>
                </a:solidFill>
              </a:rPr>
              <a:t>ealthcare</a:t>
            </a:r>
            <a:r>
              <a:rPr lang="fr" sz="1800" dirty="0">
                <a:solidFill>
                  <a:schemeClr val="tx1"/>
                </a:solidFill>
              </a:rPr>
              <a:t>, finance, entertainment, autonomous </a:t>
            </a:r>
            <a:r>
              <a:rPr lang="fr" sz="1800" dirty="0" smtClean="0">
                <a:solidFill>
                  <a:schemeClr val="tx1"/>
                </a:solidFill>
              </a:rPr>
              <a:t>vehicles</a:t>
            </a:r>
            <a:r>
              <a:rPr lang="fr" sz="1800" dirty="0" smtClean="0">
                <a:solidFill>
                  <a:schemeClr val="tx1"/>
                </a:solidFill>
              </a:rPr>
              <a:t>.</a:t>
            </a: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fr" sz="1800" dirty="0">
              <a:solidFill>
                <a:schemeClr val="tx1"/>
              </a:solidFill>
            </a:endParaRP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r" dirty="0">
                <a:solidFill>
                  <a:schemeClr val="tx1"/>
                </a:solidFill>
              </a:rPr>
              <a:t>AI research communities are </a:t>
            </a:r>
            <a:r>
              <a:rPr lang="fr" dirty="0" smtClean="0">
                <a:solidFill>
                  <a:schemeClr val="tx1"/>
                </a:solidFill>
              </a:rPr>
              <a:t>organised </a:t>
            </a:r>
            <a:r>
              <a:rPr lang="fr" dirty="0">
                <a:solidFill>
                  <a:schemeClr val="tx1"/>
                </a:solidFill>
              </a:rPr>
              <a:t>around several </a:t>
            </a:r>
            <a:r>
              <a:rPr lang="fr" dirty="0" smtClean="0">
                <a:solidFill>
                  <a:schemeClr val="tx1"/>
                </a:solidFill>
              </a:rPr>
              <a:t>sub-communities, for </a:t>
            </a:r>
            <a:r>
              <a:rPr lang="fr" dirty="0">
                <a:solidFill>
                  <a:schemeClr val="tx1"/>
                </a:solidFill>
              </a:rPr>
              <a:t>example: </a:t>
            </a:r>
            <a:endParaRPr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 sz="1800" dirty="0">
                <a:solidFill>
                  <a:schemeClr val="tx1"/>
                </a:solidFill>
              </a:rPr>
              <a:t>Natural Language Processing (NLP)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 sz="1800" dirty="0">
                <a:solidFill>
                  <a:schemeClr val="tx1"/>
                </a:solidFill>
              </a:rPr>
              <a:t>Computer Vision (CV)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 sz="1800" dirty="0">
                <a:solidFill>
                  <a:schemeClr val="tx1"/>
                </a:solidFill>
              </a:rPr>
              <a:t>Intelligent Robotics (that </a:t>
            </a:r>
            <a:r>
              <a:rPr lang="fr" sz="1800" dirty="0" smtClean="0">
                <a:solidFill>
                  <a:schemeClr val="tx1"/>
                </a:solidFill>
              </a:rPr>
              <a:t>benefits from </a:t>
            </a:r>
            <a:r>
              <a:rPr lang="fr" sz="1800" dirty="0">
                <a:solidFill>
                  <a:schemeClr val="tx1"/>
                </a:solidFill>
              </a:rPr>
              <a:t>progresses in NLP and CV)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 sz="1800" dirty="0">
                <a:solidFill>
                  <a:schemeClr val="tx1"/>
                </a:solidFill>
              </a:rPr>
              <a:t>Reinforcement learning</a:t>
            </a:r>
            <a:endParaRPr sz="1800" dirty="0">
              <a:solidFill>
                <a:schemeClr val="tx1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571679" y="6191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The rise of LLMs in AI</a:t>
            </a:r>
            <a:endParaRPr b="1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713678"/>
            <a:ext cx="8884800" cy="3855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sz="1700" dirty="0" smtClean="0">
                <a:solidFill>
                  <a:schemeClr val="tx1"/>
                </a:solidFill>
              </a:rPr>
              <a:t>A </a:t>
            </a:r>
            <a:r>
              <a:rPr lang="en-US" sz="1700" dirty="0">
                <a:solidFill>
                  <a:schemeClr val="tx1"/>
                </a:solidFill>
              </a:rPr>
              <a:t>large language model (LLM) is a computational model capable of language generation or other natural language processing tasks</a:t>
            </a:r>
            <a:r>
              <a:rPr lang="fr" sz="1700" dirty="0" smtClean="0">
                <a:solidFill>
                  <a:schemeClr val="tx1"/>
                </a:solidFill>
              </a:rPr>
              <a:t>.</a:t>
            </a:r>
            <a:endParaRPr sz="1700" b="1" dirty="0">
              <a:solidFill>
                <a:schemeClr val="tx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8298" y="1596700"/>
            <a:ext cx="5047400" cy="16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311698" y="4406299"/>
            <a:ext cx="85949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 smtClean="0">
                <a:solidFill>
                  <a:schemeClr val="tx1"/>
                </a:solidFill>
              </a:rPr>
              <a:t>LLMs were </a:t>
            </a:r>
            <a:r>
              <a:rPr lang="fr" sz="1700" dirty="0">
                <a:solidFill>
                  <a:schemeClr val="tx1"/>
                </a:solidFill>
              </a:rPr>
              <a:t>initially introduced in the AI NLP community. </a:t>
            </a:r>
            <a:r>
              <a:rPr lang="fr" sz="1700" dirty="0" smtClean="0">
                <a:solidFill>
                  <a:schemeClr val="tx1"/>
                </a:solidFill>
              </a:rPr>
              <a:t>Today they are being effectively applied accross the board, such as in </a:t>
            </a:r>
            <a:r>
              <a:rPr lang="fr" sz="1700" dirty="0" smtClean="0">
                <a:solidFill>
                  <a:schemeClr val="tx1"/>
                </a:solidFill>
              </a:rPr>
              <a:t>reinforcement learning.</a:t>
            </a:r>
            <a:endParaRPr sz="1700" dirty="0">
              <a:solidFill>
                <a:schemeClr val="tx1"/>
              </a:solidFill>
            </a:endParaRPr>
          </a:p>
        </p:txBody>
      </p:sp>
      <p:cxnSp>
        <p:nvCxnSpPr>
          <p:cNvPr id="70" name="Google Shape;70;p15"/>
          <p:cNvCxnSpPr/>
          <p:nvPr/>
        </p:nvCxnSpPr>
        <p:spPr>
          <a:xfrm flipH="1">
            <a:off x="1570325" y="2915050"/>
            <a:ext cx="3943800" cy="451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406250" y="3390200"/>
            <a:ext cx="86121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dirty="0">
                <a:solidFill>
                  <a:schemeClr val="tx1"/>
                </a:solidFill>
              </a:rPr>
              <a:t>Inside the LLM, everything is represented as </a:t>
            </a:r>
            <a:r>
              <a:rPr lang="fr" sz="1700" dirty="0" smtClean="0">
                <a:solidFill>
                  <a:schemeClr val="tx1"/>
                </a:solidFill>
              </a:rPr>
              <a:t>embeddings (vectors </a:t>
            </a:r>
            <a:r>
              <a:rPr lang="fr" sz="1700" dirty="0">
                <a:solidFill>
                  <a:schemeClr val="tx1"/>
                </a:solidFill>
              </a:rPr>
              <a:t>of fixed size</a:t>
            </a:r>
            <a:r>
              <a:rPr lang="fr" sz="1700" dirty="0" smtClean="0">
                <a:solidFill>
                  <a:schemeClr val="tx1"/>
                </a:solidFill>
              </a:rPr>
              <a:t>).</a:t>
            </a:r>
            <a:endParaRPr sz="17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dirty="0">
                <a:solidFill>
                  <a:schemeClr val="tx1"/>
                </a:solidFill>
              </a:rPr>
              <a:t>This is a very useful representation that can be shared with numerous other </a:t>
            </a:r>
            <a:r>
              <a:rPr lang="fr" sz="1700" dirty="0" smtClean="0">
                <a:solidFill>
                  <a:schemeClr val="tx1"/>
                </a:solidFill>
              </a:rPr>
              <a:t>A</a:t>
            </a:r>
            <a:r>
              <a:rPr lang="en-US" sz="1700" dirty="0" err="1">
                <a:solidFill>
                  <a:schemeClr val="tx1"/>
                </a:solidFill>
              </a:rPr>
              <a:t>I</a:t>
            </a:r>
            <a:r>
              <a:rPr lang="fr" sz="1700" dirty="0" smtClean="0">
                <a:solidFill>
                  <a:schemeClr val="tx1"/>
                </a:solidFill>
              </a:rPr>
              <a:t>s.</a:t>
            </a:r>
            <a:endParaRPr sz="1700" dirty="0">
              <a:solidFill>
                <a:schemeClr val="tx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7095700" y="2704075"/>
            <a:ext cx="15837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u="sng">
                <a:solidFill>
                  <a:schemeClr val="hlink"/>
                </a:solidFill>
                <a:hlinkClick r:id="rId4"/>
              </a:rPr>
              <a:t>https://www.bureauworks.com/blog/what-is-large-language-models-llm</a:t>
            </a:r>
            <a:r>
              <a:rPr lang="fr" sz="800">
                <a:solidFill>
                  <a:srgbClr val="B2AFAA"/>
                </a:solidFill>
              </a:rPr>
              <a:t> </a:t>
            </a:r>
            <a:endParaRPr sz="800">
              <a:solidFill>
                <a:srgbClr val="B2AFA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0" y="1619250"/>
            <a:ext cx="28575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50828" y="992714"/>
            <a:ext cx="5737992" cy="338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 smtClean="0">
                <a:solidFill>
                  <a:schemeClr val="tx1"/>
                </a:solidFill>
              </a:rPr>
              <a:t>Reinforcement Learning (RL) is probably</a:t>
            </a:r>
            <a:r>
              <a:rPr lang="fr" sz="1700" dirty="0" smtClean="0">
                <a:solidFill>
                  <a:schemeClr val="tx1"/>
                </a:solidFill>
              </a:rPr>
              <a:t> </a:t>
            </a:r>
            <a:r>
              <a:rPr lang="fr" sz="1700" dirty="0">
                <a:solidFill>
                  <a:schemeClr val="tx1"/>
                </a:solidFill>
              </a:rPr>
              <a:t>the most powerful AI paradigm where </a:t>
            </a:r>
            <a:r>
              <a:rPr lang="fr" sz="1700" dirty="0" smtClean="0">
                <a:solidFill>
                  <a:schemeClr val="tx1"/>
                </a:solidFill>
              </a:rPr>
              <a:t>an </a:t>
            </a:r>
            <a:r>
              <a:rPr lang="fr" sz="1700" dirty="0">
                <a:solidFill>
                  <a:schemeClr val="tx1"/>
                </a:solidFill>
              </a:rPr>
              <a:t>agent interacts with its environment to </a:t>
            </a:r>
            <a:r>
              <a:rPr lang="fr" sz="1700" dirty="0" smtClean="0">
                <a:solidFill>
                  <a:schemeClr val="tx1"/>
                </a:solidFill>
              </a:rPr>
              <a:t>maximise </a:t>
            </a:r>
            <a:r>
              <a:rPr lang="fr" sz="1700" dirty="0">
                <a:solidFill>
                  <a:schemeClr val="tx1"/>
                </a:solidFill>
              </a:rPr>
              <a:t>rewards it accumulates. </a:t>
            </a:r>
            <a:endParaRPr lang="fr" sz="17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fr" sz="1700" dirty="0" smtClean="0">
              <a:solidFill>
                <a:schemeClr val="tx1"/>
              </a:solidFill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endParaRPr lang="fr" sz="17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 smtClean="0">
                <a:solidFill>
                  <a:schemeClr val="tx1"/>
                </a:solidFill>
              </a:rPr>
              <a:t>The key</a:t>
            </a:r>
            <a:r>
              <a:rPr lang="fr" sz="1700" dirty="0" smtClean="0">
                <a:solidFill>
                  <a:schemeClr val="tx1"/>
                </a:solidFill>
              </a:rPr>
              <a:t> </a:t>
            </a:r>
            <a:r>
              <a:rPr lang="fr" sz="1700" dirty="0">
                <a:solidFill>
                  <a:schemeClr val="tx1"/>
                </a:solidFill>
              </a:rPr>
              <a:t>problem in RL: the design of </a:t>
            </a:r>
            <a:r>
              <a:rPr lang="fr" sz="1700" dirty="0" smtClean="0">
                <a:solidFill>
                  <a:schemeClr val="tx1"/>
                </a:solidFill>
              </a:rPr>
              <a:t>the correct </a:t>
            </a:r>
            <a:r>
              <a:rPr lang="fr" sz="1700" dirty="0">
                <a:solidFill>
                  <a:schemeClr val="tx1"/>
                </a:solidFill>
              </a:rPr>
              <a:t>reward function</a:t>
            </a:r>
            <a:r>
              <a:rPr lang="fr" sz="1700" dirty="0" smtClean="0">
                <a:solidFill>
                  <a:schemeClr val="tx1"/>
                </a:solidFill>
              </a:rPr>
              <a:t>. For simple tasks, a simple reward function that can be hand-crafted can work well, e.g., r</a:t>
            </a:r>
            <a:r>
              <a:rPr lang="en-US" sz="1700" dirty="0" err="1" smtClean="0">
                <a:solidFill>
                  <a:schemeClr val="tx1"/>
                </a:solidFill>
              </a:rPr>
              <a:t>eward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= cos θ </a:t>
            </a:r>
            <a:r>
              <a:rPr lang="fr" sz="1700" dirty="0" smtClean="0">
                <a:solidFill>
                  <a:schemeClr val="tx1"/>
                </a:solidFill>
              </a:rPr>
              <a:t>for the inverted pendulum swinging on a cart.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fr" sz="1700" dirty="0" smtClean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fr" sz="17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 smtClean="0">
                <a:solidFill>
                  <a:schemeClr val="tx1"/>
                </a:solidFill>
              </a:rPr>
              <a:t>What about designing the right reward function for the pen spinning problem?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fr"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en-US" sz="1800" dirty="0"/>
          </a:p>
          <a:p>
            <a:r>
              <a:rPr lang="en-US" sz="1800" dirty="0"/>
              <a:t/>
            </a:r>
            <a:br>
              <a:rPr lang="en-US" sz="1800" dirty="0"/>
            </a:b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dk2"/>
                </a:solidFill>
              </a:rPr>
              <a:t>	Here is a simple case:					Simply keep the pole straight up ([EXPRESS REARD]!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dk2"/>
                </a:solidFill>
              </a:rPr>
              <a:t>What about pen spinning?</a:t>
            </a:r>
            <a:endParaRPr sz="1800" dirty="0">
              <a:solidFill>
                <a:schemeClr val="dk2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67" y="3628807"/>
            <a:ext cx="1448729" cy="1448729"/>
          </a:xfrm>
          <a:prstGeom prst="rect">
            <a:avLst/>
          </a:prstGeom>
        </p:spPr>
      </p:pic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2170237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What is Reinforcement Learning?</a:t>
            </a:r>
            <a:endParaRPr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-1069" t="5055" r="1069" b="9182"/>
          <a:stretch/>
        </p:blipFill>
        <p:spPr>
          <a:xfrm>
            <a:off x="6704337" y="518457"/>
            <a:ext cx="1933587" cy="1658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813972" y="159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tx1"/>
                </a:solidFill>
              </a:rPr>
              <a:t>Eureka: LLM for crafting the reward function in RL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117784" y="973038"/>
            <a:ext cx="901053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 sz="1700" dirty="0">
                <a:solidFill>
                  <a:schemeClr val="accent2"/>
                </a:solidFill>
              </a:rPr>
              <a:t>Let the LLM figure out what </a:t>
            </a:r>
            <a:r>
              <a:rPr lang="fr" sz="1700" dirty="0" smtClean="0">
                <a:solidFill>
                  <a:schemeClr val="accent2"/>
                </a:solidFill>
              </a:rPr>
              <a:t>a </a:t>
            </a:r>
            <a:r>
              <a:rPr lang="fr" sz="1700" dirty="0" smtClean="0">
                <a:solidFill>
                  <a:schemeClr val="accent2"/>
                </a:solidFill>
              </a:rPr>
              <a:t>good reward is </a:t>
            </a:r>
            <a:r>
              <a:rPr lang="fr" sz="1700" dirty="0">
                <a:solidFill>
                  <a:schemeClr val="accent2"/>
                </a:solidFill>
              </a:rPr>
              <a:t>by trial and </a:t>
            </a:r>
            <a:r>
              <a:rPr lang="fr" sz="1700" dirty="0" smtClean="0">
                <a:solidFill>
                  <a:schemeClr val="accent2"/>
                </a:solidFill>
              </a:rPr>
              <a:t>error.</a:t>
            </a:r>
            <a:endParaRPr sz="1700" dirty="0">
              <a:solidFill>
                <a:schemeClr val="accent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fr" sz="1700" dirty="0">
                <a:solidFill>
                  <a:schemeClr val="accent2"/>
                </a:solidFill>
              </a:rPr>
              <a:t>Start </a:t>
            </a:r>
            <a:r>
              <a:rPr lang="fr" sz="1700" dirty="0" smtClean="0">
                <a:solidFill>
                  <a:schemeClr val="accent2"/>
                </a:solidFill>
              </a:rPr>
              <a:t>with</a:t>
            </a:r>
            <a:r>
              <a:rPr lang="fr" sz="1700" dirty="0" smtClean="0">
                <a:solidFill>
                  <a:schemeClr val="accent2"/>
                </a:solidFill>
              </a:rPr>
              <a:t> </a:t>
            </a:r>
            <a:r>
              <a:rPr lang="fr" sz="1700" dirty="0">
                <a:solidFill>
                  <a:schemeClr val="accent2"/>
                </a:solidFill>
              </a:rPr>
              <a:t>a human-designed </a:t>
            </a:r>
            <a:r>
              <a:rPr lang="fr" sz="1700" dirty="0" smtClean="0">
                <a:solidFill>
                  <a:schemeClr val="accent2"/>
                </a:solidFill>
              </a:rPr>
              <a:t>reward: Reward </a:t>
            </a:r>
            <a:r>
              <a:rPr lang="fr" sz="1700" dirty="0">
                <a:solidFill>
                  <a:schemeClr val="accent2"/>
                </a:solidFill>
              </a:rPr>
              <a:t>at time </a:t>
            </a:r>
            <a:r>
              <a:rPr lang="fr" sz="1700" i="1" dirty="0">
                <a:solidFill>
                  <a:schemeClr val="accent2"/>
                </a:solidFill>
              </a:rPr>
              <a:t>t</a:t>
            </a:r>
            <a:r>
              <a:rPr lang="fr" sz="1700" dirty="0">
                <a:solidFill>
                  <a:schemeClr val="accent2"/>
                </a:solidFill>
              </a:rPr>
              <a:t> = distance(pen_position(</a:t>
            </a:r>
            <a:r>
              <a:rPr lang="fr" sz="1700" i="1" dirty="0">
                <a:solidFill>
                  <a:schemeClr val="accent2"/>
                </a:solidFill>
              </a:rPr>
              <a:t>t</a:t>
            </a:r>
            <a:r>
              <a:rPr lang="fr" sz="1700" dirty="0">
                <a:solidFill>
                  <a:schemeClr val="accent2"/>
                </a:solidFill>
              </a:rPr>
              <a:t>), ideal_position(</a:t>
            </a:r>
            <a:r>
              <a:rPr lang="fr" sz="1700" i="1" dirty="0">
                <a:solidFill>
                  <a:schemeClr val="accent2"/>
                </a:solidFill>
              </a:rPr>
              <a:t>t</a:t>
            </a:r>
            <a:r>
              <a:rPr lang="fr" sz="1700" dirty="0">
                <a:solidFill>
                  <a:schemeClr val="accent2"/>
                </a:solidFill>
              </a:rPr>
              <a:t>))</a:t>
            </a:r>
            <a:endParaRPr sz="1700" dirty="0">
              <a:solidFill>
                <a:schemeClr val="accent2"/>
              </a:solidFill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750" y="2664175"/>
            <a:ext cx="3055400" cy="17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5324188" y="4506125"/>
            <a:ext cx="28965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50" u="sng">
                <a:solidFill>
                  <a:schemeClr val="hlink"/>
                </a:solidFill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Eureka: Human-Level Reward Design via Coding Large Language Models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228075" y="1996300"/>
            <a:ext cx="1829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dirty="0">
                <a:solidFill>
                  <a:schemeClr val="tx1"/>
                </a:solidFill>
              </a:rPr>
              <a:t>Pen position </a:t>
            </a:r>
            <a:endParaRPr sz="1700" dirty="0">
              <a:solidFill>
                <a:schemeClr val="tx1"/>
              </a:solidFill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2199950" y="1996300"/>
            <a:ext cx="24231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tx1"/>
                </a:solidFill>
              </a:rPr>
              <a:t>Average</a:t>
            </a:r>
            <a:endParaRPr sz="1800" dirty="0">
              <a:solidFill>
                <a:schemeClr val="tx1"/>
              </a:solidFill>
            </a:endParaRPr>
          </a:p>
        </p:txBody>
      </p:sp>
      <p:cxnSp>
        <p:nvCxnSpPr>
          <p:cNvPr id="110" name="Google Shape;110;p19"/>
          <p:cNvCxnSpPr>
            <a:endCxn id="109" idx="1"/>
          </p:cNvCxnSpPr>
          <p:nvPr/>
        </p:nvCxnSpPr>
        <p:spPr>
          <a:xfrm>
            <a:off x="1736750" y="2233750"/>
            <a:ext cx="463200" cy="12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0825" y="2412050"/>
            <a:ext cx="909525" cy="90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>
            <a:off x="2591950" y="2459575"/>
            <a:ext cx="2203800" cy="7089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Add angular velocity</a:t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2199950" y="3274050"/>
            <a:ext cx="1829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434343"/>
                </a:solidFill>
              </a:rPr>
              <a:t>A little better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2680875" y="3635850"/>
            <a:ext cx="2203800" cy="7089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Add rotation reward</a:t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2281075" y="4434125"/>
            <a:ext cx="1829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Much better!</a:t>
            </a:r>
            <a:endParaRPr sz="1800"/>
          </a:p>
        </p:txBody>
      </p:sp>
      <p:cxnSp>
        <p:nvCxnSpPr>
          <p:cNvPr id="116" name="Google Shape;116;p19"/>
          <p:cNvCxnSpPr/>
          <p:nvPr/>
        </p:nvCxnSpPr>
        <p:spPr>
          <a:xfrm>
            <a:off x="1803988" y="3487875"/>
            <a:ext cx="463200" cy="12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" name="Google Shape;117;p19"/>
          <p:cNvCxnSpPr/>
          <p:nvPr/>
        </p:nvCxnSpPr>
        <p:spPr>
          <a:xfrm>
            <a:off x="1804000" y="4677575"/>
            <a:ext cx="463200" cy="12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8" name="Google Shape;118;p19"/>
          <p:cNvSpPr txBox="1"/>
          <p:nvPr/>
        </p:nvSpPr>
        <p:spPr>
          <a:xfrm>
            <a:off x="121175" y="3318925"/>
            <a:ext cx="1520400" cy="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rgbClr val="FF0000"/>
                </a:solidFill>
              </a:rPr>
              <a:t>Entire process is automatic!</a:t>
            </a:r>
            <a:endParaRPr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623400" y="14961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LLMs can also use external tools at their own pace</a:t>
            </a:r>
            <a:endParaRPr b="1" dirty="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944" y="1017727"/>
            <a:ext cx="6641799" cy="290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679475" y="3936625"/>
            <a:ext cx="80775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dirty="0">
                <a:solidFill>
                  <a:schemeClr val="tx1"/>
                </a:solidFill>
              </a:rPr>
              <a:t>These tools include</a:t>
            </a:r>
            <a:endParaRPr sz="17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>
                <a:solidFill>
                  <a:schemeClr val="tx1"/>
                </a:solidFill>
              </a:rPr>
              <a:t>Databases used for memory</a:t>
            </a:r>
            <a:endParaRPr sz="17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>
                <a:solidFill>
                  <a:schemeClr val="tx1"/>
                </a:solidFill>
              </a:rPr>
              <a:t>Internet searches for knowledge</a:t>
            </a:r>
            <a:endParaRPr sz="1700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" sz="1700" dirty="0">
                <a:solidFill>
                  <a:schemeClr val="tx1"/>
                </a:solidFill>
              </a:rPr>
              <a:t>Robot controls for movement</a:t>
            </a:r>
            <a:endParaRPr sz="1700" dirty="0">
              <a:solidFill>
                <a:schemeClr val="tx1"/>
              </a:solidFill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1317269" y="1857825"/>
            <a:ext cx="3658800" cy="1841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1186619" y="1453975"/>
            <a:ext cx="22452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FF0000"/>
                </a:solidFill>
              </a:rPr>
              <a:t>Eureka</a:t>
            </a:r>
            <a:endParaRPr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433195" y="29266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LLMs as agents directly </a:t>
            </a:r>
            <a:r>
              <a:rPr lang="fr" b="1" dirty="0" smtClean="0"/>
              <a:t>controlling a robot </a:t>
            </a:r>
            <a:r>
              <a:rPr lang="fr" b="1" dirty="0"/>
              <a:t>from input goals, without </a:t>
            </a:r>
            <a:r>
              <a:rPr lang="fr" b="1" dirty="0" smtClean="0"/>
              <a:t>using a reward function</a:t>
            </a:r>
            <a:endParaRPr b="1" dirty="0"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228550" y="1727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74650" indent="-285750">
              <a:buSzPts val="2200"/>
            </a:pPr>
            <a:r>
              <a:rPr lang="fr" dirty="0" smtClean="0">
                <a:solidFill>
                  <a:schemeClr val="tx1"/>
                </a:solidFill>
              </a:rPr>
              <a:t>Let</a:t>
            </a:r>
            <a:r>
              <a:rPr lang="fr" dirty="0">
                <a:solidFill>
                  <a:schemeClr val="tx1"/>
                </a:solidFill>
              </a:rPr>
              <a:t> </a:t>
            </a:r>
            <a:r>
              <a:rPr lang="fr" dirty="0" smtClean="0">
                <a:solidFill>
                  <a:schemeClr val="tx1"/>
                </a:solidFill>
              </a:rPr>
              <a:t>us</a:t>
            </a:r>
            <a:r>
              <a:rPr lang="fr" dirty="0" smtClean="0">
                <a:solidFill>
                  <a:schemeClr val="tx1"/>
                </a:solidFill>
              </a:rPr>
              <a:t> </a:t>
            </a:r>
            <a:r>
              <a:rPr lang="fr" dirty="0">
                <a:solidFill>
                  <a:schemeClr val="tx1"/>
                </a:solidFill>
              </a:rPr>
              <a:t>use everything!</a:t>
            </a:r>
            <a:endParaRPr dirty="0">
              <a:solidFill>
                <a:schemeClr val="tx1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fr" sz="1600" dirty="0">
                <a:solidFill>
                  <a:schemeClr val="tx1"/>
                </a:solidFill>
              </a:rPr>
              <a:t>Task </a:t>
            </a:r>
            <a:r>
              <a:rPr lang="fr" sz="1600" dirty="0" smtClean="0">
                <a:solidFill>
                  <a:schemeClr val="tx1"/>
                </a:solidFill>
              </a:rPr>
              <a:t>breakdown</a:t>
            </a:r>
            <a:endParaRPr sz="1600" dirty="0">
              <a:solidFill>
                <a:schemeClr val="tx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fr" dirty="0" smtClean="0">
                <a:solidFill>
                  <a:schemeClr val="tx1"/>
                </a:solidFill>
              </a:rPr>
              <a:t>High-level </a:t>
            </a:r>
            <a:r>
              <a:rPr lang="fr" dirty="0">
                <a:solidFill>
                  <a:schemeClr val="tx1"/>
                </a:solidFill>
              </a:rPr>
              <a:t>initial task</a:t>
            </a:r>
            <a:endParaRPr dirty="0">
              <a:solidFill>
                <a:schemeClr val="tx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fr" dirty="0" smtClean="0">
                <a:solidFill>
                  <a:schemeClr val="tx1"/>
                </a:solidFill>
              </a:rPr>
              <a:t>Multiple-level </a:t>
            </a:r>
            <a:r>
              <a:rPr lang="fr" dirty="0">
                <a:solidFill>
                  <a:schemeClr val="tx1"/>
                </a:solidFill>
              </a:rPr>
              <a:t>atomic tasks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914400" lvl="1" indent="-368300" algn="l" rtl="0">
              <a:spcBef>
                <a:spcPts val="1200"/>
              </a:spcBef>
              <a:spcAft>
                <a:spcPts val="0"/>
              </a:spcAft>
              <a:buSzPts val="2200"/>
              <a:buChar char="○"/>
            </a:pPr>
            <a:r>
              <a:rPr lang="fr" sz="1600" dirty="0">
                <a:solidFill>
                  <a:schemeClr val="tx1"/>
                </a:solidFill>
              </a:rPr>
              <a:t>Usage of tools</a:t>
            </a:r>
            <a:endParaRPr sz="1600" dirty="0">
              <a:solidFill>
                <a:schemeClr val="tx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fr" dirty="0">
                <a:solidFill>
                  <a:schemeClr val="tx1"/>
                </a:solidFill>
              </a:rPr>
              <a:t>Motion (API to robots)</a:t>
            </a:r>
            <a:endParaRPr dirty="0">
              <a:solidFill>
                <a:schemeClr val="tx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fr" dirty="0">
                <a:solidFill>
                  <a:schemeClr val="tx1"/>
                </a:solidFill>
              </a:rPr>
              <a:t>Memory (API to databases)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38206"/>
          <a:stretch/>
        </p:blipFill>
        <p:spPr>
          <a:xfrm>
            <a:off x="3787875" y="1917000"/>
            <a:ext cx="4595399" cy="119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7556100" y="1907363"/>
            <a:ext cx="14625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4"/>
              </a:rPr>
              <a:t>goblin.tools</a:t>
            </a:r>
            <a:endParaRPr sz="1000">
              <a:solidFill>
                <a:srgbClr val="B2AFAA"/>
              </a:solidFill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7210200" y="4532875"/>
            <a:ext cx="2154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5"/>
              </a:rPr>
              <a:t>nvidia ReMEmbR</a:t>
            </a:r>
            <a:endParaRPr sz="1000">
              <a:solidFill>
                <a:srgbClr val="B2AFA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4246" y="3277750"/>
            <a:ext cx="3316850" cy="18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841898" y="16914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Usefulness of embeddings for multi-modality and interacting with other </a:t>
            </a:r>
            <a:r>
              <a:rPr lang="fr" b="1" dirty="0" smtClean="0"/>
              <a:t>AIs</a:t>
            </a:r>
            <a:endParaRPr b="1" dirty="0"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450420" y="1527601"/>
            <a:ext cx="4496137" cy="4032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/>
            <a:r>
              <a:rPr lang="fr" sz="1700" dirty="0" smtClean="0">
                <a:solidFill>
                  <a:schemeClr val="tx1"/>
                </a:solidFill>
              </a:rPr>
              <a:t>At the </a:t>
            </a:r>
            <a:r>
              <a:rPr lang="fr" sz="1700" dirty="0">
                <a:solidFill>
                  <a:schemeClr val="tx1"/>
                </a:solidFill>
              </a:rPr>
              <a:t>heart of the representation inside </a:t>
            </a:r>
            <a:r>
              <a:rPr lang="fr" sz="1700" dirty="0" smtClean="0">
                <a:solidFill>
                  <a:schemeClr val="tx1"/>
                </a:solidFill>
              </a:rPr>
              <a:t>an </a:t>
            </a:r>
            <a:r>
              <a:rPr lang="fr" sz="1700" dirty="0">
                <a:solidFill>
                  <a:schemeClr val="tx1"/>
                </a:solidFill>
              </a:rPr>
              <a:t>LLM, there are the embeddings. You can embed everything </a:t>
            </a:r>
            <a:r>
              <a:rPr lang="fr" sz="1700" dirty="0" smtClean="0">
                <a:solidFill>
                  <a:schemeClr val="tx1"/>
                </a:solidFill>
              </a:rPr>
              <a:t>(music, video, etc) </a:t>
            </a:r>
            <a:r>
              <a:rPr lang="fr" sz="1700" dirty="0">
                <a:solidFill>
                  <a:schemeClr val="tx1"/>
                </a:solidFill>
              </a:rPr>
              <a:t>the </a:t>
            </a:r>
            <a:r>
              <a:rPr lang="fr" sz="1700" dirty="0" smtClean="0">
                <a:solidFill>
                  <a:schemeClr val="tx1"/>
                </a:solidFill>
              </a:rPr>
              <a:t>‘same way’. </a:t>
            </a:r>
            <a:endParaRPr sz="17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fr" sz="1700" dirty="0" smtClean="0">
                <a:solidFill>
                  <a:schemeClr val="tx1"/>
                </a:solidFill>
              </a:rPr>
              <a:t>The differents </a:t>
            </a:r>
            <a:r>
              <a:rPr lang="fr" sz="1700" dirty="0">
                <a:solidFill>
                  <a:schemeClr val="tx1"/>
                </a:solidFill>
              </a:rPr>
              <a:t>embeddings can be processed by </a:t>
            </a:r>
            <a:r>
              <a:rPr lang="fr" sz="1700" dirty="0" smtClean="0">
                <a:solidFill>
                  <a:schemeClr val="tx1"/>
                </a:solidFill>
              </a:rPr>
              <a:t>the same LLM to create a </a:t>
            </a:r>
            <a:r>
              <a:rPr lang="fr" sz="1700" dirty="0">
                <a:solidFill>
                  <a:schemeClr val="tx1"/>
                </a:solidFill>
              </a:rPr>
              <a:t>powerful representation that </a:t>
            </a:r>
            <a:r>
              <a:rPr lang="fr" sz="1700" dirty="0" smtClean="0">
                <a:solidFill>
                  <a:schemeClr val="tx1"/>
                </a:solidFill>
              </a:rPr>
              <a:t>can also be useful </a:t>
            </a:r>
            <a:r>
              <a:rPr lang="fr" sz="1700" dirty="0">
                <a:solidFill>
                  <a:schemeClr val="tx1"/>
                </a:solidFill>
              </a:rPr>
              <a:t>for other AI (e.g., diffusion models that generate </a:t>
            </a:r>
            <a:r>
              <a:rPr lang="fr" sz="1700" dirty="0" smtClean="0">
                <a:solidFill>
                  <a:schemeClr val="tx1"/>
                </a:solidFill>
              </a:rPr>
              <a:t>images).</a:t>
            </a:r>
            <a:endParaRPr sz="1700" dirty="0">
              <a:solidFill>
                <a:schemeClr val="tx1"/>
              </a:solidFill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4894730" y="2387859"/>
            <a:ext cx="3611400" cy="38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LLM</a:t>
            </a:r>
            <a:endParaRPr/>
          </a:p>
        </p:txBody>
      </p:sp>
      <p:sp>
        <p:nvSpPr>
          <p:cNvPr id="145" name="Google Shape;145;p22"/>
          <p:cNvSpPr/>
          <p:nvPr/>
        </p:nvSpPr>
        <p:spPr>
          <a:xfrm>
            <a:off x="5063891" y="1927364"/>
            <a:ext cx="3387420" cy="387558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Embeddings</a:t>
            </a:r>
            <a:endParaRPr/>
          </a:p>
        </p:txBody>
      </p:sp>
      <p:sp>
        <p:nvSpPr>
          <p:cNvPr id="146" name="Google Shape;146;p22"/>
          <p:cNvSpPr/>
          <p:nvPr/>
        </p:nvSpPr>
        <p:spPr>
          <a:xfrm>
            <a:off x="5890817" y="2848104"/>
            <a:ext cx="1619460" cy="387558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Embeddings</a:t>
            </a:r>
            <a:endParaRPr/>
          </a:p>
        </p:txBody>
      </p:sp>
      <p:sp>
        <p:nvSpPr>
          <p:cNvPr id="147" name="Google Shape;147;p22"/>
          <p:cNvSpPr/>
          <p:nvPr/>
        </p:nvSpPr>
        <p:spPr>
          <a:xfrm rot="10800000">
            <a:off x="5879228" y="3308564"/>
            <a:ext cx="1642500" cy="543000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2"/>
          <p:cNvSpPr txBox="1"/>
          <p:nvPr/>
        </p:nvSpPr>
        <p:spPr>
          <a:xfrm>
            <a:off x="6110795" y="3405011"/>
            <a:ext cx="12936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Other AI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311700" y="1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Embeddings are so powerful that </a:t>
            </a:r>
            <a:r>
              <a:rPr lang="fr" b="1" dirty="0" smtClean="0"/>
              <a:t>LLMs can </a:t>
            </a:r>
            <a:r>
              <a:rPr lang="fr" b="1" dirty="0"/>
              <a:t>deal directly </a:t>
            </a:r>
            <a:r>
              <a:rPr lang="fr" b="1" dirty="0" smtClean="0"/>
              <a:t>without needing to go through any text</a:t>
            </a:r>
            <a:endParaRPr b="1" dirty="0"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75" y="2876538"/>
            <a:ext cx="2425425" cy="13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692375" y="4162050"/>
            <a:ext cx="1305600" cy="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4"/>
              </a:rPr>
              <a:t>OpenAI</a:t>
            </a:r>
            <a:endParaRPr sz="1000">
              <a:solidFill>
                <a:srgbClr val="B6B4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4"/>
              </a:rPr>
              <a:t>Advanced</a:t>
            </a:r>
            <a:endParaRPr sz="1000">
              <a:solidFill>
                <a:srgbClr val="B6B4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chemeClr val="hlink"/>
                </a:solidFill>
                <a:hlinkClick r:id="rId4"/>
              </a:rPr>
              <a:t>Voice</a:t>
            </a:r>
            <a:endParaRPr sz="1000">
              <a:solidFill>
                <a:srgbClr val="B6B4AF"/>
              </a:solidFill>
            </a:endParaRPr>
          </a:p>
        </p:txBody>
      </p:sp>
      <p:sp>
        <p:nvSpPr>
          <p:cNvPr id="156" name="Google Shape;156;p23"/>
          <p:cNvSpPr/>
          <p:nvPr/>
        </p:nvSpPr>
        <p:spPr>
          <a:xfrm rot="5400000">
            <a:off x="2472231" y="1111877"/>
            <a:ext cx="657600" cy="1006200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2255616" y="1372212"/>
            <a:ext cx="10908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Encoder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3375899" y="1880670"/>
            <a:ext cx="3611400" cy="38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LLM</a:t>
            </a: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3530198" y="1372075"/>
            <a:ext cx="3320946" cy="387558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Embeddings</a:t>
            </a: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4371986" y="2340915"/>
            <a:ext cx="1619460" cy="387558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Embeddings</a:t>
            </a:r>
            <a:endParaRPr/>
          </a:p>
        </p:txBody>
      </p:sp>
      <p:sp>
        <p:nvSpPr>
          <p:cNvPr id="161" name="Google Shape;161;p23"/>
          <p:cNvSpPr/>
          <p:nvPr/>
        </p:nvSpPr>
        <p:spPr>
          <a:xfrm rot="10800000">
            <a:off x="4360397" y="2801375"/>
            <a:ext cx="1642500" cy="543000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/>
          <p:nvPr/>
        </p:nvSpPr>
        <p:spPr>
          <a:xfrm>
            <a:off x="4591964" y="2897822"/>
            <a:ext cx="12936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Decoder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573437" y="1372050"/>
            <a:ext cx="1839713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 smtClean="0">
                <a:solidFill>
                  <a:schemeClr val="tx1"/>
                </a:solidFill>
              </a:rPr>
              <a:t>USER VOICE</a:t>
            </a:r>
            <a:endParaRPr sz="1800" b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64" name="Google Shape;164;p23"/>
          <p:cNvSpPr/>
          <p:nvPr/>
        </p:nvSpPr>
        <p:spPr>
          <a:xfrm rot="6782700" flipH="1">
            <a:off x="2679374" y="1712680"/>
            <a:ext cx="1013913" cy="2623592"/>
          </a:xfrm>
          <a:prstGeom prst="curvedRightArrow">
            <a:avLst>
              <a:gd name="adj1" fmla="val 25000"/>
              <a:gd name="adj2" fmla="val 50000"/>
              <a:gd name="adj3" fmla="val 30088"/>
            </a:avLst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 txBox="1"/>
          <p:nvPr/>
        </p:nvSpPr>
        <p:spPr>
          <a:xfrm>
            <a:off x="3794250" y="3549924"/>
            <a:ext cx="2474814" cy="61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 smtClean="0">
                <a:solidFill>
                  <a:schemeClr val="tx1"/>
                </a:solidFill>
              </a:rPr>
              <a:t>AI VOICE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1282800" y="4537350"/>
            <a:ext cx="27543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chemeClr val="tx1"/>
                </a:solidFill>
              </a:rPr>
              <a:t>Voice to Voice directly!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2539325" y="2654350"/>
            <a:ext cx="14241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highlight>
                  <a:srgbClr val="A64D79"/>
                </a:highlight>
              </a:rPr>
              <a:t>Interactions</a:t>
            </a:r>
            <a:endParaRPr sz="1800">
              <a:solidFill>
                <a:schemeClr val="dk1"/>
              </a:solidFill>
              <a:highlight>
                <a:srgbClr val="A64D79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918</Words>
  <Application>Microsoft Office PowerPoint</Application>
  <PresentationFormat>Affichage à l'écran (16:9)</PresentationFormat>
  <Paragraphs>134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Courier New</vt:lpstr>
      <vt:lpstr>Roboto</vt:lpstr>
      <vt:lpstr>Simple Light</vt:lpstr>
      <vt:lpstr>  LLMs: generating innovative and effective  collaborations in AI  </vt:lpstr>
      <vt:lpstr>Introduction to AI</vt:lpstr>
      <vt:lpstr>The rise of LLMs in AI</vt:lpstr>
      <vt:lpstr>What is Reinforcement Learning?</vt:lpstr>
      <vt:lpstr>Eureka: LLM for crafting the reward function in RL</vt:lpstr>
      <vt:lpstr>LLMs can also use external tools at their own pace</vt:lpstr>
      <vt:lpstr>LLMs as agents directly controlling a robot from input goals, without using a reward function</vt:lpstr>
      <vt:lpstr>Usefulness of embeddings for multi-modality and interacting with other AIs</vt:lpstr>
      <vt:lpstr>Embeddings are so powerful that LLMs can deal directly without needing to go through any text</vt:lpstr>
      <vt:lpstr>The architecture behind making movies from a  script looks so simple</vt:lpstr>
      <vt:lpstr>Information retrieval: A common-use case for LLMs  in the software industry</vt:lpstr>
      <vt:lpstr>More than retrieval: Rationale extraction</vt:lpstr>
      <vt:lpstr>Our method for rationale extraction with LLMs</vt:lpstr>
      <vt:lpstr>This Rationale Extraction problem underlines one of the needs for mutually beneficial collaborations between the industry and universities. Others exist! </vt:lpstr>
      <vt:lpstr>NRB and the Montefiore Research Unit of the ULiège have launched a Research Chair in AI for the industry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LLMS: creators of collaborations in AI  as well as between companies and universities</dc:title>
  <dc:creator>Damien</dc:creator>
  <cp:lastModifiedBy>Damien Ernst</cp:lastModifiedBy>
  <cp:revision>13</cp:revision>
  <cp:lastPrinted>2024-09-29T07:49:34Z</cp:lastPrinted>
  <dcterms:modified xsi:type="dcterms:W3CDTF">2024-09-29T10:08:33Z</dcterms:modified>
</cp:coreProperties>
</file>