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3" r:id="rId4"/>
    <p:sldId id="274" r:id="rId5"/>
    <p:sldId id="302" r:id="rId6"/>
    <p:sldId id="269" r:id="rId7"/>
    <p:sldId id="270" r:id="rId8"/>
    <p:sldId id="284" r:id="rId9"/>
    <p:sldId id="286" r:id="rId10"/>
    <p:sldId id="278" r:id="rId11"/>
    <p:sldId id="290" r:id="rId12"/>
    <p:sldId id="291" r:id="rId13"/>
    <p:sldId id="292" r:id="rId14"/>
    <p:sldId id="293" r:id="rId15"/>
    <p:sldId id="294" r:id="rId16"/>
    <p:sldId id="295" r:id="rId17"/>
    <p:sldId id="298" r:id="rId18"/>
    <p:sldId id="299" r:id="rId19"/>
    <p:sldId id="301" r:id="rId20"/>
    <p:sldId id="296" r:id="rId21"/>
    <p:sldId id="282" r:id="rId22"/>
    <p:sldId id="281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86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E45B10-B47D-4BA0-8138-B4B80E0ADB2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067550-A04E-485F-92CA-B537D823B4D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1800" dirty="0">
              <a:latin typeface="Aptos" panose="020B0004020202020204" pitchFamily="34" charset="0"/>
            </a:rPr>
            <a:t>I.1. Democratic </a:t>
          </a:r>
          <a:r>
            <a:rPr lang="fr-FR" sz="1800" dirty="0" err="1">
              <a:latin typeface="Aptos" panose="020B0004020202020204" pitchFamily="34" charset="0"/>
            </a:rPr>
            <a:t>theories</a:t>
          </a:r>
          <a:r>
            <a:rPr lang="fr-FR" sz="1800" dirty="0">
              <a:latin typeface="Aptos" panose="020B0004020202020204" pitchFamily="34" charset="0"/>
            </a:rPr>
            <a:t> </a:t>
          </a:r>
          <a:r>
            <a:rPr lang="fr-FR" sz="1800" b="1" i="1" dirty="0" err="1">
              <a:latin typeface="Aptos" panose="020B0004020202020204" pitchFamily="34" charset="0"/>
            </a:rPr>
            <a:t>presuppose</a:t>
          </a:r>
          <a:r>
            <a:rPr lang="fr-FR" sz="1800" b="1" i="1" dirty="0">
              <a:latin typeface="Aptos" panose="020B0004020202020204" pitchFamily="34" charset="0"/>
            </a:rPr>
            <a:t> </a:t>
          </a:r>
          <a:r>
            <a:rPr lang="fr-FR" sz="1800" b="1" i="1" dirty="0" err="1">
              <a:latin typeface="Aptos" panose="020B0004020202020204" pitchFamily="34" charset="0"/>
            </a:rPr>
            <a:t>mistrust</a:t>
          </a:r>
          <a:r>
            <a:rPr lang="fr-FR" sz="1800" b="1" i="1" dirty="0">
              <a:latin typeface="Aptos" panose="020B0004020202020204" pitchFamily="34" charset="0"/>
            </a:rPr>
            <a:t> </a:t>
          </a:r>
          <a:r>
            <a:rPr lang="fr-FR" sz="1800" dirty="0">
              <a:latin typeface="Aptos" panose="020B0004020202020204" pitchFamily="34" charset="0"/>
            </a:rPr>
            <a:t>of </a:t>
          </a:r>
          <a:r>
            <a:rPr lang="fr-FR" sz="1800" dirty="0" err="1">
              <a:latin typeface="Aptos" panose="020B0004020202020204" pitchFamily="34" charset="0"/>
            </a:rPr>
            <a:t>political</a:t>
          </a:r>
          <a:r>
            <a:rPr lang="fr-FR" sz="1800" dirty="0">
              <a:latin typeface="Aptos" panose="020B0004020202020204" pitchFamily="34" charset="0"/>
            </a:rPr>
            <a:t> power</a:t>
          </a:r>
          <a:endParaRPr lang="en-US" sz="1800" dirty="0">
            <a:latin typeface="Aptos" panose="020B0004020202020204" pitchFamily="34" charset="0"/>
          </a:endParaRPr>
        </a:p>
      </dgm:t>
    </dgm:pt>
    <dgm:pt modelId="{53EC2227-1141-44A9-BBAB-5128D5CC75CF}" type="parTrans" cxnId="{03C4F589-BFE2-4568-86A5-DF2C813E2A53}">
      <dgm:prSet/>
      <dgm:spPr/>
      <dgm:t>
        <a:bodyPr/>
        <a:lstStyle/>
        <a:p>
          <a:endParaRPr lang="en-US"/>
        </a:p>
      </dgm:t>
    </dgm:pt>
    <dgm:pt modelId="{8DCCC41E-2709-44C1-A4D7-E73AD53F2ABF}" type="sibTrans" cxnId="{03C4F589-BFE2-4568-86A5-DF2C813E2A53}">
      <dgm:prSet/>
      <dgm:spPr/>
      <dgm:t>
        <a:bodyPr/>
        <a:lstStyle/>
        <a:p>
          <a:endParaRPr lang="en-US"/>
        </a:p>
      </dgm:t>
    </dgm:pt>
    <dgm:pt modelId="{56F8C071-00D1-481D-909F-75145E2F9AB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dirty="0">
              <a:latin typeface="Aptos" panose="020B0004020202020204" pitchFamily="34" charset="0"/>
            </a:rPr>
            <a:t>I.2. … and </a:t>
          </a:r>
          <a:r>
            <a:rPr lang="fr-FR" b="1" i="1" dirty="0" err="1">
              <a:latin typeface="Aptos" panose="020B0004020202020204" pitchFamily="34" charset="0"/>
            </a:rPr>
            <a:t>prescribe</a:t>
          </a:r>
          <a:r>
            <a:rPr lang="fr-FR" b="1" i="1" dirty="0">
              <a:latin typeface="Aptos" panose="020B0004020202020204" pitchFamily="34" charset="0"/>
            </a:rPr>
            <a:t> trust </a:t>
          </a:r>
          <a:r>
            <a:rPr lang="fr-FR" dirty="0">
              <a:latin typeface="Aptos" panose="020B0004020202020204" pitchFamily="34" charset="0"/>
            </a:rPr>
            <a:t>in </a:t>
          </a:r>
          <a:r>
            <a:rPr lang="fr-FR" dirty="0" err="1">
              <a:latin typeface="Aptos" panose="020B0004020202020204" pitchFamily="34" charset="0"/>
            </a:rPr>
            <a:t>political</a:t>
          </a:r>
          <a:r>
            <a:rPr lang="fr-FR" dirty="0">
              <a:latin typeface="Aptos" panose="020B0004020202020204" pitchFamily="34" charset="0"/>
            </a:rPr>
            <a:t> power at the same time</a:t>
          </a:r>
          <a:endParaRPr lang="en-US" dirty="0">
            <a:latin typeface="Aptos" panose="020B0004020202020204" pitchFamily="34" charset="0"/>
          </a:endParaRPr>
        </a:p>
      </dgm:t>
    </dgm:pt>
    <dgm:pt modelId="{01734DEA-81F3-4B3A-A71D-C67424919BBD}" type="parTrans" cxnId="{B4306EE8-BB09-4F49-874D-5A8382473DE4}">
      <dgm:prSet/>
      <dgm:spPr/>
      <dgm:t>
        <a:bodyPr/>
        <a:lstStyle/>
        <a:p>
          <a:endParaRPr lang="en-US"/>
        </a:p>
      </dgm:t>
    </dgm:pt>
    <dgm:pt modelId="{2C8D6B0C-41D2-406E-87FA-ECB3F26E66F7}" type="sibTrans" cxnId="{B4306EE8-BB09-4F49-874D-5A8382473DE4}">
      <dgm:prSet/>
      <dgm:spPr/>
      <dgm:t>
        <a:bodyPr/>
        <a:lstStyle/>
        <a:p>
          <a:endParaRPr lang="en-US"/>
        </a:p>
      </dgm:t>
    </dgm:pt>
    <dgm:pt modelId="{FEE65141-BA22-41C3-9C08-50F3C6BE55D0}" type="pres">
      <dgm:prSet presAssocID="{DEE45B10-B47D-4BA0-8138-B4B80E0ADB25}" presName="root" presStyleCnt="0">
        <dgm:presLayoutVars>
          <dgm:dir/>
          <dgm:resizeHandles val="exact"/>
        </dgm:presLayoutVars>
      </dgm:prSet>
      <dgm:spPr/>
    </dgm:pt>
    <dgm:pt modelId="{E48F4F02-768A-45AF-BDEE-CEB33116A88A}" type="pres">
      <dgm:prSet presAssocID="{D5067550-A04E-485F-92CA-B537D823B4D3}" presName="compNode" presStyleCnt="0"/>
      <dgm:spPr/>
    </dgm:pt>
    <dgm:pt modelId="{A9CB5F06-021C-4A8A-B100-CF52AC3EE427}" type="pres">
      <dgm:prSet presAssocID="{D5067550-A04E-485F-92CA-B537D823B4D3}" presName="iconBgRect" presStyleLbl="bgShp" presStyleIdx="0" presStyleCnt="2"/>
      <dgm:spPr/>
    </dgm:pt>
    <dgm:pt modelId="{EB24354E-AB26-4112-ADBF-3E92D92D5F55}" type="pres">
      <dgm:prSet presAssocID="{D5067550-A04E-485F-92CA-B537D823B4D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ignée de main avec un remplissage uni"/>
        </a:ext>
      </dgm:extLst>
    </dgm:pt>
    <dgm:pt modelId="{F271F6C2-1D5E-4FB0-B6BA-123499B61D02}" type="pres">
      <dgm:prSet presAssocID="{D5067550-A04E-485F-92CA-B537D823B4D3}" presName="spaceRect" presStyleCnt="0"/>
      <dgm:spPr/>
    </dgm:pt>
    <dgm:pt modelId="{4DDD27F2-141A-454B-9C9C-7AE23DFC386F}" type="pres">
      <dgm:prSet presAssocID="{D5067550-A04E-485F-92CA-B537D823B4D3}" presName="textRect" presStyleLbl="revTx" presStyleIdx="0" presStyleCnt="2" custLinFactNeighborX="-2438" custLinFactNeighborY="-17239">
        <dgm:presLayoutVars>
          <dgm:chMax val="1"/>
          <dgm:chPref val="1"/>
        </dgm:presLayoutVars>
      </dgm:prSet>
      <dgm:spPr/>
    </dgm:pt>
    <dgm:pt modelId="{9A200A09-F04A-42CD-A19D-F72D2B27D3BF}" type="pres">
      <dgm:prSet presAssocID="{8DCCC41E-2709-44C1-A4D7-E73AD53F2ABF}" presName="sibTrans" presStyleCnt="0"/>
      <dgm:spPr/>
    </dgm:pt>
    <dgm:pt modelId="{F1C89321-9CC3-45B5-BF53-AB9905A72232}" type="pres">
      <dgm:prSet presAssocID="{56F8C071-00D1-481D-909F-75145E2F9ABB}" presName="compNode" presStyleCnt="0"/>
      <dgm:spPr/>
    </dgm:pt>
    <dgm:pt modelId="{24B8DD37-9605-48FE-9A5D-18E84BDF8824}" type="pres">
      <dgm:prSet presAssocID="{56F8C071-00D1-481D-909F-75145E2F9ABB}" presName="iconBgRect" presStyleLbl="bgShp" presStyleIdx="1" presStyleCnt="2"/>
      <dgm:spPr/>
    </dgm:pt>
    <dgm:pt modelId="{924113BD-8E2E-47A4-BDF0-3BBA30B2B595}" type="pres">
      <dgm:prSet presAssocID="{56F8C071-00D1-481D-909F-75145E2F9ABB}" presName="iconRect" presStyleLbl="node1" presStyleIdx="1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ignée de main avec un remplissage uni"/>
        </a:ext>
      </dgm:extLst>
    </dgm:pt>
    <dgm:pt modelId="{9D8CEA88-B858-4EE8-8A2C-43F5D012F215}" type="pres">
      <dgm:prSet presAssocID="{56F8C071-00D1-481D-909F-75145E2F9ABB}" presName="spaceRect" presStyleCnt="0"/>
      <dgm:spPr/>
    </dgm:pt>
    <dgm:pt modelId="{A102C195-ED44-4891-A0A6-77A99FF0ABB4}" type="pres">
      <dgm:prSet presAssocID="{56F8C071-00D1-481D-909F-75145E2F9ABB}" presName="textRect" presStyleLbl="revTx" presStyleIdx="1" presStyleCnt="2" custLinFactNeighborX="1792" custLinFactNeighborY="-17164">
        <dgm:presLayoutVars>
          <dgm:chMax val="1"/>
          <dgm:chPref val="1"/>
        </dgm:presLayoutVars>
      </dgm:prSet>
      <dgm:spPr/>
    </dgm:pt>
  </dgm:ptLst>
  <dgm:cxnLst>
    <dgm:cxn modelId="{03C4F589-BFE2-4568-86A5-DF2C813E2A53}" srcId="{DEE45B10-B47D-4BA0-8138-B4B80E0ADB25}" destId="{D5067550-A04E-485F-92CA-B537D823B4D3}" srcOrd="0" destOrd="0" parTransId="{53EC2227-1141-44A9-BBAB-5128D5CC75CF}" sibTransId="{8DCCC41E-2709-44C1-A4D7-E73AD53F2ABF}"/>
    <dgm:cxn modelId="{0C0C68AB-1834-48A8-AEAC-8D5EEF01B62C}" type="presOf" srcId="{D5067550-A04E-485F-92CA-B537D823B4D3}" destId="{4DDD27F2-141A-454B-9C9C-7AE23DFC386F}" srcOrd="0" destOrd="0" presId="urn:microsoft.com/office/officeart/2018/5/layout/IconCircleLabelList"/>
    <dgm:cxn modelId="{01E00BDD-4DB6-4FFC-AC51-225E7712A937}" type="presOf" srcId="{DEE45B10-B47D-4BA0-8138-B4B80E0ADB25}" destId="{FEE65141-BA22-41C3-9C08-50F3C6BE55D0}" srcOrd="0" destOrd="0" presId="urn:microsoft.com/office/officeart/2018/5/layout/IconCircleLabelList"/>
    <dgm:cxn modelId="{AC4CFEE5-2B8C-407E-BF83-6F9A2BE44388}" type="presOf" srcId="{56F8C071-00D1-481D-909F-75145E2F9ABB}" destId="{A102C195-ED44-4891-A0A6-77A99FF0ABB4}" srcOrd="0" destOrd="0" presId="urn:microsoft.com/office/officeart/2018/5/layout/IconCircleLabelList"/>
    <dgm:cxn modelId="{B4306EE8-BB09-4F49-874D-5A8382473DE4}" srcId="{DEE45B10-B47D-4BA0-8138-B4B80E0ADB25}" destId="{56F8C071-00D1-481D-909F-75145E2F9ABB}" srcOrd="1" destOrd="0" parTransId="{01734DEA-81F3-4B3A-A71D-C67424919BBD}" sibTransId="{2C8D6B0C-41D2-406E-87FA-ECB3F26E66F7}"/>
    <dgm:cxn modelId="{84AAB853-5CF4-4CBB-BBEE-B4CEC9EB6D49}" type="presParOf" srcId="{FEE65141-BA22-41C3-9C08-50F3C6BE55D0}" destId="{E48F4F02-768A-45AF-BDEE-CEB33116A88A}" srcOrd="0" destOrd="0" presId="urn:microsoft.com/office/officeart/2018/5/layout/IconCircleLabelList"/>
    <dgm:cxn modelId="{BD6FF49E-19CF-4999-8EC7-E15789364F8B}" type="presParOf" srcId="{E48F4F02-768A-45AF-BDEE-CEB33116A88A}" destId="{A9CB5F06-021C-4A8A-B100-CF52AC3EE427}" srcOrd="0" destOrd="0" presId="urn:microsoft.com/office/officeart/2018/5/layout/IconCircleLabelList"/>
    <dgm:cxn modelId="{193C8159-90C0-4360-9F5B-0617589082D0}" type="presParOf" srcId="{E48F4F02-768A-45AF-BDEE-CEB33116A88A}" destId="{EB24354E-AB26-4112-ADBF-3E92D92D5F55}" srcOrd="1" destOrd="0" presId="urn:microsoft.com/office/officeart/2018/5/layout/IconCircleLabelList"/>
    <dgm:cxn modelId="{57354DEF-7BD3-4F09-A3DD-342D755312A0}" type="presParOf" srcId="{E48F4F02-768A-45AF-BDEE-CEB33116A88A}" destId="{F271F6C2-1D5E-4FB0-B6BA-123499B61D02}" srcOrd="2" destOrd="0" presId="urn:microsoft.com/office/officeart/2018/5/layout/IconCircleLabelList"/>
    <dgm:cxn modelId="{B59B6E92-7E8A-4C85-8614-3C5CA1697E26}" type="presParOf" srcId="{E48F4F02-768A-45AF-BDEE-CEB33116A88A}" destId="{4DDD27F2-141A-454B-9C9C-7AE23DFC386F}" srcOrd="3" destOrd="0" presId="urn:microsoft.com/office/officeart/2018/5/layout/IconCircleLabelList"/>
    <dgm:cxn modelId="{02C8C686-35D6-44B4-B5A0-E56615B7BE3C}" type="presParOf" srcId="{FEE65141-BA22-41C3-9C08-50F3C6BE55D0}" destId="{9A200A09-F04A-42CD-A19D-F72D2B27D3BF}" srcOrd="1" destOrd="0" presId="urn:microsoft.com/office/officeart/2018/5/layout/IconCircleLabelList"/>
    <dgm:cxn modelId="{4A3BB690-5A15-40C0-805E-9EFA4FB1E3FC}" type="presParOf" srcId="{FEE65141-BA22-41C3-9C08-50F3C6BE55D0}" destId="{F1C89321-9CC3-45B5-BF53-AB9905A72232}" srcOrd="2" destOrd="0" presId="urn:microsoft.com/office/officeart/2018/5/layout/IconCircleLabelList"/>
    <dgm:cxn modelId="{F64AD996-CC3D-4714-9D55-5411D70E3917}" type="presParOf" srcId="{F1C89321-9CC3-45B5-BF53-AB9905A72232}" destId="{24B8DD37-9605-48FE-9A5D-18E84BDF8824}" srcOrd="0" destOrd="0" presId="urn:microsoft.com/office/officeart/2018/5/layout/IconCircleLabelList"/>
    <dgm:cxn modelId="{72FA3F4A-C150-4578-AC72-88FC796F111C}" type="presParOf" srcId="{F1C89321-9CC3-45B5-BF53-AB9905A72232}" destId="{924113BD-8E2E-47A4-BDF0-3BBA30B2B595}" srcOrd="1" destOrd="0" presId="urn:microsoft.com/office/officeart/2018/5/layout/IconCircleLabelList"/>
    <dgm:cxn modelId="{D601372F-184E-4A53-AFA2-9E73694EABC1}" type="presParOf" srcId="{F1C89321-9CC3-45B5-BF53-AB9905A72232}" destId="{9D8CEA88-B858-4EE8-8A2C-43F5D012F215}" srcOrd="2" destOrd="0" presId="urn:microsoft.com/office/officeart/2018/5/layout/IconCircleLabelList"/>
    <dgm:cxn modelId="{D47B4B3A-4985-437E-BADF-438BE37249B8}" type="presParOf" srcId="{F1C89321-9CC3-45B5-BF53-AB9905A72232}" destId="{A102C195-ED44-4891-A0A6-77A99FF0ABB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89DF5F-91BD-4C98-99D7-1BDEAF3E476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07E0611-36D3-4177-AA2F-82E95239A71F}">
      <dgm:prSet phldrT="[Texte]" custT="1"/>
      <dgm:spPr/>
      <dgm:t>
        <a:bodyPr/>
        <a:lstStyle/>
        <a:p>
          <a:r>
            <a:rPr lang="fr-FR" sz="1050" b="1" dirty="0" err="1">
              <a:latin typeface="Aptos" panose="020B0004020202020204" pitchFamily="34" charset="0"/>
            </a:rPr>
            <a:t>Citizens</a:t>
          </a:r>
          <a:r>
            <a:rPr lang="fr-FR" sz="1050" dirty="0">
              <a:latin typeface="Aptos" panose="020B0004020202020204" pitchFamily="34" charset="0"/>
            </a:rPr>
            <a:t> </a:t>
          </a:r>
          <a:endParaRPr lang="fr-BE" sz="1050" dirty="0">
            <a:latin typeface="Aptos" panose="020B0004020202020204" pitchFamily="34" charset="0"/>
          </a:endParaRPr>
        </a:p>
      </dgm:t>
    </dgm:pt>
    <dgm:pt modelId="{31F47928-D835-497A-A2E3-C02D75BFA7FA}" type="parTrans" cxnId="{8EF4A29C-B2BA-429F-B59A-E43AE393D89D}">
      <dgm:prSet/>
      <dgm:spPr/>
      <dgm:t>
        <a:bodyPr/>
        <a:lstStyle/>
        <a:p>
          <a:endParaRPr lang="fr-BE"/>
        </a:p>
      </dgm:t>
    </dgm:pt>
    <dgm:pt modelId="{3EE56C33-C3A6-4560-B9D5-2158F23C5D45}" type="sibTrans" cxnId="{8EF4A29C-B2BA-429F-B59A-E43AE393D89D}">
      <dgm:prSet/>
      <dgm:spPr/>
      <dgm:t>
        <a:bodyPr/>
        <a:lstStyle/>
        <a:p>
          <a:endParaRPr lang="fr-BE"/>
        </a:p>
      </dgm:t>
    </dgm:pt>
    <dgm:pt modelId="{042AEA8B-2E3C-4493-B0F5-57A6C2DDA5B6}">
      <dgm:prSet phldrT="[Texte]" custT="1"/>
      <dgm:spPr/>
      <dgm:t>
        <a:bodyPr/>
        <a:lstStyle/>
        <a:p>
          <a:r>
            <a:rPr lang="fr-FR" sz="1000" b="1" dirty="0" err="1">
              <a:latin typeface="Aptos" panose="020B0004020202020204" pitchFamily="34" charset="0"/>
            </a:rPr>
            <a:t>Parliament</a:t>
          </a:r>
          <a:endParaRPr lang="fr-BE" sz="1000" b="1" dirty="0">
            <a:latin typeface="Aptos" panose="020B0004020202020204" pitchFamily="34" charset="0"/>
          </a:endParaRPr>
        </a:p>
      </dgm:t>
    </dgm:pt>
    <dgm:pt modelId="{A60FEBC4-4D8D-412E-8516-E218FC4F6B5E}" type="parTrans" cxnId="{9B7A60FF-23C6-4828-BD2C-3F8B077E64F2}">
      <dgm:prSet/>
      <dgm:spPr/>
      <dgm:t>
        <a:bodyPr/>
        <a:lstStyle/>
        <a:p>
          <a:endParaRPr lang="fr-BE"/>
        </a:p>
      </dgm:t>
    </dgm:pt>
    <dgm:pt modelId="{50C833B0-2CD3-4073-82DD-ECA958B29970}" type="sibTrans" cxnId="{9B7A60FF-23C6-4828-BD2C-3F8B077E64F2}">
      <dgm:prSet/>
      <dgm:spPr/>
      <dgm:t>
        <a:bodyPr/>
        <a:lstStyle/>
        <a:p>
          <a:endParaRPr lang="fr-BE"/>
        </a:p>
      </dgm:t>
    </dgm:pt>
    <dgm:pt modelId="{FB8FFDBE-52FC-4CAA-870E-0D48DED81CC3}" type="pres">
      <dgm:prSet presAssocID="{9589DF5F-91BD-4C98-99D7-1BDEAF3E4763}" presName="compositeShape" presStyleCnt="0">
        <dgm:presLayoutVars>
          <dgm:chMax val="7"/>
          <dgm:dir/>
          <dgm:resizeHandles val="exact"/>
        </dgm:presLayoutVars>
      </dgm:prSet>
      <dgm:spPr/>
    </dgm:pt>
    <dgm:pt modelId="{6573C34F-D05E-4C52-B24A-FE859C3AA640}" type="pres">
      <dgm:prSet presAssocID="{107E0611-36D3-4177-AA2F-82E95239A71F}" presName="circ1" presStyleLbl="vennNode1" presStyleIdx="0" presStyleCnt="2"/>
      <dgm:spPr/>
    </dgm:pt>
    <dgm:pt modelId="{42DD4B07-B6A6-4FA2-B177-B1884BEE28B5}" type="pres">
      <dgm:prSet presAssocID="{107E0611-36D3-4177-AA2F-82E95239A71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83EA89-C11D-4019-B1BD-62237E792619}" type="pres">
      <dgm:prSet presAssocID="{042AEA8B-2E3C-4493-B0F5-57A6C2DDA5B6}" presName="circ2" presStyleLbl="vennNode1" presStyleIdx="1" presStyleCnt="2"/>
      <dgm:spPr/>
    </dgm:pt>
    <dgm:pt modelId="{437B7A56-7096-4271-8C35-EB2DC3F640E7}" type="pres">
      <dgm:prSet presAssocID="{042AEA8B-2E3C-4493-B0F5-57A6C2DDA5B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939C617-D61C-4E2A-A53A-341B6BE3F086}" type="presOf" srcId="{107E0611-36D3-4177-AA2F-82E95239A71F}" destId="{42DD4B07-B6A6-4FA2-B177-B1884BEE28B5}" srcOrd="1" destOrd="0" presId="urn:microsoft.com/office/officeart/2005/8/layout/venn1"/>
    <dgm:cxn modelId="{06E4001F-1EB5-4337-9AE2-A888E126BBFB}" type="presOf" srcId="{042AEA8B-2E3C-4493-B0F5-57A6C2DDA5B6}" destId="{7F83EA89-C11D-4019-B1BD-62237E792619}" srcOrd="0" destOrd="0" presId="urn:microsoft.com/office/officeart/2005/8/layout/venn1"/>
    <dgm:cxn modelId="{5C10E33B-F637-4A23-8C31-66B3B7E5C455}" type="presOf" srcId="{042AEA8B-2E3C-4493-B0F5-57A6C2DDA5B6}" destId="{437B7A56-7096-4271-8C35-EB2DC3F640E7}" srcOrd="1" destOrd="0" presId="urn:microsoft.com/office/officeart/2005/8/layout/venn1"/>
    <dgm:cxn modelId="{8EF4A29C-B2BA-429F-B59A-E43AE393D89D}" srcId="{9589DF5F-91BD-4C98-99D7-1BDEAF3E4763}" destId="{107E0611-36D3-4177-AA2F-82E95239A71F}" srcOrd="0" destOrd="0" parTransId="{31F47928-D835-497A-A2E3-C02D75BFA7FA}" sibTransId="{3EE56C33-C3A6-4560-B9D5-2158F23C5D45}"/>
    <dgm:cxn modelId="{DCEAFDC5-77A9-4A27-8B86-6E77140AA4D1}" type="presOf" srcId="{9589DF5F-91BD-4C98-99D7-1BDEAF3E4763}" destId="{FB8FFDBE-52FC-4CAA-870E-0D48DED81CC3}" srcOrd="0" destOrd="0" presId="urn:microsoft.com/office/officeart/2005/8/layout/venn1"/>
    <dgm:cxn modelId="{F6C868D8-9E9E-4C4B-BD61-5069266D646E}" type="presOf" srcId="{107E0611-36D3-4177-AA2F-82E95239A71F}" destId="{6573C34F-D05E-4C52-B24A-FE859C3AA640}" srcOrd="0" destOrd="0" presId="urn:microsoft.com/office/officeart/2005/8/layout/venn1"/>
    <dgm:cxn modelId="{9B7A60FF-23C6-4828-BD2C-3F8B077E64F2}" srcId="{9589DF5F-91BD-4C98-99D7-1BDEAF3E4763}" destId="{042AEA8B-2E3C-4493-B0F5-57A6C2DDA5B6}" srcOrd="1" destOrd="0" parTransId="{A60FEBC4-4D8D-412E-8516-E218FC4F6B5E}" sibTransId="{50C833B0-2CD3-4073-82DD-ECA958B29970}"/>
    <dgm:cxn modelId="{7DB6D2EB-9432-47C8-85A9-DBBAB60AD9DB}" type="presParOf" srcId="{FB8FFDBE-52FC-4CAA-870E-0D48DED81CC3}" destId="{6573C34F-D05E-4C52-B24A-FE859C3AA640}" srcOrd="0" destOrd="0" presId="urn:microsoft.com/office/officeart/2005/8/layout/venn1"/>
    <dgm:cxn modelId="{CBD9C96E-7AAA-40A7-A2D0-78FCE8E5FD6B}" type="presParOf" srcId="{FB8FFDBE-52FC-4CAA-870E-0D48DED81CC3}" destId="{42DD4B07-B6A6-4FA2-B177-B1884BEE28B5}" srcOrd="1" destOrd="0" presId="urn:microsoft.com/office/officeart/2005/8/layout/venn1"/>
    <dgm:cxn modelId="{DC3120CF-9C18-4D32-9028-2A92778B7F5F}" type="presParOf" srcId="{FB8FFDBE-52FC-4CAA-870E-0D48DED81CC3}" destId="{7F83EA89-C11D-4019-B1BD-62237E792619}" srcOrd="2" destOrd="0" presId="urn:microsoft.com/office/officeart/2005/8/layout/venn1"/>
    <dgm:cxn modelId="{24833F55-54C1-4177-8FF0-B654915B4D26}" type="presParOf" srcId="{FB8FFDBE-52FC-4CAA-870E-0D48DED81CC3}" destId="{437B7A56-7096-4271-8C35-EB2DC3F640E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C433B6-F7FB-424E-B3DB-B898AE47747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94AB9AD-A7BF-4E39-94AB-E3CB86FCA1FC}">
      <dgm:prSet phldrT="[Texte]" custT="1"/>
      <dgm:spPr/>
      <dgm:t>
        <a:bodyPr/>
        <a:lstStyle/>
        <a:p>
          <a:r>
            <a:rPr lang="fr-FR" sz="1100" b="1" dirty="0" err="1">
              <a:latin typeface="Aptos" panose="020B0004020202020204" pitchFamily="34" charset="0"/>
            </a:rPr>
            <a:t>Citizens</a:t>
          </a:r>
          <a:endParaRPr lang="fr-BE" sz="1100" b="1" dirty="0">
            <a:latin typeface="Aptos" panose="020B0004020202020204" pitchFamily="34" charset="0"/>
          </a:endParaRPr>
        </a:p>
      </dgm:t>
    </dgm:pt>
    <dgm:pt modelId="{1A5C31E6-1647-4453-92DF-2C07335CEEFD}" type="parTrans" cxnId="{902C21ED-E03D-4F7E-B7F1-194762039E45}">
      <dgm:prSet/>
      <dgm:spPr/>
      <dgm:t>
        <a:bodyPr/>
        <a:lstStyle/>
        <a:p>
          <a:endParaRPr lang="fr-BE"/>
        </a:p>
      </dgm:t>
    </dgm:pt>
    <dgm:pt modelId="{D861AFFC-CF4B-48CC-B5F3-59A4B67ABB0B}" type="sibTrans" cxnId="{902C21ED-E03D-4F7E-B7F1-194762039E45}">
      <dgm:prSet/>
      <dgm:spPr/>
      <dgm:t>
        <a:bodyPr/>
        <a:lstStyle/>
        <a:p>
          <a:endParaRPr lang="fr-BE"/>
        </a:p>
      </dgm:t>
    </dgm:pt>
    <dgm:pt modelId="{4E1A8EEB-D0E7-4C9E-84F1-0E9B7F6E7820}">
      <dgm:prSet phldrT="[Texte]" custT="1"/>
      <dgm:spPr/>
      <dgm:t>
        <a:bodyPr/>
        <a:lstStyle/>
        <a:p>
          <a:r>
            <a:rPr lang="fr-FR" sz="1050" b="1" dirty="0">
              <a:latin typeface="Aptos" panose="020B0004020202020204" pitchFamily="34" charset="0"/>
            </a:rPr>
            <a:t>Gvt</a:t>
          </a:r>
          <a:endParaRPr lang="fr-BE" sz="1050" b="1" dirty="0">
            <a:latin typeface="Aptos" panose="020B0004020202020204" pitchFamily="34" charset="0"/>
          </a:endParaRPr>
        </a:p>
      </dgm:t>
    </dgm:pt>
    <dgm:pt modelId="{FCD8452A-F1C4-4ADE-A1F1-5B156F869FE9}" type="parTrans" cxnId="{0104A279-A63D-4F51-8A2E-D6A7A867EE2F}">
      <dgm:prSet/>
      <dgm:spPr/>
      <dgm:t>
        <a:bodyPr/>
        <a:lstStyle/>
        <a:p>
          <a:endParaRPr lang="fr-BE"/>
        </a:p>
      </dgm:t>
    </dgm:pt>
    <dgm:pt modelId="{766C3867-C95F-4B73-9CC5-72C14B657870}" type="sibTrans" cxnId="{0104A279-A63D-4F51-8A2E-D6A7A867EE2F}">
      <dgm:prSet/>
      <dgm:spPr/>
      <dgm:t>
        <a:bodyPr/>
        <a:lstStyle/>
        <a:p>
          <a:endParaRPr lang="fr-BE"/>
        </a:p>
      </dgm:t>
    </dgm:pt>
    <dgm:pt modelId="{C9DD8469-7927-409B-A556-A2CBFF8E7557}" type="pres">
      <dgm:prSet presAssocID="{1AC433B6-F7FB-424E-B3DB-B898AE477471}" presName="compositeShape" presStyleCnt="0">
        <dgm:presLayoutVars>
          <dgm:chMax val="7"/>
          <dgm:dir/>
          <dgm:resizeHandles val="exact"/>
        </dgm:presLayoutVars>
      </dgm:prSet>
      <dgm:spPr/>
    </dgm:pt>
    <dgm:pt modelId="{C794C3D8-B471-442B-9166-0D85C1FFDEFE}" type="pres">
      <dgm:prSet presAssocID="{194AB9AD-A7BF-4E39-94AB-E3CB86FCA1FC}" presName="circ1" presStyleLbl="vennNode1" presStyleIdx="0" presStyleCnt="2"/>
      <dgm:spPr/>
    </dgm:pt>
    <dgm:pt modelId="{D4727F05-C3A0-44CC-ACDE-12CF47BE747D}" type="pres">
      <dgm:prSet presAssocID="{194AB9AD-A7BF-4E39-94AB-E3CB86FCA1F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CF5724E-649D-4D5A-9875-DF832C988DDC}" type="pres">
      <dgm:prSet presAssocID="{4E1A8EEB-D0E7-4C9E-84F1-0E9B7F6E7820}" presName="circ2" presStyleLbl="vennNode1" presStyleIdx="1" presStyleCnt="2"/>
      <dgm:spPr/>
    </dgm:pt>
    <dgm:pt modelId="{B3876328-9A8B-400F-BE17-A7CCCE7D3AA6}" type="pres">
      <dgm:prSet presAssocID="{4E1A8EEB-D0E7-4C9E-84F1-0E9B7F6E782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8CAB83A-FE1A-4048-9D18-74961E52AD70}" type="presOf" srcId="{4E1A8EEB-D0E7-4C9E-84F1-0E9B7F6E7820}" destId="{B3876328-9A8B-400F-BE17-A7CCCE7D3AA6}" srcOrd="1" destOrd="0" presId="urn:microsoft.com/office/officeart/2005/8/layout/venn1"/>
    <dgm:cxn modelId="{97D7A140-40CA-4613-8EC4-4A5FFEF6F1C7}" type="presOf" srcId="{4E1A8EEB-D0E7-4C9E-84F1-0E9B7F6E7820}" destId="{ACF5724E-649D-4D5A-9875-DF832C988DDC}" srcOrd="0" destOrd="0" presId="urn:microsoft.com/office/officeart/2005/8/layout/venn1"/>
    <dgm:cxn modelId="{0104A279-A63D-4F51-8A2E-D6A7A867EE2F}" srcId="{1AC433B6-F7FB-424E-B3DB-B898AE477471}" destId="{4E1A8EEB-D0E7-4C9E-84F1-0E9B7F6E7820}" srcOrd="1" destOrd="0" parTransId="{FCD8452A-F1C4-4ADE-A1F1-5B156F869FE9}" sibTransId="{766C3867-C95F-4B73-9CC5-72C14B657870}"/>
    <dgm:cxn modelId="{2878E48B-39C1-48CB-A249-055460727386}" type="presOf" srcId="{194AB9AD-A7BF-4E39-94AB-E3CB86FCA1FC}" destId="{D4727F05-C3A0-44CC-ACDE-12CF47BE747D}" srcOrd="1" destOrd="0" presId="urn:microsoft.com/office/officeart/2005/8/layout/venn1"/>
    <dgm:cxn modelId="{2110F38E-61E2-47DD-9B80-3AB44F6C1FF8}" type="presOf" srcId="{194AB9AD-A7BF-4E39-94AB-E3CB86FCA1FC}" destId="{C794C3D8-B471-442B-9166-0D85C1FFDEFE}" srcOrd="0" destOrd="0" presId="urn:microsoft.com/office/officeart/2005/8/layout/venn1"/>
    <dgm:cxn modelId="{902C21ED-E03D-4F7E-B7F1-194762039E45}" srcId="{1AC433B6-F7FB-424E-B3DB-B898AE477471}" destId="{194AB9AD-A7BF-4E39-94AB-E3CB86FCA1FC}" srcOrd="0" destOrd="0" parTransId="{1A5C31E6-1647-4453-92DF-2C07335CEEFD}" sibTransId="{D861AFFC-CF4B-48CC-B5F3-59A4B67ABB0B}"/>
    <dgm:cxn modelId="{003B09FA-4C60-4483-9246-24204825D363}" type="presOf" srcId="{1AC433B6-F7FB-424E-B3DB-B898AE477471}" destId="{C9DD8469-7927-409B-A556-A2CBFF8E7557}" srcOrd="0" destOrd="0" presId="urn:microsoft.com/office/officeart/2005/8/layout/venn1"/>
    <dgm:cxn modelId="{D81E5B9C-8E63-4EEA-9CA3-C78EF97ECC4D}" type="presParOf" srcId="{C9DD8469-7927-409B-A556-A2CBFF8E7557}" destId="{C794C3D8-B471-442B-9166-0D85C1FFDEFE}" srcOrd="0" destOrd="0" presId="urn:microsoft.com/office/officeart/2005/8/layout/venn1"/>
    <dgm:cxn modelId="{43F21D45-BECE-4D1B-9C89-31C884E6AE76}" type="presParOf" srcId="{C9DD8469-7927-409B-A556-A2CBFF8E7557}" destId="{D4727F05-C3A0-44CC-ACDE-12CF47BE747D}" srcOrd="1" destOrd="0" presId="urn:microsoft.com/office/officeart/2005/8/layout/venn1"/>
    <dgm:cxn modelId="{D3D2E707-9FD4-41E0-964D-CB12D15EE358}" type="presParOf" srcId="{C9DD8469-7927-409B-A556-A2CBFF8E7557}" destId="{ACF5724E-649D-4D5A-9875-DF832C988DDC}" srcOrd="2" destOrd="0" presId="urn:microsoft.com/office/officeart/2005/8/layout/venn1"/>
    <dgm:cxn modelId="{EFC77305-678B-4395-9151-E44FA95DAE46}" type="presParOf" srcId="{C9DD8469-7927-409B-A556-A2CBFF8E7557}" destId="{B3876328-9A8B-400F-BE17-A7CCCE7D3AA6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89DF5F-91BD-4C98-99D7-1BDEAF3E476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07E0611-36D3-4177-AA2F-82E95239A71F}">
      <dgm:prSet phldrT="[Texte]" custT="1"/>
      <dgm:spPr/>
      <dgm:t>
        <a:bodyPr/>
        <a:lstStyle/>
        <a:p>
          <a:r>
            <a:rPr lang="fr-FR" sz="1000" b="1" dirty="0" err="1">
              <a:latin typeface="Aptos" panose="020B0004020202020204" pitchFamily="34" charset="0"/>
            </a:rPr>
            <a:t>Parliament</a:t>
          </a:r>
          <a:r>
            <a:rPr lang="fr-FR" sz="900" dirty="0">
              <a:latin typeface="Aptos" panose="020B0004020202020204" pitchFamily="34" charset="0"/>
            </a:rPr>
            <a:t> </a:t>
          </a:r>
          <a:endParaRPr lang="fr-BE" sz="900" dirty="0">
            <a:latin typeface="Aptos" panose="020B0004020202020204" pitchFamily="34" charset="0"/>
          </a:endParaRPr>
        </a:p>
      </dgm:t>
    </dgm:pt>
    <dgm:pt modelId="{31F47928-D835-497A-A2E3-C02D75BFA7FA}" type="parTrans" cxnId="{8EF4A29C-B2BA-429F-B59A-E43AE393D89D}">
      <dgm:prSet/>
      <dgm:spPr/>
      <dgm:t>
        <a:bodyPr/>
        <a:lstStyle/>
        <a:p>
          <a:endParaRPr lang="fr-BE"/>
        </a:p>
      </dgm:t>
    </dgm:pt>
    <dgm:pt modelId="{3EE56C33-C3A6-4560-B9D5-2158F23C5D45}" type="sibTrans" cxnId="{8EF4A29C-B2BA-429F-B59A-E43AE393D89D}">
      <dgm:prSet/>
      <dgm:spPr/>
      <dgm:t>
        <a:bodyPr/>
        <a:lstStyle/>
        <a:p>
          <a:endParaRPr lang="fr-BE"/>
        </a:p>
      </dgm:t>
    </dgm:pt>
    <dgm:pt modelId="{042AEA8B-2E3C-4493-B0F5-57A6C2DDA5B6}">
      <dgm:prSet phldrT="[Texte]" custT="1"/>
      <dgm:spPr/>
      <dgm:t>
        <a:bodyPr/>
        <a:lstStyle/>
        <a:p>
          <a:endParaRPr lang="fr-FR" sz="1000" b="1" dirty="0">
            <a:latin typeface="Aptos" panose="020B0004020202020204" pitchFamily="34" charset="0"/>
          </a:endParaRPr>
        </a:p>
        <a:p>
          <a:r>
            <a:rPr lang="fr-FR" sz="1000" b="1" dirty="0">
              <a:latin typeface="Aptos" panose="020B0004020202020204" pitchFamily="34" charset="0"/>
            </a:rPr>
            <a:t>Gvt</a:t>
          </a:r>
          <a:endParaRPr lang="fr-FR" sz="900" b="1" dirty="0">
            <a:latin typeface="Aptos" panose="020B0004020202020204" pitchFamily="34" charset="0"/>
          </a:endParaRPr>
        </a:p>
        <a:p>
          <a:endParaRPr lang="fr-BE" sz="900" b="1" dirty="0"/>
        </a:p>
      </dgm:t>
    </dgm:pt>
    <dgm:pt modelId="{A60FEBC4-4D8D-412E-8516-E218FC4F6B5E}" type="parTrans" cxnId="{9B7A60FF-23C6-4828-BD2C-3F8B077E64F2}">
      <dgm:prSet/>
      <dgm:spPr/>
      <dgm:t>
        <a:bodyPr/>
        <a:lstStyle/>
        <a:p>
          <a:endParaRPr lang="fr-BE"/>
        </a:p>
      </dgm:t>
    </dgm:pt>
    <dgm:pt modelId="{50C833B0-2CD3-4073-82DD-ECA958B29970}" type="sibTrans" cxnId="{9B7A60FF-23C6-4828-BD2C-3F8B077E64F2}">
      <dgm:prSet/>
      <dgm:spPr/>
      <dgm:t>
        <a:bodyPr/>
        <a:lstStyle/>
        <a:p>
          <a:endParaRPr lang="fr-BE"/>
        </a:p>
      </dgm:t>
    </dgm:pt>
    <dgm:pt modelId="{FB8FFDBE-52FC-4CAA-870E-0D48DED81CC3}" type="pres">
      <dgm:prSet presAssocID="{9589DF5F-91BD-4C98-99D7-1BDEAF3E4763}" presName="compositeShape" presStyleCnt="0">
        <dgm:presLayoutVars>
          <dgm:chMax val="7"/>
          <dgm:dir/>
          <dgm:resizeHandles val="exact"/>
        </dgm:presLayoutVars>
      </dgm:prSet>
      <dgm:spPr/>
    </dgm:pt>
    <dgm:pt modelId="{6573C34F-D05E-4C52-B24A-FE859C3AA640}" type="pres">
      <dgm:prSet presAssocID="{107E0611-36D3-4177-AA2F-82E95239A71F}" presName="circ1" presStyleLbl="vennNode1" presStyleIdx="0" presStyleCnt="2"/>
      <dgm:spPr/>
    </dgm:pt>
    <dgm:pt modelId="{42DD4B07-B6A6-4FA2-B177-B1884BEE28B5}" type="pres">
      <dgm:prSet presAssocID="{107E0611-36D3-4177-AA2F-82E95239A71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83EA89-C11D-4019-B1BD-62237E792619}" type="pres">
      <dgm:prSet presAssocID="{042AEA8B-2E3C-4493-B0F5-57A6C2DDA5B6}" presName="circ2" presStyleLbl="vennNode1" presStyleIdx="1" presStyleCnt="2"/>
      <dgm:spPr/>
    </dgm:pt>
    <dgm:pt modelId="{437B7A56-7096-4271-8C35-EB2DC3F640E7}" type="pres">
      <dgm:prSet presAssocID="{042AEA8B-2E3C-4493-B0F5-57A6C2DDA5B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939C617-D61C-4E2A-A53A-341B6BE3F086}" type="presOf" srcId="{107E0611-36D3-4177-AA2F-82E95239A71F}" destId="{42DD4B07-B6A6-4FA2-B177-B1884BEE28B5}" srcOrd="1" destOrd="0" presId="urn:microsoft.com/office/officeart/2005/8/layout/venn1"/>
    <dgm:cxn modelId="{06E4001F-1EB5-4337-9AE2-A888E126BBFB}" type="presOf" srcId="{042AEA8B-2E3C-4493-B0F5-57A6C2DDA5B6}" destId="{7F83EA89-C11D-4019-B1BD-62237E792619}" srcOrd="0" destOrd="0" presId="urn:microsoft.com/office/officeart/2005/8/layout/venn1"/>
    <dgm:cxn modelId="{5C10E33B-F637-4A23-8C31-66B3B7E5C455}" type="presOf" srcId="{042AEA8B-2E3C-4493-B0F5-57A6C2DDA5B6}" destId="{437B7A56-7096-4271-8C35-EB2DC3F640E7}" srcOrd="1" destOrd="0" presId="urn:microsoft.com/office/officeart/2005/8/layout/venn1"/>
    <dgm:cxn modelId="{8EF4A29C-B2BA-429F-B59A-E43AE393D89D}" srcId="{9589DF5F-91BD-4C98-99D7-1BDEAF3E4763}" destId="{107E0611-36D3-4177-AA2F-82E95239A71F}" srcOrd="0" destOrd="0" parTransId="{31F47928-D835-497A-A2E3-C02D75BFA7FA}" sibTransId="{3EE56C33-C3A6-4560-B9D5-2158F23C5D45}"/>
    <dgm:cxn modelId="{DCEAFDC5-77A9-4A27-8B86-6E77140AA4D1}" type="presOf" srcId="{9589DF5F-91BD-4C98-99D7-1BDEAF3E4763}" destId="{FB8FFDBE-52FC-4CAA-870E-0D48DED81CC3}" srcOrd="0" destOrd="0" presId="urn:microsoft.com/office/officeart/2005/8/layout/venn1"/>
    <dgm:cxn modelId="{F6C868D8-9E9E-4C4B-BD61-5069266D646E}" type="presOf" srcId="{107E0611-36D3-4177-AA2F-82E95239A71F}" destId="{6573C34F-D05E-4C52-B24A-FE859C3AA640}" srcOrd="0" destOrd="0" presId="urn:microsoft.com/office/officeart/2005/8/layout/venn1"/>
    <dgm:cxn modelId="{9B7A60FF-23C6-4828-BD2C-3F8B077E64F2}" srcId="{9589DF5F-91BD-4C98-99D7-1BDEAF3E4763}" destId="{042AEA8B-2E3C-4493-B0F5-57A6C2DDA5B6}" srcOrd="1" destOrd="0" parTransId="{A60FEBC4-4D8D-412E-8516-E218FC4F6B5E}" sibTransId="{50C833B0-2CD3-4073-82DD-ECA958B29970}"/>
    <dgm:cxn modelId="{7DB6D2EB-9432-47C8-85A9-DBBAB60AD9DB}" type="presParOf" srcId="{FB8FFDBE-52FC-4CAA-870E-0D48DED81CC3}" destId="{6573C34F-D05E-4C52-B24A-FE859C3AA640}" srcOrd="0" destOrd="0" presId="urn:microsoft.com/office/officeart/2005/8/layout/venn1"/>
    <dgm:cxn modelId="{CBD9C96E-7AAA-40A7-A2D0-78FCE8E5FD6B}" type="presParOf" srcId="{FB8FFDBE-52FC-4CAA-870E-0D48DED81CC3}" destId="{42DD4B07-B6A6-4FA2-B177-B1884BEE28B5}" srcOrd="1" destOrd="0" presId="urn:microsoft.com/office/officeart/2005/8/layout/venn1"/>
    <dgm:cxn modelId="{DC3120CF-9C18-4D32-9028-2A92778B7F5F}" type="presParOf" srcId="{FB8FFDBE-52FC-4CAA-870E-0D48DED81CC3}" destId="{7F83EA89-C11D-4019-B1BD-62237E792619}" srcOrd="2" destOrd="0" presId="urn:microsoft.com/office/officeart/2005/8/layout/venn1"/>
    <dgm:cxn modelId="{24833F55-54C1-4177-8FF0-B654915B4D26}" type="presParOf" srcId="{FB8FFDBE-52FC-4CAA-870E-0D48DED81CC3}" destId="{437B7A56-7096-4271-8C35-EB2DC3F640E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C433B6-F7FB-424E-B3DB-B898AE47747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94AB9AD-A7BF-4E39-94AB-E3CB86FCA1FC}">
      <dgm:prSet phldrT="[Texte]" custT="1"/>
      <dgm:spPr/>
      <dgm:t>
        <a:bodyPr/>
        <a:lstStyle/>
        <a:p>
          <a:r>
            <a:rPr lang="fr-FR" sz="1100" b="1" dirty="0" err="1">
              <a:latin typeface="Aptos" panose="020B0004020202020204" pitchFamily="34" charset="0"/>
            </a:rPr>
            <a:t>Citizens</a:t>
          </a:r>
          <a:r>
            <a:rPr lang="fr-FR" sz="1100" b="1" dirty="0"/>
            <a:t>	</a:t>
          </a:r>
          <a:endParaRPr lang="fr-BE" sz="1100" b="1" dirty="0"/>
        </a:p>
      </dgm:t>
    </dgm:pt>
    <dgm:pt modelId="{1A5C31E6-1647-4453-92DF-2C07335CEEFD}" type="parTrans" cxnId="{902C21ED-E03D-4F7E-B7F1-194762039E45}">
      <dgm:prSet/>
      <dgm:spPr/>
      <dgm:t>
        <a:bodyPr/>
        <a:lstStyle/>
        <a:p>
          <a:endParaRPr lang="fr-BE"/>
        </a:p>
      </dgm:t>
    </dgm:pt>
    <dgm:pt modelId="{D861AFFC-CF4B-48CC-B5F3-59A4B67ABB0B}" type="sibTrans" cxnId="{902C21ED-E03D-4F7E-B7F1-194762039E45}">
      <dgm:prSet/>
      <dgm:spPr/>
      <dgm:t>
        <a:bodyPr/>
        <a:lstStyle/>
        <a:p>
          <a:endParaRPr lang="fr-BE"/>
        </a:p>
      </dgm:t>
    </dgm:pt>
    <dgm:pt modelId="{4E1A8EEB-D0E7-4C9E-84F1-0E9B7F6E7820}">
      <dgm:prSet phldrT="[Texte]" custT="1"/>
      <dgm:spPr/>
      <dgm:t>
        <a:bodyPr/>
        <a:lstStyle/>
        <a:p>
          <a:r>
            <a:rPr lang="fr-FR" sz="1050" b="1" dirty="0" err="1">
              <a:latin typeface="Aptos" panose="020B0004020202020204" pitchFamily="34" charset="0"/>
            </a:rPr>
            <a:t>MPs</a:t>
          </a:r>
          <a:endParaRPr lang="fr-BE" sz="1050" b="1" dirty="0">
            <a:latin typeface="Aptos" panose="020B0004020202020204" pitchFamily="34" charset="0"/>
          </a:endParaRPr>
        </a:p>
      </dgm:t>
    </dgm:pt>
    <dgm:pt modelId="{FCD8452A-F1C4-4ADE-A1F1-5B156F869FE9}" type="parTrans" cxnId="{0104A279-A63D-4F51-8A2E-D6A7A867EE2F}">
      <dgm:prSet/>
      <dgm:spPr/>
      <dgm:t>
        <a:bodyPr/>
        <a:lstStyle/>
        <a:p>
          <a:endParaRPr lang="fr-BE"/>
        </a:p>
      </dgm:t>
    </dgm:pt>
    <dgm:pt modelId="{766C3867-C95F-4B73-9CC5-72C14B657870}" type="sibTrans" cxnId="{0104A279-A63D-4F51-8A2E-D6A7A867EE2F}">
      <dgm:prSet/>
      <dgm:spPr/>
      <dgm:t>
        <a:bodyPr/>
        <a:lstStyle/>
        <a:p>
          <a:endParaRPr lang="fr-BE"/>
        </a:p>
      </dgm:t>
    </dgm:pt>
    <dgm:pt modelId="{C9DD8469-7927-409B-A556-A2CBFF8E7557}" type="pres">
      <dgm:prSet presAssocID="{1AC433B6-F7FB-424E-B3DB-B898AE477471}" presName="compositeShape" presStyleCnt="0">
        <dgm:presLayoutVars>
          <dgm:chMax val="7"/>
          <dgm:dir/>
          <dgm:resizeHandles val="exact"/>
        </dgm:presLayoutVars>
      </dgm:prSet>
      <dgm:spPr/>
    </dgm:pt>
    <dgm:pt modelId="{C794C3D8-B471-442B-9166-0D85C1FFDEFE}" type="pres">
      <dgm:prSet presAssocID="{194AB9AD-A7BF-4E39-94AB-E3CB86FCA1FC}" presName="circ1" presStyleLbl="vennNode1" presStyleIdx="0" presStyleCnt="2"/>
      <dgm:spPr/>
    </dgm:pt>
    <dgm:pt modelId="{D4727F05-C3A0-44CC-ACDE-12CF47BE747D}" type="pres">
      <dgm:prSet presAssocID="{194AB9AD-A7BF-4E39-94AB-E3CB86FCA1F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CF5724E-649D-4D5A-9875-DF832C988DDC}" type="pres">
      <dgm:prSet presAssocID="{4E1A8EEB-D0E7-4C9E-84F1-0E9B7F6E7820}" presName="circ2" presStyleLbl="vennNode1" presStyleIdx="1" presStyleCnt="2"/>
      <dgm:spPr/>
    </dgm:pt>
    <dgm:pt modelId="{B3876328-9A8B-400F-BE17-A7CCCE7D3AA6}" type="pres">
      <dgm:prSet presAssocID="{4E1A8EEB-D0E7-4C9E-84F1-0E9B7F6E782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8CAB83A-FE1A-4048-9D18-74961E52AD70}" type="presOf" srcId="{4E1A8EEB-D0E7-4C9E-84F1-0E9B7F6E7820}" destId="{B3876328-9A8B-400F-BE17-A7CCCE7D3AA6}" srcOrd="1" destOrd="0" presId="urn:microsoft.com/office/officeart/2005/8/layout/venn1"/>
    <dgm:cxn modelId="{97D7A140-40CA-4613-8EC4-4A5FFEF6F1C7}" type="presOf" srcId="{4E1A8EEB-D0E7-4C9E-84F1-0E9B7F6E7820}" destId="{ACF5724E-649D-4D5A-9875-DF832C988DDC}" srcOrd="0" destOrd="0" presId="urn:microsoft.com/office/officeart/2005/8/layout/venn1"/>
    <dgm:cxn modelId="{0104A279-A63D-4F51-8A2E-D6A7A867EE2F}" srcId="{1AC433B6-F7FB-424E-B3DB-B898AE477471}" destId="{4E1A8EEB-D0E7-4C9E-84F1-0E9B7F6E7820}" srcOrd="1" destOrd="0" parTransId="{FCD8452A-F1C4-4ADE-A1F1-5B156F869FE9}" sibTransId="{766C3867-C95F-4B73-9CC5-72C14B657870}"/>
    <dgm:cxn modelId="{2878E48B-39C1-48CB-A249-055460727386}" type="presOf" srcId="{194AB9AD-A7BF-4E39-94AB-E3CB86FCA1FC}" destId="{D4727F05-C3A0-44CC-ACDE-12CF47BE747D}" srcOrd="1" destOrd="0" presId="urn:microsoft.com/office/officeart/2005/8/layout/venn1"/>
    <dgm:cxn modelId="{2110F38E-61E2-47DD-9B80-3AB44F6C1FF8}" type="presOf" srcId="{194AB9AD-A7BF-4E39-94AB-E3CB86FCA1FC}" destId="{C794C3D8-B471-442B-9166-0D85C1FFDEFE}" srcOrd="0" destOrd="0" presId="urn:microsoft.com/office/officeart/2005/8/layout/venn1"/>
    <dgm:cxn modelId="{902C21ED-E03D-4F7E-B7F1-194762039E45}" srcId="{1AC433B6-F7FB-424E-B3DB-B898AE477471}" destId="{194AB9AD-A7BF-4E39-94AB-E3CB86FCA1FC}" srcOrd="0" destOrd="0" parTransId="{1A5C31E6-1647-4453-92DF-2C07335CEEFD}" sibTransId="{D861AFFC-CF4B-48CC-B5F3-59A4B67ABB0B}"/>
    <dgm:cxn modelId="{003B09FA-4C60-4483-9246-24204825D363}" type="presOf" srcId="{1AC433B6-F7FB-424E-B3DB-B898AE477471}" destId="{C9DD8469-7927-409B-A556-A2CBFF8E7557}" srcOrd="0" destOrd="0" presId="urn:microsoft.com/office/officeart/2005/8/layout/venn1"/>
    <dgm:cxn modelId="{D81E5B9C-8E63-4EEA-9CA3-C78EF97ECC4D}" type="presParOf" srcId="{C9DD8469-7927-409B-A556-A2CBFF8E7557}" destId="{C794C3D8-B471-442B-9166-0D85C1FFDEFE}" srcOrd="0" destOrd="0" presId="urn:microsoft.com/office/officeart/2005/8/layout/venn1"/>
    <dgm:cxn modelId="{43F21D45-BECE-4D1B-9C89-31C884E6AE76}" type="presParOf" srcId="{C9DD8469-7927-409B-A556-A2CBFF8E7557}" destId="{D4727F05-C3A0-44CC-ACDE-12CF47BE747D}" srcOrd="1" destOrd="0" presId="urn:microsoft.com/office/officeart/2005/8/layout/venn1"/>
    <dgm:cxn modelId="{D3D2E707-9FD4-41E0-964D-CB12D15EE358}" type="presParOf" srcId="{C9DD8469-7927-409B-A556-A2CBFF8E7557}" destId="{ACF5724E-649D-4D5A-9875-DF832C988DDC}" srcOrd="2" destOrd="0" presId="urn:microsoft.com/office/officeart/2005/8/layout/venn1"/>
    <dgm:cxn modelId="{EFC77305-678B-4395-9151-E44FA95DAE46}" type="presParOf" srcId="{C9DD8469-7927-409B-A556-A2CBFF8E7557}" destId="{B3876328-9A8B-400F-BE17-A7CCCE7D3AA6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B5F06-021C-4A8A-B100-CF52AC3EE427}">
      <dsp:nvSpPr>
        <dsp:cNvPr id="0" name=""/>
        <dsp:cNvSpPr/>
      </dsp:nvSpPr>
      <dsp:spPr>
        <a:xfrm>
          <a:off x="2395856" y="21933"/>
          <a:ext cx="1921500" cy="19215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4354E-AB26-4112-ADBF-3E92D92D5F55}">
      <dsp:nvSpPr>
        <dsp:cNvPr id="0" name=""/>
        <dsp:cNvSpPr/>
      </dsp:nvSpPr>
      <dsp:spPr>
        <a:xfrm>
          <a:off x="2805356" y="431433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D27F2-141A-454B-9C9C-7AE23DFC386F}">
      <dsp:nvSpPr>
        <dsp:cNvPr id="0" name=""/>
        <dsp:cNvSpPr/>
      </dsp:nvSpPr>
      <dsp:spPr>
        <a:xfrm>
          <a:off x="1704808" y="2394540"/>
          <a:ext cx="315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800" kern="1200" dirty="0">
              <a:latin typeface="Aptos" panose="020B0004020202020204" pitchFamily="34" charset="0"/>
            </a:rPr>
            <a:t>I.1. Democratic </a:t>
          </a:r>
          <a:r>
            <a:rPr lang="fr-FR" sz="1800" kern="1200" dirty="0" err="1">
              <a:latin typeface="Aptos" panose="020B0004020202020204" pitchFamily="34" charset="0"/>
            </a:rPr>
            <a:t>theories</a:t>
          </a:r>
          <a:r>
            <a:rPr lang="fr-FR" sz="1800" kern="1200" dirty="0">
              <a:latin typeface="Aptos" panose="020B0004020202020204" pitchFamily="34" charset="0"/>
            </a:rPr>
            <a:t> </a:t>
          </a:r>
          <a:r>
            <a:rPr lang="fr-FR" sz="1800" b="1" i="1" kern="1200" dirty="0" err="1">
              <a:latin typeface="Aptos" panose="020B0004020202020204" pitchFamily="34" charset="0"/>
            </a:rPr>
            <a:t>presuppose</a:t>
          </a:r>
          <a:r>
            <a:rPr lang="fr-FR" sz="1800" b="1" i="1" kern="1200" dirty="0">
              <a:latin typeface="Aptos" panose="020B0004020202020204" pitchFamily="34" charset="0"/>
            </a:rPr>
            <a:t> </a:t>
          </a:r>
          <a:r>
            <a:rPr lang="fr-FR" sz="1800" b="1" i="1" kern="1200" dirty="0" err="1">
              <a:latin typeface="Aptos" panose="020B0004020202020204" pitchFamily="34" charset="0"/>
            </a:rPr>
            <a:t>mistrust</a:t>
          </a:r>
          <a:r>
            <a:rPr lang="fr-FR" sz="1800" b="1" i="1" kern="1200" dirty="0">
              <a:latin typeface="Aptos" panose="020B0004020202020204" pitchFamily="34" charset="0"/>
            </a:rPr>
            <a:t> </a:t>
          </a:r>
          <a:r>
            <a:rPr lang="fr-FR" sz="1800" kern="1200" dirty="0">
              <a:latin typeface="Aptos" panose="020B0004020202020204" pitchFamily="34" charset="0"/>
            </a:rPr>
            <a:t>of </a:t>
          </a:r>
          <a:r>
            <a:rPr lang="fr-FR" sz="1800" kern="1200" dirty="0" err="1">
              <a:latin typeface="Aptos" panose="020B0004020202020204" pitchFamily="34" charset="0"/>
            </a:rPr>
            <a:t>political</a:t>
          </a:r>
          <a:r>
            <a:rPr lang="fr-FR" sz="1800" kern="1200" dirty="0">
              <a:latin typeface="Aptos" panose="020B0004020202020204" pitchFamily="34" charset="0"/>
            </a:rPr>
            <a:t> power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1704808" y="2394540"/>
        <a:ext cx="3150000" cy="855000"/>
      </dsp:txXfrm>
    </dsp:sp>
    <dsp:sp modelId="{24B8DD37-9605-48FE-9A5D-18E84BDF8824}">
      <dsp:nvSpPr>
        <dsp:cNvPr id="0" name=""/>
        <dsp:cNvSpPr/>
      </dsp:nvSpPr>
      <dsp:spPr>
        <a:xfrm>
          <a:off x="6097106" y="21933"/>
          <a:ext cx="1921500" cy="19215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113BD-8E2E-47A4-BDF0-3BBA30B2B595}">
      <dsp:nvSpPr>
        <dsp:cNvPr id="0" name=""/>
        <dsp:cNvSpPr/>
      </dsp:nvSpPr>
      <dsp:spPr>
        <a:xfrm>
          <a:off x="6506606" y="431433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2C195-ED44-4891-A0A6-77A99FF0ABB4}">
      <dsp:nvSpPr>
        <dsp:cNvPr id="0" name=""/>
        <dsp:cNvSpPr/>
      </dsp:nvSpPr>
      <dsp:spPr>
        <a:xfrm>
          <a:off x="5539304" y="2395181"/>
          <a:ext cx="315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800" kern="1200" dirty="0">
              <a:latin typeface="Aptos" panose="020B0004020202020204" pitchFamily="34" charset="0"/>
            </a:rPr>
            <a:t>I.2. … and </a:t>
          </a:r>
          <a:r>
            <a:rPr lang="fr-FR" sz="1800" b="1" i="1" kern="1200" dirty="0" err="1">
              <a:latin typeface="Aptos" panose="020B0004020202020204" pitchFamily="34" charset="0"/>
            </a:rPr>
            <a:t>prescribe</a:t>
          </a:r>
          <a:r>
            <a:rPr lang="fr-FR" sz="1800" b="1" i="1" kern="1200" dirty="0">
              <a:latin typeface="Aptos" panose="020B0004020202020204" pitchFamily="34" charset="0"/>
            </a:rPr>
            <a:t> trust </a:t>
          </a:r>
          <a:r>
            <a:rPr lang="fr-FR" sz="1800" kern="1200" dirty="0">
              <a:latin typeface="Aptos" panose="020B0004020202020204" pitchFamily="34" charset="0"/>
            </a:rPr>
            <a:t>in </a:t>
          </a:r>
          <a:r>
            <a:rPr lang="fr-FR" sz="1800" kern="1200" dirty="0" err="1">
              <a:latin typeface="Aptos" panose="020B0004020202020204" pitchFamily="34" charset="0"/>
            </a:rPr>
            <a:t>political</a:t>
          </a:r>
          <a:r>
            <a:rPr lang="fr-FR" sz="1800" kern="1200" dirty="0">
              <a:latin typeface="Aptos" panose="020B0004020202020204" pitchFamily="34" charset="0"/>
            </a:rPr>
            <a:t> power at the same time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5539304" y="2395181"/>
        <a:ext cx="3150000" cy="85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C34F-D05E-4C52-B24A-FE859C3AA640}">
      <dsp:nvSpPr>
        <dsp:cNvPr id="0" name=""/>
        <dsp:cNvSpPr/>
      </dsp:nvSpPr>
      <dsp:spPr>
        <a:xfrm>
          <a:off x="45927" y="58108"/>
          <a:ext cx="1132875" cy="11328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 err="1">
              <a:latin typeface="Aptos" panose="020B0004020202020204" pitchFamily="34" charset="0"/>
            </a:rPr>
            <a:t>Citizens</a:t>
          </a:r>
          <a:r>
            <a:rPr lang="fr-FR" sz="1050" kern="1200" dirty="0">
              <a:latin typeface="Aptos" panose="020B0004020202020204" pitchFamily="34" charset="0"/>
            </a:rPr>
            <a:t> </a:t>
          </a:r>
          <a:endParaRPr lang="fr-BE" sz="1050" kern="1200" dirty="0">
            <a:latin typeface="Aptos" panose="020B0004020202020204" pitchFamily="34" charset="0"/>
          </a:endParaRPr>
        </a:p>
      </dsp:txBody>
      <dsp:txXfrm>
        <a:off x="204121" y="191699"/>
        <a:ext cx="653189" cy="865694"/>
      </dsp:txXfrm>
    </dsp:sp>
    <dsp:sp modelId="{7F83EA89-C11D-4019-B1BD-62237E792619}">
      <dsp:nvSpPr>
        <dsp:cNvPr id="0" name=""/>
        <dsp:cNvSpPr/>
      </dsp:nvSpPr>
      <dsp:spPr>
        <a:xfrm>
          <a:off x="862414" y="58108"/>
          <a:ext cx="1132875" cy="11328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 err="1">
              <a:latin typeface="Aptos" panose="020B0004020202020204" pitchFamily="34" charset="0"/>
            </a:rPr>
            <a:t>Parliament</a:t>
          </a:r>
          <a:endParaRPr lang="fr-BE" sz="1000" b="1" kern="1200" dirty="0">
            <a:latin typeface="Aptos" panose="020B0004020202020204" pitchFamily="34" charset="0"/>
          </a:endParaRPr>
        </a:p>
      </dsp:txBody>
      <dsp:txXfrm>
        <a:off x="1183905" y="191699"/>
        <a:ext cx="653189" cy="865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4C3D8-B471-442B-9166-0D85C1FFDEFE}">
      <dsp:nvSpPr>
        <dsp:cNvPr id="0" name=""/>
        <dsp:cNvSpPr/>
      </dsp:nvSpPr>
      <dsp:spPr>
        <a:xfrm>
          <a:off x="207075" y="3397"/>
          <a:ext cx="1242297" cy="12422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 err="1">
              <a:latin typeface="Aptos" panose="020B0004020202020204" pitchFamily="34" charset="0"/>
            </a:rPr>
            <a:t>Citizens</a:t>
          </a:r>
          <a:endParaRPr lang="fr-BE" sz="1100" b="1" kern="1200" dirty="0">
            <a:latin typeface="Aptos" panose="020B0004020202020204" pitchFamily="34" charset="0"/>
          </a:endParaRPr>
        </a:p>
      </dsp:txBody>
      <dsp:txXfrm>
        <a:off x="380549" y="149891"/>
        <a:ext cx="716279" cy="949310"/>
      </dsp:txXfrm>
    </dsp:sp>
    <dsp:sp modelId="{ACF5724E-649D-4D5A-9875-DF832C988DDC}">
      <dsp:nvSpPr>
        <dsp:cNvPr id="0" name=""/>
        <dsp:cNvSpPr/>
      </dsp:nvSpPr>
      <dsp:spPr>
        <a:xfrm>
          <a:off x="1102424" y="3397"/>
          <a:ext cx="1242297" cy="12422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latin typeface="Aptos" panose="020B0004020202020204" pitchFamily="34" charset="0"/>
            </a:rPr>
            <a:t>Gvt</a:t>
          </a:r>
          <a:endParaRPr lang="fr-BE" sz="1050" b="1" kern="1200" dirty="0">
            <a:latin typeface="Aptos" panose="020B0004020202020204" pitchFamily="34" charset="0"/>
          </a:endParaRPr>
        </a:p>
      </dsp:txBody>
      <dsp:txXfrm>
        <a:off x="1454968" y="149891"/>
        <a:ext cx="716279" cy="94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C34F-D05E-4C52-B24A-FE859C3AA640}">
      <dsp:nvSpPr>
        <dsp:cNvPr id="0" name=""/>
        <dsp:cNvSpPr/>
      </dsp:nvSpPr>
      <dsp:spPr>
        <a:xfrm>
          <a:off x="79429" y="3397"/>
          <a:ext cx="1242297" cy="12422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 err="1">
              <a:latin typeface="Aptos" panose="020B0004020202020204" pitchFamily="34" charset="0"/>
            </a:rPr>
            <a:t>Parliament</a:t>
          </a:r>
          <a:r>
            <a:rPr lang="fr-FR" sz="900" kern="1200" dirty="0">
              <a:latin typeface="Aptos" panose="020B0004020202020204" pitchFamily="34" charset="0"/>
            </a:rPr>
            <a:t> </a:t>
          </a:r>
          <a:endParaRPr lang="fr-BE" sz="900" kern="1200" dirty="0">
            <a:latin typeface="Aptos" panose="020B0004020202020204" pitchFamily="34" charset="0"/>
          </a:endParaRPr>
        </a:p>
      </dsp:txBody>
      <dsp:txXfrm>
        <a:off x="252903" y="149891"/>
        <a:ext cx="716279" cy="949310"/>
      </dsp:txXfrm>
    </dsp:sp>
    <dsp:sp modelId="{7F83EA89-C11D-4019-B1BD-62237E792619}">
      <dsp:nvSpPr>
        <dsp:cNvPr id="0" name=""/>
        <dsp:cNvSpPr/>
      </dsp:nvSpPr>
      <dsp:spPr>
        <a:xfrm>
          <a:off x="974779" y="3397"/>
          <a:ext cx="1242297" cy="12422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b="1" kern="1200" dirty="0">
            <a:latin typeface="Aptos" panose="020B00040202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latin typeface="Aptos" panose="020B0004020202020204" pitchFamily="34" charset="0"/>
            </a:rPr>
            <a:t>Gvt</a:t>
          </a:r>
          <a:endParaRPr lang="fr-FR" sz="900" b="1" kern="1200" dirty="0">
            <a:latin typeface="Aptos" panose="020B00040202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900" b="1" kern="1200" dirty="0"/>
        </a:p>
      </dsp:txBody>
      <dsp:txXfrm>
        <a:off x="1327323" y="149891"/>
        <a:ext cx="716279" cy="94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4C3D8-B471-442B-9166-0D85C1FFDEFE}">
      <dsp:nvSpPr>
        <dsp:cNvPr id="0" name=""/>
        <dsp:cNvSpPr/>
      </dsp:nvSpPr>
      <dsp:spPr>
        <a:xfrm>
          <a:off x="43158" y="77060"/>
          <a:ext cx="1064586" cy="10645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 err="1">
              <a:latin typeface="Aptos" panose="020B0004020202020204" pitchFamily="34" charset="0"/>
            </a:rPr>
            <a:t>Citizens</a:t>
          </a:r>
          <a:r>
            <a:rPr lang="fr-FR" sz="1100" b="1" kern="1200" dirty="0"/>
            <a:t>	</a:t>
          </a:r>
          <a:endParaRPr lang="fr-BE" sz="1100" b="1" kern="1200" dirty="0"/>
        </a:p>
      </dsp:txBody>
      <dsp:txXfrm>
        <a:off x="191817" y="202597"/>
        <a:ext cx="613815" cy="813511"/>
      </dsp:txXfrm>
    </dsp:sp>
    <dsp:sp modelId="{ACF5724E-649D-4D5A-9875-DF832C988DDC}">
      <dsp:nvSpPr>
        <dsp:cNvPr id="0" name=""/>
        <dsp:cNvSpPr/>
      </dsp:nvSpPr>
      <dsp:spPr>
        <a:xfrm>
          <a:off x="810428" y="77060"/>
          <a:ext cx="1064586" cy="10645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 err="1">
              <a:latin typeface="Aptos" panose="020B0004020202020204" pitchFamily="34" charset="0"/>
            </a:rPr>
            <a:t>MPs</a:t>
          </a:r>
          <a:endParaRPr lang="fr-BE" sz="1050" b="1" kern="1200" dirty="0">
            <a:latin typeface="Aptos" panose="020B0004020202020204" pitchFamily="34" charset="0"/>
          </a:endParaRPr>
        </a:p>
      </dsp:txBody>
      <dsp:txXfrm>
        <a:off x="1112540" y="202597"/>
        <a:ext cx="613815" cy="813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A8DB6-6EE5-4440-B940-4B4C75E4AF97}" type="datetimeFigureOut">
              <a:rPr lang="fr-BE" smtClean="0"/>
              <a:t>09-07-24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D2E20-74F1-4433-B8D2-B0DDC150D8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464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D2E20-74F1-4433-B8D2-B0DDC150D877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646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D2E20-74F1-4433-B8D2-B0DDC150D877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4906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D2E20-74F1-4433-B8D2-B0DDC150D877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685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BE55-1E1B-4CB4-A07C-AEAAD034633B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6F2B-0FBE-403F-B253-AE08AC78F745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9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4924-465B-43D4-83BD-3057CBEDB4A5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77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255A-C7FF-479D-85C9-02DF68838E54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8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5A5D-E392-4E17-9050-26ADE989937A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03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7F75-A500-4A7D-B098-C241C2166A8B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4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9161-4B40-46FA-986F-00F71F2CBC98}" type="datetime1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6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61C7-22E9-4283-85E6-ED3B3B8EBA85}" type="datetime1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2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ABC29-DD7F-4E61-9003-05DE943F00DC}" type="datetime1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1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78053-D1B3-4E9C-BB12-CA12795C184A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7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B1F2-F289-476F-9F86-1B260A289172}" type="datetime1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4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A84AA6AE-B381-4F87-825C-31B01B361816}" type="datetime1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56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1.svg"/><Relationship Id="rId5" Type="http://schemas.openxmlformats.org/officeDocument/2006/relationships/diagramData" Target="../diagrams/data1.xml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2.png"/><Relationship Id="rId21" Type="http://schemas.openxmlformats.org/officeDocument/2006/relationships/diagramQuickStyle" Target="../diagrams/quickStyle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49F9F0F-FB8C-5565-247C-BDCC156B5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A4FDDF-F59C-428B-8603-3A86D7593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dessin, art, peinture&#10;&#10;Description générée automatiquement">
            <a:extLst>
              <a:ext uri="{FF2B5EF4-FFF2-40B4-BE49-F238E27FC236}">
                <a16:creationId xmlns:a16="http://schemas.microsoft.com/office/drawing/2014/main" id="{D151F65D-6FC9-3616-B846-F5A3415F18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r="15725" b="-1"/>
          <a:stretch/>
        </p:blipFill>
        <p:spPr>
          <a:xfrm>
            <a:off x="1" y="1"/>
            <a:ext cx="12192000" cy="685798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F77DE7-ECCB-F33D-75FA-A3883021861F}"/>
              </a:ext>
            </a:extLst>
          </p:cNvPr>
          <p:cNvSpPr txBox="1"/>
          <p:nvPr/>
        </p:nvSpPr>
        <p:spPr>
          <a:xfrm>
            <a:off x="2245807" y="2117936"/>
            <a:ext cx="7807569" cy="32796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Trust in political institutions: </a:t>
            </a:r>
          </a:p>
          <a:p>
            <a:pPr algn="ctr"/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constitutional law’s part</a:t>
            </a:r>
          </a:p>
          <a:p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Léna Geron (</a:t>
            </a: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ULiège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&amp; Céline </a:t>
            </a: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Romainville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UCLouvain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ICONS | Madrid 2024 | 9 July 2024</a:t>
            </a:r>
          </a:p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trust in governance systems</a:t>
            </a:r>
            <a:endParaRPr lang="fr-BE" sz="2400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4A9C3D8-D5CB-F85C-92D5-034D5BB56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899" y="-11"/>
            <a:ext cx="1822102" cy="80885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9E72364-9FAA-C388-EA14-547BB0CED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491614" cy="841793"/>
          </a:xfrm>
          <a:prstGeom prst="rect">
            <a:avLst/>
          </a:prstGeom>
        </p:spPr>
      </p:pic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0B5DCF6B-2FF6-335E-2391-144E16B2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358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747C0B7-421D-81E5-518F-9C1EA4461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050322"/>
              </p:ext>
            </p:extLst>
          </p:nvPr>
        </p:nvGraphicFramePr>
        <p:xfrm>
          <a:off x="1243012" y="102934"/>
          <a:ext cx="9944099" cy="6654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0750">
                  <a:extLst>
                    <a:ext uri="{9D8B030D-6E8A-4147-A177-3AD203B41FA5}">
                      <a16:colId xmlns:a16="http://schemas.microsoft.com/office/drawing/2014/main" val="466765699"/>
                    </a:ext>
                  </a:extLst>
                </a:gridCol>
                <a:gridCol w="3577330">
                  <a:extLst>
                    <a:ext uri="{9D8B030D-6E8A-4147-A177-3AD203B41FA5}">
                      <a16:colId xmlns:a16="http://schemas.microsoft.com/office/drawing/2014/main" val="3801304229"/>
                    </a:ext>
                  </a:extLst>
                </a:gridCol>
                <a:gridCol w="3416019">
                  <a:extLst>
                    <a:ext uri="{9D8B030D-6E8A-4147-A177-3AD203B41FA5}">
                      <a16:colId xmlns:a16="http://schemas.microsoft.com/office/drawing/2014/main" val="2590763913"/>
                    </a:ext>
                  </a:extLst>
                </a:gridCol>
              </a:tblGrid>
              <a:tr h="632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Object of trust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cap="small">
                          <a:effectLst/>
                          <a:latin typeface="Aptos" panose="020B0004020202020204" pitchFamily="34" charset="0"/>
                        </a:rPr>
                        <a:t>Formalized in constitutional law</a:t>
                      </a:r>
                      <a:endParaRPr lang="fr-BE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cap="small" dirty="0">
                          <a:effectLst/>
                          <a:latin typeface="Aptos" panose="020B0004020202020204" pitchFamily="34" charset="0"/>
                        </a:rPr>
                        <a:t>Real object of trust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cap="small" dirty="0">
                          <a:effectLst/>
                          <a:latin typeface="Aptos" panose="020B0004020202020204" pitchFamily="34" charset="0"/>
                        </a:rPr>
                        <a:t>(empirical theories)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/>
                </a:tc>
                <a:extLst>
                  <a:ext uri="{0D108BD9-81ED-4DB2-BD59-A6C34878D82A}">
                    <a16:rowId xmlns:a16="http://schemas.microsoft.com/office/drawing/2014/main" val="153136254"/>
                  </a:ext>
                </a:extLst>
              </a:tr>
              <a:tr h="807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Represented citizens // Parliament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Fulfilment of </a:t>
                      </a: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Parliament's functions </a:t>
                      </a: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in the respect of the principles stated by the Constitution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  <a:latin typeface="Aptos" panose="020B0004020202020204" pitchFamily="34" charset="0"/>
                        </a:rPr>
                        <a:t>Ensuring a stable social order</a:t>
                      </a:r>
                      <a:endParaRPr lang="fr-BE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/>
                </a:tc>
                <a:extLst>
                  <a:ext uri="{0D108BD9-81ED-4DB2-BD59-A6C34878D82A}">
                    <a16:rowId xmlns:a16="http://schemas.microsoft.com/office/drawing/2014/main" val="3983844874"/>
                  </a:ext>
                </a:extLst>
              </a:tr>
              <a:tr h="20592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Represented citizens // representatives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Acting in the </a:t>
                      </a: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public interest</a:t>
                      </a: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, law makes it possible to deviate from election promises (&gt;&lt; imperative mandate)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Integrity, probity, transparency</a:t>
                      </a:r>
                      <a:endParaRPr lang="fr-BE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Act according to </a:t>
                      </a: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category/individual interests</a:t>
                      </a: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, respect </a:t>
                      </a: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electoral promises</a:t>
                      </a:r>
                      <a:endParaRPr lang="fr-BE" sz="1400" b="1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Efficiency</a:t>
                      </a: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 and </a:t>
                      </a: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expertise</a:t>
                      </a:r>
                      <a:endParaRPr lang="fr-BE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/>
                </a:tc>
                <a:extLst>
                  <a:ext uri="{0D108BD9-81ED-4DB2-BD59-A6C34878D82A}">
                    <a16:rowId xmlns:a16="http://schemas.microsoft.com/office/drawing/2014/main" val="3687937171"/>
                  </a:ext>
                </a:extLst>
              </a:tr>
              <a:tr h="13677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Parliament // Government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Government policy statement</a:t>
                      </a:r>
                      <a:endParaRPr lang="fr-BE" sz="1400" b="1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Efficiency</a:t>
                      </a: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 of government action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Integrity, probity, transparency</a:t>
                      </a:r>
                      <a:endParaRPr lang="fr-BE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Agreements between </a:t>
                      </a: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political parties</a:t>
                      </a:r>
                      <a:endParaRPr lang="fr-BE" sz="1400" b="1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Efficiency</a:t>
                      </a: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 and </a:t>
                      </a: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expertise</a:t>
                      </a:r>
                      <a:endParaRPr lang="fr-BE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/>
                </a:tc>
                <a:extLst>
                  <a:ext uri="{0D108BD9-81ED-4DB2-BD59-A6C34878D82A}">
                    <a16:rowId xmlns:a16="http://schemas.microsoft.com/office/drawing/2014/main" val="2302924190"/>
                  </a:ext>
                </a:extLst>
              </a:tr>
              <a:tr h="17511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  <a:latin typeface="Aptos" panose="020B0004020202020204" pitchFamily="34" charset="0"/>
                        </a:rPr>
                        <a:t>Citizens// Government</a:t>
                      </a:r>
                      <a:endParaRPr lang="fr-BE" sz="1400" kern="10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fr-BE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Fulfilment of </a:t>
                      </a: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Government’s functions </a:t>
                      </a: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(established by the Constitution) in the respect of the principles stated by the Constitution)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00" dirty="0" err="1">
                          <a:effectLst/>
                          <a:latin typeface="Aptos" panose="020B0004020202020204" pitchFamily="34" charset="0"/>
                        </a:rPr>
                        <a:t>Readibility</a:t>
                      </a:r>
                      <a:r>
                        <a:rPr lang="fr-BE" sz="1400" b="1" kern="100" dirty="0"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sincerity</a:t>
                      </a:r>
                      <a:r>
                        <a:rPr lang="fr-BE" sz="1400" b="1" kern="100" dirty="0"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reactivity</a:t>
                      </a:r>
                      <a:r>
                        <a:rPr lang="fr-BE" sz="1400" b="1" kern="100" dirty="0"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accountability</a:t>
                      </a:r>
                      <a:endParaRPr lang="fr-BE" sz="1400" b="1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71" marR="38671" marT="0" marB="0"/>
                </a:tc>
                <a:extLst>
                  <a:ext uri="{0D108BD9-81ED-4DB2-BD59-A6C34878D82A}">
                    <a16:rowId xmlns:a16="http://schemas.microsoft.com/office/drawing/2014/main" val="4185303195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7BDBAE5-55B2-03F0-EE35-9D376388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7743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2FCE80C-CDF4-F576-C5D3-EFF84AAB30C0}"/>
              </a:ext>
            </a:extLst>
          </p:cNvPr>
          <p:cNvSpPr txBox="1">
            <a:spLocks/>
          </p:cNvSpPr>
          <p:nvPr/>
        </p:nvSpPr>
        <p:spPr>
          <a:xfrm>
            <a:off x="924988" y="1071541"/>
            <a:ext cx="10342023" cy="120962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II.2. The main issues of trust in the social sciences and </a:t>
            </a:r>
            <a:r>
              <a:rPr lang="fr-FR" sz="3200" b="1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their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application in </a:t>
            </a:r>
            <a:r>
              <a:rPr lang="fr-FR" sz="3200" b="1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constitutional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fr-FR" sz="3200" b="1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law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93ED5CD-5558-5D1F-5203-C4409D564307}"/>
              </a:ext>
            </a:extLst>
          </p:cNvPr>
          <p:cNvSpPr txBox="1"/>
          <p:nvPr/>
        </p:nvSpPr>
        <p:spPr>
          <a:xfrm>
            <a:off x="1985609" y="2844932"/>
            <a:ext cx="8430987" cy="200054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3000" dirty="0">
              <a:latin typeface="Aptos" panose="020B0004020202020204" pitchFamily="34" charset="0"/>
            </a:endParaRPr>
          </a:p>
          <a:p>
            <a:pPr algn="ctr"/>
            <a:r>
              <a:rPr lang="fr-FR" sz="3000" dirty="0">
                <a:latin typeface="Aptos" panose="020B0004020202020204" pitchFamily="34" charset="0"/>
              </a:rPr>
              <a:t>2. </a:t>
            </a:r>
            <a:r>
              <a:rPr lang="fr-FR" sz="3200" dirty="0" err="1">
                <a:latin typeface="Aptos" panose="020B0004020202020204" pitchFamily="34" charset="0"/>
              </a:rPr>
              <a:t>Constitutional</a:t>
            </a:r>
            <a:r>
              <a:rPr lang="fr-FR" sz="3200" dirty="0">
                <a:latin typeface="Aptos" panose="020B0004020202020204" pitchFamily="34" charset="0"/>
              </a:rPr>
              <a:t> </a:t>
            </a:r>
            <a:r>
              <a:rPr lang="fr-FR" sz="3200" dirty="0" err="1">
                <a:latin typeface="Aptos" panose="020B0004020202020204" pitchFamily="34" charset="0"/>
              </a:rPr>
              <a:t>law</a:t>
            </a:r>
            <a:r>
              <a:rPr lang="fr-FR" sz="3200" dirty="0">
                <a:latin typeface="Aptos" panose="020B0004020202020204" pitchFamily="34" charset="0"/>
              </a:rPr>
              <a:t> </a:t>
            </a:r>
            <a:r>
              <a:rPr lang="fr-FR" sz="3200" b="1" dirty="0">
                <a:latin typeface="Aptos" panose="020B0004020202020204" pitchFamily="34" charset="0"/>
              </a:rPr>
              <a:t>formalises</a:t>
            </a:r>
            <a:r>
              <a:rPr lang="fr-FR" sz="3200" dirty="0">
                <a:latin typeface="Aptos" panose="020B0004020202020204" pitchFamily="34" charset="0"/>
              </a:rPr>
              <a:t> </a:t>
            </a:r>
            <a:r>
              <a:rPr lang="fr-FR" sz="3200" dirty="0" err="1">
                <a:latin typeface="Aptos" panose="020B0004020202020204" pitchFamily="34" charset="0"/>
              </a:rPr>
              <a:t>sometimes</a:t>
            </a:r>
            <a:r>
              <a:rPr lang="fr-FR" sz="3200" dirty="0">
                <a:latin typeface="Aptos" panose="020B0004020202020204" pitchFamily="34" charset="0"/>
              </a:rPr>
              <a:t> </a:t>
            </a:r>
            <a:r>
              <a:rPr lang="fr-FR" sz="3200" dirty="0" err="1">
                <a:latin typeface="Aptos" panose="020B0004020202020204" pitchFamily="34" charset="0"/>
              </a:rPr>
              <a:t>relationship</a:t>
            </a:r>
            <a:r>
              <a:rPr lang="fr-FR" sz="3200" dirty="0">
                <a:latin typeface="Aptos" panose="020B0004020202020204" pitchFamily="34" charset="0"/>
              </a:rPr>
              <a:t> of </a:t>
            </a:r>
            <a:r>
              <a:rPr lang="fr-FR" sz="3200" dirty="0" err="1">
                <a:latin typeface="Aptos" panose="020B0004020202020204" pitchFamily="34" charset="0"/>
              </a:rPr>
              <a:t>political</a:t>
            </a:r>
            <a:r>
              <a:rPr lang="fr-FR" sz="3200" dirty="0">
                <a:latin typeface="Aptos" panose="020B0004020202020204" pitchFamily="34" charset="0"/>
              </a:rPr>
              <a:t> trust</a:t>
            </a:r>
          </a:p>
          <a:p>
            <a:pPr algn="ctr"/>
            <a:endParaRPr lang="fr-BE" sz="3000" b="1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6D28FC2-07FD-59F3-F38B-19AF83E6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11</a:t>
            </a:fld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909F665-C1AB-C9FD-0E09-50F509030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1614" cy="8417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3A29810-97FE-3412-5635-62EC2F055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899" y="-11"/>
            <a:ext cx="1822102" cy="8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93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63CEBBE-6690-0F79-892A-1D638EA77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049850"/>
              </p:ext>
            </p:extLst>
          </p:nvPr>
        </p:nvGraphicFramePr>
        <p:xfrm>
          <a:off x="1946595" y="465716"/>
          <a:ext cx="8861400" cy="5677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8611">
                  <a:extLst>
                    <a:ext uri="{9D8B030D-6E8A-4147-A177-3AD203B41FA5}">
                      <a16:colId xmlns:a16="http://schemas.microsoft.com/office/drawing/2014/main" val="3634052906"/>
                    </a:ext>
                  </a:extLst>
                </a:gridCol>
                <a:gridCol w="2609662">
                  <a:extLst>
                    <a:ext uri="{9D8B030D-6E8A-4147-A177-3AD203B41FA5}">
                      <a16:colId xmlns:a16="http://schemas.microsoft.com/office/drawing/2014/main" val="166062514"/>
                    </a:ext>
                  </a:extLst>
                </a:gridCol>
                <a:gridCol w="2833127">
                  <a:extLst>
                    <a:ext uri="{9D8B030D-6E8A-4147-A177-3AD203B41FA5}">
                      <a16:colId xmlns:a16="http://schemas.microsoft.com/office/drawing/2014/main" val="2747208096"/>
                    </a:ext>
                  </a:extLst>
                </a:gridCol>
              </a:tblGrid>
              <a:tr h="10850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7" marR="56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cap="small" dirty="0">
                          <a:effectLst/>
                          <a:latin typeface="Aptos" panose="020B0004020202020204" pitchFamily="34" charset="0"/>
                        </a:rPr>
                        <a:t>Degree of formalisation of trust by constitutional law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7" marR="56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cap="small">
                          <a:effectLst/>
                          <a:latin typeface="Aptos" panose="020B0004020202020204" pitchFamily="34" charset="0"/>
                        </a:rPr>
                        <a:t>Formalisation of mechanisms for controlling and sanctioning the loss of trust</a:t>
                      </a:r>
                      <a:endParaRPr lang="fr-BE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7" marR="56537" marT="0" marB="0"/>
                </a:tc>
                <a:extLst>
                  <a:ext uri="{0D108BD9-81ED-4DB2-BD59-A6C34878D82A}">
                    <a16:rowId xmlns:a16="http://schemas.microsoft.com/office/drawing/2014/main" val="437048465"/>
                  </a:ext>
                </a:extLst>
              </a:tr>
              <a:tr h="8636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Parliament/represented citizens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7" marR="565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Very little formalisation (vote)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7" marR="565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None but other mechanisms can be activated (constitutional Court)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7" marR="56537" marT="0" marB="0"/>
                </a:tc>
                <a:extLst>
                  <a:ext uri="{0D108BD9-81ED-4DB2-BD59-A6C34878D82A}">
                    <a16:rowId xmlns:a16="http://schemas.microsoft.com/office/drawing/2014/main" val="942423713"/>
                  </a:ext>
                </a:extLst>
              </a:tr>
              <a:tr h="9914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Representatives/represented citizens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7" marR="565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Very little formalisation (vote)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7" marR="565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  <a:latin typeface="Aptos" panose="020B0004020202020204" pitchFamily="34" charset="0"/>
                        </a:rPr>
                        <a:t>Non-re-election of elected representatives</a:t>
                      </a:r>
                      <a:endParaRPr lang="fr-BE" sz="1400" kern="10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  <a:latin typeface="Aptos" panose="020B0004020202020204" pitchFamily="34" charset="0"/>
                        </a:rPr>
                        <a:t>Recall</a:t>
                      </a:r>
                      <a:endParaRPr lang="fr-BE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7" marR="56537" marT="0" marB="0"/>
                </a:tc>
                <a:extLst>
                  <a:ext uri="{0D108BD9-81ED-4DB2-BD59-A6C34878D82A}">
                    <a16:rowId xmlns:a16="http://schemas.microsoft.com/office/drawing/2014/main" val="4226863029"/>
                  </a:ext>
                </a:extLst>
              </a:tr>
              <a:tr h="17457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  <a:latin typeface="Aptos" panose="020B0004020202020204" pitchFamily="34" charset="0"/>
                        </a:rPr>
                        <a:t>Parliament/Government/Ministers</a:t>
                      </a:r>
                      <a:endParaRPr lang="fr-BE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7" marR="565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Varies considerably (rationalisation of relations Parliament/Government vs absence of rationalisation of ministerial responsibility)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7" marR="565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Motions of no confidence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&gt;Tools weakened by the role of political parties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7" marR="56537" marT="0" marB="0"/>
                </a:tc>
                <a:extLst>
                  <a:ext uri="{0D108BD9-81ED-4DB2-BD59-A6C34878D82A}">
                    <a16:rowId xmlns:a16="http://schemas.microsoft.com/office/drawing/2014/main" val="2489844733"/>
                  </a:ext>
                </a:extLst>
              </a:tr>
              <a:tr h="9914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Government/Citizens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7" marR="565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  <a:latin typeface="Aptos" panose="020B0004020202020204" pitchFamily="34" charset="0"/>
                        </a:rPr>
                        <a:t>Little or no formalisation</a:t>
                      </a:r>
                      <a:endParaRPr lang="fr-BE" sz="1400" kern="10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  <a:latin typeface="Aptos" panose="020B0004020202020204" pitchFamily="34" charset="0"/>
                        </a:rPr>
                        <a:t>&gt; Political responsibility</a:t>
                      </a:r>
                      <a:endParaRPr lang="fr-BE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37" marR="565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Little or no formalisation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56537" marR="56537" marT="0" marB="0"/>
                </a:tc>
                <a:extLst>
                  <a:ext uri="{0D108BD9-81ED-4DB2-BD59-A6C34878D82A}">
                    <a16:rowId xmlns:a16="http://schemas.microsoft.com/office/drawing/2014/main" val="1941758592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21A279-5942-9EAF-F362-31C33B437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7893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2FCE80C-CDF4-F576-C5D3-EFF84AAB30C0}"/>
              </a:ext>
            </a:extLst>
          </p:cNvPr>
          <p:cNvSpPr txBox="1">
            <a:spLocks/>
          </p:cNvSpPr>
          <p:nvPr/>
        </p:nvSpPr>
        <p:spPr>
          <a:xfrm>
            <a:off x="1091042" y="1139275"/>
            <a:ext cx="10302645" cy="1131458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II.2. The main issues of trust in the social sciences and </a:t>
            </a:r>
            <a:r>
              <a:rPr lang="fr-FR" sz="3200" b="1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their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application in </a:t>
            </a:r>
            <a:r>
              <a:rPr lang="fr-FR" sz="3200" b="1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constitutional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fr-FR" sz="3200" b="1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law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93ED5CD-5558-5D1F-5203-C4409D564307}"/>
              </a:ext>
            </a:extLst>
          </p:cNvPr>
          <p:cNvSpPr txBox="1"/>
          <p:nvPr/>
        </p:nvSpPr>
        <p:spPr>
          <a:xfrm>
            <a:off x="2026872" y="3278038"/>
            <a:ext cx="8430987" cy="20005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3000" dirty="0">
              <a:latin typeface="Aptos" panose="020B0004020202020204" pitchFamily="34" charset="0"/>
            </a:endParaRPr>
          </a:p>
          <a:p>
            <a:pPr algn="ctr"/>
            <a:r>
              <a:rPr lang="fr-FR" sz="3000" dirty="0">
                <a:latin typeface="Aptos" panose="020B0004020202020204" pitchFamily="34" charset="0"/>
              </a:rPr>
              <a:t>3. </a:t>
            </a:r>
            <a:r>
              <a:rPr lang="fr-FR" sz="3200" b="1" dirty="0">
                <a:latin typeface="Aptos" panose="020B0004020202020204" pitchFamily="34" charset="0"/>
              </a:rPr>
              <a:t>Inter-</a:t>
            </a:r>
            <a:r>
              <a:rPr lang="fr-FR" sz="3200" b="1" dirty="0" err="1">
                <a:latin typeface="Aptos" panose="020B0004020202020204" pitchFamily="34" charset="0"/>
              </a:rPr>
              <a:t>institutional</a:t>
            </a:r>
            <a:r>
              <a:rPr lang="fr-FR" sz="3200" dirty="0">
                <a:latin typeface="Aptos" panose="020B0004020202020204" pitchFamily="34" charset="0"/>
              </a:rPr>
              <a:t> trust </a:t>
            </a:r>
            <a:r>
              <a:rPr lang="fr-FR" sz="3200" dirty="0" err="1">
                <a:latin typeface="Aptos" panose="020B0004020202020204" pitchFamily="34" charset="0"/>
              </a:rPr>
              <a:t>cannot</a:t>
            </a:r>
            <a:r>
              <a:rPr lang="fr-FR" sz="3200" dirty="0">
                <a:latin typeface="Aptos" panose="020B0004020202020204" pitchFamily="34" charset="0"/>
              </a:rPr>
              <a:t> </a:t>
            </a:r>
            <a:r>
              <a:rPr lang="fr-FR" sz="3200" dirty="0" err="1">
                <a:latin typeface="Aptos" panose="020B0004020202020204" pitchFamily="34" charset="0"/>
              </a:rPr>
              <a:t>be</a:t>
            </a:r>
            <a:r>
              <a:rPr lang="fr-FR" sz="3200" dirty="0">
                <a:latin typeface="Aptos" panose="020B0004020202020204" pitchFamily="34" charset="0"/>
              </a:rPr>
              <a:t> </a:t>
            </a:r>
            <a:r>
              <a:rPr lang="fr-FR" sz="3200" dirty="0" err="1">
                <a:latin typeface="Aptos" panose="020B0004020202020204" pitchFamily="34" charset="0"/>
              </a:rPr>
              <a:t>analysed</a:t>
            </a:r>
            <a:r>
              <a:rPr lang="fr-FR" sz="3200" dirty="0">
                <a:latin typeface="Aptos" panose="020B0004020202020204" pitchFamily="34" charset="0"/>
              </a:rPr>
              <a:t> in the same </a:t>
            </a:r>
            <a:r>
              <a:rPr lang="fr-FR" sz="3200" dirty="0" err="1">
                <a:latin typeface="Aptos" panose="020B0004020202020204" pitchFamily="34" charset="0"/>
              </a:rPr>
              <a:t>way</a:t>
            </a:r>
            <a:r>
              <a:rPr lang="fr-FR" sz="3200" dirty="0">
                <a:latin typeface="Aptos" panose="020B0004020202020204" pitchFamily="34" charset="0"/>
              </a:rPr>
              <a:t> as </a:t>
            </a:r>
            <a:r>
              <a:rPr lang="fr-FR" sz="3200" b="1" dirty="0" err="1">
                <a:latin typeface="Aptos" panose="020B0004020202020204" pitchFamily="34" charset="0"/>
              </a:rPr>
              <a:t>interpersonal</a:t>
            </a:r>
            <a:r>
              <a:rPr lang="fr-FR" sz="3200" dirty="0">
                <a:latin typeface="Aptos" panose="020B0004020202020204" pitchFamily="34" charset="0"/>
              </a:rPr>
              <a:t> trust</a:t>
            </a:r>
          </a:p>
          <a:p>
            <a:pPr algn="ctr"/>
            <a:endParaRPr lang="fr-BE" sz="3000" b="1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875F693-E496-F74A-4AE2-85D7BCB2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13</a:t>
            </a:fld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4B45422-BC19-AD63-2C6B-38FEF7156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1614" cy="8417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F980E75-D309-3214-C303-39F0BEC00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899" y="-11"/>
            <a:ext cx="1822102" cy="8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86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D62BC74-CE33-AD79-D7E6-B8743A208D2A}"/>
              </a:ext>
            </a:extLst>
          </p:cNvPr>
          <p:cNvSpPr txBox="1"/>
          <p:nvPr/>
        </p:nvSpPr>
        <p:spPr>
          <a:xfrm>
            <a:off x="3810051" y="2043122"/>
            <a:ext cx="7621619" cy="3112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Inter-institutional trust </a:t>
            </a:r>
            <a:r>
              <a:rPr lang="en-US" sz="2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“</a:t>
            </a:r>
            <a:r>
              <a:rPr lang="en-GB" sz="2800" kern="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a subjective evaluation made by boundary spanners, comprising the intentional and behavioural suspension of vulnerability on the basis of their expectations about a trustee organization</a:t>
            </a:r>
            <a:r>
              <a:rPr lang="en-US" sz="28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fr-BE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BE" sz="28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D2F41D-D6BF-5555-2782-93CA7C517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14</a:t>
            </a:fld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F120B32-B199-C683-4BA5-5EC4C6053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1614" cy="841793"/>
          </a:xfrm>
          <a:prstGeom prst="rect">
            <a:avLst/>
          </a:prstGeom>
        </p:spPr>
      </p:pic>
      <p:sp>
        <p:nvSpPr>
          <p:cNvPr id="9" name="Rectangle 8" descr="Tribunal contour">
            <a:extLst>
              <a:ext uri="{FF2B5EF4-FFF2-40B4-BE49-F238E27FC236}">
                <a16:creationId xmlns:a16="http://schemas.microsoft.com/office/drawing/2014/main" id="{453D6282-84E9-59E5-6499-390D87E87B0C}"/>
              </a:ext>
            </a:extLst>
          </p:cNvPr>
          <p:cNvSpPr/>
          <p:nvPr/>
        </p:nvSpPr>
        <p:spPr>
          <a:xfrm>
            <a:off x="1163613" y="2733751"/>
            <a:ext cx="1731375" cy="173137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BE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ED6218F-2465-6A6D-331C-D76EB7C8E6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9899" y="-11"/>
            <a:ext cx="1822102" cy="8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9103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2FCE80C-CDF4-F576-C5D3-EFF84AAB30C0}"/>
              </a:ext>
            </a:extLst>
          </p:cNvPr>
          <p:cNvSpPr txBox="1">
            <a:spLocks/>
          </p:cNvSpPr>
          <p:nvPr/>
        </p:nvSpPr>
        <p:spPr>
          <a:xfrm>
            <a:off x="924986" y="1094119"/>
            <a:ext cx="10362605" cy="11164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II.2. The main issues of trust in the social sciences and </a:t>
            </a:r>
            <a:r>
              <a:rPr lang="fr-FR" sz="3200" b="1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their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application in </a:t>
            </a:r>
            <a:r>
              <a:rPr lang="fr-FR" sz="3200" b="1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constitutional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fr-FR" sz="3200" b="1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law</a:t>
            </a:r>
            <a:endParaRPr lang="fr-FR" sz="3200" b="1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93ED5CD-5558-5D1F-5203-C4409D564307}"/>
              </a:ext>
            </a:extLst>
          </p:cNvPr>
          <p:cNvSpPr txBox="1"/>
          <p:nvPr/>
        </p:nvSpPr>
        <p:spPr>
          <a:xfrm>
            <a:off x="1890794" y="2855990"/>
            <a:ext cx="8430987" cy="200054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3000" dirty="0">
              <a:latin typeface="Aptos" panose="020B0004020202020204" pitchFamily="34" charset="0"/>
            </a:endParaRPr>
          </a:p>
          <a:p>
            <a:pPr algn="ctr"/>
            <a:r>
              <a:rPr lang="fr-FR" sz="3000" dirty="0">
                <a:latin typeface="Aptos" panose="020B0004020202020204" pitchFamily="34" charset="0"/>
              </a:rPr>
              <a:t>4. </a:t>
            </a:r>
            <a:r>
              <a:rPr lang="fr-FR" sz="3200" b="1" dirty="0" err="1">
                <a:latin typeface="Aptos" panose="020B0004020202020204" pitchFamily="34" charset="0"/>
              </a:rPr>
              <a:t>Institutionalised</a:t>
            </a:r>
            <a:r>
              <a:rPr lang="fr-FR" sz="3200" b="1" dirty="0">
                <a:latin typeface="Aptos" panose="020B0004020202020204" pitchFamily="34" charset="0"/>
              </a:rPr>
              <a:t> </a:t>
            </a:r>
            <a:r>
              <a:rPr lang="fr-FR" sz="3200" dirty="0">
                <a:latin typeface="Aptos" panose="020B0004020202020204" pitchFamily="34" charset="0"/>
              </a:rPr>
              <a:t>and </a:t>
            </a:r>
            <a:r>
              <a:rPr lang="fr-FR" sz="3200" b="1" dirty="0">
                <a:latin typeface="Aptos" panose="020B0004020202020204" pitchFamily="34" charset="0"/>
              </a:rPr>
              <a:t>non-</a:t>
            </a:r>
            <a:r>
              <a:rPr lang="fr-FR" sz="3200" b="1" dirty="0" err="1">
                <a:latin typeface="Aptos" panose="020B0004020202020204" pitchFamily="34" charset="0"/>
              </a:rPr>
              <a:t>institutionalised</a:t>
            </a:r>
            <a:r>
              <a:rPr lang="fr-FR" sz="3200" dirty="0">
                <a:latin typeface="Aptos" panose="020B0004020202020204" pitchFamily="34" charset="0"/>
              </a:rPr>
              <a:t> trusts can come </a:t>
            </a:r>
            <a:r>
              <a:rPr lang="fr-FR" sz="3200" dirty="0" err="1">
                <a:latin typeface="Aptos" panose="020B0004020202020204" pitchFamily="34" charset="0"/>
              </a:rPr>
              <a:t>into</a:t>
            </a:r>
            <a:r>
              <a:rPr lang="fr-FR" sz="3200" dirty="0">
                <a:latin typeface="Aptos" panose="020B0004020202020204" pitchFamily="34" charset="0"/>
              </a:rPr>
              <a:t> tension</a:t>
            </a:r>
          </a:p>
          <a:p>
            <a:pPr algn="ctr"/>
            <a:endParaRPr lang="fr-BE" sz="3000" b="1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E55C830-DCE2-FF5D-A075-FE5DC5BE7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15</a:t>
            </a:fld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E87C8F-54EA-78C2-393F-0AECC5B44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1614" cy="8417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464ABF3-16BC-6F45-FD42-F97836A2D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899" y="-11"/>
            <a:ext cx="1822102" cy="8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42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dessin, art, peinture&#10;&#10;Description générée automatiquement">
            <a:extLst>
              <a:ext uri="{FF2B5EF4-FFF2-40B4-BE49-F238E27FC236}">
                <a16:creationId xmlns:a16="http://schemas.microsoft.com/office/drawing/2014/main" id="{8284108D-28F8-B28E-9372-45DC390BA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00"/>
            <a:ext cx="12192000" cy="46228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E237029-A48E-8349-CC5B-0EA083ED2D58}"/>
              </a:ext>
            </a:extLst>
          </p:cNvPr>
          <p:cNvSpPr txBox="1">
            <a:spLocks/>
          </p:cNvSpPr>
          <p:nvPr/>
        </p:nvSpPr>
        <p:spPr>
          <a:xfrm>
            <a:off x="2136913" y="2722867"/>
            <a:ext cx="8050695" cy="1133516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III. The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role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of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law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in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generating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trust in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political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institutions</a:t>
            </a:r>
            <a:endParaRPr lang="fr-BE" sz="32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7DD81F-6348-291B-9BBB-28E443AF2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1614" cy="8417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7D24EFC-55E3-A63C-4285-C8CEAC353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899" y="-11"/>
            <a:ext cx="1822102" cy="808857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F379FF-B826-30BA-2D04-4780A4EE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7555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2FCE80C-CDF4-F576-C5D3-EFF84AAB30C0}"/>
              </a:ext>
            </a:extLst>
          </p:cNvPr>
          <p:cNvSpPr txBox="1">
            <a:spLocks/>
          </p:cNvSpPr>
          <p:nvPr/>
        </p:nvSpPr>
        <p:spPr>
          <a:xfrm>
            <a:off x="969817" y="1028913"/>
            <a:ext cx="10414461" cy="113821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III. 1. Can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law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generate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political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trust? </a:t>
            </a:r>
          </a:p>
          <a:p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	 The drivers of trust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5DCA202-69E0-C8E0-28AA-6F50B20CD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7" y="2078047"/>
            <a:ext cx="4663339" cy="46384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4A1B15D-CF80-B683-5C35-DC9DF9A8F050}"/>
              </a:ext>
            </a:extLst>
          </p:cNvPr>
          <p:cNvSpPr txBox="1"/>
          <p:nvPr/>
        </p:nvSpPr>
        <p:spPr>
          <a:xfrm>
            <a:off x="6096000" y="4030904"/>
            <a:ext cx="356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Drivers of trust OECD</a:t>
            </a:r>
            <a:endParaRPr lang="fr-BE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16374D-4A7A-8AFE-D6C9-9066728A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17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585D045-0DD8-673E-123A-903A1C8B1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1614" cy="8417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BEB92C8-6DE1-E548-520C-29ED71308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899" y="-11"/>
            <a:ext cx="1822102" cy="8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65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2FCE80C-CDF4-F576-C5D3-EFF84AAB30C0}"/>
              </a:ext>
            </a:extLst>
          </p:cNvPr>
          <p:cNvSpPr txBox="1">
            <a:spLocks/>
          </p:cNvSpPr>
          <p:nvPr/>
        </p:nvSpPr>
        <p:spPr>
          <a:xfrm>
            <a:off x="1078508" y="268307"/>
            <a:ext cx="10497657" cy="1509633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9013" indent="-989013" algn="just"/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III. 2. The gap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between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normative and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empirical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  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approaches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to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generate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political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trust</a:t>
            </a:r>
          </a:p>
          <a:p>
            <a:pPr marL="989013" indent="-989013" algn="just"/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            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How can </a:t>
            </a:r>
            <a:r>
              <a:rPr lang="fr-FR" sz="24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law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restore trust?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74955B-8ACE-5AE5-D3FC-512D64B2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928045D-5A50-32FE-2D0E-0155D2CF6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870467"/>
              </p:ext>
            </p:extLst>
          </p:nvPr>
        </p:nvGraphicFramePr>
        <p:xfrm>
          <a:off x="1122563" y="1823484"/>
          <a:ext cx="10397157" cy="4543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5880">
                  <a:extLst>
                    <a:ext uri="{9D8B030D-6E8A-4147-A177-3AD203B41FA5}">
                      <a16:colId xmlns:a16="http://schemas.microsoft.com/office/drawing/2014/main" val="3653426985"/>
                    </a:ext>
                  </a:extLst>
                </a:gridCol>
                <a:gridCol w="2928001">
                  <a:extLst>
                    <a:ext uri="{9D8B030D-6E8A-4147-A177-3AD203B41FA5}">
                      <a16:colId xmlns:a16="http://schemas.microsoft.com/office/drawing/2014/main" val="3574193881"/>
                    </a:ext>
                  </a:extLst>
                </a:gridCol>
                <a:gridCol w="2644611">
                  <a:extLst>
                    <a:ext uri="{9D8B030D-6E8A-4147-A177-3AD203B41FA5}">
                      <a16:colId xmlns:a16="http://schemas.microsoft.com/office/drawing/2014/main" val="3343619788"/>
                    </a:ext>
                  </a:extLst>
                </a:gridCol>
                <a:gridCol w="2878665">
                  <a:extLst>
                    <a:ext uri="{9D8B030D-6E8A-4147-A177-3AD203B41FA5}">
                      <a16:colId xmlns:a16="http://schemas.microsoft.com/office/drawing/2014/main" val="586511957"/>
                    </a:ext>
                  </a:extLst>
                </a:gridCol>
              </a:tblGrid>
              <a:tr h="434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How can law restore trust?</a:t>
                      </a:r>
                      <a:endParaRPr lang="fr-BE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6" marR="24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cap="small" dirty="0">
                          <a:effectLst/>
                          <a:latin typeface="Aptos" panose="020B0004020202020204" pitchFamily="34" charset="0"/>
                        </a:rPr>
                        <a:t>constitutional law</a:t>
                      </a:r>
                      <a:endParaRPr lang="fr-BE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6" marR="24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cap="small" dirty="0">
                          <a:effectLst/>
                          <a:latin typeface="Aptos" panose="020B0004020202020204" pitchFamily="34" charset="0"/>
                        </a:rPr>
                        <a:t>effects of these rules</a:t>
                      </a:r>
                      <a:endParaRPr lang="fr-BE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6" marR="246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cap="small" dirty="0">
                          <a:effectLst/>
                          <a:latin typeface="Aptos" panose="020B0004020202020204" pitchFamily="34" charset="0"/>
                        </a:rPr>
                        <a:t>Rules that could restore trust</a:t>
                      </a:r>
                      <a:endParaRPr lang="fr-BE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6" marR="24646" marT="0" marB="0"/>
                </a:tc>
                <a:extLst>
                  <a:ext uri="{0D108BD9-81ED-4DB2-BD59-A6C34878D82A}">
                    <a16:rowId xmlns:a16="http://schemas.microsoft.com/office/drawing/2014/main" val="1985909320"/>
                  </a:ext>
                </a:extLst>
              </a:tr>
              <a:tr h="24504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Represented citizens // Parliament</a:t>
                      </a:r>
                      <a:endParaRPr lang="fr-BE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6" marR="24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00" dirty="0">
                          <a:effectLst/>
                          <a:latin typeface="Aptos" panose="020B0004020202020204" pitchFamily="34" charset="0"/>
                        </a:rPr>
                        <a:t>Reorganizing and clarifying </a:t>
                      </a:r>
                      <a:r>
                        <a:rPr lang="en-GB" sz="1400" kern="100" dirty="0">
                          <a:effectLst/>
                          <a:latin typeface="Aptos" panose="020B0004020202020204" pitchFamily="34" charset="0"/>
                        </a:rPr>
                        <a:t>the work of parliament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ptos" panose="020B0004020202020204" pitchFamily="34" charset="0"/>
                        </a:rPr>
                        <a:t>Increasing </a:t>
                      </a:r>
                      <a:r>
                        <a:rPr lang="en-GB" sz="1400" b="1" kern="100" dirty="0">
                          <a:effectLst/>
                          <a:latin typeface="Aptos" panose="020B0004020202020204" pitchFamily="34" charset="0"/>
                        </a:rPr>
                        <a:t>control</a:t>
                      </a:r>
                      <a:r>
                        <a:rPr lang="en-GB" sz="1400" kern="100" dirty="0">
                          <a:effectLst/>
                          <a:latin typeface="Aptos" panose="020B0004020202020204" pitchFamily="34" charset="0"/>
                        </a:rPr>
                        <a:t> over the institution of parliament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ptos" panose="020B0004020202020204" pitchFamily="34" charset="0"/>
                        </a:rPr>
                        <a:t>Include </a:t>
                      </a:r>
                      <a:r>
                        <a:rPr lang="en-GB" sz="1400" b="1" kern="100" dirty="0">
                          <a:effectLst/>
                          <a:latin typeface="Aptos" panose="020B0004020202020204" pitchFamily="34" charset="0"/>
                        </a:rPr>
                        <a:t>citizens</a:t>
                      </a:r>
                      <a:r>
                        <a:rPr lang="en-GB" sz="1400" kern="100" dirty="0">
                          <a:effectLst/>
                          <a:latin typeface="Aptos" panose="020B0004020202020204" pitchFamily="34" charset="0"/>
                        </a:rPr>
                        <a:t> in the parliamentary processus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6" marR="24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ptos" panose="020B0004020202020204" pitchFamily="34" charset="0"/>
                        </a:rPr>
                        <a:t>Participatory or deliberative processes: positive effect on trust for those </a:t>
                      </a:r>
                      <a:r>
                        <a:rPr lang="en-GB" sz="1400" b="1" kern="100" dirty="0">
                          <a:effectLst/>
                          <a:latin typeface="Aptos" panose="020B0004020202020204" pitchFamily="34" charset="0"/>
                        </a:rPr>
                        <a:t>who have participated</a:t>
                      </a:r>
                      <a:endParaRPr lang="fr-BE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6" marR="24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ptos" panose="020B0004020202020204" pitchFamily="34" charset="0"/>
                        </a:rPr>
                        <a:t>Rules that reinforce the </a:t>
                      </a:r>
                      <a:r>
                        <a:rPr lang="en-GB" sz="1400" b="1" kern="100" dirty="0">
                          <a:effectLst/>
                          <a:latin typeface="Aptos" panose="020B0004020202020204" pitchFamily="34" charset="0"/>
                        </a:rPr>
                        <a:t>quality of the law</a:t>
                      </a:r>
                      <a:r>
                        <a:rPr lang="en-GB" sz="1400" kern="100" dirty="0">
                          <a:effectLst/>
                          <a:latin typeface="Aptos" panose="020B0004020202020204" pitchFamily="34" charset="0"/>
                        </a:rPr>
                        <a:t>, the principles of good legislation (P. Popelier)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ptos" panose="020B0004020202020204" pitchFamily="34" charset="0"/>
                        </a:rPr>
                        <a:t>Rules that </a:t>
                      </a:r>
                      <a:r>
                        <a:rPr lang="en-GB" sz="1400" b="1" kern="100" dirty="0">
                          <a:effectLst/>
                          <a:latin typeface="Aptos" panose="020B0004020202020204" pitchFamily="34" charset="0"/>
                        </a:rPr>
                        <a:t>reinforce</a:t>
                      </a:r>
                      <a:r>
                        <a:rPr lang="en-GB" sz="1400" kern="100" dirty="0">
                          <a:effectLst/>
                          <a:latin typeface="Aptos" panose="020B0004020202020204" pitchFamily="34" charset="0"/>
                        </a:rPr>
                        <a:t> the effective exercise of </a:t>
                      </a:r>
                      <a:r>
                        <a:rPr lang="en-GB" sz="1400" b="1" kern="100" dirty="0">
                          <a:effectLst/>
                          <a:latin typeface="Aptos" panose="020B0004020202020204" pitchFamily="34" charset="0"/>
                        </a:rPr>
                        <a:t>Parliament's functions </a:t>
                      </a:r>
                      <a:r>
                        <a:rPr lang="en-GB" sz="1400" kern="100" dirty="0">
                          <a:effectLst/>
                          <a:latin typeface="Aptos" panose="020B0004020202020204" pitchFamily="34" charset="0"/>
                        </a:rPr>
                        <a:t>(elective, control, support, information, legislative) strengthen trust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ptos" panose="020B0004020202020204" pitchFamily="34" charset="0"/>
                        </a:rPr>
                        <a:t>Rules that restore the ability of Parliament to </a:t>
                      </a:r>
                      <a:r>
                        <a:rPr lang="en-GB" sz="1400" b="1" kern="100" dirty="0">
                          <a:effectLst/>
                          <a:latin typeface="Aptos" panose="020B0004020202020204" pitchFamily="34" charset="0"/>
                        </a:rPr>
                        <a:t>act effectively</a:t>
                      </a:r>
                      <a:endParaRPr lang="fr-BE" sz="14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6" marR="24646" marT="0" marB="0"/>
                </a:tc>
                <a:extLst>
                  <a:ext uri="{0D108BD9-81ED-4DB2-BD59-A6C34878D82A}">
                    <a16:rowId xmlns:a16="http://schemas.microsoft.com/office/drawing/2014/main" val="347878413"/>
                  </a:ext>
                </a:extLst>
              </a:tr>
              <a:tr h="1351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  <a:latin typeface="Aptos" panose="020B0004020202020204" pitchFamily="34" charset="0"/>
                        </a:rPr>
                        <a:t>Represented citizens // representatives</a:t>
                      </a:r>
                      <a:endParaRPr lang="fr-BE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6" marR="24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ptos" panose="020B0004020202020204" pitchFamily="34" charset="0"/>
                        </a:rPr>
                        <a:t>Rules that reinforce the requirements of </a:t>
                      </a:r>
                      <a:r>
                        <a:rPr lang="en-GB" sz="1400" b="1" i="0" kern="100" dirty="0">
                          <a:effectLst/>
                          <a:latin typeface="Aptos" panose="020B0004020202020204" pitchFamily="34" charset="0"/>
                        </a:rPr>
                        <a:t>transparency, professional ethics, publicity, ethics and conflicts of interest</a:t>
                      </a:r>
                      <a:endParaRPr lang="fr-BE" sz="1400" b="1" i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6" marR="24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ptos" panose="020B0004020202020204" pitchFamily="34" charset="0"/>
                        </a:rPr>
                        <a:t>Paradoxical, </a:t>
                      </a:r>
                      <a:r>
                        <a:rPr lang="en-GB" sz="1400" b="1" kern="100" dirty="0">
                          <a:effectLst/>
                          <a:latin typeface="Aptos" panose="020B0004020202020204" pitchFamily="34" charset="0"/>
                        </a:rPr>
                        <a:t>counterproductive</a:t>
                      </a:r>
                      <a:r>
                        <a:rPr lang="en-GB" sz="1400" kern="100" dirty="0">
                          <a:effectLst/>
                          <a:latin typeface="Aptos" panose="020B0004020202020204" pitchFamily="34" charset="0"/>
                        </a:rPr>
                        <a:t> effects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4646" marR="246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ptos" panose="020B0004020202020204" pitchFamily="34" charset="0"/>
                        </a:rPr>
                        <a:t>Hypothesis: rules that aim to strengthen requirements in terms of </a:t>
                      </a:r>
                      <a:r>
                        <a:rPr lang="en-GB" sz="1400" b="1" kern="100" dirty="0">
                          <a:effectLst/>
                          <a:latin typeface="Aptos" panose="020B0004020202020204" pitchFamily="34" charset="0"/>
                        </a:rPr>
                        <a:t>conflicts of interest, ethics and transparency</a:t>
                      </a:r>
                      <a:r>
                        <a:rPr lang="en-GB" sz="1400" kern="100" dirty="0">
                          <a:effectLst/>
                          <a:latin typeface="Aptos" panose="020B0004020202020204" pitchFamily="34" charset="0"/>
                        </a:rPr>
                        <a:t>, and that </a:t>
                      </a:r>
                      <a:r>
                        <a:rPr lang="en-GB" sz="1400" b="1" kern="100" dirty="0">
                          <a:effectLst/>
                          <a:latin typeface="Aptos" panose="020B0004020202020204" pitchFamily="34" charset="0"/>
                        </a:rPr>
                        <a:t>succeed</a:t>
                      </a:r>
                      <a:r>
                        <a:rPr lang="en-GB" sz="1400" kern="100" dirty="0">
                          <a:effectLst/>
                          <a:latin typeface="Aptos" panose="020B0004020202020204" pitchFamily="34" charset="0"/>
                        </a:rPr>
                        <a:t> in doing so.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46" marR="24646" marT="0" marB="0"/>
                </a:tc>
                <a:extLst>
                  <a:ext uri="{0D108BD9-81ED-4DB2-BD59-A6C34878D82A}">
                    <a16:rowId xmlns:a16="http://schemas.microsoft.com/office/drawing/2014/main" val="1191253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86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E6EFFB9-185B-5DA7-3013-081EBFEE6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863" y="23907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FA2FF4-E82B-D123-9BCE-E4ECBF07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CD1827D-178A-886C-5BDD-9A980F286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196813"/>
              </p:ext>
            </p:extLst>
          </p:nvPr>
        </p:nvGraphicFramePr>
        <p:xfrm>
          <a:off x="1516786" y="2043585"/>
          <a:ext cx="9151496" cy="4312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2749">
                  <a:extLst>
                    <a:ext uri="{9D8B030D-6E8A-4147-A177-3AD203B41FA5}">
                      <a16:colId xmlns:a16="http://schemas.microsoft.com/office/drawing/2014/main" val="4204174338"/>
                    </a:ext>
                  </a:extLst>
                </a:gridCol>
                <a:gridCol w="2577205">
                  <a:extLst>
                    <a:ext uri="{9D8B030D-6E8A-4147-A177-3AD203B41FA5}">
                      <a16:colId xmlns:a16="http://schemas.microsoft.com/office/drawing/2014/main" val="2821504619"/>
                    </a:ext>
                  </a:extLst>
                </a:gridCol>
                <a:gridCol w="2576193">
                  <a:extLst>
                    <a:ext uri="{9D8B030D-6E8A-4147-A177-3AD203B41FA5}">
                      <a16:colId xmlns:a16="http://schemas.microsoft.com/office/drawing/2014/main" val="2058800240"/>
                    </a:ext>
                  </a:extLst>
                </a:gridCol>
                <a:gridCol w="2285349">
                  <a:extLst>
                    <a:ext uri="{9D8B030D-6E8A-4147-A177-3AD203B41FA5}">
                      <a16:colId xmlns:a16="http://schemas.microsoft.com/office/drawing/2014/main" val="1283484969"/>
                    </a:ext>
                  </a:extLst>
                </a:gridCol>
              </a:tblGrid>
              <a:tr h="4312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</a:rPr>
                        <a:t>Citizens/ Government</a:t>
                      </a:r>
                      <a:endParaRPr lang="fr-BE" sz="1400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fr-BE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kern="100" dirty="0">
                          <a:effectLst/>
                          <a:latin typeface="Aptos" panose="020B0004020202020204" pitchFamily="34" charset="0"/>
                        </a:rPr>
                        <a:t>Rules designed to reinforce </a:t>
                      </a: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ethics, integrity and transparency</a:t>
                      </a:r>
                      <a:endParaRPr lang="fr-BE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Risks</a:t>
                      </a:r>
                      <a:r>
                        <a:rPr lang="en-GB" sz="1600" b="0" kern="100" dirty="0">
                          <a:effectLst/>
                          <a:latin typeface="Aptos" panose="020B0004020202020204" pitchFamily="34" charset="0"/>
                        </a:rPr>
                        <a:t> and </a:t>
                      </a: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paradoxical</a:t>
                      </a:r>
                      <a:r>
                        <a:rPr lang="en-GB" sz="1600" b="0" kern="100" dirty="0">
                          <a:effectLst/>
                          <a:latin typeface="Aptos" panose="020B0004020202020204" pitchFamily="34" charset="0"/>
                        </a:rPr>
                        <a:t> effects</a:t>
                      </a:r>
                      <a:endParaRPr lang="fr-BE" sz="1600" b="0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kern="100" dirty="0">
                          <a:effectLst/>
                          <a:latin typeface="Aptos" panose="020B0004020202020204" pitchFamily="34" charset="0"/>
                        </a:rPr>
                        <a:t>Complex relationship between </a:t>
                      </a: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ethical rules and political responsibility </a:t>
                      </a:r>
                      <a:r>
                        <a:rPr lang="en-GB" sz="1600" b="0" kern="100" dirty="0">
                          <a:effectLst/>
                          <a:latin typeface="Aptos" panose="020B0004020202020204" pitchFamily="34" charset="0"/>
                        </a:rPr>
                        <a:t>("eclipse" of responsibility under pressure from deontology)</a:t>
                      </a:r>
                      <a:endParaRPr lang="fr-BE" sz="1600" b="0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Ineffectiveness</a:t>
                      </a:r>
                      <a:endParaRPr lang="fr-BE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kern="100" dirty="0">
                          <a:effectLst/>
                          <a:latin typeface="Aptos" panose="020B0004020202020204" pitchFamily="34" charset="0"/>
                        </a:rPr>
                        <a:t>Reinforcement of </a:t>
                      </a: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responsibility</a:t>
                      </a:r>
                      <a:r>
                        <a:rPr lang="en-GB" sz="1600" b="0" kern="100" dirty="0"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reactivity </a:t>
                      </a:r>
                      <a:r>
                        <a:rPr lang="en-GB" sz="1600" b="0" kern="100" dirty="0">
                          <a:effectLst/>
                          <a:latin typeface="Aptos" panose="020B0004020202020204" pitchFamily="34" charset="0"/>
                        </a:rPr>
                        <a:t>and </a:t>
                      </a: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rules readability</a:t>
                      </a:r>
                      <a:r>
                        <a:rPr lang="en-GB" sz="1600" b="0" kern="100" dirty="0">
                          <a:effectLst/>
                          <a:latin typeface="Aptos" panose="020B0004020202020204" pitchFamily="34" charset="0"/>
                        </a:rPr>
                        <a:t>  </a:t>
                      </a:r>
                      <a:endParaRPr lang="fr-BE" sz="1600" b="0" kern="100" dirty="0">
                        <a:effectLst/>
                        <a:latin typeface="Aptos" panose="020B00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kern="100" dirty="0">
                          <a:effectLst/>
                          <a:latin typeface="Aptos" panose="020B0004020202020204" pitchFamily="34" charset="0"/>
                        </a:rPr>
                        <a:t>Reinforcement of </a:t>
                      </a:r>
                      <a:r>
                        <a:rPr lang="en-GB" sz="1600" b="1" kern="100" dirty="0">
                          <a:effectLst/>
                          <a:latin typeface="Aptos" panose="020B0004020202020204" pitchFamily="34" charset="0"/>
                        </a:rPr>
                        <a:t>capacity of action</a:t>
                      </a:r>
                      <a:endParaRPr lang="fr-BE" sz="16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662957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F71FACB-7B5B-5055-37BC-B5D107F59191}"/>
              </a:ext>
            </a:extLst>
          </p:cNvPr>
          <p:cNvSpPr txBox="1">
            <a:spLocks/>
          </p:cNvSpPr>
          <p:nvPr/>
        </p:nvSpPr>
        <p:spPr>
          <a:xfrm>
            <a:off x="1015566" y="154460"/>
            <a:ext cx="10153936" cy="148147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9013" indent="-989013" algn="just"/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III. 2. The gap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between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normative and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empirical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  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approaches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to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generate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political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trust</a:t>
            </a:r>
          </a:p>
          <a:p>
            <a:pPr marL="989013" indent="-989013" algn="just"/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            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How can </a:t>
            </a:r>
            <a:r>
              <a:rPr lang="fr-FR" sz="24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law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restore trust?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9591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40E04B-E502-2884-3AD9-5EA9D5925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38" y="2144887"/>
            <a:ext cx="10535921" cy="4032186"/>
          </a:xfr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fr-FR" sz="2800" b="1" dirty="0"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800" b="1" dirty="0">
                <a:latin typeface="Aptos" panose="020B0004020202020204" pitchFamily="34" charset="0"/>
              </a:rPr>
              <a:t>What</a:t>
            </a:r>
            <a:r>
              <a:rPr lang="fr-FR" sz="2800" dirty="0">
                <a:latin typeface="Aptos" panose="020B0004020202020204" pitchFamily="34" charset="0"/>
              </a:rPr>
              <a:t> </a:t>
            </a:r>
            <a:r>
              <a:rPr lang="fr-FR" sz="2800" dirty="0" err="1">
                <a:latin typeface="Aptos" panose="020B0004020202020204" pitchFamily="34" charset="0"/>
              </a:rPr>
              <a:t>is</a:t>
            </a:r>
            <a:r>
              <a:rPr lang="fr-FR" sz="2800" dirty="0">
                <a:latin typeface="Aptos" panose="020B0004020202020204" pitchFamily="34" charset="0"/>
              </a:rPr>
              <a:t> </a:t>
            </a:r>
            <a:r>
              <a:rPr lang="fr-FR" sz="2800" dirty="0" err="1">
                <a:latin typeface="Aptos" panose="020B0004020202020204" pitchFamily="34" charset="0"/>
              </a:rPr>
              <a:t>our</a:t>
            </a:r>
            <a:r>
              <a:rPr lang="fr-FR" sz="2800" dirty="0">
                <a:latin typeface="Aptos" panose="020B0004020202020204" pitchFamily="34" charset="0"/>
              </a:rPr>
              <a:t> research about?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800" dirty="0"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800" b="1" dirty="0">
                <a:latin typeface="Aptos" panose="020B0004020202020204" pitchFamily="34" charset="0"/>
              </a:rPr>
              <a:t>How</a:t>
            </a:r>
            <a:r>
              <a:rPr lang="fr-FR" sz="2800" dirty="0">
                <a:latin typeface="Aptos" panose="020B0004020202020204" pitchFamily="34" charset="0"/>
              </a:rPr>
              <a:t> do </a:t>
            </a:r>
            <a:r>
              <a:rPr lang="fr-FR" sz="2800" dirty="0" err="1">
                <a:latin typeface="Aptos" panose="020B0004020202020204" pitchFamily="34" charset="0"/>
              </a:rPr>
              <a:t>we</a:t>
            </a:r>
            <a:r>
              <a:rPr lang="fr-FR" sz="2800" dirty="0">
                <a:latin typeface="Aptos" panose="020B0004020202020204" pitchFamily="34" charset="0"/>
              </a:rPr>
              <a:t> </a:t>
            </a:r>
            <a:r>
              <a:rPr lang="fr-FR" sz="2800" dirty="0" err="1">
                <a:latin typeface="Aptos" panose="020B0004020202020204" pitchFamily="34" charset="0"/>
              </a:rPr>
              <a:t>conduct</a:t>
            </a:r>
            <a:r>
              <a:rPr lang="fr-FR" sz="2800" dirty="0">
                <a:latin typeface="Aptos" panose="020B0004020202020204" pitchFamily="34" charset="0"/>
              </a:rPr>
              <a:t> </a:t>
            </a:r>
            <a:r>
              <a:rPr lang="fr-FR" sz="2800" dirty="0" err="1">
                <a:latin typeface="Aptos" panose="020B0004020202020204" pitchFamily="34" charset="0"/>
              </a:rPr>
              <a:t>this</a:t>
            </a:r>
            <a:r>
              <a:rPr lang="fr-FR" sz="2800" dirty="0">
                <a:latin typeface="Aptos" panose="020B0004020202020204" pitchFamily="34" charset="0"/>
              </a:rPr>
              <a:t> research?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800" dirty="0"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2800" b="1" dirty="0">
                <a:latin typeface="Aptos" panose="020B0004020202020204" pitchFamily="34" charset="0"/>
              </a:rPr>
              <a:t>Why</a:t>
            </a:r>
            <a:r>
              <a:rPr lang="fr-FR" sz="2800" dirty="0">
                <a:latin typeface="Aptos" panose="020B0004020202020204" pitchFamily="34" charset="0"/>
              </a:rPr>
              <a:t> do </a:t>
            </a:r>
            <a:r>
              <a:rPr lang="fr-FR" sz="2800" dirty="0" err="1">
                <a:latin typeface="Aptos" panose="020B0004020202020204" pitchFamily="34" charset="0"/>
              </a:rPr>
              <a:t>we</a:t>
            </a:r>
            <a:r>
              <a:rPr lang="fr-FR" sz="2800" dirty="0">
                <a:latin typeface="Aptos" panose="020B0004020202020204" pitchFamily="34" charset="0"/>
              </a:rPr>
              <a:t> </a:t>
            </a:r>
            <a:r>
              <a:rPr lang="fr-FR" sz="2800" dirty="0" err="1">
                <a:latin typeface="Aptos" panose="020B0004020202020204" pitchFamily="34" charset="0"/>
              </a:rPr>
              <a:t>conduct</a:t>
            </a:r>
            <a:r>
              <a:rPr lang="fr-FR" sz="2800" dirty="0">
                <a:latin typeface="Aptos" panose="020B0004020202020204" pitchFamily="34" charset="0"/>
              </a:rPr>
              <a:t> </a:t>
            </a:r>
            <a:r>
              <a:rPr lang="fr-FR" sz="2800" dirty="0" err="1">
                <a:latin typeface="Aptos" panose="020B0004020202020204" pitchFamily="34" charset="0"/>
              </a:rPr>
              <a:t>this</a:t>
            </a:r>
            <a:r>
              <a:rPr lang="fr-FR" sz="2800" dirty="0">
                <a:latin typeface="Aptos" panose="020B0004020202020204" pitchFamily="34" charset="0"/>
              </a:rPr>
              <a:t> research?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50CE87C9-A335-F2F3-8793-45D4ACD8510E}"/>
              </a:ext>
            </a:extLst>
          </p:cNvPr>
          <p:cNvSpPr txBox="1">
            <a:spLocks/>
          </p:cNvSpPr>
          <p:nvPr/>
        </p:nvSpPr>
        <p:spPr>
          <a:xfrm>
            <a:off x="3595687" y="1141798"/>
            <a:ext cx="5000625" cy="714374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Introduction</a:t>
            </a:r>
            <a:endParaRPr lang="fr-BE" sz="36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D9672DFA-53BB-49FF-313B-9DE62D71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2</a:t>
            </a:fld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1C0E61-EE65-BFD2-A3E6-1EC133BEB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1614" cy="8417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0E24068-7983-1D74-7AB0-7C071BE35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899" y="-11"/>
            <a:ext cx="1822102" cy="8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6237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dessin, art, peinture&#10;&#10;Description générée automatiquement">
            <a:extLst>
              <a:ext uri="{FF2B5EF4-FFF2-40B4-BE49-F238E27FC236}">
                <a16:creationId xmlns:a16="http://schemas.microsoft.com/office/drawing/2014/main" id="{8284108D-28F8-B28E-9372-45DC390BA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600"/>
            <a:ext cx="12192000" cy="46228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E237029-A48E-8349-CC5B-0EA083ED2D58}"/>
              </a:ext>
            </a:extLst>
          </p:cNvPr>
          <p:cNvSpPr txBox="1">
            <a:spLocks/>
          </p:cNvSpPr>
          <p:nvPr/>
        </p:nvSpPr>
        <p:spPr>
          <a:xfrm>
            <a:off x="4377127" y="2722869"/>
            <a:ext cx="4017365" cy="70613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Conclusion</a:t>
            </a:r>
            <a:endParaRPr lang="fr-BE" sz="32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A4A604-2669-AF9F-AD71-1A249A018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1614" cy="8417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2FE232A-FA60-F537-65A5-1C6C22890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899" y="-11"/>
            <a:ext cx="1822102" cy="808857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B354A4-9D10-9664-4A33-6416D2EE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7516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ACB6718-8E78-0839-CA3E-06F0FC6D7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789" y="0"/>
            <a:ext cx="4848421" cy="685800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578772-62B0-7566-BDE0-07C6DCE3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2664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49F9F0F-FB8C-5565-247C-BDCC156B5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A4FDDF-F59C-428B-8603-3A86D7593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texte, dessin, art, peinture&#10;&#10;Description générée automatiquement">
            <a:extLst>
              <a:ext uri="{FF2B5EF4-FFF2-40B4-BE49-F238E27FC236}">
                <a16:creationId xmlns:a16="http://schemas.microsoft.com/office/drawing/2014/main" id="{D151F65D-6FC9-3616-B846-F5A3415F18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r="15725" b="-1"/>
          <a:stretch/>
        </p:blipFill>
        <p:spPr>
          <a:xfrm>
            <a:off x="1" y="1"/>
            <a:ext cx="12192000" cy="685798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F77DE7-ECCB-F33D-75FA-A3883021861F}"/>
              </a:ext>
            </a:extLst>
          </p:cNvPr>
          <p:cNvSpPr txBox="1"/>
          <p:nvPr/>
        </p:nvSpPr>
        <p:spPr>
          <a:xfrm>
            <a:off x="2245807" y="2788062"/>
            <a:ext cx="7807569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Many thanks</a:t>
            </a:r>
            <a:endParaRPr lang="fr-BE" sz="24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4A9C3D8-D5CB-F85C-92D5-034D5BB56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899" y="-11"/>
            <a:ext cx="1822102" cy="80885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9E72364-9FAA-C388-EA14-547BB0CED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91614" cy="84179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F2AED28-EDEC-2F3A-E6AD-164050C32F53}"/>
              </a:ext>
            </a:extLst>
          </p:cNvPr>
          <p:cNvSpPr txBox="1"/>
          <p:nvPr/>
        </p:nvSpPr>
        <p:spPr>
          <a:xfrm>
            <a:off x="2245808" y="4339662"/>
            <a:ext cx="5398006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accent1">
                    <a:lumMod val="50000"/>
                  </a:schemeClr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✉</a:t>
            </a:r>
            <a:r>
              <a:rPr lang="en-GB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celine.romainville@uclouvain.be</a:t>
            </a:r>
            <a:endParaRPr lang="fr-BE" sz="14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C01EB1-1790-1588-3ED9-63FB2733D74D}"/>
              </a:ext>
            </a:extLst>
          </p:cNvPr>
          <p:cNvSpPr txBox="1"/>
          <p:nvPr/>
        </p:nvSpPr>
        <p:spPr>
          <a:xfrm>
            <a:off x="2245808" y="5367993"/>
            <a:ext cx="5398006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accent1">
                    <a:lumMod val="50000"/>
                  </a:schemeClr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✉</a:t>
            </a:r>
            <a:r>
              <a:rPr lang="en-GB" sz="1800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lena.geron@uliege.be</a:t>
            </a:r>
            <a:endParaRPr lang="fr-BE" sz="14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A995E3-B75F-D658-B070-583E3C2B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624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340E04B-E502-2884-3AD9-5EA9D5925EE0}"/>
              </a:ext>
            </a:extLst>
          </p:cNvPr>
          <p:cNvSpPr txBox="1">
            <a:spLocks/>
          </p:cNvSpPr>
          <p:nvPr/>
        </p:nvSpPr>
        <p:spPr>
          <a:xfrm>
            <a:off x="764423" y="1720499"/>
            <a:ext cx="10659934" cy="4635851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lvl="1" indent="0">
              <a:buNone/>
            </a:pPr>
            <a:endParaRPr lang="fr-FR" sz="2200" b="1" dirty="0">
              <a:latin typeface="Aptos" panose="020B0004020202020204" pitchFamily="34" charset="0"/>
            </a:endParaRPr>
          </a:p>
          <a:p>
            <a:pPr lvl="1"/>
            <a:r>
              <a:rPr lang="fr-FR" sz="2400" b="1" dirty="0">
                <a:latin typeface="Aptos" panose="020B0004020202020204" pitchFamily="34" charset="0"/>
              </a:rPr>
              <a:t>« </a:t>
            </a:r>
            <a:r>
              <a:rPr lang="fr-FR" sz="2400" b="1" dirty="0" err="1">
                <a:latin typeface="Aptos" panose="020B0004020202020204" pitchFamily="34" charset="0"/>
              </a:rPr>
              <a:t>Declared</a:t>
            </a:r>
            <a:r>
              <a:rPr lang="fr-FR" sz="2400" b="1" dirty="0">
                <a:latin typeface="Aptos" panose="020B0004020202020204" pitchFamily="34" charset="0"/>
              </a:rPr>
              <a:t> » trust:</a:t>
            </a:r>
          </a:p>
          <a:p>
            <a:pPr marL="265176" lvl="1" indent="0">
              <a:buNone/>
            </a:pPr>
            <a:r>
              <a:rPr lang="fr-FR" sz="2400" b="1" dirty="0">
                <a:latin typeface="Aptos" panose="020B0004020202020204" pitchFamily="34" charset="0"/>
              </a:rPr>
              <a:t> </a:t>
            </a:r>
          </a:p>
          <a:p>
            <a:pPr marL="265176" lvl="1" indent="0">
              <a:buNone/>
            </a:pPr>
            <a:r>
              <a:rPr lang="fr-FR" sz="2200" b="1" dirty="0"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5889C7E-E06E-ED61-7BB2-ED2E581454FD}"/>
              </a:ext>
            </a:extLst>
          </p:cNvPr>
          <p:cNvSpPr txBox="1">
            <a:spLocks/>
          </p:cNvSpPr>
          <p:nvPr/>
        </p:nvSpPr>
        <p:spPr>
          <a:xfrm>
            <a:off x="3696787" y="1025217"/>
            <a:ext cx="4798423" cy="54379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Introduction</a:t>
            </a:r>
            <a:endParaRPr lang="fr-BE" sz="28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2EECB70-AF47-3606-90A5-0D3DEA85C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3</a:t>
            </a:fld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29A0306-DC66-099E-AF4F-1F8FE009F1B9}"/>
              </a:ext>
            </a:extLst>
          </p:cNvPr>
          <p:cNvSpPr txBox="1"/>
          <p:nvPr/>
        </p:nvSpPr>
        <p:spPr>
          <a:xfrm>
            <a:off x="1176314" y="5682114"/>
            <a:ext cx="280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Aptos" panose="020B0004020202020204" pitchFamily="34" charset="0"/>
              </a:rPr>
              <a:t>Germany</a:t>
            </a:r>
            <a:r>
              <a:rPr lang="fr-FR" sz="1600" dirty="0">
                <a:latin typeface="Aptos" panose="020B0004020202020204" pitchFamily="34" charset="0"/>
              </a:rPr>
              <a:t> </a:t>
            </a:r>
          </a:p>
          <a:p>
            <a:pPr algn="ctr"/>
            <a:r>
              <a:rPr lang="fr-FR" sz="1600" dirty="0">
                <a:latin typeface="Aptos" panose="020B0004020202020204" pitchFamily="34" charset="0"/>
              </a:rPr>
              <a:t>(</a:t>
            </a:r>
            <a:r>
              <a:rPr lang="fr-FR" sz="1600" dirty="0" err="1">
                <a:latin typeface="Aptos" panose="020B0004020202020204" pitchFamily="34" charset="0"/>
              </a:rPr>
              <a:t>European</a:t>
            </a:r>
            <a:r>
              <a:rPr lang="fr-FR" sz="1600" dirty="0">
                <a:latin typeface="Aptos" panose="020B0004020202020204" pitchFamily="34" charset="0"/>
              </a:rPr>
              <a:t> Social </a:t>
            </a:r>
            <a:r>
              <a:rPr lang="fr-FR" sz="1600" dirty="0" err="1">
                <a:latin typeface="Aptos" panose="020B0004020202020204" pitchFamily="34" charset="0"/>
              </a:rPr>
              <a:t>survey</a:t>
            </a:r>
            <a:r>
              <a:rPr lang="fr-FR" sz="1600" dirty="0">
                <a:latin typeface="Aptos" panose="020B0004020202020204" pitchFamily="34" charset="0"/>
              </a:rPr>
              <a:t>)</a:t>
            </a:r>
            <a:endParaRPr lang="fr-BE" sz="1600" dirty="0">
              <a:latin typeface="Aptos" panose="020B00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AC9D728-B3AB-13CD-6135-EA3E3E8E8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72" y="3078329"/>
            <a:ext cx="3286444" cy="247323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55273DD-16BB-CB49-9CB8-8B904BF87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966" y="3078329"/>
            <a:ext cx="3463885" cy="247323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9030A75-180D-1D41-3FE1-AA02BFECAE66}"/>
              </a:ext>
            </a:extLst>
          </p:cNvPr>
          <p:cNvSpPr txBox="1"/>
          <p:nvPr/>
        </p:nvSpPr>
        <p:spPr>
          <a:xfrm>
            <a:off x="4693919" y="5682206"/>
            <a:ext cx="280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Aptos" panose="020B0004020202020204" pitchFamily="34" charset="0"/>
              </a:rPr>
              <a:t>United </a:t>
            </a:r>
            <a:r>
              <a:rPr lang="fr-FR" sz="1600" b="1" dirty="0" err="1">
                <a:latin typeface="Aptos" panose="020B0004020202020204" pitchFamily="34" charset="0"/>
              </a:rPr>
              <a:t>Kingdom</a:t>
            </a:r>
            <a:r>
              <a:rPr lang="fr-FR" sz="1600" b="1" dirty="0">
                <a:latin typeface="Aptos" panose="020B0004020202020204" pitchFamily="34" charset="0"/>
              </a:rPr>
              <a:t> </a:t>
            </a:r>
          </a:p>
          <a:p>
            <a:pPr algn="ctr"/>
            <a:r>
              <a:rPr lang="fr-FR" sz="1600" dirty="0">
                <a:latin typeface="Aptos" panose="020B0004020202020204" pitchFamily="34" charset="0"/>
              </a:rPr>
              <a:t>(</a:t>
            </a:r>
            <a:r>
              <a:rPr lang="fr-FR" sz="1600" dirty="0" err="1">
                <a:latin typeface="Aptos" panose="020B0004020202020204" pitchFamily="34" charset="0"/>
              </a:rPr>
              <a:t>European</a:t>
            </a:r>
            <a:r>
              <a:rPr lang="fr-FR" sz="1600" dirty="0">
                <a:latin typeface="Aptos" panose="020B0004020202020204" pitchFamily="34" charset="0"/>
              </a:rPr>
              <a:t> Social </a:t>
            </a:r>
            <a:r>
              <a:rPr lang="fr-FR" sz="1600" dirty="0" err="1">
                <a:latin typeface="Aptos" panose="020B0004020202020204" pitchFamily="34" charset="0"/>
              </a:rPr>
              <a:t>survey</a:t>
            </a:r>
            <a:r>
              <a:rPr lang="fr-FR" sz="1600" dirty="0">
                <a:latin typeface="Aptos" panose="020B0004020202020204" pitchFamily="34" charset="0"/>
              </a:rPr>
              <a:t>)</a:t>
            </a:r>
            <a:endParaRPr lang="fr-BE" sz="1600" dirty="0">
              <a:latin typeface="Aptos" panose="020B0004020202020204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1EA4366-F731-B86E-80BE-7BD0B8B84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248" y="3078329"/>
            <a:ext cx="3258929" cy="247323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10CD031-57DD-A580-76DE-1DDCB24EBD1E}"/>
              </a:ext>
            </a:extLst>
          </p:cNvPr>
          <p:cNvSpPr txBox="1"/>
          <p:nvPr/>
        </p:nvSpPr>
        <p:spPr>
          <a:xfrm>
            <a:off x="8281633" y="5620084"/>
            <a:ext cx="280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Aptos" panose="020B0004020202020204" pitchFamily="34" charset="0"/>
              </a:rPr>
              <a:t>France</a:t>
            </a:r>
            <a:r>
              <a:rPr lang="fr-FR" sz="1600" dirty="0">
                <a:latin typeface="Aptos" panose="020B0004020202020204" pitchFamily="34" charset="0"/>
              </a:rPr>
              <a:t> </a:t>
            </a:r>
          </a:p>
          <a:p>
            <a:pPr algn="ctr"/>
            <a:r>
              <a:rPr lang="fr-FR" sz="1600" dirty="0">
                <a:latin typeface="Aptos" panose="020B0004020202020204" pitchFamily="34" charset="0"/>
              </a:rPr>
              <a:t>(</a:t>
            </a:r>
            <a:r>
              <a:rPr lang="fr-FR" sz="1600" dirty="0" err="1">
                <a:latin typeface="Aptos" panose="020B0004020202020204" pitchFamily="34" charset="0"/>
              </a:rPr>
              <a:t>European</a:t>
            </a:r>
            <a:r>
              <a:rPr lang="fr-FR" sz="1600" dirty="0">
                <a:latin typeface="Aptos" panose="020B0004020202020204" pitchFamily="34" charset="0"/>
              </a:rPr>
              <a:t> Social </a:t>
            </a:r>
            <a:r>
              <a:rPr lang="fr-FR" sz="1600" dirty="0" err="1">
                <a:latin typeface="Aptos" panose="020B0004020202020204" pitchFamily="34" charset="0"/>
              </a:rPr>
              <a:t>survey</a:t>
            </a:r>
            <a:r>
              <a:rPr lang="fr-FR" sz="1600" dirty="0">
                <a:latin typeface="Aptos" panose="020B0004020202020204" pitchFamily="34" charset="0"/>
              </a:rPr>
              <a:t>)</a:t>
            </a:r>
            <a:endParaRPr lang="fr-BE" sz="1600" dirty="0">
              <a:latin typeface="Aptos" panose="020B000402020202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FF61468-0639-C00A-C1B2-F34FD5204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491614" cy="84179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40D2626-3C0E-C3AB-86C6-F6C12E5ED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9899" y="-11"/>
            <a:ext cx="1822102" cy="8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23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340E04B-E502-2884-3AD9-5EA9D5925EE0}"/>
              </a:ext>
            </a:extLst>
          </p:cNvPr>
          <p:cNvSpPr txBox="1">
            <a:spLocks/>
          </p:cNvSpPr>
          <p:nvPr/>
        </p:nvSpPr>
        <p:spPr>
          <a:xfrm>
            <a:off x="833767" y="2043289"/>
            <a:ext cx="10524465" cy="3701499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lvl="1" indent="0">
              <a:buNone/>
            </a:pPr>
            <a:endParaRPr lang="fr-FR" sz="2200" b="1" dirty="0">
              <a:latin typeface="Aptos" panose="020B0004020202020204" pitchFamily="34" charset="0"/>
            </a:endParaRPr>
          </a:p>
          <a:p>
            <a:pPr lvl="1"/>
            <a:r>
              <a:rPr lang="fr-FR" sz="2400" b="1" dirty="0">
                <a:latin typeface="Aptos" panose="020B0004020202020204" pitchFamily="34" charset="0"/>
              </a:rPr>
              <a:t>« </a:t>
            </a:r>
            <a:r>
              <a:rPr lang="fr-FR" sz="2400" b="1" dirty="0" err="1">
                <a:latin typeface="Aptos" panose="020B0004020202020204" pitchFamily="34" charset="0"/>
              </a:rPr>
              <a:t>Revealed</a:t>
            </a:r>
            <a:r>
              <a:rPr lang="fr-FR" sz="2400" b="1" dirty="0">
                <a:latin typeface="Aptos" panose="020B0004020202020204" pitchFamily="34" charset="0"/>
              </a:rPr>
              <a:t> » trust:</a:t>
            </a:r>
          </a:p>
          <a:p>
            <a:pPr marL="265176" lvl="1" indent="0">
              <a:buNone/>
            </a:pPr>
            <a:endParaRPr lang="fr-FR" sz="2200" b="1" dirty="0">
              <a:latin typeface="Aptos" panose="020B0004020202020204" pitchFamily="34" charset="0"/>
            </a:endParaRPr>
          </a:p>
          <a:p>
            <a:pPr lvl="3"/>
            <a:r>
              <a:rPr lang="fr-FR" sz="2200" dirty="0" err="1">
                <a:latin typeface="Aptos" panose="020B0004020202020204" pitchFamily="34" charset="0"/>
              </a:rPr>
              <a:t>Decline</a:t>
            </a:r>
            <a:r>
              <a:rPr lang="fr-FR" sz="2200" dirty="0">
                <a:latin typeface="Aptos" panose="020B0004020202020204" pitchFamily="34" charset="0"/>
              </a:rPr>
              <a:t> of </a:t>
            </a:r>
            <a:r>
              <a:rPr lang="fr-FR" sz="2200" dirty="0" err="1">
                <a:latin typeface="Aptos" panose="020B0004020202020204" pitchFamily="34" charset="0"/>
              </a:rPr>
              <a:t>interest</a:t>
            </a:r>
            <a:r>
              <a:rPr lang="fr-FR" sz="2200" dirty="0">
                <a:latin typeface="Aptos" panose="020B0004020202020204" pitchFamily="34" charset="0"/>
              </a:rPr>
              <a:t> in </a:t>
            </a:r>
            <a:r>
              <a:rPr lang="fr-FR" sz="2200" dirty="0" err="1">
                <a:latin typeface="Aptos" panose="020B0004020202020204" pitchFamily="34" charset="0"/>
              </a:rPr>
              <a:t>political</a:t>
            </a:r>
            <a:r>
              <a:rPr lang="fr-FR" sz="2200" dirty="0">
                <a:latin typeface="Aptos" panose="020B0004020202020204" pitchFamily="34" charset="0"/>
              </a:rPr>
              <a:t> institutions </a:t>
            </a:r>
          </a:p>
          <a:p>
            <a:pPr lvl="3"/>
            <a:r>
              <a:rPr lang="fr-FR" sz="2200" dirty="0">
                <a:latin typeface="Aptos" panose="020B0004020202020204" pitchFamily="34" charset="0"/>
              </a:rPr>
              <a:t>Electoral abstention </a:t>
            </a:r>
          </a:p>
          <a:p>
            <a:pPr lvl="3"/>
            <a:r>
              <a:rPr lang="fr-FR" sz="2200" dirty="0">
                <a:latin typeface="Aptos" panose="020B0004020202020204" pitchFamily="34" charset="0"/>
              </a:rPr>
              <a:t>Rise of </a:t>
            </a:r>
            <a:r>
              <a:rPr lang="fr-FR" sz="2200" dirty="0" err="1">
                <a:latin typeface="Aptos" panose="020B0004020202020204" pitchFamily="34" charset="0"/>
              </a:rPr>
              <a:t>negative</a:t>
            </a:r>
            <a:r>
              <a:rPr lang="fr-FR" sz="2200" dirty="0">
                <a:latin typeface="Aptos" panose="020B0004020202020204" pitchFamily="34" charset="0"/>
              </a:rPr>
              <a:t> feelings about </a:t>
            </a:r>
            <a:r>
              <a:rPr lang="fr-FR" sz="2200" dirty="0" err="1">
                <a:latin typeface="Aptos" panose="020B0004020202020204" pitchFamily="34" charset="0"/>
              </a:rPr>
              <a:t>politics</a:t>
            </a:r>
            <a:endParaRPr lang="fr-FR" sz="2200" dirty="0">
              <a:latin typeface="Aptos" panose="020B0004020202020204" pitchFamily="34" charset="0"/>
            </a:endParaRPr>
          </a:p>
          <a:p>
            <a:pPr marL="265176" lvl="1" indent="0">
              <a:buNone/>
            </a:pPr>
            <a:r>
              <a:rPr lang="fr-FR" sz="2200" b="1" dirty="0">
                <a:latin typeface="Aptos" panose="020B0004020202020204" pitchFamily="34" charset="0"/>
              </a:rPr>
              <a:t> </a:t>
            </a:r>
          </a:p>
          <a:p>
            <a:pPr marL="265176" lvl="1" indent="0">
              <a:buNone/>
            </a:pPr>
            <a:endParaRPr lang="fr-FR" sz="2200" b="1" dirty="0">
              <a:latin typeface="Aptos" panose="020B0004020202020204" pitchFamily="34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0D42FE5-A53D-8E4A-D7C3-F8418EDF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4</a:t>
            </a:fld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550823-DB66-1C2C-29C1-24A5853C3469}"/>
              </a:ext>
            </a:extLst>
          </p:cNvPr>
          <p:cNvSpPr txBox="1">
            <a:spLocks/>
          </p:cNvSpPr>
          <p:nvPr/>
        </p:nvSpPr>
        <p:spPr>
          <a:xfrm>
            <a:off x="3696788" y="1113212"/>
            <a:ext cx="4798423" cy="54379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Introduction</a:t>
            </a:r>
            <a:endParaRPr lang="fr-BE" sz="28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9366F02-2FDD-5690-1C5F-D2F8CFF39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1614" cy="8417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156365D-2787-F39A-3BEC-C32E3A42D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899" y="-11"/>
            <a:ext cx="1822102" cy="8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35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340E04B-E502-2884-3AD9-5EA9D5925EE0}"/>
              </a:ext>
            </a:extLst>
          </p:cNvPr>
          <p:cNvSpPr txBox="1">
            <a:spLocks/>
          </p:cNvSpPr>
          <p:nvPr/>
        </p:nvSpPr>
        <p:spPr>
          <a:xfrm>
            <a:off x="719378" y="1848908"/>
            <a:ext cx="10753243" cy="4359981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76" lvl="1" indent="0">
              <a:buNone/>
            </a:pPr>
            <a:endParaRPr lang="fr-FR" sz="2200" b="1" dirty="0">
              <a:latin typeface="Aptos" panose="020B0004020202020204" pitchFamily="34" charset="0"/>
            </a:endParaRPr>
          </a:p>
          <a:p>
            <a:pPr lvl="1"/>
            <a:endParaRPr lang="fr-FR" sz="2200" b="1" dirty="0">
              <a:latin typeface="Aptos" panose="020B0004020202020204" pitchFamily="34" charset="0"/>
            </a:endParaRPr>
          </a:p>
          <a:p>
            <a:pPr marL="265176" lvl="1" indent="0">
              <a:buNone/>
            </a:pPr>
            <a:endParaRPr lang="fr-FR" sz="2200" b="1" dirty="0">
              <a:latin typeface="Aptos" panose="020B0004020202020204" pitchFamily="34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0D42FE5-A53D-8E4A-D7C3-F8418EDF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5</a:t>
            </a:fld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8C3E957-A074-5A23-25D5-95D5EBE872F7}"/>
              </a:ext>
            </a:extLst>
          </p:cNvPr>
          <p:cNvSpPr txBox="1"/>
          <p:nvPr/>
        </p:nvSpPr>
        <p:spPr>
          <a:xfrm>
            <a:off x="836153" y="1977902"/>
            <a:ext cx="102580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1" dirty="0">
                <a:latin typeface="Aptos" panose="020B0004020202020204" pitchFamily="34" charset="0"/>
              </a:rPr>
              <a:t>3 main </a:t>
            </a:r>
            <a:r>
              <a:rPr lang="fr-FR" sz="2400" b="1" dirty="0" err="1">
                <a:latin typeface="Aptos" panose="020B0004020202020204" pitchFamily="34" charset="0"/>
              </a:rPr>
              <a:t>theses</a:t>
            </a:r>
            <a:r>
              <a:rPr lang="fr-FR" sz="2400" b="1" dirty="0">
                <a:latin typeface="Aptos" panose="020B0004020202020204" pitchFamily="34" charset="0"/>
              </a:rPr>
              <a:t> </a:t>
            </a:r>
            <a:r>
              <a:rPr lang="fr-FR" sz="2400" dirty="0">
                <a:latin typeface="Aptos" panose="020B0004020202020204" pitchFamily="34" charset="0"/>
              </a:rPr>
              <a:t>in </a:t>
            </a:r>
            <a:r>
              <a:rPr lang="fr-FR" sz="2400" dirty="0" err="1">
                <a:latin typeface="Aptos" panose="020B0004020202020204" pitchFamily="34" charset="0"/>
              </a:rPr>
              <a:t>our</a:t>
            </a:r>
            <a:r>
              <a:rPr lang="fr-FR" sz="2400" dirty="0">
                <a:latin typeface="Aptos" panose="020B0004020202020204" pitchFamily="34" charset="0"/>
              </a:rPr>
              <a:t> book: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400" dirty="0">
              <a:latin typeface="Aptos" panose="020B0004020202020204" pitchFamily="34" charset="0"/>
            </a:endParaRPr>
          </a:p>
          <a:p>
            <a:pPr marL="914400" lvl="1" indent="-457200" algn="just">
              <a:buAutoNum type="arabicParenR"/>
              <a:tabLst>
                <a:tab pos="1073150" algn="l"/>
              </a:tabLst>
            </a:pPr>
            <a:r>
              <a:rPr lang="en-US" sz="2400" dirty="0">
                <a:latin typeface="Aptos" panose="020B0004020202020204" pitchFamily="34" charset="0"/>
              </a:rPr>
              <a:t> </a:t>
            </a:r>
            <a:r>
              <a:rPr lang="en-US" sz="2400" b="1" i="1" dirty="0">
                <a:latin typeface="Aptos" panose="020B0004020202020204" pitchFamily="34" charset="0"/>
              </a:rPr>
              <a:t>Theories of democracy </a:t>
            </a:r>
            <a:r>
              <a:rPr lang="en-US" sz="2400" dirty="0">
                <a:latin typeface="Aptos" panose="020B0004020202020204" pitchFamily="34" charset="0"/>
              </a:rPr>
              <a:t>have had and continue to have an impact on  the approach to trust in representative regimes.</a:t>
            </a:r>
          </a:p>
          <a:p>
            <a:pPr lvl="1" algn="just">
              <a:tabLst>
                <a:tab pos="1073150" algn="l"/>
              </a:tabLst>
            </a:pPr>
            <a:endParaRPr lang="en-US" sz="2400" dirty="0">
              <a:latin typeface="Aptos" panose="020B0004020202020204" pitchFamily="34" charset="0"/>
            </a:endParaRPr>
          </a:p>
          <a:p>
            <a:pPr marL="892175" lvl="1" indent="-434975" algn="just"/>
            <a:r>
              <a:rPr lang="en-US" sz="2400" dirty="0">
                <a:latin typeface="Aptos" panose="020B0004020202020204" pitchFamily="34" charset="0"/>
              </a:rPr>
              <a:t>2)  It is possible to </a:t>
            </a:r>
            <a:r>
              <a:rPr lang="en-US" sz="2400" b="1" i="1" dirty="0">
                <a:latin typeface="Aptos" panose="020B0004020202020204" pitchFamily="34" charset="0"/>
              </a:rPr>
              <a:t>use the social sciences </a:t>
            </a:r>
            <a:r>
              <a:rPr lang="en-US" sz="2400" dirty="0">
                <a:latin typeface="Aptos" panose="020B0004020202020204" pitchFamily="34" charset="0"/>
              </a:rPr>
              <a:t>to better understand trust in   constitutional law and to identify its main issues.</a:t>
            </a:r>
          </a:p>
          <a:p>
            <a:pPr lvl="1" algn="just"/>
            <a:endParaRPr lang="en-US" sz="2400" dirty="0">
              <a:latin typeface="Aptos" panose="020B0004020202020204" pitchFamily="34" charset="0"/>
            </a:endParaRPr>
          </a:p>
          <a:p>
            <a:pPr marL="892175" lvl="1" indent="-434975" algn="just"/>
            <a:r>
              <a:rPr lang="en-US" sz="2400" dirty="0">
                <a:latin typeface="Aptos" panose="020B0004020202020204" pitchFamily="34" charset="0"/>
              </a:rPr>
              <a:t>3) Under certain conditions and in certain contexts, </a:t>
            </a:r>
            <a:r>
              <a:rPr lang="en-US" sz="2400" b="1" i="1" dirty="0">
                <a:latin typeface="Aptos" panose="020B0004020202020204" pitchFamily="34" charset="0"/>
              </a:rPr>
              <a:t>legal rules can generate or reduce trust</a:t>
            </a:r>
            <a:r>
              <a:rPr lang="en-US" sz="2400" dirty="0">
                <a:latin typeface="Aptos" panose="020B0004020202020204" pitchFamily="34" charset="0"/>
              </a:rPr>
              <a:t>. </a:t>
            </a:r>
            <a:endParaRPr lang="fr-FR" sz="2400" dirty="0">
              <a:latin typeface="Aptos" panose="020B00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444555F-9FB5-FF97-AB1E-484903EB0CA1}"/>
              </a:ext>
            </a:extLst>
          </p:cNvPr>
          <p:cNvSpPr txBox="1">
            <a:spLocks/>
          </p:cNvSpPr>
          <p:nvPr/>
        </p:nvSpPr>
        <p:spPr>
          <a:xfrm>
            <a:off x="3696788" y="934030"/>
            <a:ext cx="4798423" cy="54379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Introduction</a:t>
            </a:r>
            <a:endParaRPr lang="fr-BE" sz="28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2F7A86-6367-B2CF-FD57-E0D058EF7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1614" cy="8417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06E68E4-C581-A8B1-9989-2F888A172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899" y="-11"/>
            <a:ext cx="1822102" cy="8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68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2FCE80C-CDF4-F576-C5D3-EFF84AAB30C0}"/>
              </a:ext>
            </a:extLst>
          </p:cNvPr>
          <p:cNvSpPr txBox="1">
            <a:spLocks/>
          </p:cNvSpPr>
          <p:nvPr/>
        </p:nvSpPr>
        <p:spPr>
          <a:xfrm>
            <a:off x="1012780" y="1234225"/>
            <a:ext cx="10414461" cy="1043404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I. The impact of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democratic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theories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on the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understanding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of trust in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constitutional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law</a:t>
            </a:r>
            <a:endParaRPr lang="fr-BE" sz="28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CC9D25-2A07-0716-2308-0FF0761A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6</a:t>
            </a:fld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C8B8B3C-E883-22EC-0F84-01B83E2B8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1614" cy="8417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067D9E4-1F7F-F4F3-35D6-20BBE35FC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899" y="-11"/>
            <a:ext cx="1822102" cy="808857"/>
          </a:xfrm>
          <a:prstGeom prst="rect">
            <a:avLst/>
          </a:prstGeom>
        </p:spPr>
      </p:pic>
      <p:graphicFrame>
        <p:nvGraphicFramePr>
          <p:cNvPr id="9" name="Espace réservé du contenu 2">
            <a:extLst>
              <a:ext uri="{FF2B5EF4-FFF2-40B4-BE49-F238E27FC236}">
                <a16:creationId xmlns:a16="http://schemas.microsoft.com/office/drawing/2014/main" id="{E1B6E9F3-1ED3-14D1-ADDF-BE4C8F2E1F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1019243"/>
              </p:ext>
            </p:extLst>
          </p:nvPr>
        </p:nvGraphicFramePr>
        <p:xfrm>
          <a:off x="1012780" y="2670062"/>
          <a:ext cx="10414462" cy="341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Graphique 12" descr="Fermer contour">
            <a:extLst>
              <a:ext uri="{FF2B5EF4-FFF2-40B4-BE49-F238E27FC236}">
                <a16:creationId xmlns:a16="http://schemas.microsoft.com/office/drawing/2014/main" id="{C7389992-6E7A-815A-99DC-3907AC652E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08399" y="2940162"/>
            <a:ext cx="1326445" cy="132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3498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2FCE80C-CDF4-F576-C5D3-EFF84AAB30C0}"/>
              </a:ext>
            </a:extLst>
          </p:cNvPr>
          <p:cNvSpPr txBox="1">
            <a:spLocks/>
          </p:cNvSpPr>
          <p:nvPr/>
        </p:nvSpPr>
        <p:spPr>
          <a:xfrm>
            <a:off x="888769" y="1144282"/>
            <a:ext cx="10414461" cy="65547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II. </a:t>
            </a:r>
            <a:r>
              <a:rPr lang="fr-FR" sz="30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Using</a:t>
            </a:r>
            <a:r>
              <a:rPr lang="fr-FR" sz="3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social sciences to </a:t>
            </a:r>
            <a:r>
              <a:rPr lang="fr-FR" sz="30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understand</a:t>
            </a:r>
            <a:r>
              <a:rPr lang="fr-FR" sz="3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fr-FR" sz="30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constitutional</a:t>
            </a:r>
            <a:r>
              <a:rPr lang="fr-FR" sz="3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fr-FR" sz="30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law</a:t>
            </a:r>
            <a:endParaRPr lang="fr-BE" sz="30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340E04B-E502-2884-3AD9-5EA9D5925EE0}"/>
              </a:ext>
            </a:extLst>
          </p:cNvPr>
          <p:cNvSpPr txBox="1">
            <a:spLocks/>
          </p:cNvSpPr>
          <p:nvPr/>
        </p:nvSpPr>
        <p:spPr>
          <a:xfrm>
            <a:off x="723899" y="1952978"/>
            <a:ext cx="10807109" cy="4274505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b="1" dirty="0">
                <a:latin typeface="Aptos" panose="020B0004020202020204" pitchFamily="34" charset="0"/>
              </a:rPr>
              <a:t>Relationship of trust in </a:t>
            </a:r>
            <a:r>
              <a:rPr lang="fr-FR" b="1" dirty="0" err="1">
                <a:latin typeface="Aptos" panose="020B0004020202020204" pitchFamily="34" charset="0"/>
              </a:rPr>
              <a:t>political</a:t>
            </a:r>
            <a:r>
              <a:rPr lang="fr-FR" b="1" dirty="0">
                <a:latin typeface="Aptos" panose="020B0004020202020204" pitchFamily="34" charset="0"/>
              </a:rPr>
              <a:t> institutions</a:t>
            </a:r>
            <a:r>
              <a:rPr lang="fr-FR" dirty="0">
                <a:latin typeface="Aptos" panose="020B0004020202020204" pitchFamily="34" charset="0"/>
              </a:rPr>
              <a:t>:</a:t>
            </a:r>
          </a:p>
          <a:p>
            <a:pPr marL="893763" indent="-893763" algn="just">
              <a:buNone/>
            </a:pPr>
            <a:endParaRPr lang="fr-FR" sz="2400" dirty="0">
              <a:latin typeface="Aptos" panose="020B0004020202020204" pitchFamily="34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F9A685-A15F-7A53-ED00-B35C0972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7</a:t>
            </a:fld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EB078C7-50A8-CE49-79BF-1FBC5CC69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1614" cy="8417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6E99184-1C22-9038-6AC7-1DE41B558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899" y="-11"/>
            <a:ext cx="1822102" cy="808857"/>
          </a:xfrm>
          <a:prstGeom prst="rect">
            <a:avLst/>
          </a:prstGeom>
        </p:spPr>
      </p:pic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F9F24A69-2352-73F2-C6DF-E524731877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288659"/>
              </p:ext>
            </p:extLst>
          </p:nvPr>
        </p:nvGraphicFramePr>
        <p:xfrm>
          <a:off x="3471003" y="2401596"/>
          <a:ext cx="2041217" cy="124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297BF82C-43BB-3A8A-C556-F846C78223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2597842"/>
              </p:ext>
            </p:extLst>
          </p:nvPr>
        </p:nvGraphicFramePr>
        <p:xfrm>
          <a:off x="3292227" y="4978390"/>
          <a:ext cx="2551798" cy="124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1E4566A9-F25E-326C-32BA-304849A12A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3926307"/>
              </p:ext>
            </p:extLst>
          </p:nvPr>
        </p:nvGraphicFramePr>
        <p:xfrm>
          <a:off x="3419873" y="3664863"/>
          <a:ext cx="2296507" cy="124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FCEE24A8-A23B-AC8B-2414-434F2801B4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7283644"/>
              </p:ext>
            </p:extLst>
          </p:nvPr>
        </p:nvGraphicFramePr>
        <p:xfrm>
          <a:off x="6341150" y="2416788"/>
          <a:ext cx="1918174" cy="1218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CD3C57C3-18E4-33C7-2E65-4EBCFC2E236C}"/>
              </a:ext>
            </a:extLst>
          </p:cNvPr>
          <p:cNvSpPr txBox="1"/>
          <p:nvPr/>
        </p:nvSpPr>
        <p:spPr>
          <a:xfrm>
            <a:off x="1625600" y="2596444"/>
            <a:ext cx="4628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ptos" panose="020B0004020202020204" pitchFamily="34" charset="0"/>
              </a:rPr>
              <a:t>1.</a:t>
            </a:r>
          </a:p>
          <a:p>
            <a:endParaRPr lang="fr-FR" b="1" dirty="0">
              <a:latin typeface="Aptos" panose="020B0004020202020204" pitchFamily="34" charset="0"/>
            </a:endParaRPr>
          </a:p>
          <a:p>
            <a:endParaRPr lang="fr-FR" b="1" dirty="0">
              <a:latin typeface="Aptos" panose="020B0004020202020204" pitchFamily="34" charset="0"/>
            </a:endParaRPr>
          </a:p>
          <a:p>
            <a:endParaRPr lang="fr-FR" b="1" dirty="0">
              <a:latin typeface="Aptos" panose="020B0004020202020204" pitchFamily="34" charset="0"/>
            </a:endParaRPr>
          </a:p>
          <a:p>
            <a:endParaRPr lang="fr-FR" b="1" dirty="0">
              <a:latin typeface="Aptos" panose="020B0004020202020204" pitchFamily="34" charset="0"/>
            </a:endParaRPr>
          </a:p>
          <a:p>
            <a:r>
              <a:rPr lang="fr-BE" b="1" dirty="0">
                <a:latin typeface="Aptos" panose="020B0004020202020204" pitchFamily="34" charset="0"/>
              </a:rPr>
              <a:t>2.</a:t>
            </a:r>
          </a:p>
          <a:p>
            <a:endParaRPr lang="fr-BE" b="1" dirty="0">
              <a:latin typeface="Aptos" panose="020B0004020202020204" pitchFamily="34" charset="0"/>
            </a:endParaRPr>
          </a:p>
          <a:p>
            <a:endParaRPr lang="fr-BE" b="1" dirty="0">
              <a:latin typeface="Aptos" panose="020B0004020202020204" pitchFamily="34" charset="0"/>
            </a:endParaRPr>
          </a:p>
          <a:p>
            <a:endParaRPr lang="fr-BE" b="1" dirty="0">
              <a:latin typeface="Aptos" panose="020B0004020202020204" pitchFamily="34" charset="0"/>
            </a:endParaRPr>
          </a:p>
          <a:p>
            <a:endParaRPr lang="fr-BE" b="1" dirty="0">
              <a:latin typeface="Aptos" panose="020B0004020202020204" pitchFamily="34" charset="0"/>
            </a:endParaRPr>
          </a:p>
          <a:p>
            <a:endParaRPr lang="fr-BE" b="1" dirty="0">
              <a:latin typeface="Aptos" panose="020B0004020202020204" pitchFamily="34" charset="0"/>
            </a:endParaRPr>
          </a:p>
          <a:p>
            <a:r>
              <a:rPr lang="fr-BE" b="1" dirty="0">
                <a:latin typeface="Aptos" panose="020B0004020202020204" pitchFamily="34" charset="0"/>
              </a:rPr>
              <a:t>3.</a:t>
            </a:r>
            <a:endParaRPr lang="fr-FR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51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2FCE80C-CDF4-F576-C5D3-EFF84AAB30C0}"/>
              </a:ext>
            </a:extLst>
          </p:cNvPr>
          <p:cNvSpPr txBox="1">
            <a:spLocks/>
          </p:cNvSpPr>
          <p:nvPr/>
        </p:nvSpPr>
        <p:spPr>
          <a:xfrm>
            <a:off x="1037526" y="1103299"/>
            <a:ext cx="10414461" cy="1077250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II. </a:t>
            </a:r>
            <a:r>
              <a:rPr lang="fr-FR" sz="30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Using</a:t>
            </a:r>
            <a:r>
              <a:rPr lang="fr-FR" sz="3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social sciences to </a:t>
            </a:r>
            <a:r>
              <a:rPr lang="fr-FR" sz="30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understand</a:t>
            </a:r>
            <a:r>
              <a:rPr lang="fr-FR" sz="3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fr-FR" sz="30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constitutional</a:t>
            </a:r>
            <a:r>
              <a:rPr lang="fr-FR" sz="30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fr-FR" sz="30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law</a:t>
            </a:r>
            <a:endParaRPr lang="fr-FR" sz="30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       II.1.  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sym typeface="Symbol" panose="05050102010706020507" pitchFamily="18" charset="2"/>
              </a:rPr>
              <a:t></a:t>
            </a:r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Working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fr-BE" sz="2400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definition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sym typeface="Symbol" panose="05050102010706020507" pitchFamily="18" charset="2"/>
              </a:rPr>
              <a:t> </a:t>
            </a:r>
            <a:r>
              <a:rPr lang="fr-BE" sz="24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  of trust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340E04B-E502-2884-3AD9-5EA9D5925EE0}"/>
              </a:ext>
            </a:extLst>
          </p:cNvPr>
          <p:cNvSpPr txBox="1">
            <a:spLocks/>
          </p:cNvSpPr>
          <p:nvPr/>
        </p:nvSpPr>
        <p:spPr>
          <a:xfrm>
            <a:off x="899697" y="2664178"/>
            <a:ext cx="10818169" cy="3090523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Trust is </a:t>
            </a:r>
          </a:p>
          <a:p>
            <a:pPr marL="0" indent="0" algn="just">
              <a:buNone/>
            </a:pPr>
            <a:r>
              <a:rPr lang="en-GB" sz="2400" dirty="0">
                <a:latin typeface="Aptos" panose="020B0004020202020204" pitchFamily="34" charset="0"/>
              </a:rPr>
              <a:t>«</a:t>
            </a:r>
            <a:r>
              <a:rPr lang="en-GB" dirty="0"/>
              <a:t> </a:t>
            </a:r>
            <a:r>
              <a:rPr lang="en-GB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complex cognitive and motivational state, a mixture of rationality, feelings and commitments" of a person, the "</a:t>
            </a:r>
            <a:r>
              <a:rPr lang="en-GB" sz="2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trustor</a:t>
            </a:r>
            <a:r>
              <a:rPr lang="en-GB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", who enters into a </a:t>
            </a:r>
            <a:r>
              <a:rPr lang="en-GB" sz="2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social relationship</a:t>
            </a:r>
            <a:r>
              <a:rPr lang="en-GB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with others, the "</a:t>
            </a:r>
            <a:r>
              <a:rPr lang="en-GB" sz="2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trustee(s)</a:t>
            </a:r>
            <a:r>
              <a:rPr lang="en-GB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", whether individuals or institutions, based on the </a:t>
            </a:r>
            <a:r>
              <a:rPr lang="en-GB" sz="2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expectation</a:t>
            </a:r>
            <a:r>
              <a:rPr lang="en-GB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that the said person or institution will </a:t>
            </a:r>
            <a:r>
              <a:rPr lang="en-GB" sz="22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fulfill</a:t>
            </a:r>
            <a:r>
              <a:rPr lang="en-GB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its </a:t>
            </a:r>
            <a:r>
              <a:rPr lang="en-GB" sz="2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commitments</a:t>
            </a:r>
            <a:r>
              <a:rPr lang="en-GB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it being understood that the "trustee" has a certain degree of freedom to realize the expectations of the "trustor". Trust therefore implies a certain degree of </a:t>
            </a:r>
            <a:r>
              <a:rPr lang="en-GB" sz="2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risk-taking</a:t>
            </a:r>
            <a:r>
              <a:rPr lang="en-GB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and the acceptance of a form of </a:t>
            </a:r>
            <a:r>
              <a:rPr lang="en-GB" sz="2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vulnerability</a:t>
            </a:r>
            <a:r>
              <a:rPr lang="en-GB" sz="2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on the part of the trustor</a:t>
            </a:r>
            <a:r>
              <a:rPr lang="fr-BE" sz="2400" dirty="0">
                <a:latin typeface="Aptos" panose="020B0004020202020204" pitchFamily="34" charset="0"/>
                <a:sym typeface="Symbol" panose="05050102010706020507" pitchFamily="18" charset="2"/>
              </a:rPr>
              <a:t> </a:t>
            </a:r>
            <a:r>
              <a:rPr lang="en-GB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»</a:t>
            </a:r>
            <a:r>
              <a:rPr lang="en-GB" sz="24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fr-BE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D5D6EE6-F120-A3C6-42CA-7E831620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8</a:t>
            </a:fld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141131-8749-C12A-D012-2CDA8682D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1614" cy="8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25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2FCE80C-CDF4-F576-C5D3-EFF84AAB30C0}"/>
              </a:ext>
            </a:extLst>
          </p:cNvPr>
          <p:cNvSpPr txBox="1">
            <a:spLocks/>
          </p:cNvSpPr>
          <p:nvPr/>
        </p:nvSpPr>
        <p:spPr>
          <a:xfrm>
            <a:off x="924987" y="902208"/>
            <a:ext cx="10467537" cy="111646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II.2. The main </a:t>
            </a: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issues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of trust in the social sciences and </a:t>
            </a:r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their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application in </a:t>
            </a:r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constitutional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law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93ED5CD-5558-5D1F-5203-C4409D564307}"/>
              </a:ext>
            </a:extLst>
          </p:cNvPr>
          <p:cNvSpPr txBox="1"/>
          <p:nvPr/>
        </p:nvSpPr>
        <p:spPr>
          <a:xfrm>
            <a:off x="3140691" y="3429000"/>
            <a:ext cx="6036130" cy="55399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000" dirty="0">
                <a:latin typeface="Aptos" panose="020B0004020202020204" pitchFamily="34" charset="0"/>
              </a:rPr>
              <a:t>1. Trust has a </a:t>
            </a:r>
            <a:r>
              <a:rPr lang="fr-FR" sz="3000" b="1" dirty="0" err="1">
                <a:latin typeface="Aptos" panose="020B0004020202020204" pitchFamily="34" charset="0"/>
              </a:rPr>
              <a:t>limited</a:t>
            </a:r>
            <a:r>
              <a:rPr lang="fr-FR" sz="3000" b="1" dirty="0">
                <a:latin typeface="Aptos" panose="020B0004020202020204" pitchFamily="34" charset="0"/>
              </a:rPr>
              <a:t> </a:t>
            </a:r>
            <a:r>
              <a:rPr lang="fr-FR" sz="3000" b="1" dirty="0" err="1">
                <a:latin typeface="Aptos" panose="020B0004020202020204" pitchFamily="34" charset="0"/>
              </a:rPr>
              <a:t>object</a:t>
            </a:r>
            <a:endParaRPr lang="fr-BE" sz="3000" b="1" dirty="0">
              <a:latin typeface="Aptos" panose="020B0004020202020204" pitchFamily="34" charset="0"/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50BFE2A8-4ACA-FA87-A21E-7689E98F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9</a:t>
            </a:fld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66CDFFA-CFC5-D425-1A73-61D012020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1614" cy="8417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5845933-DEA2-5943-DF96-9E6CACFC1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899" y="-11"/>
            <a:ext cx="1822102" cy="8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55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1096</Words>
  <Application>Microsoft Office PowerPoint</Application>
  <PresentationFormat>Grand écran</PresentationFormat>
  <Paragraphs>190</Paragraphs>
  <Slides>22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Aptos</vt:lpstr>
      <vt:lpstr>Arial</vt:lpstr>
      <vt:lpstr>Grandview Display</vt:lpstr>
      <vt:lpstr>Segoe UI Symbol</vt:lpstr>
      <vt:lpstr>DashVTI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Geron Léna</dc:creator>
  <cp:lastModifiedBy>Léna Geron</cp:lastModifiedBy>
  <cp:revision>35</cp:revision>
  <dcterms:created xsi:type="dcterms:W3CDTF">2024-07-07T05:52:26Z</dcterms:created>
  <dcterms:modified xsi:type="dcterms:W3CDTF">2024-07-09T14:51:54Z</dcterms:modified>
</cp:coreProperties>
</file>