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9"/>
  </p:notesMasterIdLst>
  <p:handoutMasterIdLst>
    <p:handoutMasterId r:id="rId20"/>
  </p:handoutMasterIdLst>
  <p:sldIdLst>
    <p:sldId id="257" r:id="rId2"/>
    <p:sldId id="608" r:id="rId3"/>
    <p:sldId id="609" r:id="rId4"/>
    <p:sldId id="610" r:id="rId5"/>
    <p:sldId id="611" r:id="rId6"/>
    <p:sldId id="612" r:id="rId7"/>
    <p:sldId id="613" r:id="rId8"/>
    <p:sldId id="614" r:id="rId9"/>
    <p:sldId id="615" r:id="rId10"/>
    <p:sldId id="616" r:id="rId11"/>
    <p:sldId id="617" r:id="rId12"/>
    <p:sldId id="618" r:id="rId13"/>
    <p:sldId id="619" r:id="rId14"/>
    <p:sldId id="620" r:id="rId15"/>
    <p:sldId id="621" r:id="rId16"/>
    <p:sldId id="622" r:id="rId17"/>
    <p:sldId id="623" r:id="rId18"/>
  </p:sldIdLst>
  <p:sldSz cx="9144000" cy="5143500" type="screen16x9"/>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Vopat" initials="OV" lastIdx="4" clrIdx="0">
    <p:extLst>
      <p:ext uri="{19B8F6BF-5375-455C-9EA6-DF929625EA0E}">
        <p15:presenceInfo xmlns:p15="http://schemas.microsoft.com/office/powerpoint/2012/main" userId="Olivier Vop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5213" autoAdjust="0"/>
  </p:normalViewPr>
  <p:slideViewPr>
    <p:cSldViewPr snapToGrid="0">
      <p:cViewPr varScale="1">
        <p:scale>
          <a:sx n="121" d="100"/>
          <a:sy n="121" d="100"/>
        </p:scale>
        <p:origin x="10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5290" cy="497657"/>
          </a:xfrm>
          <a:prstGeom prst="rect">
            <a:avLst/>
          </a:prstGeom>
        </p:spPr>
        <p:txBody>
          <a:bodyPr vert="horz" lIns="95636" tIns="47818" rIns="95636" bIns="47818" rtlCol="0"/>
          <a:lstStyle>
            <a:lvl1pPr algn="l">
              <a:defRPr sz="1300"/>
            </a:lvl1pPr>
          </a:lstStyle>
          <a:p>
            <a:endParaRPr lang="fr-BE"/>
          </a:p>
        </p:txBody>
      </p:sp>
      <p:sp>
        <p:nvSpPr>
          <p:cNvPr id="3" name="Espace réservé de la date 2"/>
          <p:cNvSpPr>
            <a:spLocks noGrp="1"/>
          </p:cNvSpPr>
          <p:nvPr>
            <p:ph type="dt" sz="quarter" idx="1"/>
          </p:nvPr>
        </p:nvSpPr>
        <p:spPr>
          <a:xfrm>
            <a:off x="3863032" y="1"/>
            <a:ext cx="2955290" cy="497657"/>
          </a:xfrm>
          <a:prstGeom prst="rect">
            <a:avLst/>
          </a:prstGeom>
        </p:spPr>
        <p:txBody>
          <a:bodyPr vert="horz" lIns="95636" tIns="47818" rIns="95636" bIns="47818" rtlCol="0"/>
          <a:lstStyle>
            <a:lvl1pPr algn="r">
              <a:defRPr sz="1300"/>
            </a:lvl1pPr>
          </a:lstStyle>
          <a:p>
            <a:fld id="{50598B92-5A8A-4498-A953-C487DF9E6898}" type="datetimeFigureOut">
              <a:rPr lang="fr-BE" smtClean="0"/>
              <a:t>12-09-24</a:t>
            </a:fld>
            <a:endParaRPr lang="fr-BE"/>
          </a:p>
        </p:txBody>
      </p:sp>
      <p:sp>
        <p:nvSpPr>
          <p:cNvPr id="4" name="Espace réservé du pied de page 3"/>
          <p:cNvSpPr>
            <a:spLocks noGrp="1"/>
          </p:cNvSpPr>
          <p:nvPr>
            <p:ph type="ftr" sz="quarter" idx="2"/>
          </p:nvPr>
        </p:nvSpPr>
        <p:spPr>
          <a:xfrm>
            <a:off x="0" y="9421045"/>
            <a:ext cx="2955290" cy="497656"/>
          </a:xfrm>
          <a:prstGeom prst="rect">
            <a:avLst/>
          </a:prstGeom>
        </p:spPr>
        <p:txBody>
          <a:bodyPr vert="horz" lIns="95636" tIns="47818" rIns="95636" bIns="47818" rtlCol="0" anchor="b"/>
          <a:lstStyle>
            <a:lvl1pPr algn="l">
              <a:defRPr sz="1300"/>
            </a:lvl1pPr>
          </a:lstStyle>
          <a:p>
            <a:r>
              <a:rPr lang="fr-BE" smtClean="0"/>
              <a:t>1</a:t>
            </a:r>
            <a:endParaRPr lang="fr-BE"/>
          </a:p>
        </p:txBody>
      </p:sp>
      <p:sp>
        <p:nvSpPr>
          <p:cNvPr id="5" name="Espace réservé du numéro de diapositive 4"/>
          <p:cNvSpPr>
            <a:spLocks noGrp="1"/>
          </p:cNvSpPr>
          <p:nvPr>
            <p:ph type="sldNum" sz="quarter" idx="3"/>
          </p:nvPr>
        </p:nvSpPr>
        <p:spPr>
          <a:xfrm>
            <a:off x="3863032" y="9421045"/>
            <a:ext cx="2955290" cy="497656"/>
          </a:xfrm>
          <a:prstGeom prst="rect">
            <a:avLst/>
          </a:prstGeom>
        </p:spPr>
        <p:txBody>
          <a:bodyPr vert="horz" lIns="95636" tIns="47818" rIns="95636" bIns="47818" rtlCol="0" anchor="b"/>
          <a:lstStyle>
            <a:lvl1pPr algn="r">
              <a:defRPr sz="1300"/>
            </a:lvl1pPr>
          </a:lstStyle>
          <a:p>
            <a:fld id="{A459865D-EA4A-4266-B564-848639BEAE35}" type="slidenum">
              <a:rPr lang="fr-BE" smtClean="0"/>
              <a:t>‹N°›</a:t>
            </a:fld>
            <a:endParaRPr lang="fr-BE"/>
          </a:p>
        </p:txBody>
      </p:sp>
    </p:spTree>
    <p:extLst>
      <p:ext uri="{BB962C8B-B14F-4D97-AF65-F5344CB8AC3E}">
        <p14:creationId xmlns:p14="http://schemas.microsoft.com/office/powerpoint/2010/main" val="14816878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5290" cy="497657"/>
          </a:xfrm>
          <a:prstGeom prst="rect">
            <a:avLst/>
          </a:prstGeom>
        </p:spPr>
        <p:txBody>
          <a:bodyPr vert="horz" lIns="95636" tIns="47818" rIns="95636" bIns="47818" rtlCol="0"/>
          <a:lstStyle>
            <a:lvl1pPr algn="l">
              <a:defRPr sz="1300"/>
            </a:lvl1pPr>
          </a:lstStyle>
          <a:p>
            <a:endParaRPr lang="fr-BE"/>
          </a:p>
        </p:txBody>
      </p:sp>
      <p:sp>
        <p:nvSpPr>
          <p:cNvPr id="3" name="Espace réservé de la date 2"/>
          <p:cNvSpPr>
            <a:spLocks noGrp="1"/>
          </p:cNvSpPr>
          <p:nvPr>
            <p:ph type="dt" idx="1"/>
          </p:nvPr>
        </p:nvSpPr>
        <p:spPr>
          <a:xfrm>
            <a:off x="3863032" y="1"/>
            <a:ext cx="2955290" cy="497657"/>
          </a:xfrm>
          <a:prstGeom prst="rect">
            <a:avLst/>
          </a:prstGeom>
        </p:spPr>
        <p:txBody>
          <a:bodyPr vert="horz" lIns="95636" tIns="47818" rIns="95636" bIns="47818" rtlCol="0"/>
          <a:lstStyle>
            <a:lvl1pPr algn="r">
              <a:defRPr sz="1300"/>
            </a:lvl1pPr>
          </a:lstStyle>
          <a:p>
            <a:fld id="{6D57F31B-806D-44CA-91AA-ED50842E3509}" type="datetimeFigureOut">
              <a:rPr lang="fr-BE" smtClean="0"/>
              <a:t>12-09-24</a:t>
            </a:fld>
            <a:endParaRPr lang="fr-BE"/>
          </a:p>
        </p:txBody>
      </p:sp>
      <p:sp>
        <p:nvSpPr>
          <p:cNvPr id="4" name="Espace réservé de l'image des diapositives 3"/>
          <p:cNvSpPr>
            <a:spLocks noGrp="1" noRot="1" noChangeAspect="1"/>
          </p:cNvSpPr>
          <p:nvPr>
            <p:ph type="sldImg" idx="2"/>
          </p:nvPr>
        </p:nvSpPr>
        <p:spPr>
          <a:xfrm>
            <a:off x="436563" y="1241425"/>
            <a:ext cx="5946775" cy="3346450"/>
          </a:xfrm>
          <a:prstGeom prst="rect">
            <a:avLst/>
          </a:prstGeom>
          <a:noFill/>
          <a:ln w="12700">
            <a:solidFill>
              <a:prstClr val="black"/>
            </a:solidFill>
          </a:ln>
        </p:spPr>
        <p:txBody>
          <a:bodyPr vert="horz" lIns="95636" tIns="47818" rIns="95636" bIns="47818" rtlCol="0" anchor="ctr"/>
          <a:lstStyle/>
          <a:p>
            <a:endParaRPr lang="fr-BE"/>
          </a:p>
        </p:txBody>
      </p:sp>
      <p:sp>
        <p:nvSpPr>
          <p:cNvPr id="5" name="Espace réservé des commentaires 4"/>
          <p:cNvSpPr>
            <a:spLocks noGrp="1"/>
          </p:cNvSpPr>
          <p:nvPr>
            <p:ph type="body" sz="quarter" idx="3"/>
          </p:nvPr>
        </p:nvSpPr>
        <p:spPr>
          <a:xfrm>
            <a:off x="681991" y="4773375"/>
            <a:ext cx="5455920" cy="3905488"/>
          </a:xfrm>
          <a:prstGeom prst="rect">
            <a:avLst/>
          </a:prstGeom>
        </p:spPr>
        <p:txBody>
          <a:bodyPr vert="horz" lIns="95636" tIns="47818" rIns="95636" bIns="4781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1045"/>
            <a:ext cx="2955290" cy="497656"/>
          </a:xfrm>
          <a:prstGeom prst="rect">
            <a:avLst/>
          </a:prstGeom>
        </p:spPr>
        <p:txBody>
          <a:bodyPr vert="horz" lIns="95636" tIns="47818" rIns="95636" bIns="47818" rtlCol="0" anchor="b"/>
          <a:lstStyle>
            <a:lvl1pPr algn="l">
              <a:defRPr sz="1300"/>
            </a:lvl1pPr>
          </a:lstStyle>
          <a:p>
            <a:r>
              <a:rPr lang="fr-BE" smtClean="0"/>
              <a:t>1</a:t>
            </a:r>
            <a:endParaRPr lang="fr-BE"/>
          </a:p>
        </p:txBody>
      </p:sp>
      <p:sp>
        <p:nvSpPr>
          <p:cNvPr id="7" name="Espace réservé du numéro de diapositive 6"/>
          <p:cNvSpPr>
            <a:spLocks noGrp="1"/>
          </p:cNvSpPr>
          <p:nvPr>
            <p:ph type="sldNum" sz="quarter" idx="5"/>
          </p:nvPr>
        </p:nvSpPr>
        <p:spPr>
          <a:xfrm>
            <a:off x="3863032" y="9421045"/>
            <a:ext cx="2955290" cy="497656"/>
          </a:xfrm>
          <a:prstGeom prst="rect">
            <a:avLst/>
          </a:prstGeom>
        </p:spPr>
        <p:txBody>
          <a:bodyPr vert="horz" lIns="95636" tIns="47818" rIns="95636" bIns="47818" rtlCol="0" anchor="b"/>
          <a:lstStyle>
            <a:lvl1pPr algn="r">
              <a:defRPr sz="1300"/>
            </a:lvl1pPr>
          </a:lstStyle>
          <a:p>
            <a:fld id="{47575873-BED1-4DE1-B9FC-E8BA0E330097}" type="slidenum">
              <a:rPr lang="fr-BE" smtClean="0"/>
              <a:t>‹N°›</a:t>
            </a:fld>
            <a:endParaRPr lang="fr-BE"/>
          </a:p>
        </p:txBody>
      </p:sp>
    </p:spTree>
    <p:extLst>
      <p:ext uri="{BB962C8B-B14F-4D97-AF65-F5344CB8AC3E}">
        <p14:creationId xmlns:p14="http://schemas.microsoft.com/office/powerpoint/2010/main" val="26437239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9C51ED-0D35-46A3-96D2-9A43D9F094CD}" type="slidenum">
              <a:rPr lang="fr-FR"/>
              <a:pPr/>
              <a:t>2</a:t>
            </a:fld>
            <a:endParaRPr lang="fr-FR"/>
          </a:p>
        </p:txBody>
      </p:sp>
      <p:sp>
        <p:nvSpPr>
          <p:cNvPr id="59394" name="Rectangle 2"/>
          <p:cNvSpPr>
            <a:spLocks noGrp="1" noRot="1" noChangeAspect="1" noChangeArrowheads="1" noTextEdit="1"/>
          </p:cNvSpPr>
          <p:nvPr>
            <p:ph type="sldImg"/>
          </p:nvPr>
        </p:nvSpPr>
        <p:spPr>
          <a:xfrm>
            <a:off x="107950" y="744538"/>
            <a:ext cx="6597650" cy="3711575"/>
          </a:xfrm>
          <a:ln/>
        </p:spPr>
      </p:sp>
      <p:sp>
        <p:nvSpPr>
          <p:cNvPr id="59395" name="Rectangle 3"/>
          <p:cNvSpPr>
            <a:spLocks noGrp="1" noChangeArrowheads="1"/>
          </p:cNvSpPr>
          <p:nvPr>
            <p:ph type="body" idx="1"/>
          </p:nvPr>
        </p:nvSpPr>
        <p:spPr/>
        <p:txBody>
          <a:bodyPr/>
          <a:lstStyle/>
          <a:p>
            <a:r>
              <a:rPr lang="en-US" baseline="0" dirty="0"/>
              <a:t>While the closed loop systems only use conduction between bedrock and pipes, open loop system use directly water pumped from the underground. It can thus benefit from of the high heat capacity of the groundwater. But, as the power of the system is proportional to the flow rate of water, these systems have to  be installed in aquifer where the hydraulic conductivity of the media is high enough. Unfortunately, these aquifers are generally used for other uses and this can generate water use conflicts</a:t>
            </a:r>
            <a:endParaRPr lang="fr-FR" baseline="0" dirty="0"/>
          </a:p>
        </p:txBody>
      </p:sp>
    </p:spTree>
    <p:extLst>
      <p:ext uri="{BB962C8B-B14F-4D97-AF65-F5344CB8AC3E}">
        <p14:creationId xmlns:p14="http://schemas.microsoft.com/office/powerpoint/2010/main" val="425091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B16 </a:t>
            </a:r>
            <a:r>
              <a:rPr lang="fr-BE" dirty="0" err="1"/>
              <a:t>is</a:t>
            </a:r>
            <a:r>
              <a:rPr lang="fr-BE" dirty="0"/>
              <a:t> </a:t>
            </a:r>
            <a:r>
              <a:rPr lang="fr-BE" dirty="0" err="1"/>
              <a:t>very</a:t>
            </a:r>
            <a:r>
              <a:rPr lang="fr-BE" dirty="0"/>
              <a:t> close to the warm </a:t>
            </a:r>
            <a:r>
              <a:rPr lang="fr-BE" dirty="0" err="1"/>
              <a:t>wells</a:t>
            </a:r>
            <a:r>
              <a:rPr lang="fr-BE" dirty="0"/>
              <a:t> of Building 1 but in the </a:t>
            </a:r>
            <a:r>
              <a:rPr lang="fr-BE" dirty="0" err="1"/>
              <a:t>deep</a:t>
            </a:r>
            <a:r>
              <a:rPr lang="fr-BE" dirty="0"/>
              <a:t> </a:t>
            </a:r>
            <a:r>
              <a:rPr lang="fr-BE" dirty="0" err="1"/>
              <a:t>aquifer</a:t>
            </a:r>
            <a:endParaRPr lang="fr-BE" dirty="0"/>
          </a:p>
        </p:txBody>
      </p:sp>
      <p:sp>
        <p:nvSpPr>
          <p:cNvPr id="4" name="Espace réservé du pied de page 3"/>
          <p:cNvSpPr>
            <a:spLocks noGrp="1"/>
          </p:cNvSpPr>
          <p:nvPr>
            <p:ph type="ftr" sz="quarter" idx="10"/>
          </p:nvPr>
        </p:nvSpPr>
        <p:spPr/>
        <p:txBody>
          <a:bodyPr/>
          <a:lstStyle/>
          <a:p>
            <a:r>
              <a:rPr lang="fr-BE">
                <a:solidFill>
                  <a:prstClr val="black"/>
                </a:solidFill>
              </a:rPr>
              <a:t>1</a:t>
            </a:r>
          </a:p>
        </p:txBody>
      </p:sp>
      <p:sp>
        <p:nvSpPr>
          <p:cNvPr id="5" name="Espace réservé du numéro de diapositive 4"/>
          <p:cNvSpPr>
            <a:spLocks noGrp="1"/>
          </p:cNvSpPr>
          <p:nvPr>
            <p:ph type="sldNum" sz="quarter" idx="11"/>
          </p:nvPr>
        </p:nvSpPr>
        <p:spPr/>
        <p:txBody>
          <a:bodyPr/>
          <a:lstStyle/>
          <a:p>
            <a:fld id="{47575873-BED1-4DE1-B9FC-E8BA0E330097}"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277799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4"/>
          </p:nvPr>
        </p:nvSpPr>
        <p:spPr/>
        <p:txBody>
          <a:bodyPr/>
          <a:lstStyle/>
          <a:p>
            <a:r>
              <a:rPr lang="fr-BE"/>
              <a:t>1</a:t>
            </a:r>
          </a:p>
        </p:txBody>
      </p:sp>
      <p:sp>
        <p:nvSpPr>
          <p:cNvPr id="5" name="Espace réservé du numéro de diapositive 4"/>
          <p:cNvSpPr>
            <a:spLocks noGrp="1"/>
          </p:cNvSpPr>
          <p:nvPr>
            <p:ph type="sldNum" sz="quarter" idx="5"/>
          </p:nvPr>
        </p:nvSpPr>
        <p:spPr/>
        <p:txBody>
          <a:bodyPr/>
          <a:lstStyle/>
          <a:p>
            <a:fld id="{47575873-BED1-4DE1-B9FC-E8BA0E330097}" type="slidenum">
              <a:rPr lang="fr-BE" smtClean="0"/>
              <a:t>3</a:t>
            </a:fld>
            <a:endParaRPr lang="fr-BE"/>
          </a:p>
        </p:txBody>
      </p:sp>
    </p:spTree>
    <p:extLst>
      <p:ext uri="{BB962C8B-B14F-4D97-AF65-F5344CB8AC3E}">
        <p14:creationId xmlns:p14="http://schemas.microsoft.com/office/powerpoint/2010/main" val="306441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4"/>
          </p:nvPr>
        </p:nvSpPr>
        <p:spPr/>
        <p:txBody>
          <a:bodyPr/>
          <a:lstStyle/>
          <a:p>
            <a:r>
              <a:rPr lang="fr-BE"/>
              <a:t>1</a:t>
            </a:r>
          </a:p>
        </p:txBody>
      </p:sp>
      <p:sp>
        <p:nvSpPr>
          <p:cNvPr id="5" name="Espace réservé du numéro de diapositive 4"/>
          <p:cNvSpPr>
            <a:spLocks noGrp="1"/>
          </p:cNvSpPr>
          <p:nvPr>
            <p:ph type="sldNum" sz="quarter" idx="5"/>
          </p:nvPr>
        </p:nvSpPr>
        <p:spPr/>
        <p:txBody>
          <a:bodyPr/>
          <a:lstStyle/>
          <a:p>
            <a:fld id="{47575873-BED1-4DE1-B9FC-E8BA0E330097}" type="slidenum">
              <a:rPr lang="fr-BE" smtClean="0"/>
              <a:t>6</a:t>
            </a:fld>
            <a:endParaRPr lang="fr-BE"/>
          </a:p>
        </p:txBody>
      </p:sp>
    </p:spTree>
    <p:extLst>
      <p:ext uri="{BB962C8B-B14F-4D97-AF65-F5344CB8AC3E}">
        <p14:creationId xmlns:p14="http://schemas.microsoft.com/office/powerpoint/2010/main" val="3220852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4"/>
          </p:nvPr>
        </p:nvSpPr>
        <p:spPr/>
        <p:txBody>
          <a:bodyPr/>
          <a:lstStyle/>
          <a:p>
            <a:r>
              <a:rPr lang="fr-BE"/>
              <a:t>1</a:t>
            </a:r>
          </a:p>
        </p:txBody>
      </p:sp>
      <p:sp>
        <p:nvSpPr>
          <p:cNvPr id="5" name="Espace réservé du numéro de diapositive 4"/>
          <p:cNvSpPr>
            <a:spLocks noGrp="1"/>
          </p:cNvSpPr>
          <p:nvPr>
            <p:ph type="sldNum" sz="quarter" idx="5"/>
          </p:nvPr>
        </p:nvSpPr>
        <p:spPr/>
        <p:txBody>
          <a:bodyPr/>
          <a:lstStyle/>
          <a:p>
            <a:fld id="{47575873-BED1-4DE1-B9FC-E8BA0E330097}" type="slidenum">
              <a:rPr lang="fr-BE" smtClean="0"/>
              <a:t>7</a:t>
            </a:fld>
            <a:endParaRPr lang="fr-BE"/>
          </a:p>
        </p:txBody>
      </p:sp>
    </p:spTree>
    <p:extLst>
      <p:ext uri="{BB962C8B-B14F-4D97-AF65-F5344CB8AC3E}">
        <p14:creationId xmlns:p14="http://schemas.microsoft.com/office/powerpoint/2010/main" val="357321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a:t>hybrid</a:t>
            </a:r>
            <a:r>
              <a:rPr lang="fr-BE" dirty="0"/>
              <a:t> (</a:t>
            </a:r>
            <a:r>
              <a:rPr lang="fr-BE" dirty="0" err="1"/>
              <a:t>housing</a:t>
            </a:r>
            <a:r>
              <a:rPr lang="fr-BE" dirty="0"/>
              <a:t>, offices,</a:t>
            </a:r>
            <a:r>
              <a:rPr lang="fr-BE" baseline="0" dirty="0"/>
              <a:t> and </a:t>
            </a:r>
            <a:r>
              <a:rPr lang="fr-BE" baseline="0" dirty="0" err="1"/>
              <a:t>retail</a:t>
            </a:r>
            <a:r>
              <a:rPr lang="fr-BE" baseline="0" dirty="0"/>
              <a:t> </a:t>
            </a:r>
            <a:r>
              <a:rPr lang="fr-BE" baseline="0" dirty="0" err="1"/>
              <a:t>space</a:t>
            </a:r>
            <a:r>
              <a:rPr lang="fr-BE" baseline="0" dirty="0"/>
              <a:t>) </a:t>
            </a:r>
            <a:r>
              <a:rPr lang="fr-BE" dirty="0"/>
              <a:t>building </a:t>
            </a:r>
            <a:r>
              <a:rPr lang="fr-BE" dirty="0" err="1"/>
              <a:t>with</a:t>
            </a:r>
            <a:r>
              <a:rPr lang="fr-BE" dirty="0"/>
              <a:t> large halls, more </a:t>
            </a:r>
            <a:r>
              <a:rPr lang="fr-BE" dirty="0" err="1"/>
              <a:t>heating</a:t>
            </a:r>
            <a:r>
              <a:rPr lang="fr-BE" baseline="0" dirty="0"/>
              <a:t> </a:t>
            </a:r>
            <a:r>
              <a:rPr lang="fr-BE" baseline="0" dirty="0" err="1"/>
              <a:t>than</a:t>
            </a:r>
            <a:r>
              <a:rPr lang="fr-BE" baseline="0" dirty="0"/>
              <a:t> </a:t>
            </a:r>
            <a:r>
              <a:rPr lang="fr-BE" baseline="0" dirty="0" err="1"/>
              <a:t>cooling</a:t>
            </a:r>
            <a:endParaRPr lang="fr-BE" dirty="0"/>
          </a:p>
        </p:txBody>
      </p:sp>
      <p:sp>
        <p:nvSpPr>
          <p:cNvPr id="4" name="Espace réservé du pied de page 3"/>
          <p:cNvSpPr>
            <a:spLocks noGrp="1"/>
          </p:cNvSpPr>
          <p:nvPr>
            <p:ph type="ftr" sz="quarter" idx="10"/>
          </p:nvPr>
        </p:nvSpPr>
        <p:spPr/>
        <p:txBody>
          <a:bodyPr/>
          <a:lstStyle/>
          <a:p>
            <a:r>
              <a:rPr lang="fr-BE"/>
              <a:t>1</a:t>
            </a:r>
          </a:p>
        </p:txBody>
      </p:sp>
      <p:sp>
        <p:nvSpPr>
          <p:cNvPr id="5" name="Espace réservé du numéro de diapositive 4"/>
          <p:cNvSpPr>
            <a:spLocks noGrp="1"/>
          </p:cNvSpPr>
          <p:nvPr>
            <p:ph type="sldNum" sz="quarter" idx="11"/>
          </p:nvPr>
        </p:nvSpPr>
        <p:spPr/>
        <p:txBody>
          <a:bodyPr/>
          <a:lstStyle/>
          <a:p>
            <a:fld id="{47575873-BED1-4DE1-B9FC-E8BA0E330097}" type="slidenum">
              <a:rPr lang="fr-BE" smtClean="0"/>
              <a:t>8</a:t>
            </a:fld>
            <a:endParaRPr lang="fr-BE"/>
          </a:p>
        </p:txBody>
      </p:sp>
    </p:spTree>
    <p:extLst>
      <p:ext uri="{BB962C8B-B14F-4D97-AF65-F5344CB8AC3E}">
        <p14:creationId xmlns:p14="http://schemas.microsoft.com/office/powerpoint/2010/main" val="248507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Scenario 1: </a:t>
            </a:r>
            <a:r>
              <a:rPr lang="fr-BE" dirty="0" err="1"/>
              <a:t>same</a:t>
            </a:r>
            <a:r>
              <a:rPr lang="fr-BE" dirty="0"/>
              <a:t> </a:t>
            </a:r>
            <a:r>
              <a:rPr lang="fr-BE" dirty="0" err="1"/>
              <a:t>demand</a:t>
            </a:r>
            <a:r>
              <a:rPr lang="fr-BE" dirty="0"/>
              <a:t>/surface as in Gare Maritime (building 3) </a:t>
            </a:r>
            <a:r>
              <a:rPr lang="fr-BE" dirty="0" err="1"/>
              <a:t>that</a:t>
            </a:r>
            <a:r>
              <a:rPr lang="fr-BE" dirty="0"/>
              <a:t> </a:t>
            </a:r>
            <a:r>
              <a:rPr lang="fr-BE" dirty="0" err="1"/>
              <a:t>is</a:t>
            </a:r>
            <a:r>
              <a:rPr lang="fr-BE" dirty="0"/>
              <a:t> an </a:t>
            </a:r>
            <a:r>
              <a:rPr lang="fr-BE" dirty="0" err="1"/>
              <a:t>hybrid</a:t>
            </a:r>
            <a:r>
              <a:rPr lang="fr-BE" dirty="0"/>
              <a:t> (</a:t>
            </a:r>
            <a:r>
              <a:rPr lang="fr-BE" dirty="0" err="1"/>
              <a:t>housing</a:t>
            </a:r>
            <a:r>
              <a:rPr lang="fr-BE" dirty="0"/>
              <a:t>, offices,</a:t>
            </a:r>
            <a:r>
              <a:rPr lang="fr-BE" baseline="0" dirty="0"/>
              <a:t> and </a:t>
            </a:r>
            <a:r>
              <a:rPr lang="fr-BE" baseline="0" dirty="0" err="1"/>
              <a:t>retail</a:t>
            </a:r>
            <a:r>
              <a:rPr lang="fr-BE" baseline="0" dirty="0"/>
              <a:t> </a:t>
            </a:r>
            <a:r>
              <a:rPr lang="fr-BE" baseline="0" dirty="0" err="1"/>
              <a:t>space</a:t>
            </a:r>
            <a:r>
              <a:rPr lang="fr-BE" baseline="0" dirty="0"/>
              <a:t>) </a:t>
            </a:r>
            <a:r>
              <a:rPr lang="fr-BE" dirty="0"/>
              <a:t>building </a:t>
            </a:r>
            <a:r>
              <a:rPr lang="fr-BE" dirty="0" err="1"/>
              <a:t>with</a:t>
            </a:r>
            <a:r>
              <a:rPr lang="fr-BE" dirty="0"/>
              <a:t> large halls.</a:t>
            </a:r>
          </a:p>
        </p:txBody>
      </p:sp>
      <p:sp>
        <p:nvSpPr>
          <p:cNvPr id="4" name="Espace réservé du pied de page 3"/>
          <p:cNvSpPr>
            <a:spLocks noGrp="1"/>
          </p:cNvSpPr>
          <p:nvPr>
            <p:ph type="ftr" sz="quarter" idx="10"/>
          </p:nvPr>
        </p:nvSpPr>
        <p:spPr/>
        <p:txBody>
          <a:bodyPr/>
          <a:lstStyle/>
          <a:p>
            <a:r>
              <a:rPr lang="fr-BE"/>
              <a:t>1</a:t>
            </a:r>
          </a:p>
        </p:txBody>
      </p:sp>
      <p:sp>
        <p:nvSpPr>
          <p:cNvPr id="5" name="Espace réservé du numéro de diapositive 4"/>
          <p:cNvSpPr>
            <a:spLocks noGrp="1"/>
          </p:cNvSpPr>
          <p:nvPr>
            <p:ph type="sldNum" sz="quarter" idx="11"/>
          </p:nvPr>
        </p:nvSpPr>
        <p:spPr/>
        <p:txBody>
          <a:bodyPr/>
          <a:lstStyle/>
          <a:p>
            <a:fld id="{47575873-BED1-4DE1-B9FC-E8BA0E330097}" type="slidenum">
              <a:rPr lang="fr-BE" smtClean="0"/>
              <a:t>9</a:t>
            </a:fld>
            <a:endParaRPr lang="fr-BE"/>
          </a:p>
        </p:txBody>
      </p:sp>
    </p:spTree>
    <p:extLst>
      <p:ext uri="{BB962C8B-B14F-4D97-AF65-F5344CB8AC3E}">
        <p14:creationId xmlns:p14="http://schemas.microsoft.com/office/powerpoint/2010/main" val="227867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Tx/>
              <a:buChar char="-"/>
            </a:pPr>
            <a:r>
              <a:rPr lang="fr-BE" dirty="0"/>
              <a:t>Scenario 1: </a:t>
            </a:r>
            <a:r>
              <a:rPr lang="fr-BE" dirty="0" err="1"/>
              <a:t>same</a:t>
            </a:r>
            <a:r>
              <a:rPr lang="fr-BE" dirty="0"/>
              <a:t> </a:t>
            </a:r>
            <a:r>
              <a:rPr lang="fr-BE" dirty="0" err="1"/>
              <a:t>demand</a:t>
            </a:r>
            <a:r>
              <a:rPr lang="fr-BE" dirty="0"/>
              <a:t>/surface as in Gare Maritime (building 3) </a:t>
            </a:r>
            <a:r>
              <a:rPr lang="fr-BE" dirty="0" err="1"/>
              <a:t>that</a:t>
            </a:r>
            <a:r>
              <a:rPr lang="fr-BE" dirty="0"/>
              <a:t> </a:t>
            </a:r>
            <a:r>
              <a:rPr lang="fr-BE" dirty="0" err="1"/>
              <a:t>is</a:t>
            </a:r>
            <a:r>
              <a:rPr lang="fr-BE" dirty="0"/>
              <a:t> an </a:t>
            </a:r>
            <a:r>
              <a:rPr lang="fr-BE" dirty="0" err="1"/>
              <a:t>hybrid</a:t>
            </a:r>
            <a:r>
              <a:rPr lang="fr-BE" dirty="0"/>
              <a:t> (</a:t>
            </a:r>
            <a:r>
              <a:rPr lang="fr-BE" dirty="0" err="1"/>
              <a:t>housing</a:t>
            </a:r>
            <a:r>
              <a:rPr lang="fr-BE" dirty="0"/>
              <a:t>, offices,</a:t>
            </a:r>
            <a:r>
              <a:rPr lang="fr-BE" baseline="0" dirty="0"/>
              <a:t> and </a:t>
            </a:r>
            <a:r>
              <a:rPr lang="fr-BE" baseline="0" dirty="0" err="1"/>
              <a:t>retail</a:t>
            </a:r>
            <a:r>
              <a:rPr lang="fr-BE" baseline="0" dirty="0"/>
              <a:t> </a:t>
            </a:r>
            <a:r>
              <a:rPr lang="fr-BE" baseline="0" dirty="0" err="1"/>
              <a:t>space</a:t>
            </a:r>
            <a:r>
              <a:rPr lang="fr-BE" baseline="0" dirty="0"/>
              <a:t>) </a:t>
            </a:r>
            <a:r>
              <a:rPr lang="fr-BE" dirty="0"/>
              <a:t>building </a:t>
            </a:r>
            <a:r>
              <a:rPr lang="fr-BE" dirty="0" err="1"/>
              <a:t>with</a:t>
            </a:r>
            <a:r>
              <a:rPr lang="fr-BE" dirty="0"/>
              <a:t> large halls. Gare Maritime : 40 000 m²</a:t>
            </a:r>
          </a:p>
          <a:p>
            <a:pPr marL="285750" indent="-285750">
              <a:buFontTx/>
              <a:buChar char="-"/>
            </a:pPr>
            <a:r>
              <a:rPr lang="fr-BE" dirty="0"/>
              <a:t>Hôtel des Douanes : 6 625 m²</a:t>
            </a:r>
          </a:p>
          <a:p>
            <a:pPr marL="285750" indent="-285750">
              <a:buFontTx/>
              <a:buChar char="-"/>
            </a:pPr>
            <a:r>
              <a:rPr lang="fr-BE" dirty="0" err="1"/>
              <a:t>Lakeside</a:t>
            </a:r>
            <a:r>
              <a:rPr lang="fr-BE" dirty="0"/>
              <a:t> (utilisation mixte) : 50 000 m²</a:t>
            </a:r>
          </a:p>
          <a:p>
            <a:endParaRPr lang="fr-BE" dirty="0"/>
          </a:p>
        </p:txBody>
      </p:sp>
      <p:sp>
        <p:nvSpPr>
          <p:cNvPr id="4" name="Espace réservé du pied de page 3"/>
          <p:cNvSpPr>
            <a:spLocks noGrp="1"/>
          </p:cNvSpPr>
          <p:nvPr>
            <p:ph type="ftr" sz="quarter" idx="10"/>
          </p:nvPr>
        </p:nvSpPr>
        <p:spPr/>
        <p:txBody>
          <a:bodyPr/>
          <a:lstStyle/>
          <a:p>
            <a:r>
              <a:rPr lang="fr-BE"/>
              <a:t>1</a:t>
            </a:r>
          </a:p>
        </p:txBody>
      </p:sp>
      <p:sp>
        <p:nvSpPr>
          <p:cNvPr id="5" name="Espace réservé du numéro de diapositive 4"/>
          <p:cNvSpPr>
            <a:spLocks noGrp="1"/>
          </p:cNvSpPr>
          <p:nvPr>
            <p:ph type="sldNum" sz="quarter" idx="11"/>
          </p:nvPr>
        </p:nvSpPr>
        <p:spPr/>
        <p:txBody>
          <a:bodyPr/>
          <a:lstStyle/>
          <a:p>
            <a:fld id="{47575873-BED1-4DE1-B9FC-E8BA0E330097}" type="slidenum">
              <a:rPr lang="fr-BE" smtClean="0"/>
              <a:t>10</a:t>
            </a:fld>
            <a:endParaRPr lang="fr-BE"/>
          </a:p>
        </p:txBody>
      </p:sp>
    </p:spTree>
    <p:extLst>
      <p:ext uri="{BB962C8B-B14F-4D97-AF65-F5344CB8AC3E}">
        <p14:creationId xmlns:p14="http://schemas.microsoft.com/office/powerpoint/2010/main" val="257542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B16 </a:t>
            </a:r>
            <a:r>
              <a:rPr lang="fr-BE" dirty="0" err="1"/>
              <a:t>is</a:t>
            </a:r>
            <a:r>
              <a:rPr lang="fr-BE" dirty="0"/>
              <a:t> </a:t>
            </a:r>
            <a:r>
              <a:rPr lang="fr-BE" dirty="0" err="1"/>
              <a:t>very</a:t>
            </a:r>
            <a:r>
              <a:rPr lang="fr-BE" dirty="0"/>
              <a:t> close to the warm </a:t>
            </a:r>
            <a:r>
              <a:rPr lang="fr-BE" dirty="0" err="1"/>
              <a:t>wells</a:t>
            </a:r>
            <a:r>
              <a:rPr lang="fr-BE" dirty="0"/>
              <a:t> of Building 1 but in the </a:t>
            </a:r>
            <a:r>
              <a:rPr lang="fr-BE" dirty="0" err="1"/>
              <a:t>deep</a:t>
            </a:r>
            <a:r>
              <a:rPr lang="fr-BE" dirty="0"/>
              <a:t> </a:t>
            </a:r>
            <a:r>
              <a:rPr lang="fr-BE" dirty="0" err="1"/>
              <a:t>aquifer</a:t>
            </a:r>
            <a:endParaRPr lang="fr-BE" dirty="0"/>
          </a:p>
        </p:txBody>
      </p:sp>
      <p:sp>
        <p:nvSpPr>
          <p:cNvPr id="4" name="Espace réservé du pied de page 3"/>
          <p:cNvSpPr>
            <a:spLocks noGrp="1"/>
          </p:cNvSpPr>
          <p:nvPr>
            <p:ph type="ftr" sz="quarter" idx="10"/>
          </p:nvPr>
        </p:nvSpPr>
        <p:spPr/>
        <p:txBody>
          <a:bodyPr/>
          <a:lstStyle/>
          <a:p>
            <a:r>
              <a:rPr lang="fr-BE"/>
              <a:t>1</a:t>
            </a:r>
          </a:p>
        </p:txBody>
      </p:sp>
      <p:sp>
        <p:nvSpPr>
          <p:cNvPr id="5" name="Espace réservé du numéro de diapositive 4"/>
          <p:cNvSpPr>
            <a:spLocks noGrp="1"/>
          </p:cNvSpPr>
          <p:nvPr>
            <p:ph type="sldNum" sz="quarter" idx="11"/>
          </p:nvPr>
        </p:nvSpPr>
        <p:spPr/>
        <p:txBody>
          <a:bodyPr/>
          <a:lstStyle/>
          <a:p>
            <a:fld id="{47575873-BED1-4DE1-B9FC-E8BA0E330097}" type="slidenum">
              <a:rPr lang="fr-BE" smtClean="0"/>
              <a:t>11</a:t>
            </a:fld>
            <a:endParaRPr lang="fr-BE"/>
          </a:p>
        </p:txBody>
      </p:sp>
    </p:spTree>
    <p:extLst>
      <p:ext uri="{BB962C8B-B14F-4D97-AF65-F5344CB8AC3E}">
        <p14:creationId xmlns:p14="http://schemas.microsoft.com/office/powerpoint/2010/main" val="334874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Scenario 3: </a:t>
            </a:r>
            <a:r>
              <a:rPr lang="fr-BE" dirty="0" err="1"/>
              <a:t>yearly</a:t>
            </a:r>
            <a:r>
              <a:rPr lang="fr-BE" baseline="0" dirty="0"/>
              <a:t> thermal </a:t>
            </a:r>
            <a:r>
              <a:rPr lang="fr-BE" baseline="0" dirty="0" err="1"/>
              <a:t>equilibrium</a:t>
            </a:r>
            <a:endParaRPr lang="fr-BE" dirty="0"/>
          </a:p>
        </p:txBody>
      </p:sp>
      <p:sp>
        <p:nvSpPr>
          <p:cNvPr id="4" name="Espace réservé du pied de page 3"/>
          <p:cNvSpPr>
            <a:spLocks noGrp="1"/>
          </p:cNvSpPr>
          <p:nvPr>
            <p:ph type="ftr" sz="quarter" idx="10"/>
          </p:nvPr>
        </p:nvSpPr>
        <p:spPr/>
        <p:txBody>
          <a:bodyPr/>
          <a:lstStyle/>
          <a:p>
            <a:r>
              <a:rPr lang="fr-BE">
                <a:solidFill>
                  <a:prstClr val="black"/>
                </a:solidFill>
              </a:rPr>
              <a:t>1</a:t>
            </a:r>
          </a:p>
        </p:txBody>
      </p:sp>
      <p:sp>
        <p:nvSpPr>
          <p:cNvPr id="5" name="Espace réservé du numéro de diapositive 4"/>
          <p:cNvSpPr>
            <a:spLocks noGrp="1"/>
          </p:cNvSpPr>
          <p:nvPr>
            <p:ph type="sldNum" sz="quarter" idx="11"/>
          </p:nvPr>
        </p:nvSpPr>
        <p:spPr/>
        <p:txBody>
          <a:bodyPr/>
          <a:lstStyle/>
          <a:p>
            <a:fld id="{47575873-BED1-4DE1-B9FC-E8BA0E330097}"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78756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672CD50-4E02-493C-B389-7325B7B14823}" type="datetimeFigureOut">
              <a:rPr lang="fr-BE" smtClean="0"/>
              <a:t>12-09-24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274603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672CD50-4E02-493C-B389-7325B7B14823}" type="datetimeFigureOut">
              <a:rPr lang="fr-BE" smtClean="0"/>
              <a:t>12-09-24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77696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672CD50-4E02-493C-B389-7325B7B14823}" type="datetimeFigureOut">
              <a:rPr lang="fr-BE" smtClean="0"/>
              <a:t>12-09-24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168120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Généra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5143500"/>
          </a:xfrm>
          <a:prstGeom prst="rect">
            <a:avLst/>
          </a:prstGeom>
        </p:spPr>
      </p:pic>
      <p:sp>
        <p:nvSpPr>
          <p:cNvPr id="11" name="Triangle rectangle 10"/>
          <p:cNvSpPr/>
          <p:nvPr/>
        </p:nvSpPr>
        <p:spPr>
          <a:xfrm rot="10800000" flipV="1">
            <a:off x="2160159" y="2292665"/>
            <a:ext cx="6983842" cy="2850839"/>
          </a:xfrm>
          <a:prstGeom prst="r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7" name="Triangle rectangle 6"/>
          <p:cNvSpPr/>
          <p:nvPr userDrawn="1"/>
        </p:nvSpPr>
        <p:spPr>
          <a:xfrm>
            <a:off x="0" y="2013153"/>
            <a:ext cx="8304130" cy="3130349"/>
          </a:xfrm>
          <a:prstGeom prst="rtTriangle">
            <a:avLst/>
          </a:prstGeom>
          <a:solidFill>
            <a:srgbClr val="F07F3C">
              <a:alpha val="7568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10" name="Triangle rectangle 9"/>
          <p:cNvSpPr/>
          <p:nvPr/>
        </p:nvSpPr>
        <p:spPr>
          <a:xfrm rot="10800000">
            <a:off x="2160159" y="0"/>
            <a:ext cx="6983842" cy="2850839"/>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19366" y="159614"/>
            <a:ext cx="2913900" cy="576664"/>
          </a:xfrm>
          <a:prstGeom prst="rect">
            <a:avLst/>
          </a:prstGeom>
        </p:spPr>
      </p:pic>
      <p:sp>
        <p:nvSpPr>
          <p:cNvPr id="12" name="Titre 1"/>
          <p:cNvSpPr>
            <a:spLocks noGrp="1"/>
          </p:cNvSpPr>
          <p:nvPr>
            <p:ph type="title" hasCustomPrompt="1"/>
          </p:nvPr>
        </p:nvSpPr>
        <p:spPr>
          <a:xfrm>
            <a:off x="2454490" y="3687301"/>
            <a:ext cx="8229600" cy="471915"/>
          </a:xfrm>
        </p:spPr>
        <p:txBody>
          <a:bodyPr/>
          <a:lstStyle>
            <a:lvl1pPr algn="l">
              <a:defRPr b="1">
                <a:solidFill>
                  <a:schemeClr val="bg2">
                    <a:lumMod val="25000"/>
                  </a:schemeClr>
                </a:solidFill>
              </a:defRPr>
            </a:lvl1pPr>
          </a:lstStyle>
          <a:p>
            <a:r>
              <a:rPr lang="fr-FR" dirty="0" smtClean="0"/>
              <a:t>GEOL0013 - Hydrogéologie</a:t>
            </a:r>
            <a:endParaRPr lang="fr-FR" dirty="0"/>
          </a:p>
        </p:txBody>
      </p:sp>
      <p:sp>
        <p:nvSpPr>
          <p:cNvPr id="5" name="Espace réservé du numéro de diapositive 4"/>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32987133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672CD50-4E02-493C-B389-7325B7B14823}" type="datetimeFigureOut">
              <a:rPr lang="fr-BE" smtClean="0"/>
              <a:t>12-09-24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150250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672CD50-4E02-493C-B389-7325B7B14823}" type="datetimeFigureOut">
              <a:rPr lang="fr-BE" smtClean="0"/>
              <a:t>12-09-24</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40476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672CD50-4E02-493C-B389-7325B7B14823}" type="datetimeFigureOut">
              <a:rPr lang="fr-BE" smtClean="0"/>
              <a:t>12-09-24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378309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672CD50-4E02-493C-B389-7325B7B14823}" type="datetimeFigureOut">
              <a:rPr lang="fr-BE" smtClean="0"/>
              <a:t>12-09-24</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3104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672CD50-4E02-493C-B389-7325B7B14823}" type="datetimeFigureOut">
              <a:rPr lang="fr-BE" smtClean="0"/>
              <a:t>12-09-24</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209638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2CD50-4E02-493C-B389-7325B7B14823}" type="datetimeFigureOut">
              <a:rPr lang="fr-BE" smtClean="0"/>
              <a:t>12-09-24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323663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672CD50-4E02-493C-B389-7325B7B14823}" type="datetimeFigureOut">
              <a:rPr lang="fr-BE" smtClean="0"/>
              <a:t>12-09-24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96981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672CD50-4E02-493C-B389-7325B7B14823}" type="datetimeFigureOut">
              <a:rPr lang="fr-BE" smtClean="0"/>
              <a:t>12-09-24</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B37F35B-8FFA-4F7B-A941-5F80B77F5280}" type="slidenum">
              <a:rPr lang="fr-BE" smtClean="0"/>
              <a:t>‹N°›</a:t>
            </a:fld>
            <a:endParaRPr lang="fr-BE" dirty="0"/>
          </a:p>
        </p:txBody>
      </p:sp>
    </p:spTree>
    <p:extLst>
      <p:ext uri="{BB962C8B-B14F-4D97-AF65-F5344CB8AC3E}">
        <p14:creationId xmlns:p14="http://schemas.microsoft.com/office/powerpoint/2010/main" val="124449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672CD50-4E02-493C-B389-7325B7B14823}" type="datetimeFigureOut">
              <a:rPr lang="fr-BE" smtClean="0"/>
              <a:t>12-09-24</a:t>
            </a:fld>
            <a:endParaRPr lang="fr-B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37F35B-8FFA-4F7B-A941-5F80B77F5280}" type="slidenum">
              <a:rPr lang="fr-BE" smtClean="0"/>
              <a:t>‹N°›</a:t>
            </a:fld>
            <a:endParaRPr lang="fr-BE" dirty="0"/>
          </a:p>
        </p:txBody>
      </p:sp>
    </p:spTree>
    <p:extLst>
      <p:ext uri="{BB962C8B-B14F-4D97-AF65-F5344CB8AC3E}">
        <p14:creationId xmlns:p14="http://schemas.microsoft.com/office/powerpoint/2010/main" val="13456191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5C4B1A1D-EDF0-48D0-BF9F-07AD93E965B1}"/>
              </a:ext>
            </a:extLst>
          </p:cNvPr>
          <p:cNvSpPr txBox="1">
            <a:spLocks/>
          </p:cNvSpPr>
          <p:nvPr/>
        </p:nvSpPr>
        <p:spPr>
          <a:xfrm>
            <a:off x="2052671" y="1013325"/>
            <a:ext cx="7493430" cy="14970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100" i="1" dirty="0">
                <a:solidFill>
                  <a:schemeClr val="bg2">
                    <a:lumMod val="25000"/>
                  </a:schemeClr>
                </a:solidFill>
                <a:latin typeface="Arial" panose="020B0604020202020204" pitchFamily="34" charset="0"/>
                <a:cs typeface="Arial" panose="020B0604020202020204" pitchFamily="34" charset="0"/>
              </a:rPr>
              <a:t>		</a:t>
            </a:r>
          </a:p>
          <a:p>
            <a:pPr marL="0" indent="0">
              <a:buNone/>
            </a:pPr>
            <a:r>
              <a:rPr lang="en-US" sz="2100" b="1" i="1" dirty="0" smtClean="0">
                <a:latin typeface="Arial" panose="020B0604020202020204" pitchFamily="34" charset="0"/>
                <a:cs typeface="Arial" panose="020B0604020202020204" pitchFamily="34" charset="0"/>
              </a:rPr>
              <a:t>Studying </a:t>
            </a:r>
            <a:r>
              <a:rPr lang="en-US" sz="2100" b="1" i="1" dirty="0">
                <a:latin typeface="Arial" panose="020B0604020202020204" pitchFamily="34" charset="0"/>
                <a:cs typeface="Arial" panose="020B0604020202020204" pitchFamily="34" charset="0"/>
              </a:rPr>
              <a:t>interactions </a:t>
            </a:r>
            <a:r>
              <a:rPr lang="en-US" sz="2100" b="1" i="1" dirty="0" smtClean="0">
                <a:latin typeface="Arial" panose="020B0604020202020204" pitchFamily="34" charset="0"/>
                <a:cs typeface="Arial" panose="020B0604020202020204" pitchFamily="34" charset="0"/>
              </a:rPr>
              <a:t>of five adjacent </a:t>
            </a:r>
            <a:r>
              <a:rPr lang="en-US" sz="2100" b="1" i="1" dirty="0">
                <a:latin typeface="Arial" panose="020B0604020202020204" pitchFamily="34" charset="0"/>
                <a:cs typeface="Arial" panose="020B0604020202020204" pitchFamily="34" charset="0"/>
              </a:rPr>
              <a:t>Aquifer Thermal Energy Storage (ATES) systems in </a:t>
            </a:r>
            <a:r>
              <a:rPr lang="en-US" sz="2100" b="1" i="1" dirty="0" smtClean="0">
                <a:latin typeface="Arial" panose="020B0604020202020204" pitchFamily="34" charset="0"/>
                <a:cs typeface="Arial" panose="020B0604020202020204" pitchFamily="34" charset="0"/>
              </a:rPr>
              <a:t>Cenozoic and </a:t>
            </a:r>
            <a:r>
              <a:rPr lang="en-US" sz="2100" b="1" i="1" dirty="0" err="1" smtClean="0">
                <a:latin typeface="Arial" panose="020B0604020202020204" pitchFamily="34" charset="0"/>
                <a:cs typeface="Arial" panose="020B0604020202020204" pitchFamily="34" charset="0"/>
              </a:rPr>
              <a:t>Palaeozoic</a:t>
            </a:r>
            <a:r>
              <a:rPr lang="en-US" sz="2100" b="1" i="1" dirty="0" smtClean="0">
                <a:latin typeface="Arial" panose="020B0604020202020204" pitchFamily="34" charset="0"/>
                <a:cs typeface="Arial" panose="020B0604020202020204" pitchFamily="34" charset="0"/>
              </a:rPr>
              <a:t> aquifers </a:t>
            </a:r>
            <a:r>
              <a:rPr lang="en-US" sz="2100" b="1" i="1" dirty="0">
                <a:latin typeface="Arial" panose="020B0604020202020204" pitchFamily="34" charset="0"/>
                <a:cs typeface="Arial" panose="020B0604020202020204" pitchFamily="34" charset="0"/>
              </a:rPr>
              <a:t>in Brussels (Belgium)</a:t>
            </a:r>
            <a:endParaRPr lang="fr-BE" sz="2100" i="1" dirty="0">
              <a:solidFill>
                <a:schemeClr val="bg2">
                  <a:lumMod val="25000"/>
                </a:schemeClr>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67381"/>
            <a:ext cx="1244150" cy="603440"/>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540" y="4618492"/>
            <a:ext cx="2511438" cy="552329"/>
          </a:xfrm>
          <a:prstGeom prst="rect">
            <a:avLst/>
          </a:prstGeom>
        </p:spPr>
      </p:pic>
      <p:sp>
        <p:nvSpPr>
          <p:cNvPr id="8" name="Rectangle 7"/>
          <p:cNvSpPr/>
          <p:nvPr/>
        </p:nvSpPr>
        <p:spPr>
          <a:xfrm>
            <a:off x="276894" y="3921050"/>
            <a:ext cx="8690532" cy="369332"/>
          </a:xfrm>
          <a:prstGeom prst="rect">
            <a:avLst/>
          </a:prstGeom>
        </p:spPr>
        <p:txBody>
          <a:bodyPr wrap="square">
            <a:spAutoFit/>
          </a:bodyPr>
          <a:lstStyle/>
          <a:p>
            <a:r>
              <a:rPr lang="fr-BE" i="1" dirty="0" smtClean="0">
                <a:solidFill>
                  <a:schemeClr val="bg2">
                    <a:lumMod val="25000"/>
                  </a:schemeClr>
                </a:solidFill>
                <a:latin typeface="Arial" panose="020B0604020202020204" pitchFamily="34" charset="0"/>
                <a:cs typeface="Arial" panose="020B0604020202020204" pitchFamily="34" charset="0"/>
              </a:rPr>
              <a:t>C</a:t>
            </a:r>
            <a:r>
              <a:rPr lang="fr-BE" i="1" dirty="0">
                <a:solidFill>
                  <a:schemeClr val="bg2">
                    <a:lumMod val="25000"/>
                  </a:schemeClr>
                </a:solidFill>
                <a:latin typeface="Arial" panose="020B0604020202020204" pitchFamily="34" charset="0"/>
                <a:cs typeface="Arial" panose="020B0604020202020204" pitchFamily="34" charset="0"/>
              </a:rPr>
              <a:t>. De Paoli, </a:t>
            </a:r>
            <a:r>
              <a:rPr lang="fr-BE" i="1" dirty="0" err="1">
                <a:solidFill>
                  <a:schemeClr val="bg2">
                    <a:lumMod val="25000"/>
                  </a:schemeClr>
                </a:solidFill>
                <a:latin typeface="Arial" panose="020B0604020202020204" pitchFamily="34" charset="0"/>
                <a:cs typeface="Arial" panose="020B0604020202020204" pitchFamily="34" charset="0"/>
              </a:rPr>
              <a:t>Ph.Orban</a:t>
            </a:r>
            <a:r>
              <a:rPr lang="fr-BE" i="1" dirty="0">
                <a:solidFill>
                  <a:schemeClr val="bg2">
                    <a:lumMod val="25000"/>
                  </a:schemeClr>
                </a:solidFill>
                <a:latin typeface="Arial" panose="020B0604020202020204" pitchFamily="34" charset="0"/>
                <a:cs typeface="Arial" panose="020B0604020202020204" pitchFamily="34" charset="0"/>
              </a:rPr>
              <a:t>, M. </a:t>
            </a:r>
            <a:r>
              <a:rPr lang="fr-BE" i="1" dirty="0" err="1">
                <a:solidFill>
                  <a:schemeClr val="bg2">
                    <a:lumMod val="25000"/>
                  </a:schemeClr>
                </a:solidFill>
                <a:latin typeface="Arial" panose="020B0604020202020204" pitchFamily="34" charset="0"/>
                <a:cs typeface="Arial" panose="020B0604020202020204" pitchFamily="34" charset="0"/>
              </a:rPr>
              <a:t>Agniel</a:t>
            </a:r>
            <a:r>
              <a:rPr lang="fr-BE" i="1" dirty="0">
                <a:solidFill>
                  <a:schemeClr val="bg2">
                    <a:lumMod val="25000"/>
                  </a:schemeClr>
                </a:solidFill>
                <a:latin typeface="Arial" panose="020B0604020202020204" pitchFamily="34" charset="0"/>
                <a:cs typeface="Arial" panose="020B0604020202020204" pitchFamily="34" charset="0"/>
              </a:rPr>
              <a:t>, E. </a:t>
            </a:r>
            <a:r>
              <a:rPr lang="fr-BE" i="1" dirty="0" err="1">
                <a:solidFill>
                  <a:schemeClr val="bg2">
                    <a:lumMod val="25000"/>
                  </a:schemeClr>
                </a:solidFill>
                <a:latin typeface="Arial" panose="020B0604020202020204" pitchFamily="34" charset="0"/>
                <a:cs typeface="Arial" panose="020B0604020202020204" pitchFamily="34" charset="0"/>
              </a:rPr>
              <a:t>Petitclerc,Th</a:t>
            </a:r>
            <a:r>
              <a:rPr lang="fr-BE" i="1" dirty="0">
                <a:solidFill>
                  <a:schemeClr val="bg2">
                    <a:lumMod val="25000"/>
                  </a:schemeClr>
                </a:solidFill>
                <a:latin typeface="Arial" panose="020B0604020202020204" pitchFamily="34" charset="0"/>
                <a:cs typeface="Arial" panose="020B0604020202020204" pitchFamily="34" charset="0"/>
              </a:rPr>
              <a:t>. </a:t>
            </a:r>
            <a:r>
              <a:rPr lang="fr-BE" i="1" dirty="0" smtClean="0">
                <a:solidFill>
                  <a:schemeClr val="bg2">
                    <a:lumMod val="25000"/>
                  </a:schemeClr>
                </a:solidFill>
                <a:latin typeface="Arial" panose="020B0604020202020204" pitchFamily="34" charset="0"/>
                <a:cs typeface="Arial" panose="020B0604020202020204" pitchFamily="34" charset="0"/>
              </a:rPr>
              <a:t>Duren, J. </a:t>
            </a:r>
            <a:r>
              <a:rPr lang="fr-BE" i="1" dirty="0" err="1" smtClean="0">
                <a:solidFill>
                  <a:schemeClr val="bg2">
                    <a:lumMod val="25000"/>
                  </a:schemeClr>
                </a:solidFill>
                <a:latin typeface="Arial" panose="020B0604020202020204" pitchFamily="34" charset="0"/>
                <a:cs typeface="Arial" panose="020B0604020202020204" pitchFamily="34" charset="0"/>
              </a:rPr>
              <a:t>Peret</a:t>
            </a:r>
            <a:r>
              <a:rPr lang="fr-BE" i="1" dirty="0" smtClean="0">
                <a:solidFill>
                  <a:schemeClr val="bg2">
                    <a:lumMod val="25000"/>
                  </a:schemeClr>
                </a:solidFill>
                <a:latin typeface="Arial" panose="020B0604020202020204" pitchFamily="34" charset="0"/>
                <a:cs typeface="Arial" panose="020B0604020202020204" pitchFamily="34" charset="0"/>
              </a:rPr>
              <a:t>, </a:t>
            </a:r>
            <a:r>
              <a:rPr lang="fr-BE" i="1" u="sng" dirty="0" smtClean="0">
                <a:solidFill>
                  <a:schemeClr val="bg2">
                    <a:lumMod val="25000"/>
                  </a:schemeClr>
                </a:solidFill>
                <a:latin typeface="Arial" panose="020B0604020202020204" pitchFamily="34" charset="0"/>
                <a:cs typeface="Arial" panose="020B0604020202020204" pitchFamily="34" charset="0"/>
              </a:rPr>
              <a:t>A. Dassargues</a:t>
            </a:r>
            <a:endParaRPr lang="fr-BE" i="1" u="sng" dirty="0">
              <a:solidFill>
                <a:schemeClr val="bg2">
                  <a:lumMod val="25000"/>
                </a:schemeClr>
              </a:solidFill>
              <a:latin typeface="Arial" panose="020B0604020202020204" pitchFamily="34" charset="0"/>
              <a:cs typeface="Arial" panose="020B0604020202020204" pitchFamily="34" charset="0"/>
            </a:endParaRPr>
          </a:p>
        </p:txBody>
      </p:sp>
      <p:sp>
        <p:nvSpPr>
          <p:cNvPr id="5" name="Rectangle 4"/>
          <p:cNvSpPr/>
          <p:nvPr/>
        </p:nvSpPr>
        <p:spPr>
          <a:xfrm>
            <a:off x="6217920" y="42467"/>
            <a:ext cx="2795559" cy="1248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20" y="42467"/>
            <a:ext cx="2642621" cy="1248143"/>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957159" cy="800888"/>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570" y="497664"/>
            <a:ext cx="1400769" cy="215191"/>
          </a:xfrm>
          <a:prstGeom prst="rect">
            <a:avLst/>
          </a:prstGeom>
        </p:spPr>
      </p:pic>
      <p:sp>
        <p:nvSpPr>
          <p:cNvPr id="10" name="ZoneTexte 9"/>
          <p:cNvSpPr txBox="1"/>
          <p:nvPr/>
        </p:nvSpPr>
        <p:spPr>
          <a:xfrm>
            <a:off x="3257156" y="-60379"/>
            <a:ext cx="3080582" cy="646331"/>
          </a:xfrm>
          <a:prstGeom prst="rect">
            <a:avLst/>
          </a:prstGeom>
          <a:noFill/>
        </p:spPr>
        <p:txBody>
          <a:bodyPr wrap="square" rtlCol="0">
            <a:spAutoFit/>
          </a:bodyPr>
          <a:lstStyle/>
          <a:p>
            <a:r>
              <a:rPr lang="en-US" i="1" dirty="0" err="1" smtClean="0">
                <a:solidFill>
                  <a:schemeClr val="accent1">
                    <a:lumMod val="75000"/>
                  </a:schemeClr>
                </a:solidFill>
              </a:rPr>
              <a:t>Geocamb</a:t>
            </a:r>
            <a:r>
              <a:rPr lang="en-US" i="1" dirty="0" smtClean="0">
                <a:solidFill>
                  <a:schemeClr val="accent1">
                    <a:lumMod val="75000"/>
                  </a:schemeClr>
                </a:solidFill>
              </a:rPr>
              <a:t>, funded </a:t>
            </a:r>
            <a:r>
              <a:rPr lang="en-US" i="1" dirty="0">
                <a:solidFill>
                  <a:schemeClr val="accent1">
                    <a:lumMod val="75000"/>
                  </a:schemeClr>
                </a:solidFill>
              </a:rPr>
              <a:t>by the </a:t>
            </a:r>
            <a:endParaRPr lang="en-US" i="1" dirty="0" smtClean="0">
              <a:solidFill>
                <a:schemeClr val="accent1">
                  <a:lumMod val="75000"/>
                </a:schemeClr>
              </a:solidFill>
            </a:endParaRPr>
          </a:p>
          <a:p>
            <a:r>
              <a:rPr lang="en-US" i="1" dirty="0" smtClean="0">
                <a:solidFill>
                  <a:schemeClr val="accent1">
                    <a:lumMod val="75000"/>
                  </a:schemeClr>
                </a:solidFill>
              </a:rPr>
              <a:t>Belgian </a:t>
            </a:r>
            <a:r>
              <a:rPr lang="en-US" i="1" dirty="0">
                <a:solidFill>
                  <a:schemeClr val="accent1">
                    <a:lumMod val="75000"/>
                  </a:schemeClr>
                </a:solidFill>
              </a:rPr>
              <a:t>Science Policy (</a:t>
            </a:r>
            <a:r>
              <a:rPr lang="en-US" i="1" dirty="0" err="1">
                <a:solidFill>
                  <a:schemeClr val="accent1">
                    <a:lumMod val="75000"/>
                  </a:schemeClr>
                </a:solidFill>
              </a:rPr>
              <a:t>Belspo</a:t>
            </a:r>
            <a:r>
              <a:rPr lang="en-US" i="1" dirty="0">
                <a:solidFill>
                  <a:schemeClr val="accent1">
                    <a:lumMod val="75000"/>
                  </a:schemeClr>
                </a:solidFill>
              </a:rPr>
              <a:t>)</a:t>
            </a:r>
            <a:endParaRPr lang="fr-BE" i="1" dirty="0">
              <a:solidFill>
                <a:schemeClr val="accent1">
                  <a:lumMod val="75000"/>
                </a:schemeClr>
              </a:solidFill>
            </a:endParaRPr>
          </a:p>
        </p:txBody>
      </p:sp>
    </p:spTree>
    <p:extLst>
      <p:ext uri="{BB962C8B-B14F-4D97-AF65-F5344CB8AC3E}">
        <p14:creationId xmlns:p14="http://schemas.microsoft.com/office/powerpoint/2010/main" val="13761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11" y="769583"/>
            <a:ext cx="4948715" cy="3299143"/>
          </a:xfrm>
          <a:prstGeom prst="rect">
            <a:avLst/>
          </a:prstGeom>
        </p:spPr>
      </p:pic>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10</a:t>
            </a:fld>
            <a:endParaRPr lang="fr-BE"/>
          </a:p>
        </p:txBody>
      </p:sp>
      <p:pic>
        <p:nvPicPr>
          <p:cNvPr id="10" name="Image 9" descr="Une image contenant texte, diagramme, capture d’écran, Plan&#10;&#10;Description générée automatiquement">
            <a:extLst>
              <a:ext uri="{FF2B5EF4-FFF2-40B4-BE49-F238E27FC236}">
                <a16:creationId xmlns:a16="http://schemas.microsoft.com/office/drawing/2014/main" xmlns="" id="{1ED1A3E8-9B19-F116-899F-17943273F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0506" y="2657656"/>
            <a:ext cx="3419113" cy="2417849"/>
          </a:xfrm>
          <a:prstGeom prst="rect">
            <a:avLst/>
          </a:prstGeom>
        </p:spPr>
      </p:pic>
      <mc:AlternateContent xmlns:mc="http://schemas.openxmlformats.org/markup-compatibility/2006" xmlns:a14="http://schemas.microsoft.com/office/drawing/2010/main">
        <mc:Choice Requires="a14">
          <p:sp>
            <p:nvSpPr>
              <p:cNvPr id="15" name="ZoneTexte 14"/>
              <p:cNvSpPr txBox="1"/>
              <p:nvPr/>
            </p:nvSpPr>
            <p:spPr>
              <a:xfrm>
                <a:off x="246289" y="4152175"/>
                <a:ext cx="4756430" cy="923330"/>
              </a:xfrm>
              <a:prstGeom prst="rect">
                <a:avLst/>
              </a:prstGeom>
              <a:noFill/>
            </p:spPr>
            <p:txBody>
              <a:bodyPr wrap="none" rtlCol="0">
                <a:spAutoFit/>
              </a:bodyPr>
              <a:lstStyle/>
              <a:p>
                <a:r>
                  <a:rPr lang="fr-BE" dirty="0"/>
                  <a:t>Deep </a:t>
                </a:r>
                <a:r>
                  <a:rPr lang="fr-BE" dirty="0" err="1"/>
                  <a:t>aquifer</a:t>
                </a:r>
                <a:r>
                  <a:rPr lang="fr-BE" dirty="0"/>
                  <a:t>, </a:t>
                </a:r>
                <a14:m>
                  <m:oMath xmlns:m="http://schemas.openxmlformats.org/officeDocument/2006/math">
                    <m:r>
                      <a:rPr lang="fr-BE" i="1">
                        <a:latin typeface="Cambria Math" panose="02040503050406030204" pitchFamily="18" charset="0"/>
                        <a:ea typeface="Cambria Math" panose="02040503050406030204" pitchFamily="18" charset="0"/>
                      </a:rPr>
                      <m:t>∆</m:t>
                    </m:r>
                    <m:r>
                      <a:rPr lang="fr-BE" i="1">
                        <a:latin typeface="Cambria Math" panose="02040503050406030204" pitchFamily="18" charset="0"/>
                        <a:ea typeface="Cambria Math" panose="02040503050406030204" pitchFamily="18" charset="0"/>
                      </a:rPr>
                      <m:t>𝑇</m:t>
                    </m:r>
                    <m:r>
                      <a:rPr lang="fr-BE" i="1">
                        <a:latin typeface="Cambria Math" panose="02040503050406030204" pitchFamily="18" charset="0"/>
                        <a:ea typeface="Cambria Math" panose="02040503050406030204" pitchFamily="18" charset="0"/>
                      </a:rPr>
                      <m:t>=6°</m:t>
                    </m:r>
                    <m:r>
                      <a:rPr lang="fr-BE" i="1">
                        <a:latin typeface="Cambria Math" panose="02040503050406030204" pitchFamily="18" charset="0"/>
                        <a:ea typeface="Cambria Math" panose="02040503050406030204" pitchFamily="18" charset="0"/>
                      </a:rPr>
                      <m:t>𝐶</m:t>
                    </m:r>
                  </m:oMath>
                </a14:m>
                <a:endParaRPr lang="fr-FR" dirty="0">
                  <a:ea typeface="Cambria Math" panose="02040503050406030204" pitchFamily="18" charset="0"/>
                </a:endParaRPr>
              </a:p>
              <a:p>
                <a:r>
                  <a:rPr lang="fr-BE" dirty="0"/>
                  <a:t>Scenario 1 : </a:t>
                </a:r>
                <a:r>
                  <a:rPr lang="fr-BE" dirty="0" err="1"/>
                  <a:t>Cooling</a:t>
                </a:r>
                <a:r>
                  <a:rPr lang="fr-BE" dirty="0"/>
                  <a:t> </a:t>
                </a:r>
                <a:r>
                  <a:rPr lang="fr-BE" dirty="0" err="1"/>
                  <a:t>demand</a:t>
                </a:r>
                <a:r>
                  <a:rPr lang="fr-BE" dirty="0"/>
                  <a:t> &lt; </a:t>
                </a:r>
                <a:r>
                  <a:rPr lang="fr-BE" dirty="0" err="1"/>
                  <a:t>Heating</a:t>
                </a:r>
                <a:r>
                  <a:rPr lang="fr-BE" dirty="0"/>
                  <a:t> </a:t>
                </a:r>
                <a:r>
                  <a:rPr lang="fr-BE" dirty="0" err="1"/>
                  <a:t>demand</a:t>
                </a:r>
                <a:endParaRPr lang="fr-BE" dirty="0"/>
              </a:p>
              <a:p>
                <a:endParaRPr lang="fr-BE" dirty="0"/>
              </a:p>
            </p:txBody>
          </p:sp>
        </mc:Choice>
        <mc:Fallback xmlns="">
          <p:sp>
            <p:nvSpPr>
              <p:cNvPr id="15" name="ZoneTexte 14"/>
              <p:cNvSpPr txBox="1">
                <a:spLocks noRot="1" noChangeAspect="1" noMove="1" noResize="1" noEditPoints="1" noAdjustHandles="1" noChangeArrowheads="1" noChangeShapeType="1" noTextEdit="1"/>
              </p:cNvSpPr>
              <p:nvPr/>
            </p:nvSpPr>
            <p:spPr>
              <a:xfrm>
                <a:off x="246289" y="4152175"/>
                <a:ext cx="4756430" cy="923330"/>
              </a:xfrm>
              <a:prstGeom prst="rect">
                <a:avLst/>
              </a:prstGeom>
              <a:blipFill>
                <a:blip r:embed="rId5"/>
                <a:stretch>
                  <a:fillRect l="-1024" t="-3289" r="-256"/>
                </a:stretch>
              </a:blipFill>
            </p:spPr>
            <p:txBody>
              <a:bodyPr/>
              <a:lstStyle/>
              <a:p>
                <a:r>
                  <a:rPr lang="fr-BE">
                    <a:noFill/>
                  </a:rPr>
                  <a:t> </a:t>
                </a:r>
              </a:p>
            </p:txBody>
          </p:sp>
        </mc:Fallback>
      </mc:AlternateContent>
      <p:sp>
        <p:nvSpPr>
          <p:cNvPr id="16" name="ZoneTexte 15"/>
          <p:cNvSpPr txBox="1"/>
          <p:nvPr/>
        </p:nvSpPr>
        <p:spPr>
          <a:xfrm>
            <a:off x="6253118" y="2983507"/>
            <a:ext cx="306494" cy="369332"/>
          </a:xfrm>
          <a:prstGeom prst="rect">
            <a:avLst/>
          </a:prstGeom>
          <a:noFill/>
        </p:spPr>
        <p:txBody>
          <a:bodyPr wrap="none" rtlCol="0">
            <a:spAutoFit/>
          </a:bodyPr>
          <a:lstStyle/>
          <a:p>
            <a:r>
              <a:rPr lang="fr-BE" b="1" dirty="0">
                <a:solidFill>
                  <a:schemeClr val="bg1"/>
                </a:solidFill>
              </a:rPr>
              <a:t>5</a:t>
            </a:r>
          </a:p>
        </p:txBody>
      </p:sp>
      <p:sp>
        <p:nvSpPr>
          <p:cNvPr id="17" name="ZoneTexte 16">
            <a:extLst>
              <a:ext uri="{FF2B5EF4-FFF2-40B4-BE49-F238E27FC236}">
                <a16:creationId xmlns:a16="http://schemas.microsoft.com/office/drawing/2014/main" xmlns="" id="{088854E8-C1E2-63FA-E11B-F7DF032ABAEA}"/>
              </a:ext>
            </a:extLst>
          </p:cNvPr>
          <p:cNvSpPr txBox="1"/>
          <p:nvPr/>
        </p:nvSpPr>
        <p:spPr>
          <a:xfrm>
            <a:off x="4457698" y="1094422"/>
            <a:ext cx="4756430" cy="1200329"/>
          </a:xfrm>
          <a:prstGeom prst="rect">
            <a:avLst/>
          </a:prstGeom>
          <a:noFill/>
          <a:ln>
            <a:solidFill>
              <a:schemeClr val="tx1">
                <a:lumMod val="75000"/>
                <a:lumOff val="25000"/>
              </a:schemeClr>
            </a:solidFill>
          </a:ln>
        </p:spPr>
        <p:txBody>
          <a:bodyPr wrap="square" rtlCol="0">
            <a:spAutoFit/>
          </a:bodyPr>
          <a:lstStyle/>
          <a:p>
            <a:r>
              <a:rPr lang="fr-BE" dirty="0" err="1"/>
              <a:t>Heating</a:t>
            </a:r>
            <a:r>
              <a:rPr lang="fr-BE" dirty="0"/>
              <a:t> : </a:t>
            </a:r>
            <a:r>
              <a:rPr lang="fr-BE" dirty="0" err="1"/>
              <a:t>September</a:t>
            </a:r>
            <a:r>
              <a:rPr lang="fr-BE" dirty="0"/>
              <a:t> 15th – March 31st</a:t>
            </a:r>
          </a:p>
          <a:p>
            <a:r>
              <a:rPr lang="fr-BE" dirty="0" err="1"/>
              <a:t>Cooling</a:t>
            </a:r>
            <a:r>
              <a:rPr lang="fr-BE" dirty="0"/>
              <a:t> : April 1st – </a:t>
            </a:r>
            <a:r>
              <a:rPr lang="fr-BE" dirty="0" err="1"/>
              <a:t>September</a:t>
            </a:r>
            <a:r>
              <a:rPr lang="fr-BE" dirty="0"/>
              <a:t> 14th</a:t>
            </a:r>
          </a:p>
          <a:p>
            <a:r>
              <a:rPr lang="fr-BE" dirty="0"/>
              <a:t>Scenario1 : </a:t>
            </a:r>
            <a:r>
              <a:rPr lang="fr-BE" dirty="0" err="1"/>
              <a:t>Same</a:t>
            </a:r>
            <a:r>
              <a:rPr lang="fr-BE" dirty="0"/>
              <a:t> </a:t>
            </a:r>
            <a:r>
              <a:rPr lang="fr-BE" dirty="0" err="1"/>
              <a:t>demand</a:t>
            </a:r>
            <a:r>
              <a:rPr lang="fr-BE" dirty="0"/>
              <a:t>/surface as building 3</a:t>
            </a:r>
          </a:p>
          <a:p>
            <a:r>
              <a:rPr lang="fr-BE" dirty="0"/>
              <a:t>Start :    1st April 2025</a:t>
            </a:r>
          </a:p>
        </p:txBody>
      </p:sp>
      <p:sp>
        <p:nvSpPr>
          <p:cNvPr id="2" name="Rectangle 14">
            <a:extLst>
              <a:ext uri="{FF2B5EF4-FFF2-40B4-BE49-F238E27FC236}">
                <a16:creationId xmlns:a16="http://schemas.microsoft.com/office/drawing/2014/main" xmlns="" id="{C461FF05-0791-0357-7133-B32032F329F6}"/>
              </a:ext>
            </a:extLst>
          </p:cNvPr>
          <p:cNvSpPr txBox="1">
            <a:spLocks noChangeArrowheads="1"/>
          </p:cNvSpPr>
          <p:nvPr/>
        </p:nvSpPr>
        <p:spPr>
          <a:xfrm>
            <a:off x="0" y="32593"/>
            <a:ext cx="5715000" cy="384522"/>
          </a:xfrm>
          <a:prstGeom prst="rect">
            <a:avLst/>
          </a:prstGeom>
          <a:noFill/>
          <a:ln/>
        </p:spPr>
        <p:txBody>
          <a:bodyPr vert="horz" lIns="91440" tIns="45720" rIns="91440" bIns="45720" rtlCol="0" anchor="ctr">
            <a:normAutofit fontScale="90000"/>
          </a:bodyPr>
          <a:lstStyle>
            <a:defPPr>
              <a:defRPr lang="fr-FR"/>
            </a:defPPr>
            <a:lvl1pPr defTabSz="342900">
              <a:spcBef>
                <a:spcPct val="0"/>
              </a:spcBef>
              <a:buNone/>
              <a:defRPr sz="2025" b="1">
                <a:solidFill>
                  <a:srgbClr val="0070C0"/>
                </a:solidFill>
                <a:latin typeface="Arial" panose="020B0604020202020204" pitchFamily="34" charset="0"/>
                <a:ea typeface="+mj-ea"/>
                <a:cs typeface="Arial" panose="020B0604020202020204" pitchFamily="34" charset="0"/>
              </a:defRPr>
            </a:lvl1pPr>
          </a:lstStyle>
          <a:p>
            <a:r>
              <a:rPr lang="en-US" dirty="0"/>
              <a:t>ATES main characteristics: Building 4 – Scenario 1 </a:t>
            </a:r>
          </a:p>
        </p:txBody>
      </p:sp>
    </p:spTree>
    <p:extLst>
      <p:ext uri="{BB962C8B-B14F-4D97-AF65-F5344CB8AC3E}">
        <p14:creationId xmlns:p14="http://schemas.microsoft.com/office/powerpoint/2010/main" val="21251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xmlns="" id="{991E1B63-3193-9606-6442-623CC4C2F1E3}"/>
              </a:ext>
            </a:extLst>
          </p:cNvPr>
          <p:cNvGrpSpPr/>
          <p:nvPr/>
        </p:nvGrpSpPr>
        <p:grpSpPr>
          <a:xfrm>
            <a:off x="5672068" y="3019995"/>
            <a:ext cx="3125601" cy="2122540"/>
            <a:chOff x="5672068" y="3019995"/>
            <a:chExt cx="3125601" cy="2122540"/>
          </a:xfrm>
        </p:grpSpPr>
        <p:pic>
          <p:nvPicPr>
            <p:cNvPr id="12" name="Image 11" descr="Une image contenant texte, Tracé, ligne, Police&#10;&#10;Description générée automatiquement">
              <a:extLst>
                <a:ext uri="{FF2B5EF4-FFF2-40B4-BE49-F238E27FC236}">
                  <a16:creationId xmlns:a16="http://schemas.microsoft.com/office/drawing/2014/main" xmlns="" id="{562565C9-DF27-21B0-37BA-84215B399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068" y="3058801"/>
              <a:ext cx="3125601" cy="2083734"/>
            </a:xfrm>
            <a:prstGeom prst="rect">
              <a:avLst/>
            </a:prstGeom>
            <a:ln>
              <a:noFill/>
            </a:ln>
          </p:spPr>
        </p:pic>
        <p:sp>
          <p:nvSpPr>
            <p:cNvPr id="18" name="ZoneTexte 17"/>
            <p:cNvSpPr txBox="1"/>
            <p:nvPr/>
          </p:nvSpPr>
          <p:spPr>
            <a:xfrm>
              <a:off x="6057260" y="3019995"/>
              <a:ext cx="1201096" cy="276999"/>
            </a:xfrm>
            <a:prstGeom prst="rect">
              <a:avLst/>
            </a:prstGeom>
            <a:solidFill>
              <a:schemeClr val="bg1"/>
            </a:solidFill>
          </p:spPr>
          <p:txBody>
            <a:bodyPr wrap="square" rtlCol="0">
              <a:spAutoFit/>
            </a:bodyPr>
            <a:lstStyle/>
            <a:p>
              <a:r>
                <a:rPr lang="fr-BE" sz="1200" dirty="0"/>
                <a:t>Building 5</a:t>
              </a:r>
            </a:p>
          </p:txBody>
        </p:sp>
      </p:grpSp>
      <p:sp>
        <p:nvSpPr>
          <p:cNvPr id="3" name="Espace réservé du numéro de diapositive 2">
            <a:extLst>
              <a:ext uri="{FF2B5EF4-FFF2-40B4-BE49-F238E27FC236}">
                <a16:creationId xmlns:a16="http://schemas.microsoft.com/office/drawing/2014/main" xmlns="" id="{7461FF89-0629-B1AE-A756-FC085288EE91}"/>
              </a:ext>
            </a:extLst>
          </p:cNvPr>
          <p:cNvSpPr>
            <a:spLocks noGrp="1"/>
          </p:cNvSpPr>
          <p:nvPr>
            <p:ph type="sldNum" sz="quarter" idx="12"/>
          </p:nvPr>
        </p:nvSpPr>
        <p:spPr/>
        <p:txBody>
          <a:bodyPr/>
          <a:lstStyle/>
          <a:p>
            <a:fld id="{15C7D8D2-69D3-4DB9-A918-4D8B67CC283A}" type="slidenum">
              <a:rPr lang="fr-BE" smtClean="0"/>
              <a:t>11</a:t>
            </a:fld>
            <a:endParaRPr lang="fr-BE"/>
          </a:p>
        </p:txBody>
      </p:sp>
      <p:pic>
        <p:nvPicPr>
          <p:cNvPr id="5" name="Image 4" descr="Une image contenant texte, Police, capture d’écran, ligne&#10;&#10;Description générée automatiquement">
            <a:extLst>
              <a:ext uri="{FF2B5EF4-FFF2-40B4-BE49-F238E27FC236}">
                <a16:creationId xmlns:a16="http://schemas.microsoft.com/office/drawing/2014/main" xmlns="" id="{14D51987-B747-01DE-D567-9CA79CB560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03370"/>
            <a:ext cx="3106765" cy="2071177"/>
          </a:xfrm>
          <a:prstGeom prst="rect">
            <a:avLst/>
          </a:prstGeom>
        </p:spPr>
      </p:pic>
      <p:sp>
        <p:nvSpPr>
          <p:cNvPr id="6" name="Rectangle 14"/>
          <p:cNvSpPr txBox="1">
            <a:spLocks noChangeArrowheads="1"/>
          </p:cNvSpPr>
          <p:nvPr/>
        </p:nvSpPr>
        <p:spPr>
          <a:xfrm>
            <a:off x="-67946" y="-161608"/>
            <a:ext cx="6997004" cy="679158"/>
          </a:xfrm>
          <a:prstGeom prst="rect">
            <a:avLst/>
          </a:prstGeom>
          <a:noFill/>
          <a:ln/>
        </p:spPr>
        <p:txBody>
          <a:bodyPr vert="horz" lIns="91440" tIns="45720" rIns="91440" bIns="45720" rtlCol="0" anchor="ctr">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Temperature evolution in the hot and cold wells </a:t>
            </a:r>
          </a:p>
        </p:txBody>
      </p:sp>
      <p:sp>
        <p:nvSpPr>
          <p:cNvPr id="8" name="Titre 1">
            <a:extLst>
              <a:ext uri="{FF2B5EF4-FFF2-40B4-BE49-F238E27FC236}">
                <a16:creationId xmlns:a16="http://schemas.microsoft.com/office/drawing/2014/main" xmlns="" id="{C3ECC288-26CC-25F6-4781-96629A12A6B4}"/>
              </a:ext>
            </a:extLst>
          </p:cNvPr>
          <p:cNvSpPr>
            <a:spLocks noGrp="1"/>
          </p:cNvSpPr>
          <p:nvPr>
            <p:ph type="title"/>
          </p:nvPr>
        </p:nvSpPr>
        <p:spPr>
          <a:xfrm>
            <a:off x="0" y="337903"/>
            <a:ext cx="8515149" cy="311944"/>
          </a:xfrm>
        </p:spPr>
        <p:txBody>
          <a:bodyPr>
            <a:noAutofit/>
          </a:bodyPr>
          <a:lstStyle/>
          <a:p>
            <a:r>
              <a:rPr lang="fr-BE" sz="1800" dirty="0"/>
              <a:t>Scenario 1: </a:t>
            </a:r>
            <a:r>
              <a:rPr lang="fr-BE" sz="1800" dirty="0" err="1"/>
              <a:t>shallow</a:t>
            </a:r>
            <a:r>
              <a:rPr lang="fr-BE" sz="1800" dirty="0"/>
              <a:t> </a:t>
            </a:r>
            <a:r>
              <a:rPr lang="fr-BE" sz="1800" dirty="0" err="1"/>
              <a:t>aquifer</a:t>
            </a:r>
            <a:r>
              <a:rPr lang="fr-BE" sz="1800" dirty="0"/>
              <a:t> </a:t>
            </a:r>
          </a:p>
        </p:txBody>
      </p:sp>
      <p:pic>
        <p:nvPicPr>
          <p:cNvPr id="9" name="Image 8" descr="Une image contenant texte, Police, ligne, Tracé&#10;&#10;Description générée automatiquement">
            <a:extLst>
              <a:ext uri="{FF2B5EF4-FFF2-40B4-BE49-F238E27FC236}">
                <a16:creationId xmlns:a16="http://schemas.microsoft.com/office/drawing/2014/main" xmlns="" id="{E1685E25-1F39-EE8C-F9D0-1D3B6FE369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301" y="703370"/>
            <a:ext cx="3125601" cy="2083734"/>
          </a:xfrm>
          <a:prstGeom prst="rect">
            <a:avLst/>
          </a:prstGeom>
        </p:spPr>
      </p:pic>
      <p:sp>
        <p:nvSpPr>
          <p:cNvPr id="10" name="Titre 1">
            <a:extLst>
              <a:ext uri="{FF2B5EF4-FFF2-40B4-BE49-F238E27FC236}">
                <a16:creationId xmlns:a16="http://schemas.microsoft.com/office/drawing/2014/main" xmlns="" id="{C3ECC288-26CC-25F6-4781-96629A12A6B4}"/>
              </a:ext>
            </a:extLst>
          </p:cNvPr>
          <p:cNvSpPr txBox="1">
            <a:spLocks/>
          </p:cNvSpPr>
          <p:nvPr/>
        </p:nvSpPr>
        <p:spPr>
          <a:xfrm>
            <a:off x="8569" y="2639676"/>
            <a:ext cx="8515149" cy="311944"/>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fr-BE" sz="1800" dirty="0"/>
              <a:t>Scenario 1: </a:t>
            </a:r>
            <a:r>
              <a:rPr lang="fr-BE" sz="1800" dirty="0" err="1"/>
              <a:t>deep</a:t>
            </a:r>
            <a:r>
              <a:rPr lang="fr-BE" sz="1800" dirty="0"/>
              <a:t> </a:t>
            </a:r>
            <a:r>
              <a:rPr lang="fr-BE" sz="1800" dirty="0" err="1"/>
              <a:t>aquifer</a:t>
            </a:r>
            <a:r>
              <a:rPr lang="fr-BE" sz="1800" dirty="0"/>
              <a:t> </a:t>
            </a:r>
          </a:p>
        </p:txBody>
      </p:sp>
      <p:pic>
        <p:nvPicPr>
          <p:cNvPr id="13" name="Image 12" descr="Une image contenant texte, diagramme, Plan, capture d’écran&#10;&#10;Description générée automatiquement">
            <a:extLst>
              <a:ext uri="{FF2B5EF4-FFF2-40B4-BE49-F238E27FC236}">
                <a16:creationId xmlns:a16="http://schemas.microsoft.com/office/drawing/2014/main" xmlns="" id="{6983CD53-5687-AE01-4EAF-F048225C50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8616" y="1034949"/>
            <a:ext cx="2269266" cy="1604727"/>
          </a:xfrm>
          <a:prstGeom prst="rect">
            <a:avLst/>
          </a:prstGeom>
        </p:spPr>
      </p:pic>
      <p:cxnSp>
        <p:nvCxnSpPr>
          <p:cNvPr id="4" name="Connecteur droit avec flèche 3"/>
          <p:cNvCxnSpPr/>
          <p:nvPr/>
        </p:nvCxnSpPr>
        <p:spPr>
          <a:xfrm flipV="1">
            <a:off x="7341735" y="1630497"/>
            <a:ext cx="94652" cy="214828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ZoneTexte 13"/>
          <p:cNvSpPr txBox="1"/>
          <p:nvPr/>
        </p:nvSpPr>
        <p:spPr>
          <a:xfrm>
            <a:off x="428039" y="639473"/>
            <a:ext cx="1499913" cy="276999"/>
          </a:xfrm>
          <a:prstGeom prst="rect">
            <a:avLst/>
          </a:prstGeom>
          <a:solidFill>
            <a:schemeClr val="bg1"/>
          </a:solidFill>
        </p:spPr>
        <p:txBody>
          <a:bodyPr wrap="square" rtlCol="0">
            <a:spAutoFit/>
          </a:bodyPr>
          <a:lstStyle/>
          <a:p>
            <a:r>
              <a:rPr lang="fr-BE" sz="1200" dirty="0"/>
              <a:t>Building 1</a:t>
            </a:r>
          </a:p>
        </p:txBody>
      </p:sp>
      <p:sp>
        <p:nvSpPr>
          <p:cNvPr id="15" name="ZoneTexte 14"/>
          <p:cNvSpPr txBox="1"/>
          <p:nvPr/>
        </p:nvSpPr>
        <p:spPr>
          <a:xfrm>
            <a:off x="3150027" y="659797"/>
            <a:ext cx="1432989" cy="276999"/>
          </a:xfrm>
          <a:prstGeom prst="rect">
            <a:avLst/>
          </a:prstGeom>
          <a:solidFill>
            <a:schemeClr val="bg1"/>
          </a:solidFill>
        </p:spPr>
        <p:txBody>
          <a:bodyPr wrap="square" rtlCol="0">
            <a:spAutoFit/>
          </a:bodyPr>
          <a:lstStyle/>
          <a:p>
            <a:r>
              <a:rPr lang="fr-BE" sz="1200" dirty="0"/>
              <a:t>Building 2</a:t>
            </a:r>
          </a:p>
        </p:txBody>
      </p:sp>
      <p:grpSp>
        <p:nvGrpSpPr>
          <p:cNvPr id="2" name="Groupe 1">
            <a:extLst>
              <a:ext uri="{FF2B5EF4-FFF2-40B4-BE49-F238E27FC236}">
                <a16:creationId xmlns:a16="http://schemas.microsoft.com/office/drawing/2014/main" xmlns="" id="{2EC3F9B5-64EF-8097-1F44-D828E38FAE9A}"/>
              </a:ext>
            </a:extLst>
          </p:cNvPr>
          <p:cNvGrpSpPr/>
          <p:nvPr/>
        </p:nvGrpSpPr>
        <p:grpSpPr>
          <a:xfrm>
            <a:off x="-20811" y="3008330"/>
            <a:ext cx="3148385" cy="2154772"/>
            <a:chOff x="-20811" y="3008330"/>
            <a:chExt cx="3148385" cy="2154772"/>
          </a:xfrm>
        </p:grpSpPr>
        <p:pic>
          <p:nvPicPr>
            <p:cNvPr id="7" name="Image 6" descr="Une image contenant texte, Police, ligne, capture d’écran&#10;&#10;Description générée automatiquement">
              <a:extLst>
                <a:ext uri="{FF2B5EF4-FFF2-40B4-BE49-F238E27FC236}">
                  <a16:creationId xmlns:a16="http://schemas.microsoft.com/office/drawing/2014/main" xmlns="" id="{91825FD1-C8BC-59FC-A34B-89BAF9F938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11" y="3064179"/>
              <a:ext cx="3148385" cy="2098923"/>
            </a:xfrm>
            <a:prstGeom prst="rect">
              <a:avLst/>
            </a:prstGeom>
          </p:spPr>
        </p:pic>
        <p:sp>
          <p:nvSpPr>
            <p:cNvPr id="16" name="ZoneTexte 15"/>
            <p:cNvSpPr txBox="1"/>
            <p:nvPr/>
          </p:nvSpPr>
          <p:spPr>
            <a:xfrm>
              <a:off x="363557" y="3008330"/>
              <a:ext cx="1327532" cy="276999"/>
            </a:xfrm>
            <a:prstGeom prst="rect">
              <a:avLst/>
            </a:prstGeom>
            <a:solidFill>
              <a:schemeClr val="bg1"/>
            </a:solidFill>
          </p:spPr>
          <p:txBody>
            <a:bodyPr wrap="square" rtlCol="0">
              <a:spAutoFit/>
            </a:bodyPr>
            <a:lstStyle/>
            <a:p>
              <a:r>
                <a:rPr lang="fr-BE" sz="1200" dirty="0"/>
                <a:t>Building 3</a:t>
              </a:r>
            </a:p>
          </p:txBody>
        </p:sp>
      </p:grpSp>
      <p:grpSp>
        <p:nvGrpSpPr>
          <p:cNvPr id="25" name="Groupe 24">
            <a:extLst>
              <a:ext uri="{FF2B5EF4-FFF2-40B4-BE49-F238E27FC236}">
                <a16:creationId xmlns:a16="http://schemas.microsoft.com/office/drawing/2014/main" xmlns="" id="{169CA9F5-53EE-C8C3-565B-A7A1961DC6AF}"/>
              </a:ext>
            </a:extLst>
          </p:cNvPr>
          <p:cNvGrpSpPr/>
          <p:nvPr/>
        </p:nvGrpSpPr>
        <p:grpSpPr>
          <a:xfrm>
            <a:off x="2834464" y="2997136"/>
            <a:ext cx="3154935" cy="2160135"/>
            <a:chOff x="2834464" y="2997136"/>
            <a:chExt cx="3154935" cy="2160135"/>
          </a:xfrm>
        </p:grpSpPr>
        <p:pic>
          <p:nvPicPr>
            <p:cNvPr id="11" name="Image 10" descr="Une image contenant texte, Police, ligne, capture d’écran&#10;&#10;Description générée automatiquement">
              <a:extLst>
                <a:ext uri="{FF2B5EF4-FFF2-40B4-BE49-F238E27FC236}">
                  <a16:creationId xmlns:a16="http://schemas.microsoft.com/office/drawing/2014/main" xmlns="" id="{1A3678DB-1AAC-734F-1617-5CBA4C42BC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4464" y="3053981"/>
              <a:ext cx="3154935" cy="2103290"/>
            </a:xfrm>
            <a:prstGeom prst="rect">
              <a:avLst/>
            </a:prstGeom>
          </p:spPr>
        </p:pic>
        <p:sp>
          <p:nvSpPr>
            <p:cNvPr id="17" name="ZoneTexte 16"/>
            <p:cNvSpPr txBox="1"/>
            <p:nvPr/>
          </p:nvSpPr>
          <p:spPr>
            <a:xfrm>
              <a:off x="3317793" y="2997136"/>
              <a:ext cx="1327532" cy="276999"/>
            </a:xfrm>
            <a:prstGeom prst="rect">
              <a:avLst/>
            </a:prstGeom>
            <a:solidFill>
              <a:schemeClr val="bg1"/>
            </a:solidFill>
          </p:spPr>
          <p:txBody>
            <a:bodyPr wrap="square" rtlCol="0">
              <a:spAutoFit/>
            </a:bodyPr>
            <a:lstStyle/>
            <a:p>
              <a:r>
                <a:rPr lang="fr-BE" sz="1200" dirty="0"/>
                <a:t>Building 4</a:t>
              </a:r>
            </a:p>
          </p:txBody>
        </p:sp>
      </p:grpSp>
      <p:grpSp>
        <p:nvGrpSpPr>
          <p:cNvPr id="24" name="Groupe 23"/>
          <p:cNvGrpSpPr/>
          <p:nvPr/>
        </p:nvGrpSpPr>
        <p:grpSpPr>
          <a:xfrm>
            <a:off x="6626668" y="1166384"/>
            <a:ext cx="930903" cy="1370932"/>
            <a:chOff x="6527516" y="1154718"/>
            <a:chExt cx="1441388" cy="1934026"/>
          </a:xfrm>
        </p:grpSpPr>
        <p:sp>
          <p:nvSpPr>
            <p:cNvPr id="19" name="ZoneTexte 18"/>
            <p:cNvSpPr txBox="1"/>
            <p:nvPr/>
          </p:nvSpPr>
          <p:spPr>
            <a:xfrm>
              <a:off x="7435190" y="1590564"/>
              <a:ext cx="300082" cy="369332"/>
            </a:xfrm>
            <a:prstGeom prst="rect">
              <a:avLst/>
            </a:prstGeom>
            <a:noFill/>
          </p:spPr>
          <p:txBody>
            <a:bodyPr wrap="none" rtlCol="0">
              <a:spAutoFit/>
            </a:bodyPr>
            <a:lstStyle/>
            <a:p>
              <a:r>
                <a:rPr lang="fr-BE" dirty="0">
                  <a:solidFill>
                    <a:schemeClr val="bg1"/>
                  </a:solidFill>
                </a:rPr>
                <a:t>1</a:t>
              </a:r>
            </a:p>
          </p:txBody>
        </p:sp>
        <p:sp>
          <p:nvSpPr>
            <p:cNvPr id="20" name="ZoneTexte 19"/>
            <p:cNvSpPr txBox="1"/>
            <p:nvPr/>
          </p:nvSpPr>
          <p:spPr>
            <a:xfrm>
              <a:off x="7668822" y="1654886"/>
              <a:ext cx="300082" cy="369332"/>
            </a:xfrm>
            <a:prstGeom prst="rect">
              <a:avLst/>
            </a:prstGeom>
            <a:noFill/>
          </p:spPr>
          <p:txBody>
            <a:bodyPr wrap="none" rtlCol="0">
              <a:spAutoFit/>
            </a:bodyPr>
            <a:lstStyle/>
            <a:p>
              <a:r>
                <a:rPr lang="fr-BE" dirty="0">
                  <a:solidFill>
                    <a:schemeClr val="bg1"/>
                  </a:solidFill>
                </a:rPr>
                <a:t>2</a:t>
              </a:r>
            </a:p>
          </p:txBody>
        </p:sp>
        <p:sp>
          <p:nvSpPr>
            <p:cNvPr id="21" name="ZoneTexte 20"/>
            <p:cNvSpPr txBox="1"/>
            <p:nvPr/>
          </p:nvSpPr>
          <p:spPr>
            <a:xfrm>
              <a:off x="6527516" y="1997998"/>
              <a:ext cx="300082" cy="369332"/>
            </a:xfrm>
            <a:prstGeom prst="rect">
              <a:avLst/>
            </a:prstGeom>
            <a:noFill/>
          </p:spPr>
          <p:txBody>
            <a:bodyPr wrap="none" rtlCol="0">
              <a:spAutoFit/>
            </a:bodyPr>
            <a:lstStyle/>
            <a:p>
              <a:r>
                <a:rPr lang="fr-BE" dirty="0">
                  <a:solidFill>
                    <a:schemeClr val="bg1"/>
                  </a:solidFill>
                </a:rPr>
                <a:t>3</a:t>
              </a:r>
            </a:p>
          </p:txBody>
        </p:sp>
        <p:sp>
          <p:nvSpPr>
            <p:cNvPr id="22" name="ZoneTexte 21"/>
            <p:cNvSpPr txBox="1"/>
            <p:nvPr/>
          </p:nvSpPr>
          <p:spPr>
            <a:xfrm>
              <a:off x="6952687" y="1154718"/>
              <a:ext cx="300082" cy="369332"/>
            </a:xfrm>
            <a:prstGeom prst="rect">
              <a:avLst/>
            </a:prstGeom>
            <a:noFill/>
          </p:spPr>
          <p:txBody>
            <a:bodyPr wrap="none" rtlCol="0">
              <a:spAutoFit/>
            </a:bodyPr>
            <a:lstStyle/>
            <a:p>
              <a:r>
                <a:rPr lang="fr-BE" dirty="0">
                  <a:solidFill>
                    <a:schemeClr val="bg1"/>
                  </a:solidFill>
                </a:rPr>
                <a:t>5</a:t>
              </a:r>
            </a:p>
          </p:txBody>
        </p:sp>
        <p:sp>
          <p:nvSpPr>
            <p:cNvPr id="23" name="ZoneTexte 22"/>
            <p:cNvSpPr txBox="1"/>
            <p:nvPr/>
          </p:nvSpPr>
          <p:spPr>
            <a:xfrm>
              <a:off x="6952687" y="2719412"/>
              <a:ext cx="300082" cy="369332"/>
            </a:xfrm>
            <a:prstGeom prst="rect">
              <a:avLst/>
            </a:prstGeom>
            <a:noFill/>
          </p:spPr>
          <p:txBody>
            <a:bodyPr wrap="none" rtlCol="0">
              <a:spAutoFit/>
            </a:bodyPr>
            <a:lstStyle/>
            <a:p>
              <a:r>
                <a:rPr lang="fr-BE" dirty="0">
                  <a:solidFill>
                    <a:schemeClr val="bg1"/>
                  </a:solidFill>
                </a:rPr>
                <a:t>4</a:t>
              </a:r>
            </a:p>
          </p:txBody>
        </p:sp>
      </p:grpSp>
    </p:spTree>
    <p:extLst>
      <p:ext uri="{BB962C8B-B14F-4D97-AF65-F5344CB8AC3E}">
        <p14:creationId xmlns:p14="http://schemas.microsoft.com/office/powerpoint/2010/main" val="10544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Caractère coloré, capture d’écran, diagramme&#10;&#10;Description générée automatiquement">
            <a:extLst>
              <a:ext uri="{FF2B5EF4-FFF2-40B4-BE49-F238E27FC236}">
                <a16:creationId xmlns:a16="http://schemas.microsoft.com/office/drawing/2014/main" xmlns="" id="{33B60BB4-45C8-E633-B139-FBE5F6B08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703" y="1367620"/>
            <a:ext cx="4311789" cy="3331664"/>
          </a:xfrm>
          <a:prstGeom prst="rect">
            <a:avLst/>
          </a:prstGeom>
        </p:spPr>
      </p:pic>
      <p:sp>
        <p:nvSpPr>
          <p:cNvPr id="3" name="Espace réservé du numéro de diapositive 2">
            <a:extLst>
              <a:ext uri="{FF2B5EF4-FFF2-40B4-BE49-F238E27FC236}">
                <a16:creationId xmlns:a16="http://schemas.microsoft.com/office/drawing/2014/main" xmlns="" id="{7461FF89-0629-B1AE-A756-FC085288EE91}"/>
              </a:ext>
            </a:extLst>
          </p:cNvPr>
          <p:cNvSpPr>
            <a:spLocks noGrp="1"/>
          </p:cNvSpPr>
          <p:nvPr>
            <p:ph type="sldNum" sz="quarter" idx="12"/>
          </p:nvPr>
        </p:nvSpPr>
        <p:spPr/>
        <p:txBody>
          <a:bodyPr/>
          <a:lstStyle/>
          <a:p>
            <a:fld id="{15C7D8D2-69D3-4DB9-A918-4D8B67CC283A}" type="slidenum">
              <a:rPr lang="fr-BE" smtClean="0"/>
              <a:t>12</a:t>
            </a:fld>
            <a:endParaRPr lang="fr-BE"/>
          </a:p>
        </p:txBody>
      </p:sp>
      <p:pic>
        <p:nvPicPr>
          <p:cNvPr id="17" name="Image 16" descr="Une image contenant texte, Police, capture d’écran, nombre&#10;&#10;Description générée automatiquement">
            <a:extLst>
              <a:ext uri="{FF2B5EF4-FFF2-40B4-BE49-F238E27FC236}">
                <a16:creationId xmlns:a16="http://schemas.microsoft.com/office/drawing/2014/main" xmlns="" id="{34C69C19-C3BD-0F5E-4E14-39EE0822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03" y="1367620"/>
            <a:ext cx="577265" cy="1411727"/>
          </a:xfrm>
          <a:prstGeom prst="rect">
            <a:avLst/>
          </a:prstGeom>
        </p:spPr>
      </p:pic>
      <p:sp>
        <p:nvSpPr>
          <p:cNvPr id="11" name="Rectangle 14"/>
          <p:cNvSpPr txBox="1">
            <a:spLocks noChangeArrowheads="1"/>
          </p:cNvSpPr>
          <p:nvPr/>
        </p:nvSpPr>
        <p:spPr>
          <a:xfrm>
            <a:off x="-1" y="32592"/>
            <a:ext cx="7601639" cy="738589"/>
          </a:xfrm>
          <a:prstGeom prst="rect">
            <a:avLst/>
          </a:prstGeom>
          <a:noFill/>
          <a:ln/>
        </p:spPr>
        <p:txBody>
          <a:bodyPr vert="horz" lIns="91440" tIns="45720" rIns="91440" bIns="45720" rtlCol="0" anchor="ctr">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Hot and cold plumes in the shallow aquifer – Scenario 1</a:t>
            </a:r>
          </a:p>
          <a:p>
            <a:r>
              <a:rPr lang="en-US" sz="2025" b="1" dirty="0">
                <a:solidFill>
                  <a:srgbClr val="0070C0"/>
                </a:solidFill>
                <a:latin typeface="Arial" panose="020B0604020202020204" pitchFamily="34" charset="0"/>
                <a:cs typeface="Arial" panose="020B0604020202020204" pitchFamily="34" charset="0"/>
              </a:rPr>
              <a:t>after 10 years of operating building 5 (2035)</a:t>
            </a:r>
          </a:p>
        </p:txBody>
      </p:sp>
      <p:sp>
        <p:nvSpPr>
          <p:cNvPr id="12" name="Titre 1">
            <a:extLst>
              <a:ext uri="{FF2B5EF4-FFF2-40B4-BE49-F238E27FC236}">
                <a16:creationId xmlns:a16="http://schemas.microsoft.com/office/drawing/2014/main" xmlns="" id="{C3ECC288-26CC-25F6-4781-96629A12A6B4}"/>
              </a:ext>
            </a:extLst>
          </p:cNvPr>
          <p:cNvSpPr>
            <a:spLocks noGrp="1"/>
          </p:cNvSpPr>
          <p:nvPr>
            <p:ph type="title"/>
          </p:nvPr>
        </p:nvSpPr>
        <p:spPr>
          <a:xfrm>
            <a:off x="109306" y="1024433"/>
            <a:ext cx="2908453" cy="311944"/>
          </a:xfrm>
        </p:spPr>
        <p:txBody>
          <a:bodyPr>
            <a:noAutofit/>
          </a:bodyPr>
          <a:lstStyle/>
          <a:p>
            <a:r>
              <a:rPr lang="fr-BE" sz="1800" dirty="0"/>
              <a:t>End of </a:t>
            </a:r>
            <a:r>
              <a:rPr lang="fr-BE" sz="1800" dirty="0" err="1"/>
              <a:t>winter</a:t>
            </a:r>
            <a:endParaRPr lang="fr-BE" sz="1800" dirty="0"/>
          </a:p>
        </p:txBody>
      </p:sp>
      <p:sp>
        <p:nvSpPr>
          <p:cNvPr id="14" name="Titre 1">
            <a:extLst>
              <a:ext uri="{FF2B5EF4-FFF2-40B4-BE49-F238E27FC236}">
                <a16:creationId xmlns:a16="http://schemas.microsoft.com/office/drawing/2014/main" xmlns="" id="{C3ECC288-26CC-25F6-4781-96629A12A6B4}"/>
              </a:ext>
            </a:extLst>
          </p:cNvPr>
          <p:cNvSpPr txBox="1">
            <a:spLocks/>
          </p:cNvSpPr>
          <p:nvPr/>
        </p:nvSpPr>
        <p:spPr>
          <a:xfrm>
            <a:off x="4552158" y="1024433"/>
            <a:ext cx="2908453" cy="311944"/>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fr-BE" sz="1800" dirty="0"/>
              <a:t>End of </a:t>
            </a:r>
            <a:r>
              <a:rPr lang="fr-BE" sz="1800" dirty="0" err="1"/>
              <a:t>summer</a:t>
            </a:r>
            <a:endParaRPr lang="fr-BE" sz="1800" dirty="0"/>
          </a:p>
        </p:txBody>
      </p:sp>
      <p:grpSp>
        <p:nvGrpSpPr>
          <p:cNvPr id="4" name="Groupe 3">
            <a:extLst>
              <a:ext uri="{FF2B5EF4-FFF2-40B4-BE49-F238E27FC236}">
                <a16:creationId xmlns:a16="http://schemas.microsoft.com/office/drawing/2014/main" xmlns="" id="{5D59FF43-4D07-FF8B-4748-C714A8A9BC4C}"/>
              </a:ext>
            </a:extLst>
          </p:cNvPr>
          <p:cNvGrpSpPr/>
          <p:nvPr/>
        </p:nvGrpSpPr>
        <p:grpSpPr>
          <a:xfrm>
            <a:off x="4572000" y="1374343"/>
            <a:ext cx="4311788" cy="3318218"/>
            <a:chOff x="149704" y="1365881"/>
            <a:chExt cx="4311788" cy="3318218"/>
          </a:xfrm>
        </p:grpSpPr>
        <p:pic>
          <p:nvPicPr>
            <p:cNvPr id="5" name="Image 4" descr="Une image contenant Caractère coloré, Dessin d’enfant, diagramme, capture d’écran&#10;&#10;Description générée automatiquement">
              <a:extLst>
                <a:ext uri="{FF2B5EF4-FFF2-40B4-BE49-F238E27FC236}">
                  <a16:creationId xmlns:a16="http://schemas.microsoft.com/office/drawing/2014/main" xmlns="" id="{A9AB588B-E746-BD7A-6660-B93BD37B3A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704" y="1365881"/>
              <a:ext cx="4311788" cy="3318218"/>
            </a:xfrm>
            <a:prstGeom prst="rect">
              <a:avLst/>
            </a:prstGeom>
          </p:spPr>
        </p:pic>
        <p:pic>
          <p:nvPicPr>
            <p:cNvPr id="6" name="Image 5" descr="Une image contenant texte, Police, capture d’écran, nombre&#10;&#10;Description générée automatiquement">
              <a:extLst>
                <a:ext uri="{FF2B5EF4-FFF2-40B4-BE49-F238E27FC236}">
                  <a16:creationId xmlns:a16="http://schemas.microsoft.com/office/drawing/2014/main" xmlns="" id="{34C69C19-C3BD-0F5E-4E14-39EE0822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04" y="1367620"/>
              <a:ext cx="577265" cy="1411727"/>
            </a:xfrm>
            <a:prstGeom prst="rect">
              <a:avLst/>
            </a:prstGeom>
          </p:spPr>
        </p:pic>
      </p:grpSp>
    </p:spTree>
    <p:extLst>
      <p:ext uri="{BB962C8B-B14F-4D97-AF65-F5344CB8AC3E}">
        <p14:creationId xmlns:p14="http://schemas.microsoft.com/office/powerpoint/2010/main" val="1719038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actère coloré, Dessin d’enfant, diagramme, capture d’écran&#10;&#10;Description générée automatiquement">
            <a:extLst>
              <a:ext uri="{FF2B5EF4-FFF2-40B4-BE49-F238E27FC236}">
                <a16:creationId xmlns:a16="http://schemas.microsoft.com/office/drawing/2014/main" xmlns="" id="{FAC32B84-34DD-4229-7B16-936D0DA06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509" y="1367621"/>
            <a:ext cx="4311788" cy="3329595"/>
          </a:xfrm>
          <a:prstGeom prst="rect">
            <a:avLst/>
          </a:prstGeom>
        </p:spPr>
      </p:pic>
      <p:sp>
        <p:nvSpPr>
          <p:cNvPr id="3" name="Espace réservé du numéro de diapositive 2">
            <a:extLst>
              <a:ext uri="{FF2B5EF4-FFF2-40B4-BE49-F238E27FC236}">
                <a16:creationId xmlns:a16="http://schemas.microsoft.com/office/drawing/2014/main" xmlns="" id="{7461FF89-0629-B1AE-A756-FC085288EE91}"/>
              </a:ext>
            </a:extLst>
          </p:cNvPr>
          <p:cNvSpPr>
            <a:spLocks noGrp="1"/>
          </p:cNvSpPr>
          <p:nvPr>
            <p:ph type="sldNum" sz="quarter" idx="12"/>
          </p:nvPr>
        </p:nvSpPr>
        <p:spPr/>
        <p:txBody>
          <a:bodyPr/>
          <a:lstStyle/>
          <a:p>
            <a:fld id="{15C7D8D2-69D3-4DB9-A918-4D8B67CC283A}" type="slidenum">
              <a:rPr lang="fr-BE" smtClean="0"/>
              <a:t>13</a:t>
            </a:fld>
            <a:endParaRPr lang="fr-BE"/>
          </a:p>
        </p:txBody>
      </p:sp>
      <p:pic>
        <p:nvPicPr>
          <p:cNvPr id="18" name="Image 17" descr="Une image contenant texte, Police, capture d’écran, nombre&#10;&#10;Description générée automatiquement">
            <a:extLst>
              <a:ext uri="{FF2B5EF4-FFF2-40B4-BE49-F238E27FC236}">
                <a16:creationId xmlns:a16="http://schemas.microsoft.com/office/drawing/2014/main" xmlns="" id="{4EA65BE9-637F-20AC-ECF7-131D2A229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509" y="1367620"/>
            <a:ext cx="577265" cy="1411727"/>
          </a:xfrm>
          <a:prstGeom prst="rect">
            <a:avLst/>
          </a:prstGeom>
        </p:spPr>
      </p:pic>
      <p:sp>
        <p:nvSpPr>
          <p:cNvPr id="11" name="Rectangle 14"/>
          <p:cNvSpPr txBox="1">
            <a:spLocks noChangeArrowheads="1"/>
          </p:cNvSpPr>
          <p:nvPr/>
        </p:nvSpPr>
        <p:spPr>
          <a:xfrm>
            <a:off x="60593" y="0"/>
            <a:ext cx="8091890" cy="738589"/>
          </a:xfrm>
          <a:prstGeom prst="rect">
            <a:avLst/>
          </a:prstGeom>
          <a:noFill/>
          <a:ln/>
        </p:spPr>
        <p:txBody>
          <a:bodyPr vert="horz" lIns="91440" tIns="45720" rIns="91440" bIns="45720" rtlCol="0" anchor="ctr">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Hot and cold plumes in the deep aquifer – Scenario 1</a:t>
            </a:r>
          </a:p>
          <a:p>
            <a:r>
              <a:rPr lang="en-US" sz="2025" b="1" dirty="0">
                <a:solidFill>
                  <a:srgbClr val="0070C0"/>
                </a:solidFill>
                <a:latin typeface="Arial" panose="020B0604020202020204" pitchFamily="34" charset="0"/>
                <a:cs typeface="Arial" panose="020B0604020202020204" pitchFamily="34" charset="0"/>
              </a:rPr>
              <a:t>after 10,5 years of operating building 5 (2035)</a:t>
            </a:r>
          </a:p>
        </p:txBody>
      </p:sp>
      <p:sp>
        <p:nvSpPr>
          <p:cNvPr id="12" name="Titre 1">
            <a:extLst>
              <a:ext uri="{FF2B5EF4-FFF2-40B4-BE49-F238E27FC236}">
                <a16:creationId xmlns:a16="http://schemas.microsoft.com/office/drawing/2014/main" xmlns="" id="{C3ECC288-26CC-25F6-4781-96629A12A6B4}"/>
              </a:ext>
            </a:extLst>
          </p:cNvPr>
          <p:cNvSpPr>
            <a:spLocks noGrp="1"/>
          </p:cNvSpPr>
          <p:nvPr>
            <p:ph type="title"/>
          </p:nvPr>
        </p:nvSpPr>
        <p:spPr>
          <a:xfrm>
            <a:off x="109306" y="1024433"/>
            <a:ext cx="2908453" cy="311944"/>
          </a:xfrm>
        </p:spPr>
        <p:txBody>
          <a:bodyPr>
            <a:noAutofit/>
          </a:bodyPr>
          <a:lstStyle/>
          <a:p>
            <a:r>
              <a:rPr lang="fr-BE" sz="1800" dirty="0"/>
              <a:t>End of </a:t>
            </a:r>
            <a:r>
              <a:rPr lang="fr-BE" sz="1800" dirty="0" err="1"/>
              <a:t>winter</a:t>
            </a:r>
            <a:endParaRPr lang="fr-BE" sz="1800" dirty="0"/>
          </a:p>
        </p:txBody>
      </p:sp>
      <p:sp>
        <p:nvSpPr>
          <p:cNvPr id="14" name="Titre 1">
            <a:extLst>
              <a:ext uri="{FF2B5EF4-FFF2-40B4-BE49-F238E27FC236}">
                <a16:creationId xmlns:a16="http://schemas.microsoft.com/office/drawing/2014/main" xmlns="" id="{C3ECC288-26CC-25F6-4781-96629A12A6B4}"/>
              </a:ext>
            </a:extLst>
          </p:cNvPr>
          <p:cNvSpPr txBox="1">
            <a:spLocks/>
          </p:cNvSpPr>
          <p:nvPr/>
        </p:nvSpPr>
        <p:spPr>
          <a:xfrm>
            <a:off x="4552158" y="1024433"/>
            <a:ext cx="2908453" cy="311944"/>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fr-BE" sz="1800" dirty="0"/>
              <a:t>End of </a:t>
            </a:r>
            <a:r>
              <a:rPr lang="fr-BE" sz="1800" dirty="0" err="1"/>
              <a:t>summer</a:t>
            </a:r>
            <a:endParaRPr lang="fr-BE" sz="1800" dirty="0"/>
          </a:p>
        </p:txBody>
      </p:sp>
      <p:grpSp>
        <p:nvGrpSpPr>
          <p:cNvPr id="5" name="Groupe 4">
            <a:extLst>
              <a:ext uri="{FF2B5EF4-FFF2-40B4-BE49-F238E27FC236}">
                <a16:creationId xmlns:a16="http://schemas.microsoft.com/office/drawing/2014/main" xmlns="" id="{057477CF-8877-1F6E-C6BE-6500F6B523CA}"/>
              </a:ext>
            </a:extLst>
          </p:cNvPr>
          <p:cNvGrpSpPr/>
          <p:nvPr/>
        </p:nvGrpSpPr>
        <p:grpSpPr>
          <a:xfrm>
            <a:off x="240370" y="1336377"/>
            <a:ext cx="4311788" cy="3339262"/>
            <a:chOff x="4682509" y="1367619"/>
            <a:chExt cx="4311788" cy="3339262"/>
          </a:xfrm>
        </p:grpSpPr>
        <p:pic>
          <p:nvPicPr>
            <p:cNvPr id="13" name="Image 12" descr="Une image contenant Caractère coloré, Dessin d’enfant, diagramme, capture d’écran&#10;&#10;Description générée automatiquement">
              <a:extLst>
                <a:ext uri="{FF2B5EF4-FFF2-40B4-BE49-F238E27FC236}">
                  <a16:creationId xmlns:a16="http://schemas.microsoft.com/office/drawing/2014/main" xmlns="" id="{75BB5535-D6BF-627E-8227-04DCE488C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107" y="1367619"/>
              <a:ext cx="4304190" cy="3339262"/>
            </a:xfrm>
            <a:prstGeom prst="rect">
              <a:avLst/>
            </a:prstGeom>
          </p:spPr>
        </p:pic>
        <p:pic>
          <p:nvPicPr>
            <p:cNvPr id="6" name="Image 5" descr="Une image contenant texte, Police, capture d’écran, nombre&#10;&#10;Description générée automatiquement">
              <a:extLst>
                <a:ext uri="{FF2B5EF4-FFF2-40B4-BE49-F238E27FC236}">
                  <a16:creationId xmlns:a16="http://schemas.microsoft.com/office/drawing/2014/main" xmlns="" id="{4EA65BE9-637F-20AC-ECF7-131D2A229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509" y="1367619"/>
              <a:ext cx="577265" cy="1411727"/>
            </a:xfrm>
            <a:prstGeom prst="rect">
              <a:avLst/>
            </a:prstGeom>
          </p:spPr>
        </p:pic>
      </p:grpSp>
    </p:spTree>
    <p:extLst>
      <p:ext uri="{BB962C8B-B14F-4D97-AF65-F5344CB8AC3E}">
        <p14:creationId xmlns:p14="http://schemas.microsoft.com/office/powerpoint/2010/main" val="325640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00" y="224854"/>
            <a:ext cx="3989358" cy="2659572"/>
          </a:xfrm>
          <a:prstGeom prst="rect">
            <a:avLst/>
          </a:prstGeom>
        </p:spPr>
      </p:pic>
      <p:sp>
        <p:nvSpPr>
          <p:cNvPr id="8" name="ZoneTexte 7"/>
          <p:cNvSpPr txBox="1"/>
          <p:nvPr/>
        </p:nvSpPr>
        <p:spPr>
          <a:xfrm>
            <a:off x="3254412" y="300450"/>
            <a:ext cx="311887" cy="276999"/>
          </a:xfrm>
          <a:prstGeom prst="rect">
            <a:avLst/>
          </a:prstGeom>
          <a:solidFill>
            <a:schemeClr val="bg1"/>
          </a:solidFill>
        </p:spPr>
        <p:txBody>
          <a:bodyPr wrap="square" rtlCol="0">
            <a:spAutoFit/>
          </a:bodyPr>
          <a:lstStyle/>
          <a:p>
            <a:r>
              <a:rPr lang="fr-BE" sz="1200" dirty="0"/>
              <a:t>2</a:t>
            </a:r>
          </a:p>
        </p:txBody>
      </p:sp>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solidFill>
                  <a:prstClr val="black">
                    <a:tint val="75000"/>
                  </a:prstClr>
                </a:solidFill>
              </a:rPr>
              <a:pPr/>
              <a:t>14</a:t>
            </a:fld>
            <a:endParaRPr lang="fr-BE" dirty="0">
              <a:solidFill>
                <a:prstClr val="black">
                  <a:tint val="75000"/>
                </a:prstClr>
              </a:solidFill>
            </a:endParaRPr>
          </a:p>
        </p:txBody>
      </p:sp>
      <p:sp>
        <p:nvSpPr>
          <p:cNvPr id="9" name="Rectangle 14"/>
          <p:cNvSpPr txBox="1">
            <a:spLocks noChangeArrowheads="1"/>
          </p:cNvSpPr>
          <p:nvPr/>
        </p:nvSpPr>
        <p:spPr>
          <a:xfrm>
            <a:off x="0" y="32593"/>
            <a:ext cx="6400800" cy="384522"/>
          </a:xfrm>
          <a:prstGeom prst="rect">
            <a:avLst/>
          </a:prstGeom>
          <a:noFill/>
          <a:ln/>
        </p:spPr>
        <p:txBody>
          <a:bodyPr vert="horz" lIns="91440" tIns="45720" rIns="91440" bIns="45720" rtlCol="0" anchor="ctr">
            <a:normAutofit fontScale="975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ATES main characteristics : Building 4 and 5 </a:t>
            </a:r>
          </a:p>
        </p:txBody>
      </p:sp>
      <p:sp>
        <p:nvSpPr>
          <p:cNvPr id="7" name="ZoneTexte 6"/>
          <p:cNvSpPr txBox="1"/>
          <p:nvPr/>
        </p:nvSpPr>
        <p:spPr>
          <a:xfrm>
            <a:off x="6735621" y="3419353"/>
            <a:ext cx="300082" cy="369332"/>
          </a:xfrm>
          <a:prstGeom prst="rect">
            <a:avLst/>
          </a:prstGeom>
          <a:noFill/>
        </p:spPr>
        <p:txBody>
          <a:bodyPr wrap="none" rtlCol="0">
            <a:spAutoFit/>
          </a:bodyPr>
          <a:lstStyle/>
          <a:p>
            <a:r>
              <a:rPr lang="fr-BE" dirty="0">
                <a:solidFill>
                  <a:prstClr val="white"/>
                </a:solidFill>
              </a:rPr>
              <a:t>1</a:t>
            </a:r>
          </a:p>
        </p:txBody>
      </p:sp>
      <p:sp>
        <p:nvSpPr>
          <p:cNvPr id="11" name="ZoneTexte 10"/>
          <p:cNvSpPr txBox="1"/>
          <p:nvPr/>
        </p:nvSpPr>
        <p:spPr>
          <a:xfrm>
            <a:off x="6969253" y="3483675"/>
            <a:ext cx="300082" cy="369332"/>
          </a:xfrm>
          <a:prstGeom prst="rect">
            <a:avLst/>
          </a:prstGeom>
          <a:noFill/>
        </p:spPr>
        <p:txBody>
          <a:bodyPr wrap="none" rtlCol="0">
            <a:spAutoFit/>
          </a:bodyPr>
          <a:lstStyle/>
          <a:p>
            <a:r>
              <a:rPr lang="fr-BE" dirty="0">
                <a:solidFill>
                  <a:prstClr val="white"/>
                </a:solidFill>
              </a:rPr>
              <a:t>2</a:t>
            </a:r>
          </a:p>
        </p:txBody>
      </p:sp>
      <p:sp>
        <p:nvSpPr>
          <p:cNvPr id="13" name="ZoneTexte 12"/>
          <p:cNvSpPr txBox="1"/>
          <p:nvPr/>
        </p:nvSpPr>
        <p:spPr>
          <a:xfrm>
            <a:off x="5827947" y="3826787"/>
            <a:ext cx="300082" cy="369332"/>
          </a:xfrm>
          <a:prstGeom prst="rect">
            <a:avLst/>
          </a:prstGeom>
          <a:noFill/>
        </p:spPr>
        <p:txBody>
          <a:bodyPr wrap="none" rtlCol="0">
            <a:spAutoFit/>
          </a:bodyPr>
          <a:lstStyle/>
          <a:p>
            <a:r>
              <a:rPr lang="fr-BE" dirty="0">
                <a:solidFill>
                  <a:prstClr val="white"/>
                </a:solidFill>
              </a:rPr>
              <a:t>3</a:t>
            </a:r>
          </a:p>
        </p:txBody>
      </p:sp>
      <p:sp>
        <p:nvSpPr>
          <p:cNvPr id="16" name="ZoneTexte 15"/>
          <p:cNvSpPr txBox="1"/>
          <p:nvPr/>
        </p:nvSpPr>
        <p:spPr>
          <a:xfrm>
            <a:off x="6235978" y="4534854"/>
            <a:ext cx="300082" cy="369332"/>
          </a:xfrm>
          <a:prstGeom prst="rect">
            <a:avLst/>
          </a:prstGeom>
          <a:noFill/>
        </p:spPr>
        <p:txBody>
          <a:bodyPr wrap="none" rtlCol="0">
            <a:spAutoFit/>
          </a:bodyPr>
          <a:lstStyle/>
          <a:p>
            <a:r>
              <a:rPr lang="fr-BE" dirty="0">
                <a:solidFill>
                  <a:prstClr val="white"/>
                </a:solidFill>
              </a:rPr>
              <a:t>4</a:t>
            </a:r>
          </a:p>
        </p:txBody>
      </p:sp>
      <p:sp>
        <p:nvSpPr>
          <p:cNvPr id="17" name="ZoneTexte 16">
            <a:extLst>
              <a:ext uri="{FF2B5EF4-FFF2-40B4-BE49-F238E27FC236}">
                <a16:creationId xmlns:a16="http://schemas.microsoft.com/office/drawing/2014/main" xmlns="" id="{088854E8-C1E2-63FA-E11B-F7DF032ABAEA}"/>
              </a:ext>
            </a:extLst>
          </p:cNvPr>
          <p:cNvSpPr txBox="1"/>
          <p:nvPr/>
        </p:nvSpPr>
        <p:spPr>
          <a:xfrm>
            <a:off x="4409358" y="957814"/>
            <a:ext cx="3913809" cy="923330"/>
          </a:xfrm>
          <a:prstGeom prst="rect">
            <a:avLst/>
          </a:prstGeom>
          <a:noFill/>
          <a:ln>
            <a:solidFill>
              <a:schemeClr val="tx1">
                <a:lumMod val="75000"/>
                <a:lumOff val="25000"/>
              </a:schemeClr>
            </a:solidFill>
          </a:ln>
        </p:spPr>
        <p:txBody>
          <a:bodyPr wrap="square" rtlCol="0">
            <a:spAutoFit/>
          </a:bodyPr>
          <a:lstStyle/>
          <a:p>
            <a:r>
              <a:rPr lang="fr-BE" dirty="0" err="1">
                <a:solidFill>
                  <a:prstClr val="black"/>
                </a:solidFill>
              </a:rPr>
              <a:t>Heating</a:t>
            </a:r>
            <a:r>
              <a:rPr lang="fr-BE" dirty="0">
                <a:solidFill>
                  <a:prstClr val="black"/>
                </a:solidFill>
              </a:rPr>
              <a:t> : </a:t>
            </a:r>
            <a:r>
              <a:rPr lang="fr-BE" dirty="0" err="1">
                <a:solidFill>
                  <a:prstClr val="black"/>
                </a:solidFill>
              </a:rPr>
              <a:t>October</a:t>
            </a:r>
            <a:r>
              <a:rPr lang="fr-BE" dirty="0">
                <a:solidFill>
                  <a:prstClr val="black"/>
                </a:solidFill>
              </a:rPr>
              <a:t> 1st – March 31st</a:t>
            </a:r>
          </a:p>
          <a:p>
            <a:r>
              <a:rPr lang="fr-BE" dirty="0" err="1">
                <a:solidFill>
                  <a:prstClr val="black"/>
                </a:solidFill>
              </a:rPr>
              <a:t>Cooling</a:t>
            </a:r>
            <a:r>
              <a:rPr lang="fr-BE" dirty="0">
                <a:solidFill>
                  <a:prstClr val="black"/>
                </a:solidFill>
              </a:rPr>
              <a:t> : April 1st – </a:t>
            </a:r>
            <a:r>
              <a:rPr lang="fr-BE" dirty="0" err="1">
                <a:solidFill>
                  <a:prstClr val="black"/>
                </a:solidFill>
              </a:rPr>
              <a:t>September</a:t>
            </a:r>
            <a:r>
              <a:rPr lang="fr-BE" dirty="0">
                <a:solidFill>
                  <a:prstClr val="black"/>
                </a:solidFill>
              </a:rPr>
              <a:t> 30th</a:t>
            </a:r>
          </a:p>
          <a:p>
            <a:r>
              <a:rPr lang="fr-BE" dirty="0">
                <a:solidFill>
                  <a:prstClr val="black"/>
                </a:solidFill>
              </a:rPr>
              <a:t>Start :    1st </a:t>
            </a:r>
            <a:r>
              <a:rPr lang="fr-BE" dirty="0" err="1">
                <a:solidFill>
                  <a:prstClr val="black"/>
                </a:solidFill>
              </a:rPr>
              <a:t>November</a:t>
            </a:r>
            <a:r>
              <a:rPr lang="fr-BE" dirty="0">
                <a:solidFill>
                  <a:prstClr val="black"/>
                </a:solidFill>
              </a:rPr>
              <a:t> 2024</a:t>
            </a:r>
          </a:p>
        </p:txBody>
      </p:sp>
      <p:sp>
        <p:nvSpPr>
          <p:cNvPr id="14" name="ZoneTexte 13"/>
          <p:cNvSpPr txBox="1"/>
          <p:nvPr/>
        </p:nvSpPr>
        <p:spPr>
          <a:xfrm>
            <a:off x="6253118" y="2983507"/>
            <a:ext cx="300082" cy="369332"/>
          </a:xfrm>
          <a:prstGeom prst="rect">
            <a:avLst/>
          </a:prstGeom>
          <a:noFill/>
        </p:spPr>
        <p:txBody>
          <a:bodyPr wrap="none" rtlCol="0">
            <a:spAutoFit/>
          </a:bodyPr>
          <a:lstStyle/>
          <a:p>
            <a:r>
              <a:rPr lang="fr-BE" dirty="0">
                <a:solidFill>
                  <a:prstClr val="white"/>
                </a:solidFill>
              </a:rPr>
              <a:t>5</a:t>
            </a:r>
          </a:p>
        </p:txBody>
      </p:sp>
      <p:pic>
        <p:nvPicPr>
          <p:cNvPr id="6" name="Image 5">
            <a:extLst>
              <a:ext uri="{FF2B5EF4-FFF2-40B4-BE49-F238E27FC236}">
                <a16:creationId xmlns:a16="http://schemas.microsoft.com/office/drawing/2014/main" xmlns="" id="{1668B20F-E330-C3B6-741E-B77974AC34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179" y="2765750"/>
            <a:ext cx="4011600" cy="2380806"/>
          </a:xfrm>
          <a:prstGeom prst="rect">
            <a:avLst/>
          </a:prstGeom>
        </p:spPr>
      </p:pic>
      <p:sp>
        <p:nvSpPr>
          <p:cNvPr id="12" name="ZoneTexte 11">
            <a:extLst>
              <a:ext uri="{FF2B5EF4-FFF2-40B4-BE49-F238E27FC236}">
                <a16:creationId xmlns:a16="http://schemas.microsoft.com/office/drawing/2014/main" xmlns="" id="{5A6698DE-BF82-B5B3-4C6C-967F8B5A5F1A}"/>
              </a:ext>
            </a:extLst>
          </p:cNvPr>
          <p:cNvSpPr txBox="1"/>
          <p:nvPr/>
        </p:nvSpPr>
        <p:spPr>
          <a:xfrm>
            <a:off x="2959167" y="2827530"/>
            <a:ext cx="142379" cy="276999"/>
          </a:xfrm>
          <a:prstGeom prst="rect">
            <a:avLst/>
          </a:prstGeom>
          <a:solidFill>
            <a:schemeClr val="bg1"/>
          </a:solidFill>
        </p:spPr>
        <p:txBody>
          <a:bodyPr wrap="square" rtlCol="0">
            <a:spAutoFit/>
          </a:bodyPr>
          <a:lstStyle/>
          <a:p>
            <a:r>
              <a:rPr lang="fr-BE" sz="1200" dirty="0"/>
              <a:t>2</a:t>
            </a:r>
          </a:p>
        </p:txBody>
      </p:sp>
      <p:sp>
        <p:nvSpPr>
          <p:cNvPr id="18" name="ZoneTexte 17">
            <a:extLst>
              <a:ext uri="{FF2B5EF4-FFF2-40B4-BE49-F238E27FC236}">
                <a16:creationId xmlns:a16="http://schemas.microsoft.com/office/drawing/2014/main" xmlns="" id="{3448A507-C32F-19AF-ED22-AC1457B4B6A0}"/>
              </a:ext>
            </a:extLst>
          </p:cNvPr>
          <p:cNvSpPr txBox="1"/>
          <p:nvPr/>
        </p:nvSpPr>
        <p:spPr>
          <a:xfrm>
            <a:off x="4443895" y="3076687"/>
            <a:ext cx="3913809" cy="923330"/>
          </a:xfrm>
          <a:prstGeom prst="rect">
            <a:avLst/>
          </a:prstGeom>
          <a:noFill/>
          <a:ln>
            <a:solidFill>
              <a:schemeClr val="tx1">
                <a:lumMod val="75000"/>
                <a:lumOff val="25000"/>
              </a:schemeClr>
            </a:solidFill>
          </a:ln>
        </p:spPr>
        <p:txBody>
          <a:bodyPr wrap="square" rtlCol="0">
            <a:spAutoFit/>
          </a:bodyPr>
          <a:lstStyle/>
          <a:p>
            <a:r>
              <a:rPr lang="fr-BE" dirty="0" err="1">
                <a:solidFill>
                  <a:prstClr val="black"/>
                </a:solidFill>
              </a:rPr>
              <a:t>Heating</a:t>
            </a:r>
            <a:r>
              <a:rPr lang="fr-BE" dirty="0">
                <a:solidFill>
                  <a:prstClr val="black"/>
                </a:solidFill>
              </a:rPr>
              <a:t> : </a:t>
            </a:r>
            <a:r>
              <a:rPr lang="fr-BE" dirty="0" err="1">
                <a:solidFill>
                  <a:prstClr val="black"/>
                </a:solidFill>
              </a:rPr>
              <a:t>October</a:t>
            </a:r>
            <a:r>
              <a:rPr lang="fr-BE" dirty="0">
                <a:solidFill>
                  <a:prstClr val="black"/>
                </a:solidFill>
              </a:rPr>
              <a:t> 1st – March 31st</a:t>
            </a:r>
          </a:p>
          <a:p>
            <a:r>
              <a:rPr lang="fr-BE" dirty="0" err="1">
                <a:solidFill>
                  <a:prstClr val="black"/>
                </a:solidFill>
              </a:rPr>
              <a:t>Cooling</a:t>
            </a:r>
            <a:r>
              <a:rPr lang="fr-BE" dirty="0">
                <a:solidFill>
                  <a:prstClr val="black"/>
                </a:solidFill>
              </a:rPr>
              <a:t> : April 1st – </a:t>
            </a:r>
            <a:r>
              <a:rPr lang="fr-BE" dirty="0" err="1">
                <a:solidFill>
                  <a:prstClr val="black"/>
                </a:solidFill>
              </a:rPr>
              <a:t>September</a:t>
            </a:r>
            <a:r>
              <a:rPr lang="fr-BE" dirty="0">
                <a:solidFill>
                  <a:prstClr val="black"/>
                </a:solidFill>
              </a:rPr>
              <a:t> 30th</a:t>
            </a:r>
          </a:p>
          <a:p>
            <a:r>
              <a:rPr lang="fr-BE" sz="1600" i="1" dirty="0">
                <a:solidFill>
                  <a:prstClr val="black"/>
                </a:solidFill>
              </a:rPr>
              <a:t>S</a:t>
            </a:r>
            <a:r>
              <a:rPr lang="fr-BE" dirty="0">
                <a:solidFill>
                  <a:prstClr val="black"/>
                </a:solidFill>
              </a:rPr>
              <a:t>tart :    1st April 2025</a:t>
            </a:r>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xmlns="" id="{20F297AF-A989-9927-1183-5DED593D9FDA}"/>
                  </a:ext>
                </a:extLst>
              </p:cNvPr>
              <p:cNvSpPr txBox="1"/>
              <p:nvPr/>
            </p:nvSpPr>
            <p:spPr>
              <a:xfrm>
                <a:off x="4409358" y="4279941"/>
                <a:ext cx="3635932" cy="646331"/>
              </a:xfrm>
              <a:prstGeom prst="rect">
                <a:avLst/>
              </a:prstGeom>
              <a:noFill/>
            </p:spPr>
            <p:txBody>
              <a:bodyPr wrap="none" rtlCol="0">
                <a:spAutoFit/>
              </a:bodyPr>
              <a:lstStyle/>
              <a:p>
                <a:r>
                  <a:rPr lang="fr-BE" dirty="0"/>
                  <a:t>Deep </a:t>
                </a:r>
                <a:r>
                  <a:rPr lang="fr-BE" dirty="0" err="1"/>
                  <a:t>aquifer</a:t>
                </a:r>
                <a:r>
                  <a:rPr lang="fr-BE" dirty="0"/>
                  <a:t>, </a:t>
                </a:r>
                <a14:m>
                  <m:oMath xmlns:m="http://schemas.openxmlformats.org/officeDocument/2006/math">
                    <m:r>
                      <a:rPr lang="fr-BE" i="1">
                        <a:latin typeface="Cambria Math" panose="02040503050406030204" pitchFamily="18" charset="0"/>
                        <a:ea typeface="Cambria Math" panose="02040503050406030204" pitchFamily="18" charset="0"/>
                      </a:rPr>
                      <m:t>∆</m:t>
                    </m:r>
                    <m:r>
                      <a:rPr lang="fr-BE" i="1">
                        <a:latin typeface="Cambria Math" panose="02040503050406030204" pitchFamily="18" charset="0"/>
                        <a:ea typeface="Cambria Math" panose="02040503050406030204" pitchFamily="18" charset="0"/>
                      </a:rPr>
                      <m:t>𝑇</m:t>
                    </m:r>
                    <m:r>
                      <a:rPr lang="fr-BE" i="1">
                        <a:latin typeface="Cambria Math" panose="02040503050406030204" pitchFamily="18" charset="0"/>
                        <a:ea typeface="Cambria Math" panose="02040503050406030204" pitchFamily="18" charset="0"/>
                      </a:rPr>
                      <m:t>=6°</m:t>
                    </m:r>
                    <m:r>
                      <a:rPr lang="fr-BE" i="1">
                        <a:latin typeface="Cambria Math" panose="02040503050406030204" pitchFamily="18" charset="0"/>
                        <a:ea typeface="Cambria Math" panose="02040503050406030204" pitchFamily="18" charset="0"/>
                      </a:rPr>
                      <m:t>𝐶</m:t>
                    </m:r>
                  </m:oMath>
                </a14:m>
                <a:endParaRPr lang="fr-FR"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fr-BE" dirty="0"/>
                        <m:t>Cooling</m:t>
                      </m:r>
                      <m:r>
                        <m:rPr>
                          <m:nor/>
                        </m:rPr>
                        <a:rPr lang="fr-BE" dirty="0"/>
                        <m:t> </m:t>
                      </m:r>
                      <m:r>
                        <m:rPr>
                          <m:nor/>
                        </m:rPr>
                        <a:rPr lang="fr-BE" dirty="0"/>
                        <m:t>demand</m:t>
                      </m:r>
                      <m:r>
                        <m:rPr>
                          <m:nor/>
                        </m:rPr>
                        <a:rPr lang="fr-BE" dirty="0"/>
                        <m:t> </m:t>
                      </m:r>
                      <m:r>
                        <m:rPr>
                          <m:nor/>
                        </m:rPr>
                        <a:rPr lang="fr-FR" b="0" i="0" dirty="0" smtClean="0"/>
                        <m:t>=</m:t>
                      </m:r>
                      <m:r>
                        <m:rPr>
                          <m:nor/>
                        </m:rPr>
                        <a:rPr lang="fr-BE" dirty="0"/>
                        <m:t> </m:t>
                      </m:r>
                      <m:r>
                        <m:rPr>
                          <m:nor/>
                        </m:rPr>
                        <a:rPr lang="fr-BE" dirty="0"/>
                        <m:t>Heating</m:t>
                      </m:r>
                      <m:r>
                        <m:rPr>
                          <m:nor/>
                        </m:rPr>
                        <a:rPr lang="fr-BE" dirty="0"/>
                        <m:t> </m:t>
                      </m:r>
                      <m:r>
                        <m:rPr>
                          <m:nor/>
                        </m:rPr>
                        <a:rPr lang="fr-BE" dirty="0"/>
                        <m:t>demand</m:t>
                      </m:r>
                    </m:oMath>
                  </m:oMathPara>
                </a14:m>
                <a:endParaRPr lang="fr-BE" dirty="0"/>
              </a:p>
            </p:txBody>
          </p:sp>
        </mc:Choice>
        <mc:Fallback xmlns="">
          <p:sp>
            <p:nvSpPr>
              <p:cNvPr id="19" name="ZoneTexte 18">
                <a:extLst>
                  <a:ext uri="{FF2B5EF4-FFF2-40B4-BE49-F238E27FC236}">
                    <a16:creationId xmlns:a16="http://schemas.microsoft.com/office/drawing/2014/main" id="{20F297AF-A989-9927-1183-5DED593D9FDA}"/>
                  </a:ext>
                </a:extLst>
              </p:cNvPr>
              <p:cNvSpPr txBox="1">
                <a:spLocks noRot="1" noChangeAspect="1" noMove="1" noResize="1" noEditPoints="1" noAdjustHandles="1" noChangeArrowheads="1" noChangeShapeType="1" noTextEdit="1"/>
              </p:cNvSpPr>
              <p:nvPr/>
            </p:nvSpPr>
            <p:spPr>
              <a:xfrm>
                <a:off x="4409358" y="4279941"/>
                <a:ext cx="3635932" cy="646331"/>
              </a:xfrm>
              <a:prstGeom prst="rect">
                <a:avLst/>
              </a:prstGeom>
              <a:blipFill>
                <a:blip r:embed="rId5"/>
                <a:stretch>
                  <a:fillRect l="-1340" t="-4717" b="-7547"/>
                </a:stretch>
              </a:blipFill>
            </p:spPr>
            <p:txBody>
              <a:bodyPr/>
              <a:lstStyle/>
              <a:p>
                <a:r>
                  <a:rPr lang="fr-BE">
                    <a:noFill/>
                  </a:rPr>
                  <a:t> </a:t>
                </a:r>
              </a:p>
            </p:txBody>
          </p:sp>
        </mc:Fallback>
      </mc:AlternateContent>
    </p:spTree>
    <p:extLst>
      <p:ext uri="{BB962C8B-B14F-4D97-AF65-F5344CB8AC3E}">
        <p14:creationId xmlns:p14="http://schemas.microsoft.com/office/powerpoint/2010/main" val="330909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descr="Une image contenant texte, Tracé, ligne, Police&#10;&#10;Description générée automatiquement">
            <a:extLst>
              <a:ext uri="{FF2B5EF4-FFF2-40B4-BE49-F238E27FC236}">
                <a16:creationId xmlns:a16="http://schemas.microsoft.com/office/drawing/2014/main" xmlns="" id="{AC3878A2-9EF7-993C-8A21-1A5A2D9989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90746"/>
            <a:ext cx="3378683" cy="2252455"/>
          </a:xfrm>
          <a:prstGeom prst="rect">
            <a:avLst/>
          </a:prstGeom>
        </p:spPr>
      </p:pic>
      <p:pic>
        <p:nvPicPr>
          <p:cNvPr id="29" name="Image 28" descr="Une image contenant texte, Police, Tracé, ligne&#10;&#10;Description générée automatiquement">
            <a:extLst>
              <a:ext uri="{FF2B5EF4-FFF2-40B4-BE49-F238E27FC236}">
                <a16:creationId xmlns:a16="http://schemas.microsoft.com/office/drawing/2014/main" xmlns="" id="{5B4870E8-8908-FDD1-5582-3524B215E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4" y="775498"/>
            <a:ext cx="3372444" cy="2248296"/>
          </a:xfrm>
          <a:prstGeom prst="rect">
            <a:avLst/>
          </a:prstGeom>
        </p:spPr>
      </p:pic>
      <p:sp>
        <p:nvSpPr>
          <p:cNvPr id="3" name="Espace réservé du numéro de diapositive 2">
            <a:extLst>
              <a:ext uri="{FF2B5EF4-FFF2-40B4-BE49-F238E27FC236}">
                <a16:creationId xmlns:a16="http://schemas.microsoft.com/office/drawing/2014/main" xmlns="" id="{7461FF89-0629-B1AE-A756-FC085288EE91}"/>
              </a:ext>
            </a:extLst>
          </p:cNvPr>
          <p:cNvSpPr>
            <a:spLocks noGrp="1"/>
          </p:cNvSpPr>
          <p:nvPr>
            <p:ph type="sldNum" sz="quarter" idx="12"/>
          </p:nvPr>
        </p:nvSpPr>
        <p:spPr/>
        <p:txBody>
          <a:bodyPr/>
          <a:lstStyle/>
          <a:p>
            <a:fld id="{15C7D8D2-69D3-4DB9-A918-4D8B67CC283A}" type="slidenum">
              <a:rPr lang="fr-BE" smtClean="0">
                <a:solidFill>
                  <a:prstClr val="black">
                    <a:tint val="75000"/>
                  </a:prstClr>
                </a:solidFill>
              </a:rPr>
              <a:pPr/>
              <a:t>15</a:t>
            </a:fld>
            <a:endParaRPr lang="fr-BE">
              <a:solidFill>
                <a:prstClr val="black">
                  <a:tint val="75000"/>
                </a:prstClr>
              </a:solidFill>
            </a:endParaRPr>
          </a:p>
        </p:txBody>
      </p:sp>
      <p:sp>
        <p:nvSpPr>
          <p:cNvPr id="6" name="Rectangle 14"/>
          <p:cNvSpPr txBox="1">
            <a:spLocks noChangeArrowheads="1"/>
          </p:cNvSpPr>
          <p:nvPr/>
        </p:nvSpPr>
        <p:spPr>
          <a:xfrm>
            <a:off x="-67946" y="-161608"/>
            <a:ext cx="6997004" cy="679158"/>
          </a:xfrm>
          <a:prstGeom prst="rect">
            <a:avLst/>
          </a:prstGeom>
          <a:noFill/>
          <a:ln/>
        </p:spPr>
        <p:txBody>
          <a:bodyPr vert="horz" lIns="91440" tIns="45720" rIns="91440" bIns="45720" rtlCol="0" anchor="ctr">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Temperature evolution in the hot and cold wells </a:t>
            </a:r>
          </a:p>
        </p:txBody>
      </p:sp>
      <p:pic>
        <p:nvPicPr>
          <p:cNvPr id="11" name="Image 10" descr="Une image contenant texte, Police, ligne, capture d’écran&#10;&#10;Description générée automatiquement">
            <a:extLst>
              <a:ext uri="{FF2B5EF4-FFF2-40B4-BE49-F238E27FC236}">
                <a16:creationId xmlns:a16="http://schemas.microsoft.com/office/drawing/2014/main" xmlns="" id="{1A3678DB-1AAC-734F-1617-5CBA4C42B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9819" y="1152278"/>
            <a:ext cx="2596538" cy="1731025"/>
          </a:xfrm>
          <a:prstGeom prst="rect">
            <a:avLst/>
          </a:prstGeom>
        </p:spPr>
      </p:pic>
      <p:sp>
        <p:nvSpPr>
          <p:cNvPr id="10" name="Titre 1">
            <a:extLst>
              <a:ext uri="{FF2B5EF4-FFF2-40B4-BE49-F238E27FC236}">
                <a16:creationId xmlns:a16="http://schemas.microsoft.com/office/drawing/2014/main" xmlns="" id="{C3ECC288-26CC-25F6-4781-96629A12A6B4}"/>
              </a:ext>
            </a:extLst>
          </p:cNvPr>
          <p:cNvSpPr txBox="1">
            <a:spLocks/>
          </p:cNvSpPr>
          <p:nvPr/>
        </p:nvSpPr>
        <p:spPr>
          <a:xfrm>
            <a:off x="0" y="354752"/>
            <a:ext cx="8515149" cy="311944"/>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fr-BE" sz="1800" dirty="0">
                <a:solidFill>
                  <a:srgbClr val="00707F"/>
                </a:solidFill>
              </a:rPr>
              <a:t>Scenario 2: </a:t>
            </a:r>
            <a:r>
              <a:rPr lang="fr-BE" sz="1800" dirty="0" err="1">
                <a:solidFill>
                  <a:srgbClr val="00707F"/>
                </a:solidFill>
              </a:rPr>
              <a:t>deep</a:t>
            </a:r>
            <a:r>
              <a:rPr lang="fr-BE" sz="1800" dirty="0">
                <a:solidFill>
                  <a:srgbClr val="00707F"/>
                </a:solidFill>
              </a:rPr>
              <a:t> </a:t>
            </a:r>
            <a:r>
              <a:rPr lang="fr-BE" sz="1800" dirty="0" err="1">
                <a:solidFill>
                  <a:srgbClr val="00707F"/>
                </a:solidFill>
              </a:rPr>
              <a:t>aquifer</a:t>
            </a:r>
            <a:r>
              <a:rPr lang="fr-BE" sz="1800" dirty="0">
                <a:solidFill>
                  <a:srgbClr val="00707F"/>
                </a:solidFill>
              </a:rPr>
              <a:t> </a:t>
            </a:r>
          </a:p>
        </p:txBody>
      </p:sp>
      <p:pic>
        <p:nvPicPr>
          <p:cNvPr id="12" name="Image 11" descr="Une image contenant texte, Tracé, ligne, Police&#10;&#10;Description générée automatiquement">
            <a:extLst>
              <a:ext uri="{FF2B5EF4-FFF2-40B4-BE49-F238E27FC236}">
                <a16:creationId xmlns:a16="http://schemas.microsoft.com/office/drawing/2014/main" xmlns="" id="{562565C9-DF27-21B0-37BA-84215B399C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669" y="3253743"/>
            <a:ext cx="2499699" cy="1666466"/>
          </a:xfrm>
          <a:prstGeom prst="rect">
            <a:avLst/>
          </a:prstGeom>
          <a:ln>
            <a:noFill/>
          </a:ln>
        </p:spPr>
      </p:pic>
      <p:pic>
        <p:nvPicPr>
          <p:cNvPr id="13" name="Image 12" descr="Une image contenant texte, diagramme, Plan, capture d’écran&#10;&#10;Description générée automatiquement">
            <a:extLst>
              <a:ext uri="{FF2B5EF4-FFF2-40B4-BE49-F238E27FC236}">
                <a16:creationId xmlns:a16="http://schemas.microsoft.com/office/drawing/2014/main" xmlns="" id="{6983CD53-5687-AE01-4EAF-F048225C50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8616" y="1034949"/>
            <a:ext cx="2269266" cy="1604727"/>
          </a:xfrm>
          <a:prstGeom prst="rect">
            <a:avLst/>
          </a:prstGeom>
        </p:spPr>
      </p:pic>
      <p:cxnSp>
        <p:nvCxnSpPr>
          <p:cNvPr id="4" name="Connecteur droit avec flèche 3"/>
          <p:cNvCxnSpPr/>
          <p:nvPr/>
        </p:nvCxnSpPr>
        <p:spPr>
          <a:xfrm flipV="1">
            <a:off x="4551206" y="1630498"/>
            <a:ext cx="2885181" cy="218684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8" name="ZoneTexte 17"/>
          <p:cNvSpPr txBox="1"/>
          <p:nvPr/>
        </p:nvSpPr>
        <p:spPr>
          <a:xfrm>
            <a:off x="3834714" y="3225441"/>
            <a:ext cx="630752" cy="215444"/>
          </a:xfrm>
          <a:prstGeom prst="rect">
            <a:avLst/>
          </a:prstGeom>
          <a:solidFill>
            <a:schemeClr val="bg1"/>
          </a:solidFill>
        </p:spPr>
        <p:txBody>
          <a:bodyPr wrap="square" rtlCol="0">
            <a:spAutoFit/>
          </a:bodyPr>
          <a:lstStyle/>
          <a:p>
            <a:r>
              <a:rPr lang="fr-BE" sz="800" dirty="0">
                <a:solidFill>
                  <a:prstClr val="black"/>
                </a:solidFill>
              </a:rPr>
              <a:t>Building 5</a:t>
            </a:r>
          </a:p>
        </p:txBody>
      </p:sp>
      <p:grpSp>
        <p:nvGrpSpPr>
          <p:cNvPr id="24" name="Groupe 23"/>
          <p:cNvGrpSpPr/>
          <p:nvPr/>
        </p:nvGrpSpPr>
        <p:grpSpPr>
          <a:xfrm>
            <a:off x="6626668" y="1166384"/>
            <a:ext cx="930903" cy="1370932"/>
            <a:chOff x="6527516" y="1154718"/>
            <a:chExt cx="1441388" cy="1934026"/>
          </a:xfrm>
        </p:grpSpPr>
        <p:sp>
          <p:nvSpPr>
            <p:cNvPr id="19" name="ZoneTexte 18"/>
            <p:cNvSpPr txBox="1"/>
            <p:nvPr/>
          </p:nvSpPr>
          <p:spPr>
            <a:xfrm>
              <a:off x="7435190" y="1590564"/>
              <a:ext cx="300082" cy="369332"/>
            </a:xfrm>
            <a:prstGeom prst="rect">
              <a:avLst/>
            </a:prstGeom>
            <a:noFill/>
          </p:spPr>
          <p:txBody>
            <a:bodyPr wrap="none" rtlCol="0">
              <a:spAutoFit/>
            </a:bodyPr>
            <a:lstStyle/>
            <a:p>
              <a:r>
                <a:rPr lang="fr-BE" dirty="0">
                  <a:solidFill>
                    <a:prstClr val="white"/>
                  </a:solidFill>
                </a:rPr>
                <a:t>1</a:t>
              </a:r>
            </a:p>
          </p:txBody>
        </p:sp>
        <p:sp>
          <p:nvSpPr>
            <p:cNvPr id="20" name="ZoneTexte 19"/>
            <p:cNvSpPr txBox="1"/>
            <p:nvPr/>
          </p:nvSpPr>
          <p:spPr>
            <a:xfrm>
              <a:off x="7668822" y="1654886"/>
              <a:ext cx="300082" cy="369332"/>
            </a:xfrm>
            <a:prstGeom prst="rect">
              <a:avLst/>
            </a:prstGeom>
            <a:noFill/>
          </p:spPr>
          <p:txBody>
            <a:bodyPr wrap="none" rtlCol="0">
              <a:spAutoFit/>
            </a:bodyPr>
            <a:lstStyle/>
            <a:p>
              <a:r>
                <a:rPr lang="fr-BE" dirty="0">
                  <a:solidFill>
                    <a:prstClr val="white"/>
                  </a:solidFill>
                </a:rPr>
                <a:t>2</a:t>
              </a:r>
            </a:p>
          </p:txBody>
        </p:sp>
        <p:sp>
          <p:nvSpPr>
            <p:cNvPr id="21" name="ZoneTexte 20"/>
            <p:cNvSpPr txBox="1"/>
            <p:nvPr/>
          </p:nvSpPr>
          <p:spPr>
            <a:xfrm>
              <a:off x="6527516" y="1997998"/>
              <a:ext cx="300082" cy="369332"/>
            </a:xfrm>
            <a:prstGeom prst="rect">
              <a:avLst/>
            </a:prstGeom>
            <a:noFill/>
          </p:spPr>
          <p:txBody>
            <a:bodyPr wrap="none" rtlCol="0">
              <a:spAutoFit/>
            </a:bodyPr>
            <a:lstStyle/>
            <a:p>
              <a:r>
                <a:rPr lang="fr-BE" dirty="0">
                  <a:solidFill>
                    <a:prstClr val="white"/>
                  </a:solidFill>
                </a:rPr>
                <a:t>3</a:t>
              </a:r>
            </a:p>
          </p:txBody>
        </p:sp>
        <p:sp>
          <p:nvSpPr>
            <p:cNvPr id="22" name="ZoneTexte 21"/>
            <p:cNvSpPr txBox="1"/>
            <p:nvPr/>
          </p:nvSpPr>
          <p:spPr>
            <a:xfrm>
              <a:off x="6952687" y="1154718"/>
              <a:ext cx="300082" cy="369332"/>
            </a:xfrm>
            <a:prstGeom prst="rect">
              <a:avLst/>
            </a:prstGeom>
            <a:noFill/>
          </p:spPr>
          <p:txBody>
            <a:bodyPr wrap="none" rtlCol="0">
              <a:spAutoFit/>
            </a:bodyPr>
            <a:lstStyle/>
            <a:p>
              <a:r>
                <a:rPr lang="fr-BE" dirty="0">
                  <a:solidFill>
                    <a:prstClr val="white"/>
                  </a:solidFill>
                </a:rPr>
                <a:t>5</a:t>
              </a:r>
            </a:p>
          </p:txBody>
        </p:sp>
        <p:sp>
          <p:nvSpPr>
            <p:cNvPr id="23" name="ZoneTexte 22"/>
            <p:cNvSpPr txBox="1"/>
            <p:nvPr/>
          </p:nvSpPr>
          <p:spPr>
            <a:xfrm>
              <a:off x="6952687" y="2719412"/>
              <a:ext cx="300082" cy="369332"/>
            </a:xfrm>
            <a:prstGeom prst="rect">
              <a:avLst/>
            </a:prstGeom>
            <a:noFill/>
          </p:spPr>
          <p:txBody>
            <a:bodyPr wrap="none" rtlCol="0">
              <a:spAutoFit/>
            </a:bodyPr>
            <a:lstStyle/>
            <a:p>
              <a:r>
                <a:rPr lang="fr-BE" dirty="0">
                  <a:solidFill>
                    <a:prstClr val="white"/>
                  </a:solidFill>
                </a:rPr>
                <a:t>4</a:t>
              </a:r>
            </a:p>
          </p:txBody>
        </p:sp>
      </p:grpSp>
      <p:sp>
        <p:nvSpPr>
          <p:cNvPr id="17" name="ZoneTexte 16"/>
          <p:cNvSpPr txBox="1"/>
          <p:nvPr/>
        </p:nvSpPr>
        <p:spPr>
          <a:xfrm>
            <a:off x="955635" y="756911"/>
            <a:ext cx="1490110" cy="276999"/>
          </a:xfrm>
          <a:prstGeom prst="rect">
            <a:avLst/>
          </a:prstGeom>
          <a:solidFill>
            <a:schemeClr val="bg1"/>
          </a:solidFill>
        </p:spPr>
        <p:txBody>
          <a:bodyPr wrap="square" rtlCol="0">
            <a:spAutoFit/>
          </a:bodyPr>
          <a:lstStyle/>
          <a:p>
            <a:r>
              <a:rPr lang="fr-BE" sz="1200" dirty="0">
                <a:solidFill>
                  <a:prstClr val="black"/>
                </a:solidFill>
              </a:rPr>
              <a:t>Building 4</a:t>
            </a:r>
          </a:p>
        </p:txBody>
      </p:sp>
      <p:sp>
        <p:nvSpPr>
          <p:cNvPr id="26" name="ZoneTexte 25"/>
          <p:cNvSpPr txBox="1"/>
          <p:nvPr/>
        </p:nvSpPr>
        <p:spPr>
          <a:xfrm>
            <a:off x="3854703" y="1117074"/>
            <a:ext cx="763881" cy="215444"/>
          </a:xfrm>
          <a:prstGeom prst="rect">
            <a:avLst/>
          </a:prstGeom>
          <a:solidFill>
            <a:schemeClr val="bg1"/>
          </a:solidFill>
        </p:spPr>
        <p:txBody>
          <a:bodyPr wrap="square" rtlCol="0">
            <a:spAutoFit/>
          </a:bodyPr>
          <a:lstStyle/>
          <a:p>
            <a:r>
              <a:rPr lang="fr-BE" sz="800" dirty="0">
                <a:solidFill>
                  <a:prstClr val="black"/>
                </a:solidFill>
              </a:rPr>
              <a:t>Building 4</a:t>
            </a:r>
          </a:p>
        </p:txBody>
      </p:sp>
      <p:sp>
        <p:nvSpPr>
          <p:cNvPr id="28" name="ZoneTexte 27"/>
          <p:cNvSpPr txBox="1"/>
          <p:nvPr/>
        </p:nvSpPr>
        <p:spPr>
          <a:xfrm>
            <a:off x="1018853" y="2970474"/>
            <a:ext cx="1201096" cy="276999"/>
          </a:xfrm>
          <a:prstGeom prst="rect">
            <a:avLst/>
          </a:prstGeom>
          <a:solidFill>
            <a:schemeClr val="bg1"/>
          </a:solidFill>
        </p:spPr>
        <p:txBody>
          <a:bodyPr wrap="square" rtlCol="0">
            <a:spAutoFit/>
          </a:bodyPr>
          <a:lstStyle/>
          <a:p>
            <a:r>
              <a:rPr lang="fr-BE" sz="1200" dirty="0">
                <a:solidFill>
                  <a:prstClr val="black"/>
                </a:solidFill>
              </a:rPr>
              <a:t>Building 5</a:t>
            </a:r>
          </a:p>
        </p:txBody>
      </p:sp>
    </p:spTree>
    <p:extLst>
      <p:ext uri="{BB962C8B-B14F-4D97-AF65-F5344CB8AC3E}">
        <p14:creationId xmlns:p14="http://schemas.microsoft.com/office/powerpoint/2010/main" val="72208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7461FF89-0629-B1AE-A756-FC085288EE91}"/>
              </a:ext>
            </a:extLst>
          </p:cNvPr>
          <p:cNvSpPr>
            <a:spLocks noGrp="1"/>
          </p:cNvSpPr>
          <p:nvPr>
            <p:ph type="sldNum" sz="quarter" idx="12"/>
          </p:nvPr>
        </p:nvSpPr>
        <p:spPr/>
        <p:txBody>
          <a:bodyPr/>
          <a:lstStyle/>
          <a:p>
            <a:fld id="{15C7D8D2-69D3-4DB9-A918-4D8B67CC283A}" type="slidenum">
              <a:rPr lang="fr-BE" smtClean="0"/>
              <a:t>16</a:t>
            </a:fld>
            <a:endParaRPr lang="fr-BE"/>
          </a:p>
        </p:txBody>
      </p:sp>
      <p:sp>
        <p:nvSpPr>
          <p:cNvPr id="11" name="Rectangle 14"/>
          <p:cNvSpPr txBox="1">
            <a:spLocks noChangeArrowheads="1"/>
          </p:cNvSpPr>
          <p:nvPr/>
        </p:nvSpPr>
        <p:spPr>
          <a:xfrm>
            <a:off x="60593" y="0"/>
            <a:ext cx="8091890" cy="738589"/>
          </a:xfrm>
          <a:prstGeom prst="rect">
            <a:avLst/>
          </a:prstGeom>
          <a:noFill/>
          <a:ln/>
        </p:spPr>
        <p:txBody>
          <a:bodyPr vert="horz" lIns="91440" tIns="45720" rIns="91440" bIns="45720" rtlCol="0" anchor="ctr">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Hot and cold plumes in the deep aquifer – Scenario 2</a:t>
            </a:r>
          </a:p>
          <a:p>
            <a:r>
              <a:rPr lang="en-US" sz="2025" b="1" dirty="0">
                <a:solidFill>
                  <a:srgbClr val="0070C0"/>
                </a:solidFill>
                <a:latin typeface="Arial" panose="020B0604020202020204" pitchFamily="34" charset="0"/>
                <a:cs typeface="Arial" panose="020B0604020202020204" pitchFamily="34" charset="0"/>
              </a:rPr>
              <a:t>after 10,5 years of operating building 5 (2035)</a:t>
            </a:r>
          </a:p>
        </p:txBody>
      </p:sp>
      <p:sp>
        <p:nvSpPr>
          <p:cNvPr id="12" name="Titre 1">
            <a:extLst>
              <a:ext uri="{FF2B5EF4-FFF2-40B4-BE49-F238E27FC236}">
                <a16:creationId xmlns:a16="http://schemas.microsoft.com/office/drawing/2014/main" xmlns="" id="{C3ECC288-26CC-25F6-4781-96629A12A6B4}"/>
              </a:ext>
            </a:extLst>
          </p:cNvPr>
          <p:cNvSpPr>
            <a:spLocks noGrp="1"/>
          </p:cNvSpPr>
          <p:nvPr>
            <p:ph type="title"/>
          </p:nvPr>
        </p:nvSpPr>
        <p:spPr>
          <a:xfrm>
            <a:off x="109306" y="1024433"/>
            <a:ext cx="2908453" cy="311944"/>
          </a:xfrm>
        </p:spPr>
        <p:txBody>
          <a:bodyPr>
            <a:noAutofit/>
          </a:bodyPr>
          <a:lstStyle/>
          <a:p>
            <a:r>
              <a:rPr lang="fr-BE" sz="1800" dirty="0"/>
              <a:t>End of </a:t>
            </a:r>
            <a:r>
              <a:rPr lang="fr-BE" sz="1800" dirty="0" err="1"/>
              <a:t>winter</a:t>
            </a:r>
            <a:endParaRPr lang="fr-BE" sz="1800" dirty="0"/>
          </a:p>
        </p:txBody>
      </p:sp>
      <p:sp>
        <p:nvSpPr>
          <p:cNvPr id="14" name="Titre 1">
            <a:extLst>
              <a:ext uri="{FF2B5EF4-FFF2-40B4-BE49-F238E27FC236}">
                <a16:creationId xmlns:a16="http://schemas.microsoft.com/office/drawing/2014/main" xmlns="" id="{C3ECC288-26CC-25F6-4781-96629A12A6B4}"/>
              </a:ext>
            </a:extLst>
          </p:cNvPr>
          <p:cNvSpPr txBox="1">
            <a:spLocks/>
          </p:cNvSpPr>
          <p:nvPr/>
        </p:nvSpPr>
        <p:spPr>
          <a:xfrm>
            <a:off x="4552158" y="1024433"/>
            <a:ext cx="2908453" cy="311944"/>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fr-BE" sz="1800" dirty="0"/>
              <a:t>End of </a:t>
            </a:r>
            <a:r>
              <a:rPr lang="fr-BE" sz="1800" dirty="0" err="1"/>
              <a:t>summer</a:t>
            </a:r>
            <a:endParaRPr lang="fr-BE" sz="1800" dirty="0"/>
          </a:p>
        </p:txBody>
      </p:sp>
      <p:grpSp>
        <p:nvGrpSpPr>
          <p:cNvPr id="2" name="Groupe 1">
            <a:extLst>
              <a:ext uri="{FF2B5EF4-FFF2-40B4-BE49-F238E27FC236}">
                <a16:creationId xmlns:a16="http://schemas.microsoft.com/office/drawing/2014/main" xmlns="" id="{F6EC1109-D224-E001-9EC7-9545FC928AF2}"/>
              </a:ext>
            </a:extLst>
          </p:cNvPr>
          <p:cNvGrpSpPr/>
          <p:nvPr/>
        </p:nvGrpSpPr>
        <p:grpSpPr>
          <a:xfrm>
            <a:off x="109306" y="1491242"/>
            <a:ext cx="4421585" cy="3329461"/>
            <a:chOff x="4682509" y="1365881"/>
            <a:chExt cx="4421585" cy="3329461"/>
          </a:xfrm>
        </p:grpSpPr>
        <p:pic>
          <p:nvPicPr>
            <p:cNvPr id="4" name="Image 3" descr="Une image contenant Caractère coloré, capture d’écran, diagramme, Dessin d’enfant&#10;&#10;Description générée automatiquement">
              <a:extLst>
                <a:ext uri="{FF2B5EF4-FFF2-40B4-BE49-F238E27FC236}">
                  <a16:creationId xmlns:a16="http://schemas.microsoft.com/office/drawing/2014/main" xmlns="" id="{0B5F9F0A-F978-BA7E-789E-F0BE4FD8EA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509" y="1365881"/>
              <a:ext cx="4421585" cy="3329461"/>
            </a:xfrm>
            <a:prstGeom prst="rect">
              <a:avLst/>
            </a:prstGeom>
          </p:spPr>
        </p:pic>
        <p:pic>
          <p:nvPicPr>
            <p:cNvPr id="8" name="Image 7" descr="Une image contenant texte, Police, capture d’écran, nombre&#10;&#10;Description générée automatiquement">
              <a:extLst>
                <a:ext uri="{FF2B5EF4-FFF2-40B4-BE49-F238E27FC236}">
                  <a16:creationId xmlns:a16="http://schemas.microsoft.com/office/drawing/2014/main" xmlns="" id="{CFC78AA0-D37D-47D3-CD9F-6305963D9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509" y="1367620"/>
              <a:ext cx="577265" cy="1411727"/>
            </a:xfrm>
            <a:prstGeom prst="rect">
              <a:avLst/>
            </a:prstGeom>
          </p:spPr>
        </p:pic>
      </p:grpSp>
      <p:pic>
        <p:nvPicPr>
          <p:cNvPr id="9" name="Image 8" descr="Une image contenant capture d’écran, Caractère coloré, diagramme&#10;&#10;Description générée automatiquement">
            <a:extLst>
              <a:ext uri="{FF2B5EF4-FFF2-40B4-BE49-F238E27FC236}">
                <a16:creationId xmlns:a16="http://schemas.microsoft.com/office/drawing/2014/main" xmlns="" id="{AF358D35-86E0-F92A-ED6A-338DD0862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8101" y="1491242"/>
            <a:ext cx="4406593" cy="3315329"/>
          </a:xfrm>
          <a:prstGeom prst="rect">
            <a:avLst/>
          </a:prstGeom>
        </p:spPr>
      </p:pic>
      <p:pic>
        <p:nvPicPr>
          <p:cNvPr id="10" name="Image 9" descr="Une image contenant texte, Police, capture d’écran, nombre&#10;&#10;Description générée automatiquement">
            <a:extLst>
              <a:ext uri="{FF2B5EF4-FFF2-40B4-BE49-F238E27FC236}">
                <a16:creationId xmlns:a16="http://schemas.microsoft.com/office/drawing/2014/main" xmlns="" id="{00CD0F1B-2B6D-F166-D140-96CF11B60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101" y="1491242"/>
            <a:ext cx="577265" cy="1411727"/>
          </a:xfrm>
          <a:prstGeom prst="rect">
            <a:avLst/>
          </a:prstGeom>
        </p:spPr>
      </p:pic>
    </p:spTree>
    <p:extLst>
      <p:ext uri="{BB962C8B-B14F-4D97-AF65-F5344CB8AC3E}">
        <p14:creationId xmlns:p14="http://schemas.microsoft.com/office/powerpoint/2010/main" val="202472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z="1800" smtClean="0"/>
              <a:t>17</a:t>
            </a:fld>
            <a:endParaRPr lang="fr-BE" sz="1800"/>
          </a:p>
        </p:txBody>
      </p:sp>
      <p:sp>
        <p:nvSpPr>
          <p:cNvPr id="24" name="ZoneTexte 23">
            <a:extLst>
              <a:ext uri="{FF2B5EF4-FFF2-40B4-BE49-F238E27FC236}">
                <a16:creationId xmlns:a16="http://schemas.microsoft.com/office/drawing/2014/main" xmlns="" id="{9C4F094D-864F-788B-E469-9EA7ED8BE950}"/>
              </a:ext>
            </a:extLst>
          </p:cNvPr>
          <p:cNvSpPr txBox="1"/>
          <p:nvPr/>
        </p:nvSpPr>
        <p:spPr>
          <a:xfrm>
            <a:off x="7280414" y="1961349"/>
            <a:ext cx="3127664" cy="369332"/>
          </a:xfrm>
          <a:prstGeom prst="rect">
            <a:avLst/>
          </a:prstGeom>
          <a:noFill/>
        </p:spPr>
        <p:txBody>
          <a:bodyPr wrap="square" rtlCol="0">
            <a:spAutoFit/>
          </a:bodyPr>
          <a:lstStyle/>
          <a:p>
            <a:r>
              <a:rPr lang="fr-BE" dirty="0"/>
              <a:t> </a:t>
            </a:r>
          </a:p>
        </p:txBody>
      </p:sp>
      <p:sp>
        <p:nvSpPr>
          <p:cNvPr id="28" name="Rectangle 14"/>
          <p:cNvSpPr txBox="1">
            <a:spLocks noChangeArrowheads="1"/>
          </p:cNvSpPr>
          <p:nvPr/>
        </p:nvSpPr>
        <p:spPr>
          <a:xfrm>
            <a:off x="0" y="32593"/>
            <a:ext cx="5400000" cy="384522"/>
          </a:xfrm>
          <a:prstGeom prst="rect">
            <a:avLst/>
          </a:prstGeom>
          <a:noFill/>
          <a:ln/>
        </p:spPr>
        <p:txBody>
          <a:bodyPr vert="horz" lIns="91440" tIns="45720" rIns="91440" bIns="45720" rtlCol="0" anchor="ctr">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1800" b="1" dirty="0">
                <a:solidFill>
                  <a:srgbClr val="0070C0"/>
                </a:solidFill>
                <a:latin typeface="Arial" panose="020B0604020202020204" pitchFamily="34" charset="0"/>
                <a:cs typeface="Arial" panose="020B0604020202020204" pitchFamily="34" charset="0"/>
              </a:rPr>
              <a:t>Conclusions, lessons … </a:t>
            </a:r>
          </a:p>
        </p:txBody>
      </p:sp>
      <p:pic>
        <p:nvPicPr>
          <p:cNvPr id="32" name="Imag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3833" y="4286759"/>
            <a:ext cx="957159" cy="800888"/>
          </a:xfrm>
          <a:prstGeom prst="rect">
            <a:avLst/>
          </a:prstGeom>
        </p:spPr>
      </p:pic>
      <p:pic>
        <p:nvPicPr>
          <p:cNvPr id="34" name="Imag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824980"/>
            <a:ext cx="1400769" cy="215191"/>
          </a:xfrm>
          <a:prstGeom prst="rect">
            <a:avLst/>
          </a:prstGeom>
        </p:spPr>
      </p:pic>
      <p:sp>
        <p:nvSpPr>
          <p:cNvPr id="35" name="ZoneTexte 34"/>
          <p:cNvSpPr txBox="1"/>
          <p:nvPr/>
        </p:nvSpPr>
        <p:spPr>
          <a:xfrm>
            <a:off x="783758" y="4756296"/>
            <a:ext cx="6199012" cy="369332"/>
          </a:xfrm>
          <a:prstGeom prst="rect">
            <a:avLst/>
          </a:prstGeom>
          <a:noFill/>
        </p:spPr>
        <p:txBody>
          <a:bodyPr wrap="square" rtlCol="0">
            <a:spAutoFit/>
          </a:bodyPr>
          <a:lstStyle/>
          <a:p>
            <a:r>
              <a:rPr lang="en-US" i="1" dirty="0" err="1">
                <a:solidFill>
                  <a:srgbClr val="0070C0"/>
                </a:solidFill>
              </a:rPr>
              <a:t>Geocamb</a:t>
            </a:r>
            <a:r>
              <a:rPr lang="en-US" i="1" dirty="0">
                <a:solidFill>
                  <a:srgbClr val="0070C0"/>
                </a:solidFill>
              </a:rPr>
              <a:t>, funded by the Belgian Science Policy (</a:t>
            </a:r>
            <a:r>
              <a:rPr lang="en-US" i="1" dirty="0" err="1">
                <a:solidFill>
                  <a:srgbClr val="0070C0"/>
                </a:solidFill>
              </a:rPr>
              <a:t>Belspo</a:t>
            </a:r>
            <a:r>
              <a:rPr lang="en-US" i="1" dirty="0">
                <a:solidFill>
                  <a:srgbClr val="0070C0"/>
                </a:solidFill>
              </a:rPr>
              <a:t>)</a:t>
            </a:r>
            <a:endParaRPr lang="fr-BE" i="1" dirty="0">
              <a:solidFill>
                <a:srgbClr val="0070C0"/>
              </a:solidFill>
            </a:endParaRPr>
          </a:p>
        </p:txBody>
      </p:sp>
      <p:sp>
        <p:nvSpPr>
          <p:cNvPr id="2" name="Espace réservé du contenu 3">
            <a:extLst>
              <a:ext uri="{FF2B5EF4-FFF2-40B4-BE49-F238E27FC236}">
                <a16:creationId xmlns:a16="http://schemas.microsoft.com/office/drawing/2014/main" xmlns="" id="{47C35BF6-43AE-4C43-48F1-ACD16B0B9021}"/>
              </a:ext>
            </a:extLst>
          </p:cNvPr>
          <p:cNvSpPr>
            <a:spLocks noGrp="1"/>
          </p:cNvSpPr>
          <p:nvPr>
            <p:ph sz="half" idx="1"/>
          </p:nvPr>
        </p:nvSpPr>
        <p:spPr>
          <a:xfrm>
            <a:off x="256377" y="538040"/>
            <a:ext cx="7877456" cy="3748719"/>
          </a:xfrm>
          <a:prstGeom prst="rect">
            <a:avLst/>
          </a:prstGeom>
        </p:spPr>
        <p:txBody>
          <a:bodyPr wrap="square">
            <a:spAutoFit/>
          </a:bodyPr>
          <a:lstStyle/>
          <a:p>
            <a:pPr>
              <a:buFont typeface="Wingdings" panose="05000000000000000000" pitchFamily="2" charset="2"/>
              <a:buChar char="§"/>
            </a:pPr>
            <a:r>
              <a:rPr lang="fr-BE" sz="1800" dirty="0">
                <a:latin typeface="Arial" panose="020B0604020202020204" pitchFamily="34" charset="0"/>
                <a:cs typeface="Arial" panose="020B0604020202020204" pitchFamily="34" charset="0"/>
              </a:rPr>
              <a:t>Advection </a:t>
            </a:r>
            <a:r>
              <a:rPr lang="fr-BE" sz="1800" dirty="0" err="1">
                <a:latin typeface="Arial" panose="020B0604020202020204" pitchFamily="34" charset="0"/>
                <a:cs typeface="Arial" panose="020B0604020202020204" pitchFamily="34" charset="0"/>
              </a:rPr>
              <a:t>remains</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limited</a:t>
            </a:r>
            <a:r>
              <a:rPr lang="fr-BE" sz="1800" dirty="0">
                <a:latin typeface="Arial" panose="020B0604020202020204" pitchFamily="34" charset="0"/>
                <a:cs typeface="Arial" panose="020B0604020202020204" pitchFamily="34" charset="0"/>
              </a:rPr>
              <a:t> and the </a:t>
            </a:r>
            <a:r>
              <a:rPr lang="fr-BE" sz="1800" dirty="0" err="1">
                <a:latin typeface="Arial" panose="020B0604020202020204" pitchFamily="34" charset="0"/>
                <a:cs typeface="Arial" panose="020B0604020202020204" pitchFamily="34" charset="0"/>
              </a:rPr>
              <a:t>storage</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is</a:t>
            </a:r>
            <a:r>
              <a:rPr lang="fr-BE" sz="1800" dirty="0">
                <a:latin typeface="Arial" panose="020B0604020202020204" pitchFamily="34" charset="0"/>
                <a:cs typeface="Arial" panose="020B0604020202020204" pitchFamily="34" charset="0"/>
              </a:rPr>
              <a:t> efficient but the cool and </a:t>
            </a:r>
            <a:r>
              <a:rPr lang="fr-BE" sz="1800" dirty="0" err="1">
                <a:latin typeface="Arial" panose="020B0604020202020204" pitchFamily="34" charset="0"/>
                <a:cs typeface="Arial" panose="020B0604020202020204" pitchFamily="34" charset="0"/>
              </a:rPr>
              <a:t>heat</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demands</a:t>
            </a:r>
            <a:r>
              <a:rPr lang="fr-BE" sz="1800" dirty="0">
                <a:latin typeface="Arial" panose="020B0604020202020204" pitchFamily="34" charset="0"/>
                <a:cs typeface="Arial" panose="020B0604020202020204" pitchFamily="34" charset="0"/>
              </a:rPr>
              <a:t> have to </a:t>
            </a:r>
            <a:r>
              <a:rPr lang="fr-BE" sz="1800" dirty="0" err="1">
                <a:latin typeface="Arial" panose="020B0604020202020204" pitchFamily="34" charset="0"/>
                <a:cs typeface="Arial" panose="020B0604020202020204" pitchFamily="34" charset="0"/>
              </a:rPr>
              <a:t>be</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balanced</a:t>
            </a:r>
            <a:endParaRPr lang="fr-BE" sz="18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fr-BE"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fr-BE" sz="1800" dirty="0">
                <a:latin typeface="Arial" panose="020B0604020202020204" pitchFamily="34" charset="0"/>
                <a:cs typeface="Arial" panose="020B0604020202020204" pitchFamily="34" charset="0"/>
              </a:rPr>
              <a:t>Limited </a:t>
            </a:r>
            <a:r>
              <a:rPr lang="fr-BE" sz="1800" dirty="0" err="1">
                <a:latin typeface="Arial" panose="020B0604020202020204" pitchFamily="34" charset="0"/>
                <a:cs typeface="Arial" panose="020B0604020202020204" pitchFamily="34" charset="0"/>
              </a:rPr>
              <a:t>heat</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transfers</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simulated</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between</a:t>
            </a:r>
            <a:r>
              <a:rPr lang="fr-BE" sz="1800" dirty="0">
                <a:latin typeface="Arial" panose="020B0604020202020204" pitchFamily="34" charset="0"/>
                <a:cs typeface="Arial" panose="020B0604020202020204" pitchFamily="34" charset="0"/>
              </a:rPr>
              <a:t> the </a:t>
            </a:r>
            <a:r>
              <a:rPr lang="fr-BE" sz="1800" dirty="0" err="1">
                <a:latin typeface="Arial" panose="020B0604020202020204" pitchFamily="34" charset="0"/>
                <a:cs typeface="Arial" panose="020B0604020202020204" pitchFamily="34" charset="0"/>
              </a:rPr>
              <a:t>two</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aquifers</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through</a:t>
            </a:r>
            <a:r>
              <a:rPr lang="fr-BE" sz="1800" dirty="0">
                <a:latin typeface="Arial" panose="020B0604020202020204" pitchFamily="34" charset="0"/>
                <a:cs typeface="Arial" panose="020B0604020202020204" pitchFamily="34" charset="0"/>
              </a:rPr>
              <a:t> the </a:t>
            </a:r>
            <a:r>
              <a:rPr lang="fr-BE" sz="1800" dirty="0" err="1">
                <a:latin typeface="Arial" panose="020B0604020202020204" pitchFamily="34" charset="0"/>
                <a:cs typeface="Arial" panose="020B0604020202020204" pitchFamily="34" charset="0"/>
              </a:rPr>
              <a:t>aquitard</a:t>
            </a:r>
            <a:r>
              <a:rPr lang="fr-BE" sz="1800" dirty="0">
                <a:latin typeface="Arial" panose="020B0604020202020204" pitchFamily="34" charset="0"/>
                <a:cs typeface="Arial" panose="020B0604020202020204" pitchFamily="34" charset="0"/>
              </a:rPr>
              <a:t> and no </a:t>
            </a:r>
            <a:r>
              <a:rPr lang="fr-BE" sz="1800" dirty="0" err="1">
                <a:latin typeface="Arial" panose="020B0604020202020204" pitchFamily="34" charset="0"/>
                <a:cs typeface="Arial" panose="020B0604020202020204" pitchFamily="34" charset="0"/>
              </a:rPr>
              <a:t>significant</a:t>
            </a:r>
            <a:r>
              <a:rPr lang="fr-BE" sz="1800" dirty="0">
                <a:latin typeface="Arial" panose="020B0604020202020204" pitchFamily="34" charset="0"/>
                <a:cs typeface="Arial" panose="020B0604020202020204" pitchFamily="34" charset="0"/>
              </a:rPr>
              <a:t> impact on the </a:t>
            </a:r>
            <a:r>
              <a:rPr lang="fr-BE" sz="1800" dirty="0" err="1">
                <a:latin typeface="Arial" panose="020B0604020202020204" pitchFamily="34" charset="0"/>
                <a:cs typeface="Arial" panose="020B0604020202020204" pitchFamily="34" charset="0"/>
              </a:rPr>
              <a:t>efficiency</a:t>
            </a:r>
            <a:r>
              <a:rPr lang="fr-BE" sz="1800" dirty="0">
                <a:latin typeface="Arial" panose="020B0604020202020204" pitchFamily="34" charset="0"/>
                <a:cs typeface="Arial" panose="020B0604020202020204" pitchFamily="34" charset="0"/>
              </a:rPr>
              <a:t> of the </a:t>
            </a:r>
            <a:r>
              <a:rPr lang="fr-BE" sz="1800" dirty="0" err="1">
                <a:latin typeface="Arial" panose="020B0604020202020204" pitchFamily="34" charset="0"/>
                <a:cs typeface="Arial" panose="020B0604020202020204" pitchFamily="34" charset="0"/>
              </a:rPr>
              <a:t>individual</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systems</a:t>
            </a:r>
            <a:endParaRPr lang="fr-BE" sz="18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fr-BE"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fr-BE" sz="1800" dirty="0">
                <a:latin typeface="Arial" panose="020B0604020202020204" pitchFamily="34" charset="0"/>
                <a:cs typeface="Arial" panose="020B0604020202020204" pitchFamily="34" charset="0"/>
              </a:rPr>
              <a:t>New data </a:t>
            </a:r>
            <a:r>
              <a:rPr lang="fr-BE" sz="1800" dirty="0" err="1">
                <a:latin typeface="Arial" panose="020B0604020202020204" pitchFamily="34" charset="0"/>
                <a:cs typeface="Arial" panose="020B0604020202020204" pitchFamily="34" charset="0"/>
              </a:rPr>
              <a:t>should</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be</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collected</a:t>
            </a:r>
            <a:r>
              <a:rPr lang="fr-BE" sz="1800" dirty="0">
                <a:latin typeface="Arial" panose="020B0604020202020204" pitchFamily="34" charset="0"/>
                <a:cs typeface="Arial" panose="020B0604020202020204" pitchFamily="34" charset="0"/>
              </a:rPr>
              <a:t> (pressure and </a:t>
            </a:r>
            <a:r>
              <a:rPr lang="fr-BE" sz="1800" dirty="0" err="1">
                <a:latin typeface="Arial" panose="020B0604020202020204" pitchFamily="34" charset="0"/>
                <a:cs typeface="Arial" panose="020B0604020202020204" pitchFamily="34" charset="0"/>
              </a:rPr>
              <a:t>temperature</a:t>
            </a:r>
            <a:r>
              <a:rPr lang="fr-BE" sz="1800" dirty="0">
                <a:latin typeface="Arial" panose="020B0604020202020204" pitchFamily="34" charset="0"/>
                <a:cs typeface="Arial" panose="020B0604020202020204" pitchFamily="34" charset="0"/>
              </a:rPr>
              <a:t> in the </a:t>
            </a:r>
            <a:r>
              <a:rPr lang="fr-BE" sz="1800" dirty="0" err="1">
                <a:latin typeface="Arial" panose="020B0604020202020204" pitchFamily="34" charset="0"/>
                <a:cs typeface="Arial" panose="020B0604020202020204" pitchFamily="34" charset="0"/>
              </a:rPr>
              <a:t>wells</a:t>
            </a:r>
            <a:r>
              <a:rPr lang="fr-BE" sz="1800">
                <a:latin typeface="Arial" panose="020B0604020202020204" pitchFamily="34" charset="0"/>
                <a:cs typeface="Arial" panose="020B0604020202020204" pitchFamily="34" charset="0"/>
              </a:rPr>
              <a:t>) </a:t>
            </a:r>
            <a:r>
              <a:rPr lang="fr-BE" sz="1800" dirty="0">
                <a:latin typeface="Arial" panose="020B0604020202020204" pitchFamily="34" charset="0"/>
                <a:cs typeface="Arial" panose="020B0604020202020204" pitchFamily="34" charset="0"/>
              </a:rPr>
              <a:t>but </a:t>
            </a:r>
            <a:r>
              <a:rPr lang="fr-BE" sz="1800" dirty="0" err="1">
                <a:latin typeface="Arial" panose="020B0604020202020204" pitchFamily="34" charset="0"/>
                <a:cs typeface="Arial" panose="020B0604020202020204" pitchFamily="34" charset="0"/>
              </a:rPr>
              <a:t>also</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temperature</a:t>
            </a:r>
            <a:r>
              <a:rPr lang="fr-BE" sz="1800" dirty="0">
                <a:latin typeface="Arial" panose="020B0604020202020204" pitchFamily="34" charset="0"/>
                <a:cs typeface="Arial" panose="020B0604020202020204" pitchFamily="34" charset="0"/>
              </a:rPr>
              <a:t> in the </a:t>
            </a:r>
            <a:r>
              <a:rPr lang="fr-BE" sz="1800" dirty="0" err="1">
                <a:latin typeface="Arial" panose="020B0604020202020204" pitchFamily="34" charset="0"/>
                <a:cs typeface="Arial" panose="020B0604020202020204" pitchFamily="34" charset="0"/>
              </a:rPr>
              <a:t>aquifer</a:t>
            </a:r>
            <a:endParaRPr lang="fr-BE" sz="18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fr-BE"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fr-BE" sz="1800" dirty="0">
                <a:latin typeface="Arial" panose="020B0604020202020204" pitchFamily="34" charset="0"/>
                <a:cs typeface="Arial" panose="020B0604020202020204" pitchFamily="34" charset="0"/>
              </a:rPr>
              <a:t>Data on the real </a:t>
            </a:r>
            <a:r>
              <a:rPr lang="fr-BE" sz="1800" dirty="0" err="1">
                <a:latin typeface="Arial" panose="020B0604020202020204" pitchFamily="34" charset="0"/>
                <a:cs typeface="Arial" panose="020B0604020202020204" pitchFamily="34" charset="0"/>
              </a:rPr>
              <a:t>heating</a:t>
            </a:r>
            <a:r>
              <a:rPr lang="fr-BE" sz="1800" dirty="0">
                <a:latin typeface="Arial" panose="020B0604020202020204" pitchFamily="34" charset="0"/>
                <a:cs typeface="Arial" panose="020B0604020202020204" pitchFamily="34" charset="0"/>
              </a:rPr>
              <a:t> and </a:t>
            </a:r>
            <a:r>
              <a:rPr lang="fr-BE" sz="1800" dirty="0" err="1">
                <a:latin typeface="Arial" panose="020B0604020202020204" pitchFamily="34" charset="0"/>
                <a:cs typeface="Arial" panose="020B0604020202020204" pitchFamily="34" charset="0"/>
              </a:rPr>
              <a:t>cooling</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demands</a:t>
            </a:r>
            <a:r>
              <a:rPr lang="fr-BE" sz="1800" dirty="0">
                <a:latin typeface="Arial" panose="020B0604020202020204" pitchFamily="34" charset="0"/>
                <a:cs typeface="Arial" panose="020B0604020202020204" pitchFamily="34" charset="0"/>
              </a:rPr>
              <a:t> of the buildings are </a:t>
            </a:r>
            <a:r>
              <a:rPr lang="fr-BE" sz="1800" dirty="0" err="1">
                <a:latin typeface="Arial" panose="020B0604020202020204" pitchFamily="34" charset="0"/>
                <a:cs typeface="Arial" panose="020B0604020202020204" pitchFamily="34" charset="0"/>
              </a:rPr>
              <a:t>needed</a:t>
            </a:r>
            <a:r>
              <a:rPr lang="fr-BE" sz="1800" dirty="0">
                <a:latin typeface="Arial" panose="020B0604020202020204" pitchFamily="34" charset="0"/>
                <a:cs typeface="Arial" panose="020B0604020202020204" pitchFamily="34" charset="0"/>
              </a:rPr>
              <a:t> to </a:t>
            </a:r>
            <a:r>
              <a:rPr lang="fr-BE" sz="1800" dirty="0" err="1">
                <a:latin typeface="Arial" panose="020B0604020202020204" pitchFamily="34" charset="0"/>
                <a:cs typeface="Arial" panose="020B0604020202020204" pitchFamily="34" charset="0"/>
              </a:rPr>
              <a:t>improve</a:t>
            </a:r>
            <a:r>
              <a:rPr lang="fr-BE" sz="1800" dirty="0">
                <a:latin typeface="Arial" panose="020B0604020202020204" pitchFamily="34" charset="0"/>
                <a:cs typeface="Arial" panose="020B0604020202020204" pitchFamily="34" charset="0"/>
              </a:rPr>
              <a:t> the model</a:t>
            </a:r>
          </a:p>
        </p:txBody>
      </p:sp>
    </p:spTree>
    <p:extLst>
      <p:ext uri="{BB962C8B-B14F-4D97-AF65-F5344CB8AC3E}">
        <p14:creationId xmlns:p14="http://schemas.microsoft.com/office/powerpoint/2010/main" val="18264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Grp="1" noChangeArrowheads="1"/>
          </p:cNvSpPr>
          <p:nvPr>
            <p:ph type="title"/>
          </p:nvPr>
        </p:nvSpPr>
        <p:spPr>
          <a:xfrm>
            <a:off x="58704" y="78531"/>
            <a:ext cx="5400000" cy="384522"/>
          </a:xfrm>
          <a:noFill/>
          <a:ln/>
        </p:spPr>
        <p:txBody>
          <a:bodyPr>
            <a:normAutofit fontScale="90000"/>
          </a:bodyPr>
          <a:lstStyle/>
          <a:p>
            <a:pPr algn="l"/>
            <a:r>
              <a:rPr lang="en-US" sz="2025" b="1" dirty="0">
                <a:solidFill>
                  <a:srgbClr val="0070C0"/>
                </a:solidFill>
                <a:latin typeface="Arial" panose="020B0604020202020204" pitchFamily="34" charset="0"/>
                <a:cs typeface="Arial" panose="020B0604020202020204" pitchFamily="34" charset="0"/>
              </a:rPr>
              <a:t>The underground… a source of energy/storage </a:t>
            </a:r>
          </a:p>
        </p:txBody>
      </p:sp>
      <p:sp>
        <p:nvSpPr>
          <p:cNvPr id="21" name="Espace réservé du contenu 3"/>
          <p:cNvSpPr>
            <a:spLocks noGrp="1"/>
          </p:cNvSpPr>
          <p:nvPr>
            <p:ph sz="half" idx="1"/>
          </p:nvPr>
        </p:nvSpPr>
        <p:spPr>
          <a:xfrm>
            <a:off x="4444410" y="894624"/>
            <a:ext cx="4458586" cy="1712777"/>
          </a:xfrm>
          <a:prstGeom prst="rect">
            <a:avLst/>
          </a:prstGeom>
        </p:spPr>
        <p:txBody>
          <a:bodyPr wrap="square">
            <a:spAutoFit/>
          </a:bodyPr>
          <a:lstStyle/>
          <a:p>
            <a:pPr>
              <a:spcBef>
                <a:spcPct val="0"/>
              </a:spcBef>
              <a:buFont typeface="Wingdings" panose="05000000000000000000" pitchFamily="2" charset="2"/>
              <a:buChar char="§"/>
            </a:pPr>
            <a:r>
              <a:rPr lang="fr-BE" sz="1800" dirty="0" err="1">
                <a:latin typeface="Arial" panose="020B0604020202020204" pitchFamily="34" charset="0"/>
                <a:cs typeface="Arial" panose="020B0604020202020204" pitchFamily="34" charset="0"/>
              </a:rPr>
              <a:t>g</a:t>
            </a:r>
            <a:r>
              <a:rPr lang="fr-BE" sz="1800" dirty="0" err="1" smtClean="0">
                <a:latin typeface="Arial" panose="020B0604020202020204" pitchFamily="34" charset="0"/>
                <a:cs typeface="Arial" panose="020B0604020202020204" pitchFamily="34" charset="0"/>
              </a:rPr>
              <a:t>eothermal</a:t>
            </a:r>
            <a:r>
              <a:rPr lang="fr-BE" sz="1800" dirty="0" smtClean="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systems</a:t>
            </a:r>
            <a:r>
              <a:rPr lang="fr-BE" sz="1800" dirty="0">
                <a:latin typeface="Arial" panose="020B0604020202020204" pitchFamily="34" charset="0"/>
                <a:cs typeface="Arial" panose="020B0604020202020204" pitchFamily="34" charset="0"/>
              </a:rPr>
              <a:t> are important for </a:t>
            </a:r>
            <a:r>
              <a:rPr lang="fr-BE" sz="1800" dirty="0" err="1">
                <a:latin typeface="Arial" panose="020B0604020202020204" pitchFamily="34" charset="0"/>
                <a:cs typeface="Arial" panose="020B0604020202020204" pitchFamily="34" charset="0"/>
              </a:rPr>
              <a:t>decarbonizing</a:t>
            </a:r>
            <a:r>
              <a:rPr lang="fr-BE" sz="1800" dirty="0">
                <a:latin typeface="Arial" panose="020B0604020202020204" pitchFamily="34" charset="0"/>
                <a:cs typeface="Arial" panose="020B0604020202020204" pitchFamily="34" charset="0"/>
              </a:rPr>
              <a:t> the </a:t>
            </a:r>
            <a:r>
              <a:rPr lang="fr-BE" sz="1800" dirty="0" err="1">
                <a:latin typeface="Arial" panose="020B0604020202020204" pitchFamily="34" charset="0"/>
                <a:cs typeface="Arial" panose="020B0604020202020204" pitchFamily="34" charset="0"/>
              </a:rPr>
              <a:t>heating</a:t>
            </a:r>
            <a:r>
              <a:rPr lang="fr-BE" sz="1800" dirty="0">
                <a:latin typeface="Arial" panose="020B0604020202020204" pitchFamily="34" charset="0"/>
                <a:cs typeface="Arial" panose="020B0604020202020204" pitchFamily="34" charset="0"/>
              </a:rPr>
              <a:t>/</a:t>
            </a:r>
            <a:r>
              <a:rPr lang="fr-BE" sz="1800" dirty="0" err="1">
                <a:latin typeface="Arial" panose="020B0604020202020204" pitchFamily="34" charset="0"/>
                <a:cs typeface="Arial" panose="020B0604020202020204" pitchFamily="34" charset="0"/>
              </a:rPr>
              <a:t>cooling</a:t>
            </a:r>
            <a:r>
              <a:rPr lang="fr-BE" sz="1800" dirty="0">
                <a:latin typeface="Arial" panose="020B0604020202020204" pitchFamily="34" charset="0"/>
                <a:cs typeface="Arial" panose="020B0604020202020204" pitchFamily="34" charset="0"/>
              </a:rPr>
              <a:t> of buildings</a:t>
            </a:r>
          </a:p>
          <a:p>
            <a:pPr>
              <a:spcBef>
                <a:spcPct val="0"/>
              </a:spcBef>
              <a:buFont typeface="Wingdings" panose="05000000000000000000" pitchFamily="2" charset="2"/>
              <a:buChar char="§"/>
            </a:pPr>
            <a:r>
              <a:rPr lang="fr-BE" sz="1800" dirty="0">
                <a:latin typeface="Arial" panose="020B0604020202020204" pitchFamily="34" charset="0"/>
                <a:cs typeface="Arial" panose="020B0604020202020204" pitchFamily="34" charset="0"/>
              </a:rPr>
              <a:t>o</a:t>
            </a:r>
            <a:r>
              <a:rPr lang="fr-BE" sz="1800" dirty="0" smtClean="0">
                <a:latin typeface="Arial" panose="020B0604020202020204" pitchFamily="34" charset="0"/>
                <a:cs typeface="Arial" panose="020B0604020202020204" pitchFamily="34" charset="0"/>
              </a:rPr>
              <a:t>pen </a:t>
            </a:r>
            <a:r>
              <a:rPr lang="en-US" sz="1800" dirty="0">
                <a:latin typeface="Arial" panose="020B0604020202020204" pitchFamily="34" charset="0"/>
                <a:cs typeface="Arial" panose="020B0604020202020204" pitchFamily="34" charset="0"/>
              </a:rPr>
              <a:t>loop</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geothermal</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systems</a:t>
            </a:r>
            <a:endParaRPr lang="fr-BE" sz="1800" dirty="0">
              <a:latin typeface="Arial" panose="020B0604020202020204" pitchFamily="34" charset="0"/>
              <a:cs typeface="Arial" panose="020B0604020202020204" pitchFamily="34" charset="0"/>
            </a:endParaRPr>
          </a:p>
          <a:p>
            <a:pPr lvl="1">
              <a:spcBef>
                <a:spcPct val="0"/>
              </a:spcBef>
            </a:pPr>
            <a:r>
              <a:rPr lang="en-US" sz="1500" dirty="0">
                <a:latin typeface="Arial" panose="020B0604020202020204" pitchFamily="34" charset="0"/>
                <a:cs typeface="Arial" panose="020B0604020202020204" pitchFamily="34" charset="0"/>
                <a:sym typeface="Wingdings" panose="05000000000000000000" pitchFamily="2" charset="2"/>
              </a:rPr>
              <a:t>efficient for high power demand</a:t>
            </a:r>
            <a:endParaRPr lang="en-US" sz="1500" dirty="0">
              <a:latin typeface="Arial" panose="020B0604020202020204" pitchFamily="34" charset="0"/>
              <a:cs typeface="Arial" panose="020B0604020202020204" pitchFamily="34" charset="0"/>
            </a:endParaRPr>
          </a:p>
          <a:p>
            <a:pPr lvl="1">
              <a:spcBef>
                <a:spcPct val="0"/>
              </a:spcBef>
            </a:pPr>
            <a:r>
              <a:rPr lang="en-US" sz="1500" dirty="0">
                <a:latin typeface="Arial" panose="020B0604020202020204" pitchFamily="34" charset="0"/>
                <a:cs typeface="Arial" panose="020B0604020202020204" pitchFamily="34" charset="0"/>
              </a:rPr>
              <a:t>P proportional to the water flow rate Q</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sym typeface="Wingdings" panose="05000000000000000000" pitchFamily="2" charset="2"/>
              </a:rPr>
              <a:t></a:t>
            </a:r>
            <a:r>
              <a:rPr lang="en-US" sz="1500" dirty="0">
                <a:latin typeface="Arial" panose="020B0604020202020204" pitchFamily="34" charset="0"/>
                <a:cs typeface="Arial" panose="020B0604020202020204" pitchFamily="34" charset="0"/>
              </a:rPr>
              <a:t> large pumping rate needed</a:t>
            </a:r>
          </a:p>
        </p:txBody>
      </p:sp>
      <p:sp>
        <p:nvSpPr>
          <p:cNvPr id="2" name="Espace réservé du numéro de diapositive 1"/>
          <p:cNvSpPr>
            <a:spLocks noGrp="1"/>
          </p:cNvSpPr>
          <p:nvPr>
            <p:ph type="sldNum" sz="quarter" idx="12"/>
          </p:nvPr>
        </p:nvSpPr>
        <p:spPr/>
        <p:txBody>
          <a:bodyPr/>
          <a:lstStyle/>
          <a:p>
            <a:fld id="{04FA2047-6156-4375-95FE-90401965B7C1}" type="slidenum">
              <a:rPr lang="fr-FR" smtClean="0"/>
              <a:pPr/>
              <a:t>2</a:t>
            </a:fld>
            <a:endParaRPr lang="fr-FR"/>
          </a:p>
        </p:txBody>
      </p:sp>
      <p:sp>
        <p:nvSpPr>
          <p:cNvPr id="3" name="Espace réservé du contenu 3">
            <a:extLst>
              <a:ext uri="{FF2B5EF4-FFF2-40B4-BE49-F238E27FC236}">
                <a16:creationId xmlns:a16="http://schemas.microsoft.com/office/drawing/2014/main" xmlns="" id="{EB43277E-44D9-7DBC-CDB3-2FE3C408EC6F}"/>
              </a:ext>
            </a:extLst>
          </p:cNvPr>
          <p:cNvSpPr txBox="1">
            <a:spLocks/>
          </p:cNvSpPr>
          <p:nvPr/>
        </p:nvSpPr>
        <p:spPr>
          <a:xfrm>
            <a:off x="4444410" y="3151465"/>
            <a:ext cx="4458586" cy="923330"/>
          </a:xfrm>
          <a:prstGeom prst="rect">
            <a:avLst/>
          </a:prstGeom>
        </p:spPr>
        <p:txBody>
          <a:bodyPr vert="horz" wrap="square" lIns="91440" tIns="45720" rIns="91440" bIns="45720" rtlCol="0">
            <a:spAutoFit/>
          </a:bodyPr>
          <a:lstStyle>
            <a:lvl1pPr marL="333375" indent="-333375" algn="l" defTabSz="342900" rtl="0" eaLnBrk="1" latinLnBrk="0" hangingPunct="1">
              <a:spcBef>
                <a:spcPct val="20000"/>
              </a:spcBef>
              <a:buClr>
                <a:schemeClr val="accent1"/>
              </a:buClr>
              <a:buSzPct val="75000"/>
              <a:buFont typeface="Franklin Gothic Book" panose="020B0503020102020204" pitchFamily="34" charset="0"/>
              <a:buChar char="►"/>
              <a:defRPr sz="2100" kern="1200">
                <a:solidFill>
                  <a:schemeClr val="tx1"/>
                </a:solidFill>
                <a:latin typeface="+mn-lt"/>
                <a:ea typeface="+mn-ea"/>
                <a:cs typeface="+mn-cs"/>
              </a:defRPr>
            </a:lvl1pPr>
            <a:lvl2pPr marL="557213" indent="-214313" algn="l" defTabSz="342900" rtl="0" eaLnBrk="1" latinLnBrk="0" hangingPunct="1">
              <a:spcBef>
                <a:spcPct val="20000"/>
              </a:spcBef>
              <a:buClr>
                <a:schemeClr val="accent1"/>
              </a:buClr>
              <a:buFont typeface="Wingdings" panose="05000000000000000000" pitchFamily="2" charset="2"/>
              <a:buChar char="§"/>
              <a:defRPr sz="1800" kern="1200">
                <a:solidFill>
                  <a:schemeClr val="tx1"/>
                </a:solidFill>
                <a:latin typeface="+mn-lt"/>
                <a:ea typeface="+mn-ea"/>
                <a:cs typeface="+mn-cs"/>
              </a:defRPr>
            </a:lvl2pPr>
            <a:lvl3pPr marL="857250" indent="-171450" algn="l" defTabSz="342900" rtl="0" eaLnBrk="1" latinLnBrk="0" hangingPunct="1">
              <a:spcBef>
                <a:spcPct val="20000"/>
              </a:spcBef>
              <a:buClr>
                <a:schemeClr val="accent1"/>
              </a:buClr>
              <a:buFont typeface="Wingdings" panose="05000000000000000000" pitchFamily="2" charset="2"/>
              <a:buChar char="Ø"/>
              <a:defRPr sz="1500" kern="1200">
                <a:solidFill>
                  <a:schemeClr val="tx1"/>
                </a:solidFill>
                <a:latin typeface="+mn-lt"/>
                <a:ea typeface="+mn-ea"/>
                <a:cs typeface="+mn-cs"/>
              </a:defRPr>
            </a:lvl3pPr>
            <a:lvl4pPr marL="1200150" indent="-171450" algn="l" defTabSz="342900" rtl="0" eaLnBrk="1" latinLnBrk="0" hangingPunct="1">
              <a:spcBef>
                <a:spcPct val="20000"/>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Clr>
                <a:schemeClr val="accent1"/>
              </a:buClr>
              <a:buSzPct val="85000"/>
              <a:buFont typeface="Wingdings" panose="05000000000000000000" pitchFamily="2" charset="2"/>
              <a:buChar char="v"/>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a:spcBef>
                <a:spcPct val="0"/>
              </a:spcBef>
              <a:buFont typeface="Wingdings" panose="05000000000000000000" pitchFamily="2" charset="2"/>
              <a:buChar char="§"/>
            </a:pPr>
            <a:r>
              <a:rPr lang="fr-BE" sz="1800" dirty="0" err="1">
                <a:latin typeface="Arial" panose="020B0604020202020204" pitchFamily="34" charset="0"/>
                <a:cs typeface="Arial" panose="020B0604020202020204" pitchFamily="34" charset="0"/>
              </a:rPr>
              <a:t>n</a:t>
            </a:r>
            <a:r>
              <a:rPr lang="fr-BE" sz="1800" dirty="0" err="1" smtClean="0">
                <a:latin typeface="Arial" panose="020B0604020202020204" pitchFamily="34" charset="0"/>
                <a:cs typeface="Arial" panose="020B0604020202020204" pitchFamily="34" charset="0"/>
              </a:rPr>
              <a:t>eed</a:t>
            </a:r>
            <a:r>
              <a:rPr lang="fr-BE" sz="1800" dirty="0" smtClean="0">
                <a:latin typeface="Arial" panose="020B0604020202020204" pitchFamily="34" charset="0"/>
                <a:cs typeface="Arial" panose="020B0604020202020204" pitchFamily="34" charset="0"/>
              </a:rPr>
              <a:t> </a:t>
            </a:r>
            <a:r>
              <a:rPr lang="fr-BE" sz="1800" dirty="0">
                <a:latin typeface="Arial" panose="020B0604020202020204" pitchFamily="34" charset="0"/>
                <a:cs typeface="Arial" panose="020B0604020202020204" pitchFamily="34" charset="0"/>
              </a:rPr>
              <a:t>of long-</a:t>
            </a:r>
            <a:r>
              <a:rPr lang="fr-BE" sz="1800" dirty="0" err="1">
                <a:latin typeface="Arial" panose="020B0604020202020204" pitchFamily="34" charset="0"/>
                <a:cs typeface="Arial" panose="020B0604020202020204" pitchFamily="34" charset="0"/>
              </a:rPr>
              <a:t>term</a:t>
            </a:r>
            <a:r>
              <a:rPr lang="fr-BE" sz="1800" dirty="0">
                <a:latin typeface="Arial" panose="020B0604020202020204" pitchFamily="34" charset="0"/>
                <a:cs typeface="Arial" panose="020B0604020202020204" pitchFamily="34" charset="0"/>
              </a:rPr>
              <a:t> </a:t>
            </a:r>
            <a:r>
              <a:rPr lang="fr-BE" sz="1800" dirty="0" err="1">
                <a:latin typeface="Arial" panose="020B0604020202020204" pitchFamily="34" charset="0"/>
                <a:cs typeface="Arial" panose="020B0604020202020204" pitchFamily="34" charset="0"/>
              </a:rPr>
              <a:t>efficiency</a:t>
            </a:r>
            <a:endParaRPr lang="fr-BE" sz="1800"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
            </a:pPr>
            <a:r>
              <a:rPr lang="fr-BE" sz="1800" dirty="0" err="1">
                <a:latin typeface="Arial" panose="020B0604020202020204" pitchFamily="34" charset="0"/>
                <a:cs typeface="Arial" panose="020B0604020202020204" pitchFamily="34" charset="0"/>
              </a:rPr>
              <a:t>w</a:t>
            </a:r>
            <a:r>
              <a:rPr lang="fr-BE" sz="1800" dirty="0" err="1" smtClean="0">
                <a:latin typeface="Arial" panose="020B0604020202020204" pitchFamily="34" charset="0"/>
                <a:cs typeface="Arial" panose="020B0604020202020204" pitchFamily="34" charset="0"/>
              </a:rPr>
              <a:t>hat</a:t>
            </a:r>
            <a:r>
              <a:rPr lang="fr-BE" sz="1800" dirty="0" smtClean="0">
                <a:latin typeface="Arial" panose="020B0604020202020204" pitchFamily="34" charset="0"/>
                <a:cs typeface="Arial" panose="020B0604020202020204" pitchFamily="34" charset="0"/>
              </a:rPr>
              <a:t> </a:t>
            </a:r>
            <a:r>
              <a:rPr lang="fr-BE" sz="1800" dirty="0">
                <a:latin typeface="Arial" panose="020B0604020202020204" pitchFamily="34" charset="0"/>
                <a:cs typeface="Arial" panose="020B0604020202020204" pitchFamily="34" charset="0"/>
              </a:rPr>
              <a:t>are the interactions </a:t>
            </a:r>
            <a:r>
              <a:rPr lang="fr-BE" sz="1800" dirty="0" err="1">
                <a:latin typeface="Arial" panose="020B0604020202020204" pitchFamily="34" charset="0"/>
                <a:cs typeface="Arial" panose="020B0604020202020204" pitchFamily="34" charset="0"/>
              </a:rPr>
              <a:t>between</a:t>
            </a:r>
            <a:r>
              <a:rPr lang="fr-BE" sz="1800" dirty="0">
                <a:latin typeface="Arial" panose="020B0604020202020204" pitchFamily="34" charset="0"/>
                <a:cs typeface="Arial" panose="020B0604020202020204" pitchFamily="34" charset="0"/>
              </a:rPr>
              <a:t> adjacent </a:t>
            </a:r>
            <a:r>
              <a:rPr lang="fr-BE" sz="1800" dirty="0" err="1">
                <a:latin typeface="Arial" panose="020B0604020202020204" pitchFamily="34" charset="0"/>
                <a:cs typeface="Arial" panose="020B0604020202020204" pitchFamily="34" charset="0"/>
              </a:rPr>
              <a:t>systems</a:t>
            </a:r>
            <a:r>
              <a:rPr lang="fr-BE" sz="1800" dirty="0">
                <a:latin typeface="Arial" panose="020B0604020202020204" pitchFamily="34" charset="0"/>
                <a:cs typeface="Arial" panose="020B0604020202020204" pitchFamily="34" charset="0"/>
              </a:rPr>
              <a:t>?</a:t>
            </a:r>
          </a:p>
        </p:txBody>
      </p:sp>
      <p:grpSp>
        <p:nvGrpSpPr>
          <p:cNvPr id="5" name="Groupe 4">
            <a:extLst>
              <a:ext uri="{FF2B5EF4-FFF2-40B4-BE49-F238E27FC236}">
                <a16:creationId xmlns:a16="http://schemas.microsoft.com/office/drawing/2014/main" xmlns="" id="{185A3277-D4B4-7E20-BBBF-3E0256822890}"/>
              </a:ext>
            </a:extLst>
          </p:cNvPr>
          <p:cNvGrpSpPr/>
          <p:nvPr/>
        </p:nvGrpSpPr>
        <p:grpSpPr>
          <a:xfrm>
            <a:off x="297192" y="765759"/>
            <a:ext cx="3941474" cy="2915468"/>
            <a:chOff x="297192" y="765759"/>
            <a:chExt cx="3941474" cy="2915468"/>
          </a:xfrm>
        </p:grpSpPr>
        <p:pic>
          <p:nvPicPr>
            <p:cNvPr id="10" name="Image 9" descr="Une image contenant diagramme&#10;&#10;Description générée automatiquement">
              <a:extLst>
                <a:ext uri="{FF2B5EF4-FFF2-40B4-BE49-F238E27FC236}">
                  <a16:creationId xmlns:a16="http://schemas.microsoft.com/office/drawing/2014/main" xmlns="" id="{20A79A59-601A-CF4B-11DD-004BBB82B5E3}"/>
                </a:ext>
              </a:extLst>
            </p:cNvPr>
            <p:cNvPicPr>
              <a:picLocks noChangeAspect="1"/>
            </p:cNvPicPr>
            <p:nvPr/>
          </p:nvPicPr>
          <p:blipFill rotWithShape="1">
            <a:blip r:embed="rId3">
              <a:extLst>
                <a:ext uri="{28A0092B-C50C-407E-A947-70E740481C1C}">
                  <a14:useLocalDpi xmlns:a14="http://schemas.microsoft.com/office/drawing/2010/main" val="0"/>
                </a:ext>
              </a:extLst>
            </a:blip>
            <a:srcRect t="267" r="50000"/>
            <a:stretch/>
          </p:blipFill>
          <p:spPr>
            <a:xfrm>
              <a:off x="297192" y="765759"/>
              <a:ext cx="3941474" cy="2788510"/>
            </a:xfrm>
            <a:prstGeom prst="rect">
              <a:avLst/>
            </a:prstGeom>
          </p:spPr>
        </p:pic>
        <p:sp>
          <p:nvSpPr>
            <p:cNvPr id="4" name="ZoneTexte 3">
              <a:extLst>
                <a:ext uri="{FF2B5EF4-FFF2-40B4-BE49-F238E27FC236}">
                  <a16:creationId xmlns:a16="http://schemas.microsoft.com/office/drawing/2014/main" xmlns="" id="{D5994434-1AB1-7E27-BFFC-A14F0399F417}"/>
                </a:ext>
              </a:extLst>
            </p:cNvPr>
            <p:cNvSpPr txBox="1"/>
            <p:nvPr/>
          </p:nvSpPr>
          <p:spPr>
            <a:xfrm>
              <a:off x="648930" y="3427311"/>
              <a:ext cx="2273379" cy="253916"/>
            </a:xfrm>
            <a:prstGeom prst="rect">
              <a:avLst/>
            </a:prstGeom>
            <a:noFill/>
          </p:spPr>
          <p:txBody>
            <a:bodyPr wrap="none" rtlCol="0">
              <a:spAutoFit/>
            </a:bodyPr>
            <a:lstStyle/>
            <a:p>
              <a:r>
                <a:rPr lang="nl-NL" sz="1050" b="0" i="0" u="none" strike="noStrike" baseline="0" dirty="0" err="1">
                  <a:latin typeface="SFRM1200"/>
                </a:rPr>
                <a:t>From</a:t>
              </a:r>
              <a:r>
                <a:rPr lang="nl-NL" sz="1050" b="0" i="0" u="none" strike="noStrike" baseline="0" dirty="0">
                  <a:latin typeface="SFRM1200"/>
                </a:rPr>
                <a:t> </a:t>
              </a:r>
              <a:r>
                <a:rPr lang="nl-NL" sz="1050" b="0" i="0" u="none" strike="noStrike" baseline="0" dirty="0" err="1">
                  <a:latin typeface="SFRM1200"/>
                </a:rPr>
                <a:t>Hoegaerden</a:t>
              </a:r>
              <a:r>
                <a:rPr lang="nl-NL" sz="1050" b="0" i="0" u="none" strike="noStrike" baseline="0" dirty="0">
                  <a:latin typeface="SFRM1200"/>
                </a:rPr>
                <a:t> &amp; Hagedoorn, 2007</a:t>
              </a:r>
              <a:endParaRPr lang="fr-BE" sz="1050" dirty="0"/>
            </a:p>
          </p:txBody>
        </p:sp>
      </p:grpSp>
    </p:spTree>
    <p:extLst>
      <p:ext uri="{BB962C8B-B14F-4D97-AF65-F5344CB8AC3E}">
        <p14:creationId xmlns:p14="http://schemas.microsoft.com/office/powerpoint/2010/main" val="7936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xmlns="" id="{CEADFAC1-FE87-4F03-09D7-407DF08591AE}"/>
              </a:ext>
            </a:extLst>
          </p:cNvPr>
          <p:cNvGrpSpPr/>
          <p:nvPr/>
        </p:nvGrpSpPr>
        <p:grpSpPr>
          <a:xfrm>
            <a:off x="368060" y="680331"/>
            <a:ext cx="6218393" cy="2557253"/>
            <a:chOff x="569392" y="776917"/>
            <a:chExt cx="6218393" cy="2557253"/>
          </a:xfrm>
        </p:grpSpPr>
        <p:pic>
          <p:nvPicPr>
            <p:cNvPr id="8" name="Image 7" descr="Une image contenant diagramme, carte&#10;&#10;Description générée automatiquement">
              <a:extLst>
                <a:ext uri="{FF2B5EF4-FFF2-40B4-BE49-F238E27FC236}">
                  <a16:creationId xmlns:a16="http://schemas.microsoft.com/office/drawing/2014/main" xmlns="" id="{190D1A00-8915-204E-4B8A-F129D5C3C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92" y="852925"/>
              <a:ext cx="5750114" cy="2467440"/>
            </a:xfrm>
            <a:prstGeom prst="rect">
              <a:avLst/>
            </a:prstGeom>
          </p:spPr>
        </p:pic>
        <p:grpSp>
          <p:nvGrpSpPr>
            <p:cNvPr id="2" name="Groupe 1">
              <a:extLst>
                <a:ext uri="{FF2B5EF4-FFF2-40B4-BE49-F238E27FC236}">
                  <a16:creationId xmlns:a16="http://schemas.microsoft.com/office/drawing/2014/main" xmlns="" id="{4D41DB62-A702-F125-4F9E-9B441A7B676A}"/>
                </a:ext>
              </a:extLst>
            </p:cNvPr>
            <p:cNvGrpSpPr/>
            <p:nvPr/>
          </p:nvGrpSpPr>
          <p:grpSpPr>
            <a:xfrm>
              <a:off x="3285269" y="776917"/>
              <a:ext cx="3502516" cy="2557253"/>
              <a:chOff x="58704" y="1626513"/>
              <a:chExt cx="4828623" cy="3414595"/>
            </a:xfrm>
          </p:grpSpPr>
          <p:pic>
            <p:nvPicPr>
              <p:cNvPr id="6" name="Image 5" descr="Une image contenant texte, diagramme, capture d’écran, Plan&#10;&#10;Description générée automatiquement">
                <a:extLst>
                  <a:ext uri="{FF2B5EF4-FFF2-40B4-BE49-F238E27FC236}">
                    <a16:creationId xmlns:a16="http://schemas.microsoft.com/office/drawing/2014/main" xmlns="" id="{AE07A35E-19BD-FE7B-C492-6419C3E584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4" y="1626513"/>
                <a:ext cx="4828623" cy="3414595"/>
              </a:xfrm>
              <a:prstGeom prst="rect">
                <a:avLst/>
              </a:prstGeom>
            </p:spPr>
          </p:pic>
          <p:sp>
            <p:nvSpPr>
              <p:cNvPr id="9" name="ZoneTexte 8">
                <a:extLst>
                  <a:ext uri="{FF2B5EF4-FFF2-40B4-BE49-F238E27FC236}">
                    <a16:creationId xmlns:a16="http://schemas.microsoft.com/office/drawing/2014/main" xmlns="" id="{B9D9CCF2-CE34-F133-12F6-C71DA87AFE55}"/>
                  </a:ext>
                </a:extLst>
              </p:cNvPr>
              <p:cNvSpPr txBox="1"/>
              <p:nvPr/>
            </p:nvSpPr>
            <p:spPr>
              <a:xfrm>
                <a:off x="2401752" y="2777356"/>
                <a:ext cx="300082" cy="369332"/>
              </a:xfrm>
              <a:prstGeom prst="rect">
                <a:avLst/>
              </a:prstGeom>
              <a:noFill/>
            </p:spPr>
            <p:txBody>
              <a:bodyPr wrap="none" rtlCol="0">
                <a:spAutoFit/>
              </a:bodyPr>
              <a:lstStyle/>
              <a:p>
                <a:r>
                  <a:rPr lang="fr-BE" dirty="0">
                    <a:solidFill>
                      <a:schemeClr val="bg1"/>
                    </a:solidFill>
                  </a:rPr>
                  <a:t>1</a:t>
                </a:r>
              </a:p>
            </p:txBody>
          </p:sp>
          <p:sp>
            <p:nvSpPr>
              <p:cNvPr id="11" name="ZoneTexte 10">
                <a:extLst>
                  <a:ext uri="{FF2B5EF4-FFF2-40B4-BE49-F238E27FC236}">
                    <a16:creationId xmlns:a16="http://schemas.microsoft.com/office/drawing/2014/main" xmlns="" id="{24155507-C0CD-CFF7-3CD8-88EBDA7F3D13}"/>
                  </a:ext>
                </a:extLst>
              </p:cNvPr>
              <p:cNvSpPr txBox="1"/>
              <p:nvPr/>
            </p:nvSpPr>
            <p:spPr>
              <a:xfrm>
                <a:off x="2801230" y="2777356"/>
                <a:ext cx="300082" cy="369332"/>
              </a:xfrm>
              <a:prstGeom prst="rect">
                <a:avLst/>
              </a:prstGeom>
              <a:noFill/>
            </p:spPr>
            <p:txBody>
              <a:bodyPr wrap="none" rtlCol="0">
                <a:spAutoFit/>
              </a:bodyPr>
              <a:lstStyle/>
              <a:p>
                <a:r>
                  <a:rPr lang="fr-BE" dirty="0">
                    <a:solidFill>
                      <a:schemeClr val="bg1"/>
                    </a:solidFill>
                  </a:rPr>
                  <a:t>2</a:t>
                </a:r>
              </a:p>
            </p:txBody>
          </p:sp>
          <p:sp>
            <p:nvSpPr>
              <p:cNvPr id="14" name="ZoneTexte 13">
                <a:extLst>
                  <a:ext uri="{FF2B5EF4-FFF2-40B4-BE49-F238E27FC236}">
                    <a16:creationId xmlns:a16="http://schemas.microsoft.com/office/drawing/2014/main" xmlns="" id="{CE8770DF-B3DA-09A2-3A4E-130CDAF9745E}"/>
                  </a:ext>
                </a:extLst>
              </p:cNvPr>
              <p:cNvSpPr txBox="1"/>
              <p:nvPr/>
            </p:nvSpPr>
            <p:spPr>
              <a:xfrm>
                <a:off x="1144425" y="3333810"/>
                <a:ext cx="300082" cy="369332"/>
              </a:xfrm>
              <a:prstGeom prst="rect">
                <a:avLst/>
              </a:prstGeom>
              <a:noFill/>
            </p:spPr>
            <p:txBody>
              <a:bodyPr wrap="none" rtlCol="0">
                <a:spAutoFit/>
              </a:bodyPr>
              <a:lstStyle/>
              <a:p>
                <a:r>
                  <a:rPr lang="fr-BE" dirty="0">
                    <a:solidFill>
                      <a:schemeClr val="bg1"/>
                    </a:solidFill>
                  </a:rPr>
                  <a:t>3</a:t>
                </a:r>
              </a:p>
            </p:txBody>
          </p:sp>
          <p:sp>
            <p:nvSpPr>
              <p:cNvPr id="15" name="ZoneTexte 14">
                <a:extLst>
                  <a:ext uri="{FF2B5EF4-FFF2-40B4-BE49-F238E27FC236}">
                    <a16:creationId xmlns:a16="http://schemas.microsoft.com/office/drawing/2014/main" xmlns="" id="{97DB8B3D-1F3E-F8CF-8778-F1896E7AEA2C}"/>
                  </a:ext>
                </a:extLst>
              </p:cNvPr>
              <p:cNvSpPr txBox="1"/>
              <p:nvPr/>
            </p:nvSpPr>
            <p:spPr>
              <a:xfrm>
                <a:off x="1829164" y="2198236"/>
                <a:ext cx="300082" cy="369332"/>
              </a:xfrm>
              <a:prstGeom prst="rect">
                <a:avLst/>
              </a:prstGeom>
              <a:noFill/>
            </p:spPr>
            <p:txBody>
              <a:bodyPr wrap="none" rtlCol="0">
                <a:spAutoFit/>
              </a:bodyPr>
              <a:lstStyle/>
              <a:p>
                <a:r>
                  <a:rPr lang="fr-BE" dirty="0">
                    <a:solidFill>
                      <a:schemeClr val="bg1"/>
                    </a:solidFill>
                  </a:rPr>
                  <a:t>5</a:t>
                </a:r>
              </a:p>
            </p:txBody>
          </p:sp>
          <p:sp>
            <p:nvSpPr>
              <p:cNvPr id="18" name="ZoneTexte 17">
                <a:extLst>
                  <a:ext uri="{FF2B5EF4-FFF2-40B4-BE49-F238E27FC236}">
                    <a16:creationId xmlns:a16="http://schemas.microsoft.com/office/drawing/2014/main" xmlns="" id="{05D79A57-39C6-2FD4-2CA3-AAB1BC4EEC86}"/>
                  </a:ext>
                </a:extLst>
              </p:cNvPr>
              <p:cNvSpPr txBox="1"/>
              <p:nvPr/>
            </p:nvSpPr>
            <p:spPr>
              <a:xfrm>
                <a:off x="1737724" y="4464968"/>
                <a:ext cx="300082" cy="369332"/>
              </a:xfrm>
              <a:prstGeom prst="rect">
                <a:avLst/>
              </a:prstGeom>
              <a:noFill/>
            </p:spPr>
            <p:txBody>
              <a:bodyPr wrap="none" rtlCol="0">
                <a:spAutoFit/>
              </a:bodyPr>
              <a:lstStyle/>
              <a:p>
                <a:r>
                  <a:rPr lang="fr-BE" dirty="0">
                    <a:solidFill>
                      <a:schemeClr val="bg1"/>
                    </a:solidFill>
                  </a:rPr>
                  <a:t>4</a:t>
                </a:r>
              </a:p>
            </p:txBody>
          </p:sp>
        </p:grpSp>
      </p:grpSp>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3</a:t>
            </a:fld>
            <a:endParaRPr lang="fr-BE"/>
          </a:p>
        </p:txBody>
      </p:sp>
      <p:sp>
        <p:nvSpPr>
          <p:cNvPr id="10" name="Ellipse 9">
            <a:extLst>
              <a:ext uri="{FF2B5EF4-FFF2-40B4-BE49-F238E27FC236}">
                <a16:creationId xmlns:a16="http://schemas.microsoft.com/office/drawing/2014/main" xmlns="" id="{95AFCADC-906F-BFB9-A915-857DB45B4E3A}"/>
              </a:ext>
            </a:extLst>
          </p:cNvPr>
          <p:cNvSpPr/>
          <p:nvPr/>
        </p:nvSpPr>
        <p:spPr>
          <a:xfrm>
            <a:off x="4689759" y="1356377"/>
            <a:ext cx="803729" cy="806764"/>
          </a:xfrm>
          <a:prstGeom prst="ellipse">
            <a:avLst/>
          </a:prstGeom>
          <a:noFill/>
          <a:ln w="539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 name="ZoneTexte 2">
            <a:extLst>
              <a:ext uri="{FF2B5EF4-FFF2-40B4-BE49-F238E27FC236}">
                <a16:creationId xmlns:a16="http://schemas.microsoft.com/office/drawing/2014/main" xmlns="" id="{4F28C6B7-2CA3-E699-E46B-FF74B262F1A3}"/>
              </a:ext>
            </a:extLst>
          </p:cNvPr>
          <p:cNvSpPr txBox="1"/>
          <p:nvPr/>
        </p:nvSpPr>
        <p:spPr>
          <a:xfrm>
            <a:off x="7231994" y="1639832"/>
            <a:ext cx="1225119" cy="507831"/>
          </a:xfrm>
          <a:prstGeom prst="rect">
            <a:avLst/>
          </a:prstGeom>
          <a:solidFill>
            <a:srgbClr val="FFFFFF">
              <a:alpha val="69804"/>
            </a:srgbClr>
          </a:solidFill>
          <a:ln w="38100">
            <a:solidFill>
              <a:schemeClr val="accent6">
                <a:lumMod val="60000"/>
                <a:lumOff val="40000"/>
              </a:schemeClr>
            </a:solidFill>
          </a:ln>
        </p:spPr>
        <p:txBody>
          <a:bodyPr wrap="square" rtlCol="0">
            <a:spAutoFit/>
          </a:bodyPr>
          <a:lstStyle/>
          <a:p>
            <a:pPr algn="ctr"/>
            <a:r>
              <a:rPr lang="fr-BE" sz="1350" dirty="0" err="1"/>
              <a:t>Shallow</a:t>
            </a:r>
            <a:r>
              <a:rPr lang="fr-BE" sz="1350" dirty="0"/>
              <a:t> </a:t>
            </a:r>
            <a:r>
              <a:rPr lang="fr-BE" sz="1350" dirty="0" err="1"/>
              <a:t>aquifer</a:t>
            </a:r>
            <a:endParaRPr lang="fr-BE" sz="1350" dirty="0"/>
          </a:p>
        </p:txBody>
      </p:sp>
      <p:cxnSp>
        <p:nvCxnSpPr>
          <p:cNvPr id="7" name="Connecteur droit 6">
            <a:extLst>
              <a:ext uri="{FF2B5EF4-FFF2-40B4-BE49-F238E27FC236}">
                <a16:creationId xmlns:a16="http://schemas.microsoft.com/office/drawing/2014/main" xmlns="" id="{E7162613-0F8A-A0D3-8891-E36AF79BF640}"/>
              </a:ext>
            </a:extLst>
          </p:cNvPr>
          <p:cNvCxnSpPr>
            <a:cxnSpLocks/>
            <a:stCxn id="3" idx="1"/>
          </p:cNvCxnSpPr>
          <p:nvPr/>
        </p:nvCxnSpPr>
        <p:spPr>
          <a:xfrm flipH="1" flipV="1">
            <a:off x="5514775" y="1893747"/>
            <a:ext cx="1717219" cy="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xmlns="" id="{927DEA0A-9468-55BF-47A7-9B354D14525F}"/>
              </a:ext>
            </a:extLst>
          </p:cNvPr>
          <p:cNvSpPr/>
          <p:nvPr/>
        </p:nvSpPr>
        <p:spPr>
          <a:xfrm rot="1690817">
            <a:off x="3568586" y="1620348"/>
            <a:ext cx="785924" cy="1283948"/>
          </a:xfrm>
          <a:prstGeom prst="ellipse">
            <a:avLst/>
          </a:prstGeom>
          <a:no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16" name="ZoneTexte 15">
            <a:extLst>
              <a:ext uri="{FF2B5EF4-FFF2-40B4-BE49-F238E27FC236}">
                <a16:creationId xmlns:a16="http://schemas.microsoft.com/office/drawing/2014/main" xmlns="" id="{42E76919-3168-F259-77C3-19A0EFBABA2A}"/>
              </a:ext>
            </a:extLst>
          </p:cNvPr>
          <p:cNvSpPr txBox="1"/>
          <p:nvPr/>
        </p:nvSpPr>
        <p:spPr>
          <a:xfrm>
            <a:off x="7433971" y="2783563"/>
            <a:ext cx="1084931" cy="507831"/>
          </a:xfrm>
          <a:prstGeom prst="rect">
            <a:avLst/>
          </a:prstGeom>
          <a:solidFill>
            <a:srgbClr val="FFFFFF">
              <a:alpha val="69804"/>
            </a:srgbClr>
          </a:solidFill>
          <a:ln w="38100">
            <a:solidFill>
              <a:schemeClr val="accent2">
                <a:lumMod val="60000"/>
                <a:lumOff val="40000"/>
              </a:schemeClr>
            </a:solidFill>
          </a:ln>
        </p:spPr>
        <p:txBody>
          <a:bodyPr wrap="square" rtlCol="0">
            <a:spAutoFit/>
          </a:bodyPr>
          <a:lstStyle/>
          <a:p>
            <a:pPr algn="ctr"/>
            <a:r>
              <a:rPr lang="fr-BE" sz="1350" dirty="0"/>
              <a:t>Deep </a:t>
            </a:r>
            <a:r>
              <a:rPr lang="fr-BE" sz="1350" dirty="0" err="1"/>
              <a:t>aquifer</a:t>
            </a:r>
            <a:endParaRPr lang="fr-BE" sz="1350" dirty="0"/>
          </a:p>
        </p:txBody>
      </p:sp>
      <p:cxnSp>
        <p:nvCxnSpPr>
          <p:cNvPr id="17" name="Connecteur droit 16">
            <a:extLst>
              <a:ext uri="{FF2B5EF4-FFF2-40B4-BE49-F238E27FC236}">
                <a16:creationId xmlns:a16="http://schemas.microsoft.com/office/drawing/2014/main" xmlns="" id="{AF8E8F2D-DFE2-3641-D8A1-721B596F871E}"/>
              </a:ext>
            </a:extLst>
          </p:cNvPr>
          <p:cNvCxnSpPr>
            <a:cxnSpLocks/>
            <a:stCxn id="16" idx="1"/>
            <a:endCxn id="12" idx="6"/>
          </p:cNvCxnSpPr>
          <p:nvPr/>
        </p:nvCxnSpPr>
        <p:spPr>
          <a:xfrm flipH="1" flipV="1">
            <a:off x="4307931" y="2447897"/>
            <a:ext cx="3126040" cy="58958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angle 14"/>
          <p:cNvSpPr txBox="1">
            <a:spLocks noChangeArrowheads="1"/>
          </p:cNvSpPr>
          <p:nvPr/>
        </p:nvSpPr>
        <p:spPr>
          <a:xfrm>
            <a:off x="221737" y="78531"/>
            <a:ext cx="5400000" cy="384522"/>
          </a:xfrm>
          <a:prstGeom prst="rect">
            <a:avLst/>
          </a:prstGeom>
          <a:noFill/>
          <a:ln/>
        </p:spPr>
        <p:txBody>
          <a:bodyPr vert="horz" lIns="91440" tIns="45720" rIns="91440" bIns="45720" rtlCol="0" anchor="ctr">
            <a:normAutofit fontScale="975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Case study: Tour &amp; Taxi site</a:t>
            </a:r>
          </a:p>
        </p:txBody>
      </p:sp>
      <p:sp>
        <p:nvSpPr>
          <p:cNvPr id="35" name="Ellipse 34">
            <a:extLst>
              <a:ext uri="{FF2B5EF4-FFF2-40B4-BE49-F238E27FC236}">
                <a16:creationId xmlns:a16="http://schemas.microsoft.com/office/drawing/2014/main" xmlns="" id="{D236212E-E7C8-404A-461F-2AEAD07898C4}"/>
              </a:ext>
            </a:extLst>
          </p:cNvPr>
          <p:cNvSpPr/>
          <p:nvPr/>
        </p:nvSpPr>
        <p:spPr>
          <a:xfrm rot="1690817">
            <a:off x="4060628" y="2777475"/>
            <a:ext cx="785924" cy="391169"/>
          </a:xfrm>
          <a:prstGeom prst="ellipse">
            <a:avLst/>
          </a:prstGeom>
          <a:noFill/>
          <a:ln w="539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6" name="Ellipse 35">
            <a:extLst>
              <a:ext uri="{FF2B5EF4-FFF2-40B4-BE49-F238E27FC236}">
                <a16:creationId xmlns:a16="http://schemas.microsoft.com/office/drawing/2014/main" xmlns="" id="{A154BA0E-9ECE-3584-C96A-114218F2C97E}"/>
              </a:ext>
            </a:extLst>
          </p:cNvPr>
          <p:cNvSpPr/>
          <p:nvPr/>
        </p:nvSpPr>
        <p:spPr>
          <a:xfrm rot="1690817">
            <a:off x="3787674" y="888751"/>
            <a:ext cx="1372904" cy="751440"/>
          </a:xfrm>
          <a:prstGeom prst="ellipse">
            <a:avLst/>
          </a:prstGeom>
          <a:noFill/>
          <a:ln w="539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cxnSp>
        <p:nvCxnSpPr>
          <p:cNvPr id="37" name="Connecteur droit 36">
            <a:extLst>
              <a:ext uri="{FF2B5EF4-FFF2-40B4-BE49-F238E27FC236}">
                <a16:creationId xmlns:a16="http://schemas.microsoft.com/office/drawing/2014/main" xmlns="" id="{5A92E9EE-B553-CFD5-3AA0-A0882AED0693}"/>
              </a:ext>
            </a:extLst>
          </p:cNvPr>
          <p:cNvCxnSpPr>
            <a:cxnSpLocks/>
            <a:stCxn id="16" idx="1"/>
          </p:cNvCxnSpPr>
          <p:nvPr/>
        </p:nvCxnSpPr>
        <p:spPr>
          <a:xfrm flipH="1" flipV="1">
            <a:off x="4689759" y="2873387"/>
            <a:ext cx="2744212" cy="164092"/>
          </a:xfrm>
          <a:prstGeom prst="line">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xmlns="" id="{A43AC4D2-8968-8BF4-7437-1BFD9B8B9C23}"/>
              </a:ext>
            </a:extLst>
          </p:cNvPr>
          <p:cNvCxnSpPr>
            <a:cxnSpLocks/>
            <a:stCxn id="16" idx="1"/>
          </p:cNvCxnSpPr>
          <p:nvPr/>
        </p:nvCxnSpPr>
        <p:spPr>
          <a:xfrm flipH="1" flipV="1">
            <a:off x="4549442" y="1706103"/>
            <a:ext cx="2884529" cy="1331376"/>
          </a:xfrm>
          <a:prstGeom prst="line">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e 41">
            <a:extLst>
              <a:ext uri="{FF2B5EF4-FFF2-40B4-BE49-F238E27FC236}">
                <a16:creationId xmlns:a16="http://schemas.microsoft.com/office/drawing/2014/main" xmlns="" id="{3A710F3D-4329-868C-A05B-EFC70902784C}"/>
              </a:ext>
            </a:extLst>
          </p:cNvPr>
          <p:cNvGrpSpPr/>
          <p:nvPr/>
        </p:nvGrpSpPr>
        <p:grpSpPr>
          <a:xfrm>
            <a:off x="457200" y="3396163"/>
            <a:ext cx="3019939" cy="1698716"/>
            <a:chOff x="5986366" y="96469"/>
            <a:chExt cx="3019939" cy="1698716"/>
          </a:xfrm>
        </p:grpSpPr>
        <p:pic>
          <p:nvPicPr>
            <p:cNvPr id="43" name="Image 42" descr="Une image contenant bâtiment&#10;&#10;Description générée automatiquement">
              <a:extLst>
                <a:ext uri="{FF2B5EF4-FFF2-40B4-BE49-F238E27FC236}">
                  <a16:creationId xmlns:a16="http://schemas.microsoft.com/office/drawing/2014/main" xmlns="" id="{E2B1DFFD-F894-517F-3024-BCB695BC8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6366" y="96469"/>
              <a:ext cx="3019939" cy="1698716"/>
            </a:xfrm>
            <a:prstGeom prst="rect">
              <a:avLst/>
            </a:prstGeom>
          </p:spPr>
        </p:pic>
        <p:sp>
          <p:nvSpPr>
            <p:cNvPr id="44" name="ZoneTexte 43">
              <a:extLst>
                <a:ext uri="{FF2B5EF4-FFF2-40B4-BE49-F238E27FC236}">
                  <a16:creationId xmlns:a16="http://schemas.microsoft.com/office/drawing/2014/main" xmlns="" id="{A365EE3F-1A43-5802-E225-92CD1C6F923D}"/>
                </a:ext>
              </a:extLst>
            </p:cNvPr>
            <p:cNvSpPr txBox="1"/>
            <p:nvPr/>
          </p:nvSpPr>
          <p:spPr>
            <a:xfrm>
              <a:off x="6253118" y="384676"/>
              <a:ext cx="300082" cy="369332"/>
            </a:xfrm>
            <a:prstGeom prst="rect">
              <a:avLst/>
            </a:prstGeom>
            <a:noFill/>
          </p:spPr>
          <p:txBody>
            <a:bodyPr wrap="none" rtlCol="0">
              <a:spAutoFit/>
            </a:bodyPr>
            <a:lstStyle/>
            <a:p>
              <a:r>
                <a:rPr lang="fr-BE" dirty="0">
                  <a:solidFill>
                    <a:schemeClr val="bg1"/>
                  </a:solidFill>
                </a:rPr>
                <a:t>1</a:t>
              </a:r>
            </a:p>
          </p:txBody>
        </p:sp>
        <p:sp>
          <p:nvSpPr>
            <p:cNvPr id="45" name="ZoneTexte 44">
              <a:extLst>
                <a:ext uri="{FF2B5EF4-FFF2-40B4-BE49-F238E27FC236}">
                  <a16:creationId xmlns:a16="http://schemas.microsoft.com/office/drawing/2014/main" xmlns="" id="{B6D6A51C-7074-CF13-BBDB-8F5EFC0D0027}"/>
                </a:ext>
              </a:extLst>
            </p:cNvPr>
            <p:cNvSpPr txBox="1"/>
            <p:nvPr/>
          </p:nvSpPr>
          <p:spPr>
            <a:xfrm>
              <a:off x="8214724" y="176778"/>
              <a:ext cx="300082" cy="369332"/>
            </a:xfrm>
            <a:prstGeom prst="rect">
              <a:avLst/>
            </a:prstGeom>
            <a:noFill/>
          </p:spPr>
          <p:txBody>
            <a:bodyPr wrap="none" rtlCol="0">
              <a:spAutoFit/>
            </a:bodyPr>
            <a:lstStyle/>
            <a:p>
              <a:r>
                <a:rPr lang="fr-BE" dirty="0">
                  <a:solidFill>
                    <a:schemeClr val="bg1"/>
                  </a:solidFill>
                </a:rPr>
                <a:t>2</a:t>
              </a:r>
            </a:p>
          </p:txBody>
        </p:sp>
      </p:grpSp>
      <p:grpSp>
        <p:nvGrpSpPr>
          <p:cNvPr id="47" name="Groupe 46">
            <a:extLst>
              <a:ext uri="{FF2B5EF4-FFF2-40B4-BE49-F238E27FC236}">
                <a16:creationId xmlns:a16="http://schemas.microsoft.com/office/drawing/2014/main" xmlns="" id="{AEA2A6B2-1102-DC34-326E-604F29618E2F}"/>
              </a:ext>
            </a:extLst>
          </p:cNvPr>
          <p:cNvGrpSpPr/>
          <p:nvPr/>
        </p:nvGrpSpPr>
        <p:grpSpPr>
          <a:xfrm>
            <a:off x="4100095" y="3476472"/>
            <a:ext cx="2896084" cy="1629047"/>
            <a:chOff x="6110221" y="3412061"/>
            <a:chExt cx="2896084" cy="1629047"/>
          </a:xfrm>
        </p:grpSpPr>
        <p:pic>
          <p:nvPicPr>
            <p:cNvPr id="48" name="Image 47" descr="Une image contenant bâtiment, passerelle, colonnade&#10;&#10;Description générée automatiquement">
              <a:extLst>
                <a:ext uri="{FF2B5EF4-FFF2-40B4-BE49-F238E27FC236}">
                  <a16:creationId xmlns:a16="http://schemas.microsoft.com/office/drawing/2014/main" xmlns="" id="{FD40E480-A353-A067-9674-3779B4BDE7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221" y="3412061"/>
              <a:ext cx="2896084" cy="1629047"/>
            </a:xfrm>
            <a:prstGeom prst="rect">
              <a:avLst/>
            </a:prstGeom>
          </p:spPr>
        </p:pic>
        <p:sp>
          <p:nvSpPr>
            <p:cNvPr id="49" name="ZoneTexte 48">
              <a:extLst>
                <a:ext uri="{FF2B5EF4-FFF2-40B4-BE49-F238E27FC236}">
                  <a16:creationId xmlns:a16="http://schemas.microsoft.com/office/drawing/2014/main" xmlns="" id="{0997CF2A-7810-374C-23CC-E5101CED41F8}"/>
                </a:ext>
              </a:extLst>
            </p:cNvPr>
            <p:cNvSpPr txBox="1"/>
            <p:nvPr/>
          </p:nvSpPr>
          <p:spPr>
            <a:xfrm>
              <a:off x="7346294" y="4534854"/>
              <a:ext cx="300082" cy="369332"/>
            </a:xfrm>
            <a:prstGeom prst="rect">
              <a:avLst/>
            </a:prstGeom>
            <a:noFill/>
          </p:spPr>
          <p:txBody>
            <a:bodyPr wrap="none" rtlCol="0">
              <a:spAutoFit/>
            </a:bodyPr>
            <a:lstStyle/>
            <a:p>
              <a:r>
                <a:rPr lang="fr-BE" dirty="0">
                  <a:solidFill>
                    <a:schemeClr val="bg1"/>
                  </a:solidFill>
                </a:rPr>
                <a:t>3</a:t>
              </a:r>
            </a:p>
          </p:txBody>
        </p:sp>
      </p:grpSp>
    </p:spTree>
    <p:extLst>
      <p:ext uri="{BB962C8B-B14F-4D97-AF65-F5344CB8AC3E}">
        <p14:creationId xmlns:p14="http://schemas.microsoft.com/office/powerpoint/2010/main" val="23842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2" grpId="0" animBg="1"/>
      <p:bldP spid="16"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4</a:t>
            </a:fld>
            <a:endParaRPr lang="fr-BE"/>
          </a:p>
        </p:txBody>
      </p:sp>
      <p:pic>
        <p:nvPicPr>
          <p:cNvPr id="8" name="Image 7" descr="Une image contenant diagramme&#10;&#10;Description générée automatiquement">
            <a:extLst>
              <a:ext uri="{FF2B5EF4-FFF2-40B4-BE49-F238E27FC236}">
                <a16:creationId xmlns:a16="http://schemas.microsoft.com/office/drawing/2014/main" xmlns="" id="{5C0E4CF3-C25D-51F0-9B68-C8B00F07A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386" y="2349927"/>
            <a:ext cx="4829349" cy="2417337"/>
          </a:xfrm>
          <a:prstGeom prst="rect">
            <a:avLst/>
          </a:prstGeom>
        </p:spPr>
      </p:pic>
      <p:sp>
        <p:nvSpPr>
          <p:cNvPr id="12" name="Rectangle 14"/>
          <p:cNvSpPr txBox="1">
            <a:spLocks noChangeArrowheads="1"/>
          </p:cNvSpPr>
          <p:nvPr/>
        </p:nvSpPr>
        <p:spPr>
          <a:xfrm>
            <a:off x="170121" y="153076"/>
            <a:ext cx="5400000" cy="384522"/>
          </a:xfrm>
          <a:prstGeom prst="rect">
            <a:avLst/>
          </a:prstGeom>
          <a:noFill/>
          <a:ln/>
        </p:spPr>
        <p:txBody>
          <a:bodyPr vert="horz" lIns="91440" tIns="45720" rIns="91440" bIns="45720" rtlCol="0" anchor="ctr">
            <a:normAutofit fontScale="975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stStyle>
          <a:p>
            <a:r>
              <a:rPr lang="en-US" sz="2025" b="1" dirty="0">
                <a:solidFill>
                  <a:srgbClr val="0070C0"/>
                </a:solidFill>
                <a:latin typeface="Arial" panose="020B0604020202020204" pitchFamily="34" charset="0"/>
                <a:cs typeface="Arial" panose="020B0604020202020204" pitchFamily="34" charset="0"/>
              </a:rPr>
              <a:t>Methodology : Compilation of data</a:t>
            </a:r>
          </a:p>
        </p:txBody>
      </p:sp>
      <p:pic>
        <p:nvPicPr>
          <p:cNvPr id="9" name="Image 8" descr="Une image contenant texte, capture d’écran&#10;&#10;Description générée automatiquement">
            <a:extLst>
              <a:ext uri="{FF2B5EF4-FFF2-40B4-BE49-F238E27FC236}">
                <a16:creationId xmlns:a16="http://schemas.microsoft.com/office/drawing/2014/main" xmlns="" id="{A15F404D-94F6-5B61-31B6-71C2DB5A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77" y="921554"/>
            <a:ext cx="3975409" cy="3077232"/>
          </a:xfrm>
          <a:prstGeom prst="rect">
            <a:avLst/>
          </a:prstGeom>
        </p:spPr>
      </p:pic>
    </p:spTree>
    <p:extLst>
      <p:ext uri="{BB962C8B-B14F-4D97-AF65-F5344CB8AC3E}">
        <p14:creationId xmlns:p14="http://schemas.microsoft.com/office/powerpoint/2010/main" val="26616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5</a:t>
            </a:fld>
            <a:endParaRPr lang="fr-BE"/>
          </a:p>
        </p:txBody>
      </p:sp>
      <p:pic>
        <p:nvPicPr>
          <p:cNvPr id="6" name="Image 5" descr="Une image contenant graphique&#10;&#10;Description générée automatiquement">
            <a:extLst>
              <a:ext uri="{FF2B5EF4-FFF2-40B4-BE49-F238E27FC236}">
                <a16:creationId xmlns:a16="http://schemas.microsoft.com/office/drawing/2014/main" xmlns="" id="{CBC3066A-C0D0-87AA-C099-A16EDB872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17" y="652130"/>
            <a:ext cx="4551513" cy="3776288"/>
          </a:xfrm>
          <a:prstGeom prst="rect">
            <a:avLst/>
          </a:prstGeom>
        </p:spPr>
      </p:pic>
      <p:sp>
        <p:nvSpPr>
          <p:cNvPr id="2" name="ZoneTexte 1"/>
          <p:cNvSpPr txBox="1"/>
          <p:nvPr/>
        </p:nvSpPr>
        <p:spPr>
          <a:xfrm>
            <a:off x="364094" y="2571750"/>
            <a:ext cx="3068469" cy="276999"/>
          </a:xfrm>
          <a:prstGeom prst="rect">
            <a:avLst/>
          </a:prstGeom>
          <a:noFill/>
        </p:spPr>
        <p:txBody>
          <a:bodyPr wrap="none" rtlCol="0">
            <a:spAutoFit/>
          </a:bodyPr>
          <a:lstStyle/>
          <a:p>
            <a:r>
              <a:rPr lang="fr-BE" sz="1200" i="1" dirty="0" err="1">
                <a:latin typeface="Arial" panose="020B0604020202020204" pitchFamily="34" charset="0"/>
                <a:cs typeface="Arial" panose="020B0604020202020204" pitchFamily="34" charset="0"/>
              </a:rPr>
              <a:t>Feflow</a:t>
            </a:r>
            <a:r>
              <a:rPr lang="fr-BE" sz="1200" i="1"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20 layers of 62,421 elements each</a:t>
            </a:r>
            <a:endParaRPr lang="fr-BE" sz="1200" i="1" dirty="0">
              <a:latin typeface="Arial" panose="020B0604020202020204" pitchFamily="34" charset="0"/>
              <a:cs typeface="Arial" panose="020B0604020202020204" pitchFamily="34" charset="0"/>
            </a:endParaRPr>
          </a:p>
        </p:txBody>
      </p:sp>
      <p:sp>
        <p:nvSpPr>
          <p:cNvPr id="4" name="Rectangle 14">
            <a:extLst>
              <a:ext uri="{FF2B5EF4-FFF2-40B4-BE49-F238E27FC236}">
                <a16:creationId xmlns:a16="http://schemas.microsoft.com/office/drawing/2014/main" xmlns="" id="{D0E4AC7E-F221-992D-12AB-C382826B88E8}"/>
              </a:ext>
            </a:extLst>
          </p:cNvPr>
          <p:cNvSpPr txBox="1">
            <a:spLocks noChangeArrowheads="1"/>
          </p:cNvSpPr>
          <p:nvPr/>
        </p:nvSpPr>
        <p:spPr>
          <a:xfrm>
            <a:off x="58703" y="78530"/>
            <a:ext cx="8348106" cy="573599"/>
          </a:xfrm>
          <a:prstGeom prst="rect">
            <a:avLst/>
          </a:prstGeom>
          <a:noFill/>
          <a:ln/>
        </p:spPr>
        <p:txBody>
          <a:bodyPr vert="horz" lIns="91440" tIns="45720" rIns="91440" bIns="45720" rtlCol="0" anchor="ctr">
            <a:normAutofit fontScale="90000"/>
          </a:bodyPr>
          <a:lstStyle>
            <a:defPPr>
              <a:defRPr lang="fr-FR"/>
            </a:defPPr>
            <a:lvl1pPr defTabSz="342900">
              <a:spcBef>
                <a:spcPct val="0"/>
              </a:spcBef>
              <a:buNone/>
              <a:defRPr sz="2025" b="1">
                <a:solidFill>
                  <a:srgbClr val="0070C0"/>
                </a:solidFill>
                <a:latin typeface="Arial" panose="020B0604020202020204" pitchFamily="34" charset="0"/>
                <a:ea typeface="+mj-ea"/>
                <a:cs typeface="Arial" panose="020B0604020202020204" pitchFamily="34" charset="0"/>
              </a:defRPr>
            </a:lvl1pPr>
          </a:lstStyle>
          <a:p>
            <a:r>
              <a:rPr lang="en-US" dirty="0"/>
              <a:t>Methodology: Transient state 3D groundwater flow and heat </a:t>
            </a:r>
            <a:r>
              <a:rPr lang="en-US"/>
              <a:t>transfer model</a:t>
            </a:r>
            <a:endParaRPr lang="en-US" dirty="0"/>
          </a:p>
        </p:txBody>
      </p:sp>
      <p:pic>
        <p:nvPicPr>
          <p:cNvPr id="3" name="Image 2" descr="Chart, diagram, surface chart&#10;&#10;Description automatically generated">
            <a:extLst>
              <a:ext uri="{FF2B5EF4-FFF2-40B4-BE49-F238E27FC236}">
                <a16:creationId xmlns:a16="http://schemas.microsoft.com/office/drawing/2014/main" xmlns="" id="{251FF17A-6DB7-325C-F571-62F347FB9046}"/>
              </a:ext>
            </a:extLst>
          </p:cNvPr>
          <p:cNvPicPr/>
          <p:nvPr/>
        </p:nvPicPr>
        <p:blipFill>
          <a:blip r:embed="rId3">
            <a:extLst>
              <a:ext uri="{28A0092B-C50C-407E-A947-70E740481C1C}">
                <a14:useLocalDpi xmlns:a14="http://schemas.microsoft.com/office/drawing/2010/main" val="0"/>
              </a:ext>
            </a:extLst>
          </a:blip>
          <a:stretch>
            <a:fillRect/>
          </a:stretch>
        </p:blipFill>
        <p:spPr>
          <a:xfrm>
            <a:off x="3589586" y="2108410"/>
            <a:ext cx="5554413" cy="2576120"/>
          </a:xfrm>
          <a:prstGeom prst="rect">
            <a:avLst/>
          </a:prstGeom>
        </p:spPr>
      </p:pic>
    </p:spTree>
    <p:extLst>
      <p:ext uri="{BB962C8B-B14F-4D97-AF65-F5344CB8AC3E}">
        <p14:creationId xmlns:p14="http://schemas.microsoft.com/office/powerpoint/2010/main" val="51674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6</a:t>
            </a:fld>
            <a:endParaRPr lang="fr-BE"/>
          </a:p>
        </p:txBody>
      </p:sp>
      <p:sp>
        <p:nvSpPr>
          <p:cNvPr id="9" name="Rectangle 14"/>
          <p:cNvSpPr txBox="1">
            <a:spLocks noChangeArrowheads="1"/>
          </p:cNvSpPr>
          <p:nvPr/>
        </p:nvSpPr>
        <p:spPr>
          <a:xfrm>
            <a:off x="0" y="32593"/>
            <a:ext cx="6931742" cy="384522"/>
          </a:xfrm>
          <a:prstGeom prst="rect">
            <a:avLst/>
          </a:prstGeom>
          <a:noFill/>
          <a:ln/>
        </p:spPr>
        <p:txBody>
          <a:bodyPr vert="horz" lIns="91440" tIns="45720" rIns="91440" bIns="45720" rtlCol="0" anchor="ctr">
            <a:normAutofit fontScale="82500" lnSpcReduction="10000"/>
          </a:bodyPr>
          <a:lstStyle>
            <a:defPPr>
              <a:defRPr lang="fr-FR"/>
            </a:defPPr>
            <a:lvl1pPr defTabSz="342900">
              <a:spcBef>
                <a:spcPct val="0"/>
              </a:spcBef>
              <a:buNone/>
              <a:defRPr sz="2025" b="1">
                <a:solidFill>
                  <a:srgbClr val="0070C0"/>
                </a:solidFill>
                <a:latin typeface="Arial" panose="020B0604020202020204" pitchFamily="34" charset="0"/>
                <a:ea typeface="+mj-ea"/>
                <a:cs typeface="Arial" panose="020B0604020202020204" pitchFamily="34" charset="0"/>
              </a:defRPr>
            </a:lvl1pPr>
          </a:lstStyle>
          <a:p>
            <a:r>
              <a:rPr lang="en-US" dirty="0"/>
              <a:t>ATES main characteristics: </a:t>
            </a:r>
            <a:r>
              <a:rPr lang="fr-BE" dirty="0"/>
              <a:t>Building 1 – </a:t>
            </a:r>
            <a:r>
              <a:rPr lang="fr-BE" dirty="0" err="1"/>
              <a:t>based</a:t>
            </a:r>
            <a:r>
              <a:rPr lang="fr-BE" dirty="0"/>
              <a:t> on </a:t>
            </a:r>
            <a:r>
              <a:rPr lang="fr-BE" dirty="0" err="1"/>
              <a:t>historical</a:t>
            </a:r>
            <a:r>
              <a:rPr lang="fr-BE" dirty="0"/>
              <a:t> data </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10" y="446008"/>
            <a:ext cx="5443068" cy="3628712"/>
          </a:xfrm>
          <a:prstGeom prst="rect">
            <a:avLst/>
          </a:prstGeom>
        </p:spPr>
      </p:pic>
      <p:sp>
        <p:nvSpPr>
          <p:cNvPr id="6" name="ZoneTexte 5">
            <a:extLst>
              <a:ext uri="{FF2B5EF4-FFF2-40B4-BE49-F238E27FC236}">
                <a16:creationId xmlns:a16="http://schemas.microsoft.com/office/drawing/2014/main" xmlns="" id="{CDB1CE8D-B0EC-E4E7-EC88-8C22B0D16B57}"/>
              </a:ext>
            </a:extLst>
          </p:cNvPr>
          <p:cNvSpPr txBox="1"/>
          <p:nvPr/>
        </p:nvSpPr>
        <p:spPr>
          <a:xfrm>
            <a:off x="5176105" y="786445"/>
            <a:ext cx="3640063" cy="1200329"/>
          </a:xfrm>
          <a:prstGeom prst="rect">
            <a:avLst/>
          </a:prstGeom>
          <a:solidFill>
            <a:schemeClr val="bg1"/>
          </a:solidFill>
          <a:ln>
            <a:solidFill>
              <a:schemeClr val="tx1">
                <a:lumMod val="75000"/>
                <a:lumOff val="25000"/>
              </a:schemeClr>
            </a:solidFill>
          </a:ln>
        </p:spPr>
        <p:txBody>
          <a:bodyPr wrap="square" rtlCol="0">
            <a:spAutoFit/>
          </a:bodyPr>
          <a:lstStyle/>
          <a:p>
            <a:r>
              <a:rPr lang="fr-BE" dirty="0" err="1"/>
              <a:t>Heating</a:t>
            </a:r>
            <a:r>
              <a:rPr lang="fr-BE" dirty="0"/>
              <a:t> : </a:t>
            </a:r>
            <a:r>
              <a:rPr lang="fr-BE" dirty="0" err="1"/>
              <a:t>October</a:t>
            </a:r>
            <a:r>
              <a:rPr lang="fr-BE" dirty="0"/>
              <a:t> 1st – March 31st</a:t>
            </a:r>
          </a:p>
          <a:p>
            <a:r>
              <a:rPr lang="fr-BE" dirty="0" err="1"/>
              <a:t>Cooling</a:t>
            </a:r>
            <a:r>
              <a:rPr lang="fr-BE" dirty="0"/>
              <a:t> : April 1st – </a:t>
            </a:r>
            <a:r>
              <a:rPr lang="fr-BE" dirty="0" err="1"/>
              <a:t>September</a:t>
            </a:r>
            <a:r>
              <a:rPr lang="fr-BE" dirty="0"/>
              <a:t> 30th</a:t>
            </a:r>
          </a:p>
          <a:p>
            <a:endParaRPr lang="fr-BE" dirty="0"/>
          </a:p>
          <a:p>
            <a:r>
              <a:rPr lang="fr-BE" dirty="0"/>
              <a:t>Start :      1 March 2014 </a:t>
            </a:r>
          </a:p>
        </p:txBody>
      </p:sp>
      <p:pic>
        <p:nvPicPr>
          <p:cNvPr id="10" name="Image 9" descr="Une image contenant texte, diagramme, capture d’écran, Plan&#10;&#10;Description générée automatiquement">
            <a:extLst>
              <a:ext uri="{FF2B5EF4-FFF2-40B4-BE49-F238E27FC236}">
                <a16:creationId xmlns:a16="http://schemas.microsoft.com/office/drawing/2014/main" xmlns="" id="{1ED1A3E8-9B19-F116-899F-17943273F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6105" y="2404589"/>
            <a:ext cx="3419113" cy="2417849"/>
          </a:xfrm>
          <a:prstGeom prst="rect">
            <a:avLst/>
          </a:prstGeom>
        </p:spPr>
      </p:pic>
      <p:sp>
        <p:nvSpPr>
          <p:cNvPr id="7" name="ZoneTexte 6"/>
          <p:cNvSpPr txBox="1"/>
          <p:nvPr/>
        </p:nvSpPr>
        <p:spPr>
          <a:xfrm>
            <a:off x="6807419" y="3216595"/>
            <a:ext cx="306494" cy="369332"/>
          </a:xfrm>
          <a:prstGeom prst="rect">
            <a:avLst/>
          </a:prstGeom>
          <a:noFill/>
        </p:spPr>
        <p:txBody>
          <a:bodyPr wrap="none" rtlCol="0">
            <a:spAutoFit/>
          </a:bodyPr>
          <a:lstStyle/>
          <a:p>
            <a:r>
              <a:rPr lang="fr-BE" b="1" dirty="0"/>
              <a:t>1</a:t>
            </a:r>
          </a:p>
        </p:txBody>
      </p:sp>
      <mc:AlternateContent xmlns:mc="http://schemas.openxmlformats.org/markup-compatibility/2006" xmlns:a14="http://schemas.microsoft.com/office/drawing/2010/main">
        <mc:Choice Requires="a14">
          <p:sp>
            <p:nvSpPr>
              <p:cNvPr id="11" name="ZoneTexte 10"/>
              <p:cNvSpPr txBox="1"/>
              <p:nvPr/>
            </p:nvSpPr>
            <p:spPr>
              <a:xfrm>
                <a:off x="548782" y="4051161"/>
                <a:ext cx="3595856" cy="646331"/>
              </a:xfrm>
              <a:prstGeom prst="rect">
                <a:avLst/>
              </a:prstGeom>
              <a:noFill/>
            </p:spPr>
            <p:txBody>
              <a:bodyPr wrap="none" rtlCol="0">
                <a:spAutoFit/>
              </a:bodyPr>
              <a:lstStyle/>
              <a:p>
                <a:r>
                  <a:rPr lang="fr-BE" dirty="0"/>
                  <a:t>Shallow </a:t>
                </a:r>
                <a:r>
                  <a:rPr lang="fr-BE" dirty="0" err="1"/>
                  <a:t>aquifer</a:t>
                </a:r>
                <a:r>
                  <a:rPr lang="fr-BE" dirty="0"/>
                  <a:t>, </a:t>
                </a:r>
                <a14:m>
                  <m:oMath xmlns:m="http://schemas.openxmlformats.org/officeDocument/2006/math">
                    <m:r>
                      <a:rPr lang="fr-BE" i="1" smtClean="0">
                        <a:latin typeface="Cambria Math" panose="02040503050406030204" pitchFamily="18" charset="0"/>
                        <a:ea typeface="Cambria Math" panose="02040503050406030204" pitchFamily="18" charset="0"/>
                      </a:rPr>
                      <m:t>∆</m:t>
                    </m:r>
                    <m:r>
                      <a:rPr lang="fr-BE" b="0" i="1" smtClean="0">
                        <a:latin typeface="Cambria Math" panose="02040503050406030204" pitchFamily="18" charset="0"/>
                        <a:ea typeface="Cambria Math" panose="02040503050406030204" pitchFamily="18" charset="0"/>
                      </a:rPr>
                      <m:t>𝑇</m:t>
                    </m:r>
                    <m:r>
                      <a:rPr lang="fr-BE" b="0" i="1" smtClean="0">
                        <a:latin typeface="Cambria Math" panose="02040503050406030204" pitchFamily="18" charset="0"/>
                        <a:ea typeface="Cambria Math" panose="02040503050406030204" pitchFamily="18" charset="0"/>
                      </a:rPr>
                      <m:t>=6°</m:t>
                    </m:r>
                    <m:r>
                      <a:rPr lang="fr-BE" b="0" i="1" smtClean="0">
                        <a:latin typeface="Cambria Math" panose="02040503050406030204" pitchFamily="18" charset="0"/>
                        <a:ea typeface="Cambria Math" panose="02040503050406030204" pitchFamily="18" charset="0"/>
                      </a:rPr>
                      <m:t>𝐶</m:t>
                    </m:r>
                  </m:oMath>
                </a14:m>
                <a:endParaRPr lang="fr-FR" b="0" dirty="0">
                  <a:ea typeface="Cambria Math" panose="02040503050406030204" pitchFamily="18" charset="0"/>
                </a:endParaRPr>
              </a:p>
              <a:p>
                <a:r>
                  <a:rPr lang="fr-BE" dirty="0" err="1"/>
                  <a:t>Cooling</a:t>
                </a:r>
                <a:r>
                  <a:rPr lang="fr-BE" dirty="0"/>
                  <a:t> </a:t>
                </a:r>
                <a:r>
                  <a:rPr lang="fr-BE" dirty="0" err="1"/>
                  <a:t>demand</a:t>
                </a:r>
                <a:r>
                  <a:rPr lang="fr-BE" dirty="0"/>
                  <a:t> &gt; </a:t>
                </a:r>
                <a:r>
                  <a:rPr lang="fr-BE" dirty="0" err="1"/>
                  <a:t>Heating</a:t>
                </a:r>
                <a:r>
                  <a:rPr lang="fr-BE" dirty="0"/>
                  <a:t> </a:t>
                </a:r>
                <a:r>
                  <a:rPr lang="fr-BE" dirty="0" err="1"/>
                  <a:t>demand</a:t>
                </a:r>
                <a:endParaRPr lang="fr-BE" dirty="0"/>
              </a:p>
            </p:txBody>
          </p:sp>
        </mc:Choice>
        <mc:Fallback xmlns="">
          <p:sp>
            <p:nvSpPr>
              <p:cNvPr id="11" name="ZoneTexte 10"/>
              <p:cNvSpPr txBox="1">
                <a:spLocks noRot="1" noChangeAspect="1" noMove="1" noResize="1" noEditPoints="1" noAdjustHandles="1" noChangeArrowheads="1" noChangeShapeType="1" noTextEdit="1"/>
              </p:cNvSpPr>
              <p:nvPr/>
            </p:nvSpPr>
            <p:spPr>
              <a:xfrm>
                <a:off x="548782" y="4051161"/>
                <a:ext cx="3595856" cy="646331"/>
              </a:xfrm>
              <a:prstGeom prst="rect">
                <a:avLst/>
              </a:prstGeom>
              <a:blipFill>
                <a:blip r:embed="rId5"/>
                <a:stretch>
                  <a:fillRect l="-1356" t="-5660" r="-678" b="-14151"/>
                </a:stretch>
              </a:blipFill>
            </p:spPr>
            <p:txBody>
              <a:bodyPr/>
              <a:lstStyle/>
              <a:p>
                <a:r>
                  <a:rPr lang="fr-BE">
                    <a:noFill/>
                  </a:rPr>
                  <a:t> </a:t>
                </a:r>
              </a:p>
            </p:txBody>
          </p:sp>
        </mc:Fallback>
      </mc:AlternateContent>
    </p:spTree>
    <p:extLst>
      <p:ext uri="{BB962C8B-B14F-4D97-AF65-F5344CB8AC3E}">
        <p14:creationId xmlns:p14="http://schemas.microsoft.com/office/powerpoint/2010/main" val="26182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6199"/>
            <a:ext cx="5486411" cy="3657607"/>
          </a:xfrm>
          <a:prstGeom prst="rect">
            <a:avLst/>
          </a:prstGeom>
        </p:spPr>
      </p:pic>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7</a:t>
            </a:fld>
            <a:endParaRPr lang="fr-BE"/>
          </a:p>
        </p:txBody>
      </p:sp>
      <p:pic>
        <p:nvPicPr>
          <p:cNvPr id="10" name="Image 9" descr="Une image contenant texte, diagramme, capture d’écran, Plan&#10;&#10;Description générée automatiquement">
            <a:extLst>
              <a:ext uri="{FF2B5EF4-FFF2-40B4-BE49-F238E27FC236}">
                <a16:creationId xmlns:a16="http://schemas.microsoft.com/office/drawing/2014/main" xmlns="" id="{1ED1A3E8-9B19-F116-899F-17943273F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0506" y="2657656"/>
            <a:ext cx="3419113" cy="2417849"/>
          </a:xfrm>
          <a:prstGeom prst="rect">
            <a:avLst/>
          </a:prstGeom>
        </p:spPr>
      </p:pic>
      <p:sp>
        <p:nvSpPr>
          <p:cNvPr id="11" name="ZoneTexte 10"/>
          <p:cNvSpPr txBox="1"/>
          <p:nvPr/>
        </p:nvSpPr>
        <p:spPr>
          <a:xfrm>
            <a:off x="6969253" y="3483675"/>
            <a:ext cx="306494" cy="369332"/>
          </a:xfrm>
          <a:prstGeom prst="rect">
            <a:avLst/>
          </a:prstGeom>
          <a:noFill/>
        </p:spPr>
        <p:txBody>
          <a:bodyPr wrap="none" rtlCol="0">
            <a:spAutoFit/>
          </a:bodyPr>
          <a:lstStyle/>
          <a:p>
            <a:r>
              <a:rPr lang="fr-BE" b="1" dirty="0"/>
              <a:t>2</a:t>
            </a:r>
          </a:p>
        </p:txBody>
      </p:sp>
      <p:sp>
        <p:nvSpPr>
          <p:cNvPr id="12" name="ZoneTexte 11">
            <a:extLst>
              <a:ext uri="{FF2B5EF4-FFF2-40B4-BE49-F238E27FC236}">
                <a16:creationId xmlns:a16="http://schemas.microsoft.com/office/drawing/2014/main" xmlns="" id="{6599A9B1-BE67-EEAB-1389-028FB4E2427B}"/>
              </a:ext>
            </a:extLst>
          </p:cNvPr>
          <p:cNvSpPr txBox="1"/>
          <p:nvPr/>
        </p:nvSpPr>
        <p:spPr>
          <a:xfrm>
            <a:off x="5100506" y="1208575"/>
            <a:ext cx="3816666" cy="1200329"/>
          </a:xfrm>
          <a:prstGeom prst="rect">
            <a:avLst/>
          </a:prstGeom>
          <a:solidFill>
            <a:schemeClr val="bg1"/>
          </a:solidFill>
          <a:ln>
            <a:solidFill>
              <a:schemeClr val="tx1">
                <a:lumMod val="75000"/>
                <a:lumOff val="25000"/>
              </a:schemeClr>
            </a:solidFill>
          </a:ln>
        </p:spPr>
        <p:txBody>
          <a:bodyPr wrap="square" rtlCol="0">
            <a:spAutoFit/>
          </a:bodyPr>
          <a:lstStyle/>
          <a:p>
            <a:r>
              <a:rPr lang="fr-BE" dirty="0" err="1"/>
              <a:t>Heating</a:t>
            </a:r>
            <a:r>
              <a:rPr lang="fr-BE" dirty="0"/>
              <a:t> : </a:t>
            </a:r>
            <a:r>
              <a:rPr lang="fr-BE" dirty="0" err="1"/>
              <a:t>November</a:t>
            </a:r>
            <a:r>
              <a:rPr lang="fr-BE" dirty="0"/>
              <a:t> 1st – April 15th</a:t>
            </a:r>
          </a:p>
          <a:p>
            <a:r>
              <a:rPr lang="fr-BE" dirty="0" err="1"/>
              <a:t>Cooling</a:t>
            </a:r>
            <a:r>
              <a:rPr lang="fr-BE" dirty="0"/>
              <a:t> : April 16th – </a:t>
            </a:r>
            <a:r>
              <a:rPr lang="fr-BE" dirty="0" err="1"/>
              <a:t>October</a:t>
            </a:r>
            <a:r>
              <a:rPr lang="fr-BE" dirty="0"/>
              <a:t> 31st</a:t>
            </a:r>
          </a:p>
          <a:p>
            <a:endParaRPr lang="fr-BE" dirty="0"/>
          </a:p>
          <a:p>
            <a:r>
              <a:rPr lang="fr-BE" dirty="0"/>
              <a:t>Start :     1 August 2017</a:t>
            </a:r>
          </a:p>
        </p:txBody>
      </p:sp>
      <mc:AlternateContent xmlns:mc="http://schemas.openxmlformats.org/markup-compatibility/2006" xmlns:a14="http://schemas.microsoft.com/office/drawing/2010/main">
        <mc:Choice Requires="a14">
          <p:sp>
            <p:nvSpPr>
              <p:cNvPr id="13" name="ZoneTexte 12"/>
              <p:cNvSpPr txBox="1"/>
              <p:nvPr/>
            </p:nvSpPr>
            <p:spPr>
              <a:xfrm>
                <a:off x="633847" y="4080056"/>
                <a:ext cx="3635932" cy="646331"/>
              </a:xfrm>
              <a:prstGeom prst="rect">
                <a:avLst/>
              </a:prstGeom>
              <a:noFill/>
            </p:spPr>
            <p:txBody>
              <a:bodyPr wrap="none" rtlCol="0">
                <a:spAutoFit/>
              </a:bodyPr>
              <a:lstStyle/>
              <a:p>
                <a:r>
                  <a:rPr lang="fr-BE" dirty="0"/>
                  <a:t>Shallow </a:t>
                </a:r>
                <a:r>
                  <a:rPr lang="fr-BE" dirty="0" err="1"/>
                  <a:t>aquifer</a:t>
                </a:r>
                <a:r>
                  <a:rPr lang="fr-BE" dirty="0"/>
                  <a:t>, </a:t>
                </a:r>
                <a14:m>
                  <m:oMath xmlns:m="http://schemas.openxmlformats.org/officeDocument/2006/math">
                    <m:r>
                      <a:rPr lang="fr-BE" i="1">
                        <a:latin typeface="Cambria Math" panose="02040503050406030204" pitchFamily="18" charset="0"/>
                        <a:ea typeface="Cambria Math" panose="02040503050406030204" pitchFamily="18" charset="0"/>
                      </a:rPr>
                      <m:t>∆</m:t>
                    </m:r>
                    <m:r>
                      <a:rPr lang="fr-BE" i="1">
                        <a:latin typeface="Cambria Math" panose="02040503050406030204" pitchFamily="18" charset="0"/>
                        <a:ea typeface="Cambria Math" panose="02040503050406030204" pitchFamily="18" charset="0"/>
                      </a:rPr>
                      <m:t>𝑇</m:t>
                    </m:r>
                    <m:r>
                      <a:rPr lang="fr-BE" i="1">
                        <a:latin typeface="Cambria Math" panose="02040503050406030204" pitchFamily="18" charset="0"/>
                        <a:ea typeface="Cambria Math" panose="02040503050406030204" pitchFamily="18" charset="0"/>
                      </a:rPr>
                      <m:t>=6°</m:t>
                    </m:r>
                    <m:r>
                      <a:rPr lang="fr-BE" i="1">
                        <a:latin typeface="Cambria Math" panose="02040503050406030204" pitchFamily="18" charset="0"/>
                        <a:ea typeface="Cambria Math" panose="02040503050406030204" pitchFamily="18" charset="0"/>
                      </a:rPr>
                      <m:t>𝐶</m:t>
                    </m:r>
                  </m:oMath>
                </a14:m>
                <a:endParaRPr lang="fr-FR"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fr-BE" dirty="0"/>
                        <m:t>Cooling</m:t>
                      </m:r>
                      <m:r>
                        <m:rPr>
                          <m:nor/>
                        </m:rPr>
                        <a:rPr lang="fr-BE" dirty="0"/>
                        <m:t> </m:t>
                      </m:r>
                      <m:r>
                        <m:rPr>
                          <m:nor/>
                        </m:rPr>
                        <a:rPr lang="fr-BE" dirty="0"/>
                        <m:t>demand</m:t>
                      </m:r>
                      <m:r>
                        <m:rPr>
                          <m:nor/>
                        </m:rPr>
                        <a:rPr lang="fr-BE" dirty="0"/>
                        <m:t> </m:t>
                      </m:r>
                      <m:r>
                        <m:rPr>
                          <m:nor/>
                        </m:rPr>
                        <a:rPr lang="fr-FR" b="0" i="0" dirty="0" smtClean="0"/>
                        <m:t>=</m:t>
                      </m:r>
                      <m:r>
                        <m:rPr>
                          <m:nor/>
                        </m:rPr>
                        <a:rPr lang="fr-BE" dirty="0"/>
                        <m:t> </m:t>
                      </m:r>
                      <m:r>
                        <m:rPr>
                          <m:nor/>
                        </m:rPr>
                        <a:rPr lang="fr-BE" dirty="0"/>
                        <m:t>Heating</m:t>
                      </m:r>
                      <m:r>
                        <m:rPr>
                          <m:nor/>
                        </m:rPr>
                        <a:rPr lang="fr-BE" dirty="0"/>
                        <m:t> </m:t>
                      </m:r>
                      <m:r>
                        <m:rPr>
                          <m:nor/>
                        </m:rPr>
                        <a:rPr lang="fr-BE" dirty="0"/>
                        <m:t>demand</m:t>
                      </m:r>
                    </m:oMath>
                  </m:oMathPara>
                </a14:m>
                <a:endParaRPr lang="fr-BE" dirty="0"/>
              </a:p>
            </p:txBody>
          </p:sp>
        </mc:Choice>
        <mc:Fallback xmlns="">
          <p:sp>
            <p:nvSpPr>
              <p:cNvPr id="13" name="ZoneTexte 12"/>
              <p:cNvSpPr txBox="1">
                <a:spLocks noRot="1" noChangeAspect="1" noMove="1" noResize="1" noEditPoints="1" noAdjustHandles="1" noChangeArrowheads="1" noChangeShapeType="1" noTextEdit="1"/>
              </p:cNvSpPr>
              <p:nvPr/>
            </p:nvSpPr>
            <p:spPr>
              <a:xfrm>
                <a:off x="633847" y="4080056"/>
                <a:ext cx="3635932" cy="646331"/>
              </a:xfrm>
              <a:prstGeom prst="rect">
                <a:avLst/>
              </a:prstGeom>
              <a:blipFill>
                <a:blip r:embed="rId5"/>
                <a:stretch>
                  <a:fillRect l="-1510" t="-4717" b="-7547"/>
                </a:stretch>
              </a:blipFill>
            </p:spPr>
            <p:txBody>
              <a:bodyPr/>
              <a:lstStyle/>
              <a:p>
                <a:r>
                  <a:rPr lang="fr-BE">
                    <a:noFill/>
                  </a:rPr>
                  <a:t> </a:t>
                </a:r>
              </a:p>
            </p:txBody>
          </p:sp>
        </mc:Fallback>
      </mc:AlternateContent>
      <p:sp>
        <p:nvSpPr>
          <p:cNvPr id="2" name="Rectangle 14">
            <a:extLst>
              <a:ext uri="{FF2B5EF4-FFF2-40B4-BE49-F238E27FC236}">
                <a16:creationId xmlns:a16="http://schemas.microsoft.com/office/drawing/2014/main" xmlns="" id="{5CD5F9E8-7C51-5AE0-29B3-9A5FA8771DC2}"/>
              </a:ext>
            </a:extLst>
          </p:cNvPr>
          <p:cNvSpPr txBox="1">
            <a:spLocks noChangeArrowheads="1"/>
          </p:cNvSpPr>
          <p:nvPr/>
        </p:nvSpPr>
        <p:spPr>
          <a:xfrm>
            <a:off x="37511" y="102392"/>
            <a:ext cx="6931742" cy="384522"/>
          </a:xfrm>
          <a:prstGeom prst="rect">
            <a:avLst/>
          </a:prstGeom>
          <a:noFill/>
          <a:ln/>
        </p:spPr>
        <p:txBody>
          <a:bodyPr vert="horz" lIns="91440" tIns="45720" rIns="91440" bIns="45720" rtlCol="0" anchor="ctr">
            <a:normAutofit fontScale="82500" lnSpcReduction="10000"/>
          </a:bodyPr>
          <a:lstStyle>
            <a:defPPr>
              <a:defRPr lang="fr-FR"/>
            </a:defPPr>
            <a:lvl1pPr defTabSz="342900">
              <a:spcBef>
                <a:spcPct val="0"/>
              </a:spcBef>
              <a:buNone/>
              <a:defRPr sz="2025" b="1">
                <a:solidFill>
                  <a:srgbClr val="0070C0"/>
                </a:solidFill>
                <a:latin typeface="Arial" panose="020B0604020202020204" pitchFamily="34" charset="0"/>
                <a:ea typeface="+mj-ea"/>
                <a:cs typeface="Arial" panose="020B0604020202020204" pitchFamily="34" charset="0"/>
              </a:defRPr>
            </a:lvl1pPr>
          </a:lstStyle>
          <a:p>
            <a:r>
              <a:rPr lang="en-US" dirty="0"/>
              <a:t>ATES main characteristics: </a:t>
            </a:r>
            <a:r>
              <a:rPr lang="fr-BE" dirty="0"/>
              <a:t>Building 2 – </a:t>
            </a:r>
            <a:r>
              <a:rPr lang="fr-BE" dirty="0" err="1"/>
              <a:t>based</a:t>
            </a:r>
            <a:r>
              <a:rPr lang="fr-BE" dirty="0"/>
              <a:t> on </a:t>
            </a:r>
            <a:r>
              <a:rPr lang="fr-BE" dirty="0" err="1"/>
              <a:t>historical</a:t>
            </a:r>
            <a:r>
              <a:rPr lang="fr-BE" dirty="0"/>
              <a:t> data </a:t>
            </a:r>
          </a:p>
        </p:txBody>
      </p:sp>
    </p:spTree>
    <p:extLst>
      <p:ext uri="{BB962C8B-B14F-4D97-AF65-F5344CB8AC3E}">
        <p14:creationId xmlns:p14="http://schemas.microsoft.com/office/powerpoint/2010/main" val="11428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 y="538512"/>
            <a:ext cx="5486411" cy="3657607"/>
          </a:xfrm>
          <a:prstGeom prst="rect">
            <a:avLst/>
          </a:prstGeom>
        </p:spPr>
      </p:pic>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8</a:t>
            </a:fld>
            <a:endParaRPr lang="fr-BE"/>
          </a:p>
        </p:txBody>
      </p:sp>
      <p:pic>
        <p:nvPicPr>
          <p:cNvPr id="10" name="Image 9" descr="Une image contenant texte, diagramme, capture d’écran, Plan&#10;&#10;Description générée automatiquement">
            <a:extLst>
              <a:ext uri="{FF2B5EF4-FFF2-40B4-BE49-F238E27FC236}">
                <a16:creationId xmlns:a16="http://schemas.microsoft.com/office/drawing/2014/main" xmlns="" id="{1ED1A3E8-9B19-F116-899F-17943273F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0506" y="2657656"/>
            <a:ext cx="3419113" cy="2417849"/>
          </a:xfrm>
          <a:prstGeom prst="rect">
            <a:avLst/>
          </a:prstGeom>
        </p:spPr>
      </p:pic>
      <p:sp>
        <p:nvSpPr>
          <p:cNvPr id="13" name="ZoneTexte 12"/>
          <p:cNvSpPr txBox="1"/>
          <p:nvPr/>
        </p:nvSpPr>
        <p:spPr>
          <a:xfrm>
            <a:off x="5827947" y="3826787"/>
            <a:ext cx="306494" cy="369332"/>
          </a:xfrm>
          <a:prstGeom prst="rect">
            <a:avLst/>
          </a:prstGeom>
          <a:noFill/>
        </p:spPr>
        <p:txBody>
          <a:bodyPr wrap="none" rtlCol="0">
            <a:spAutoFit/>
          </a:bodyPr>
          <a:lstStyle/>
          <a:p>
            <a:r>
              <a:rPr lang="fr-BE" b="1" dirty="0"/>
              <a:t>3</a:t>
            </a:r>
          </a:p>
        </p:txBody>
      </p:sp>
      <p:sp>
        <p:nvSpPr>
          <p:cNvPr id="14" name="ZoneTexte 13">
            <a:extLst>
              <a:ext uri="{FF2B5EF4-FFF2-40B4-BE49-F238E27FC236}">
                <a16:creationId xmlns:a16="http://schemas.microsoft.com/office/drawing/2014/main" xmlns="" id="{088854E8-C1E2-63FA-E11B-F7DF032ABAEA}"/>
              </a:ext>
            </a:extLst>
          </p:cNvPr>
          <p:cNvSpPr txBox="1"/>
          <p:nvPr/>
        </p:nvSpPr>
        <p:spPr>
          <a:xfrm>
            <a:off x="4928757" y="1385946"/>
            <a:ext cx="3913809" cy="1200329"/>
          </a:xfrm>
          <a:prstGeom prst="rect">
            <a:avLst/>
          </a:prstGeom>
          <a:noFill/>
          <a:ln>
            <a:solidFill>
              <a:schemeClr val="tx1">
                <a:lumMod val="75000"/>
                <a:lumOff val="25000"/>
              </a:schemeClr>
            </a:solidFill>
          </a:ln>
        </p:spPr>
        <p:txBody>
          <a:bodyPr wrap="square" rtlCol="0">
            <a:spAutoFit/>
          </a:bodyPr>
          <a:lstStyle/>
          <a:p>
            <a:r>
              <a:rPr lang="fr-BE" dirty="0" err="1"/>
              <a:t>Heating</a:t>
            </a:r>
            <a:r>
              <a:rPr lang="fr-BE" dirty="0"/>
              <a:t> : </a:t>
            </a:r>
            <a:r>
              <a:rPr lang="fr-BE" dirty="0" err="1"/>
              <a:t>September</a:t>
            </a:r>
            <a:r>
              <a:rPr lang="fr-BE" dirty="0"/>
              <a:t> 15th – March 31st</a:t>
            </a:r>
          </a:p>
          <a:p>
            <a:r>
              <a:rPr lang="fr-BE" dirty="0" err="1"/>
              <a:t>Cooling</a:t>
            </a:r>
            <a:r>
              <a:rPr lang="fr-BE" dirty="0"/>
              <a:t> : April 1st – </a:t>
            </a:r>
            <a:r>
              <a:rPr lang="fr-BE" dirty="0" err="1"/>
              <a:t>September</a:t>
            </a:r>
            <a:r>
              <a:rPr lang="fr-BE" dirty="0"/>
              <a:t> 14th</a:t>
            </a:r>
          </a:p>
          <a:p>
            <a:endParaRPr lang="fr-BE" dirty="0"/>
          </a:p>
          <a:p>
            <a:r>
              <a:rPr lang="fr-BE" dirty="0"/>
              <a:t>Start :    1 April 2020</a:t>
            </a:r>
          </a:p>
        </p:txBody>
      </p:sp>
      <mc:AlternateContent xmlns:mc="http://schemas.openxmlformats.org/markup-compatibility/2006" xmlns:a14="http://schemas.microsoft.com/office/drawing/2010/main">
        <mc:Choice Requires="a14">
          <p:sp>
            <p:nvSpPr>
              <p:cNvPr id="15" name="ZoneTexte 14"/>
              <p:cNvSpPr txBox="1"/>
              <p:nvPr/>
            </p:nvSpPr>
            <p:spPr>
              <a:xfrm>
                <a:off x="586474" y="4011453"/>
                <a:ext cx="4171422" cy="646331"/>
              </a:xfrm>
              <a:prstGeom prst="rect">
                <a:avLst/>
              </a:prstGeom>
              <a:noFill/>
            </p:spPr>
            <p:txBody>
              <a:bodyPr wrap="square" rtlCol="0">
                <a:spAutoFit/>
              </a:bodyPr>
              <a:lstStyle/>
              <a:p>
                <a:r>
                  <a:rPr lang="fr-BE" dirty="0"/>
                  <a:t>Deep </a:t>
                </a:r>
                <a:r>
                  <a:rPr lang="fr-BE" dirty="0" err="1"/>
                  <a:t>aquifer</a:t>
                </a:r>
                <a:r>
                  <a:rPr lang="fr-BE" dirty="0"/>
                  <a:t>, </a:t>
                </a:r>
                <a14:m>
                  <m:oMath xmlns:m="http://schemas.openxmlformats.org/officeDocument/2006/math">
                    <m:r>
                      <a:rPr lang="fr-BE" i="1">
                        <a:latin typeface="Cambria Math" panose="02040503050406030204" pitchFamily="18" charset="0"/>
                        <a:ea typeface="Cambria Math" panose="02040503050406030204" pitchFamily="18" charset="0"/>
                      </a:rPr>
                      <m:t>∆</m:t>
                    </m:r>
                    <m:r>
                      <a:rPr lang="fr-BE" i="1">
                        <a:latin typeface="Cambria Math" panose="02040503050406030204" pitchFamily="18" charset="0"/>
                        <a:ea typeface="Cambria Math" panose="02040503050406030204" pitchFamily="18" charset="0"/>
                      </a:rPr>
                      <m:t>𝑇</m:t>
                    </m:r>
                    <m:r>
                      <a:rPr lang="fr-BE" i="1">
                        <a:latin typeface="Cambria Math" panose="02040503050406030204" pitchFamily="18" charset="0"/>
                        <a:ea typeface="Cambria Math" panose="02040503050406030204" pitchFamily="18" charset="0"/>
                      </a:rPr>
                      <m:t>=6°</m:t>
                    </m:r>
                    <m:r>
                      <a:rPr lang="fr-BE" i="1">
                        <a:latin typeface="Cambria Math" panose="02040503050406030204" pitchFamily="18" charset="0"/>
                        <a:ea typeface="Cambria Math" panose="02040503050406030204" pitchFamily="18" charset="0"/>
                      </a:rPr>
                      <m:t>𝐶</m:t>
                    </m:r>
                  </m:oMath>
                </a14:m>
                <a:endParaRPr lang="fr-FR" dirty="0">
                  <a:ea typeface="Cambria Math" panose="02040503050406030204" pitchFamily="18" charset="0"/>
                </a:endParaRPr>
              </a:p>
              <a:p>
                <a:r>
                  <a:rPr lang="fr-BE" dirty="0" err="1"/>
                  <a:t>Demand</a:t>
                </a:r>
                <a:r>
                  <a:rPr lang="fr-BE" dirty="0"/>
                  <a:t> for </a:t>
                </a:r>
                <a:r>
                  <a:rPr lang="fr-BE" dirty="0" err="1"/>
                  <a:t>cooling</a:t>
                </a:r>
                <a:r>
                  <a:rPr lang="fr-BE" dirty="0"/>
                  <a:t> &lt; </a:t>
                </a:r>
                <a:r>
                  <a:rPr lang="fr-BE" dirty="0" err="1"/>
                  <a:t>Demand</a:t>
                </a:r>
                <a:r>
                  <a:rPr lang="fr-BE" dirty="0"/>
                  <a:t> for </a:t>
                </a:r>
                <a:r>
                  <a:rPr lang="fr-BE" dirty="0" err="1"/>
                  <a:t>heating</a:t>
                </a:r>
                <a:endParaRPr lang="fr-BE" dirty="0"/>
              </a:p>
            </p:txBody>
          </p:sp>
        </mc:Choice>
        <mc:Fallback xmlns="">
          <p:sp>
            <p:nvSpPr>
              <p:cNvPr id="15" name="ZoneTexte 14"/>
              <p:cNvSpPr txBox="1">
                <a:spLocks noRot="1" noChangeAspect="1" noMove="1" noResize="1" noEditPoints="1" noAdjustHandles="1" noChangeArrowheads="1" noChangeShapeType="1" noTextEdit="1"/>
              </p:cNvSpPr>
              <p:nvPr/>
            </p:nvSpPr>
            <p:spPr>
              <a:xfrm>
                <a:off x="586474" y="4011453"/>
                <a:ext cx="4171422" cy="646331"/>
              </a:xfrm>
              <a:prstGeom prst="rect">
                <a:avLst/>
              </a:prstGeom>
              <a:blipFill>
                <a:blip r:embed="rId5"/>
                <a:stretch>
                  <a:fillRect l="-1170" t="-4717" r="-1316" b="-14151"/>
                </a:stretch>
              </a:blipFill>
            </p:spPr>
            <p:txBody>
              <a:bodyPr/>
              <a:lstStyle/>
              <a:p>
                <a:r>
                  <a:rPr lang="fr-BE">
                    <a:noFill/>
                  </a:rPr>
                  <a:t> </a:t>
                </a:r>
              </a:p>
            </p:txBody>
          </p:sp>
        </mc:Fallback>
      </mc:AlternateContent>
      <p:sp>
        <p:nvSpPr>
          <p:cNvPr id="3" name="Rectangle 14">
            <a:extLst>
              <a:ext uri="{FF2B5EF4-FFF2-40B4-BE49-F238E27FC236}">
                <a16:creationId xmlns:a16="http://schemas.microsoft.com/office/drawing/2014/main" xmlns="" id="{3FC13D54-5A92-401D-A4E7-1DA0E61C05A9}"/>
              </a:ext>
            </a:extLst>
          </p:cNvPr>
          <p:cNvSpPr txBox="1">
            <a:spLocks noChangeArrowheads="1"/>
          </p:cNvSpPr>
          <p:nvPr/>
        </p:nvSpPr>
        <p:spPr>
          <a:xfrm>
            <a:off x="0" y="32593"/>
            <a:ext cx="6931742" cy="384522"/>
          </a:xfrm>
          <a:prstGeom prst="rect">
            <a:avLst/>
          </a:prstGeom>
          <a:noFill/>
          <a:ln/>
        </p:spPr>
        <p:txBody>
          <a:bodyPr vert="horz" lIns="91440" tIns="45720" rIns="91440" bIns="45720" rtlCol="0" anchor="ctr">
            <a:normAutofit fontScale="82500" lnSpcReduction="10000"/>
          </a:bodyPr>
          <a:lstStyle>
            <a:defPPr>
              <a:defRPr lang="fr-FR"/>
            </a:defPPr>
            <a:lvl1pPr defTabSz="342900">
              <a:spcBef>
                <a:spcPct val="0"/>
              </a:spcBef>
              <a:buNone/>
              <a:defRPr sz="2025" b="1">
                <a:solidFill>
                  <a:srgbClr val="0070C0"/>
                </a:solidFill>
                <a:latin typeface="Arial" panose="020B0604020202020204" pitchFamily="34" charset="0"/>
                <a:ea typeface="+mj-ea"/>
                <a:cs typeface="Arial" panose="020B0604020202020204" pitchFamily="34" charset="0"/>
              </a:defRPr>
            </a:lvl1pPr>
          </a:lstStyle>
          <a:p>
            <a:r>
              <a:rPr lang="en-US" dirty="0"/>
              <a:t>ATES main characteristics: </a:t>
            </a:r>
            <a:r>
              <a:rPr lang="fr-BE" dirty="0"/>
              <a:t>Building 3 – </a:t>
            </a:r>
            <a:r>
              <a:rPr lang="fr-BE" dirty="0" err="1"/>
              <a:t>based</a:t>
            </a:r>
            <a:r>
              <a:rPr lang="fr-BE" dirty="0"/>
              <a:t> on </a:t>
            </a:r>
            <a:r>
              <a:rPr lang="fr-BE" dirty="0" err="1"/>
              <a:t>historical</a:t>
            </a:r>
            <a:r>
              <a:rPr lang="fr-BE" dirty="0"/>
              <a:t> data </a:t>
            </a:r>
          </a:p>
        </p:txBody>
      </p:sp>
    </p:spTree>
    <p:extLst>
      <p:ext uri="{BB962C8B-B14F-4D97-AF65-F5344CB8AC3E}">
        <p14:creationId xmlns:p14="http://schemas.microsoft.com/office/powerpoint/2010/main" val="28308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90352"/>
            <a:ext cx="4796342" cy="3197561"/>
          </a:xfrm>
          <a:prstGeom prst="rect">
            <a:avLst/>
          </a:prstGeom>
        </p:spPr>
      </p:pic>
      <p:sp>
        <p:nvSpPr>
          <p:cNvPr id="5" name="Espace réservé du numéro de diapositive 4">
            <a:extLst>
              <a:ext uri="{FF2B5EF4-FFF2-40B4-BE49-F238E27FC236}">
                <a16:creationId xmlns:a16="http://schemas.microsoft.com/office/drawing/2014/main" xmlns="" id="{0CDEB568-F50E-4C7D-8304-794E51E6A264}"/>
              </a:ext>
            </a:extLst>
          </p:cNvPr>
          <p:cNvSpPr>
            <a:spLocks noGrp="1"/>
          </p:cNvSpPr>
          <p:nvPr>
            <p:ph type="sldNum" sz="quarter" idx="12"/>
          </p:nvPr>
        </p:nvSpPr>
        <p:spPr/>
        <p:txBody>
          <a:bodyPr/>
          <a:lstStyle/>
          <a:p>
            <a:fld id="{FFBBB58F-2BD1-4015-9FC1-F074DAE22C1B}" type="slidenum">
              <a:rPr lang="fr-BE" smtClean="0"/>
              <a:t>9</a:t>
            </a:fld>
            <a:endParaRPr lang="fr-BE"/>
          </a:p>
        </p:txBody>
      </p:sp>
      <p:sp>
        <p:nvSpPr>
          <p:cNvPr id="9" name="Rectangle 14"/>
          <p:cNvSpPr txBox="1">
            <a:spLocks noChangeArrowheads="1"/>
          </p:cNvSpPr>
          <p:nvPr/>
        </p:nvSpPr>
        <p:spPr>
          <a:xfrm>
            <a:off x="0" y="32593"/>
            <a:ext cx="5715000" cy="384522"/>
          </a:xfrm>
          <a:prstGeom prst="rect">
            <a:avLst/>
          </a:prstGeom>
          <a:noFill/>
          <a:ln/>
        </p:spPr>
        <p:txBody>
          <a:bodyPr vert="horz" lIns="91440" tIns="45720" rIns="91440" bIns="45720" rtlCol="0" anchor="ctr">
            <a:normAutofit fontScale="90000"/>
          </a:bodyPr>
          <a:lstStyle>
            <a:defPPr>
              <a:defRPr lang="fr-FR"/>
            </a:defPPr>
            <a:lvl1pPr defTabSz="342900">
              <a:spcBef>
                <a:spcPct val="0"/>
              </a:spcBef>
              <a:buNone/>
              <a:defRPr sz="2025" b="1">
                <a:solidFill>
                  <a:srgbClr val="0070C0"/>
                </a:solidFill>
                <a:latin typeface="Arial" panose="020B0604020202020204" pitchFamily="34" charset="0"/>
                <a:ea typeface="+mj-ea"/>
                <a:cs typeface="Arial" panose="020B0604020202020204" pitchFamily="34" charset="0"/>
              </a:defRPr>
            </a:lvl1pPr>
          </a:lstStyle>
          <a:p>
            <a:r>
              <a:rPr lang="en-US" dirty="0"/>
              <a:t>ATES main characteristics: Building 4 – Scenario 1 </a:t>
            </a:r>
          </a:p>
        </p:txBody>
      </p:sp>
      <p:pic>
        <p:nvPicPr>
          <p:cNvPr id="10" name="Image 9" descr="Une image contenant texte, diagramme, capture d’écran, Plan&#10;&#10;Description générée automatiquement">
            <a:extLst>
              <a:ext uri="{FF2B5EF4-FFF2-40B4-BE49-F238E27FC236}">
                <a16:creationId xmlns:a16="http://schemas.microsoft.com/office/drawing/2014/main" xmlns="" id="{1ED1A3E8-9B19-F116-899F-17943273F6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7687" y="2480347"/>
            <a:ext cx="3419113" cy="2417849"/>
          </a:xfrm>
          <a:prstGeom prst="rect">
            <a:avLst/>
          </a:prstGeom>
        </p:spPr>
      </p:pic>
      <p:sp>
        <p:nvSpPr>
          <p:cNvPr id="16" name="ZoneTexte 15"/>
          <p:cNvSpPr txBox="1"/>
          <p:nvPr/>
        </p:nvSpPr>
        <p:spPr>
          <a:xfrm>
            <a:off x="6403159" y="4418121"/>
            <a:ext cx="306494" cy="369332"/>
          </a:xfrm>
          <a:prstGeom prst="rect">
            <a:avLst/>
          </a:prstGeom>
          <a:noFill/>
        </p:spPr>
        <p:txBody>
          <a:bodyPr wrap="none" rtlCol="0">
            <a:spAutoFit/>
          </a:bodyPr>
          <a:lstStyle/>
          <a:p>
            <a:r>
              <a:rPr lang="fr-BE" b="1" dirty="0"/>
              <a:t>4</a:t>
            </a:r>
          </a:p>
        </p:txBody>
      </p:sp>
      <p:sp>
        <p:nvSpPr>
          <p:cNvPr id="17" name="ZoneTexte 16">
            <a:extLst>
              <a:ext uri="{FF2B5EF4-FFF2-40B4-BE49-F238E27FC236}">
                <a16:creationId xmlns:a16="http://schemas.microsoft.com/office/drawing/2014/main" xmlns="" id="{088854E8-C1E2-63FA-E11B-F7DF032ABAEA}"/>
              </a:ext>
            </a:extLst>
          </p:cNvPr>
          <p:cNvSpPr txBox="1"/>
          <p:nvPr/>
        </p:nvSpPr>
        <p:spPr>
          <a:xfrm>
            <a:off x="4451498" y="1115541"/>
            <a:ext cx="4796342" cy="1200329"/>
          </a:xfrm>
          <a:prstGeom prst="rect">
            <a:avLst/>
          </a:prstGeom>
          <a:noFill/>
          <a:ln>
            <a:solidFill>
              <a:schemeClr val="tx1">
                <a:lumMod val="75000"/>
                <a:lumOff val="25000"/>
              </a:schemeClr>
            </a:solidFill>
          </a:ln>
        </p:spPr>
        <p:txBody>
          <a:bodyPr wrap="square" rtlCol="0">
            <a:spAutoFit/>
          </a:bodyPr>
          <a:lstStyle/>
          <a:p>
            <a:r>
              <a:rPr lang="fr-BE" dirty="0" err="1"/>
              <a:t>Heating</a:t>
            </a:r>
            <a:r>
              <a:rPr lang="fr-BE" dirty="0"/>
              <a:t> : </a:t>
            </a:r>
            <a:r>
              <a:rPr lang="fr-BE" dirty="0" err="1"/>
              <a:t>September</a:t>
            </a:r>
            <a:r>
              <a:rPr lang="fr-BE" dirty="0"/>
              <a:t> 15th – March 31st</a:t>
            </a:r>
          </a:p>
          <a:p>
            <a:r>
              <a:rPr lang="fr-BE" dirty="0" err="1"/>
              <a:t>Cooling</a:t>
            </a:r>
            <a:r>
              <a:rPr lang="fr-BE" dirty="0"/>
              <a:t> : April 1st – </a:t>
            </a:r>
            <a:r>
              <a:rPr lang="fr-BE" dirty="0" err="1"/>
              <a:t>September</a:t>
            </a:r>
            <a:r>
              <a:rPr lang="fr-BE" dirty="0"/>
              <a:t> 14th</a:t>
            </a:r>
          </a:p>
          <a:p>
            <a:r>
              <a:rPr lang="fr-BE" dirty="0"/>
              <a:t>Scenario1 : </a:t>
            </a:r>
            <a:r>
              <a:rPr lang="fr-BE" dirty="0" err="1"/>
              <a:t>Same</a:t>
            </a:r>
            <a:r>
              <a:rPr lang="fr-BE" dirty="0"/>
              <a:t> </a:t>
            </a:r>
            <a:r>
              <a:rPr lang="fr-BE" dirty="0" err="1"/>
              <a:t>demand</a:t>
            </a:r>
            <a:r>
              <a:rPr lang="fr-BE" dirty="0"/>
              <a:t>/surface as building 3</a:t>
            </a:r>
          </a:p>
          <a:p>
            <a:r>
              <a:rPr lang="fr-BE" dirty="0"/>
              <a:t>Start :    1st </a:t>
            </a:r>
            <a:r>
              <a:rPr lang="fr-BE" dirty="0" err="1"/>
              <a:t>October</a:t>
            </a:r>
            <a:r>
              <a:rPr lang="fr-BE" dirty="0"/>
              <a:t> 2024</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xmlns="" id="{EEED0E1E-9879-2436-8FE7-34E914F15A9A}"/>
                  </a:ext>
                </a:extLst>
              </p:cNvPr>
              <p:cNvSpPr txBox="1"/>
              <p:nvPr/>
            </p:nvSpPr>
            <p:spPr>
              <a:xfrm>
                <a:off x="280075" y="3887913"/>
                <a:ext cx="4987611" cy="646331"/>
              </a:xfrm>
              <a:prstGeom prst="rect">
                <a:avLst/>
              </a:prstGeom>
              <a:noFill/>
            </p:spPr>
            <p:txBody>
              <a:bodyPr wrap="square" rtlCol="0">
                <a:spAutoFit/>
              </a:bodyPr>
              <a:lstStyle/>
              <a:p>
                <a:r>
                  <a:rPr lang="fr-BE" dirty="0"/>
                  <a:t>Deep </a:t>
                </a:r>
                <a:r>
                  <a:rPr lang="fr-BE" dirty="0" err="1"/>
                  <a:t>aquifer</a:t>
                </a:r>
                <a:r>
                  <a:rPr lang="fr-BE" dirty="0"/>
                  <a:t>, </a:t>
                </a:r>
                <a14:m>
                  <m:oMath xmlns:m="http://schemas.openxmlformats.org/officeDocument/2006/math">
                    <m:r>
                      <a:rPr lang="fr-BE" i="1">
                        <a:latin typeface="Cambria Math" panose="02040503050406030204" pitchFamily="18" charset="0"/>
                        <a:ea typeface="Cambria Math" panose="02040503050406030204" pitchFamily="18" charset="0"/>
                      </a:rPr>
                      <m:t>∆</m:t>
                    </m:r>
                    <m:r>
                      <a:rPr lang="fr-BE" i="1">
                        <a:latin typeface="Cambria Math" panose="02040503050406030204" pitchFamily="18" charset="0"/>
                        <a:ea typeface="Cambria Math" panose="02040503050406030204" pitchFamily="18" charset="0"/>
                      </a:rPr>
                      <m:t>𝑇</m:t>
                    </m:r>
                    <m:r>
                      <a:rPr lang="fr-BE" i="1">
                        <a:latin typeface="Cambria Math" panose="02040503050406030204" pitchFamily="18" charset="0"/>
                        <a:ea typeface="Cambria Math" panose="02040503050406030204" pitchFamily="18" charset="0"/>
                      </a:rPr>
                      <m:t>=6°</m:t>
                    </m:r>
                    <m:r>
                      <a:rPr lang="fr-BE" i="1">
                        <a:latin typeface="Cambria Math" panose="02040503050406030204" pitchFamily="18" charset="0"/>
                        <a:ea typeface="Cambria Math" panose="02040503050406030204" pitchFamily="18" charset="0"/>
                      </a:rPr>
                      <m:t>𝐶</m:t>
                    </m:r>
                  </m:oMath>
                </a14:m>
                <a:endParaRPr lang="fr-FR" dirty="0">
                  <a:ea typeface="Cambria Math" panose="02040503050406030204" pitchFamily="18" charset="0"/>
                </a:endParaRPr>
              </a:p>
              <a:p>
                <a:r>
                  <a:rPr lang="fr-BE" dirty="0"/>
                  <a:t>Scenario 1 : </a:t>
                </a:r>
                <a:r>
                  <a:rPr lang="fr-BE" dirty="0" err="1"/>
                  <a:t>Cooling</a:t>
                </a:r>
                <a:r>
                  <a:rPr lang="fr-BE" dirty="0"/>
                  <a:t> </a:t>
                </a:r>
                <a:r>
                  <a:rPr lang="fr-BE" dirty="0" err="1"/>
                  <a:t>demand</a:t>
                </a:r>
                <a:r>
                  <a:rPr lang="fr-BE" dirty="0"/>
                  <a:t> &lt; </a:t>
                </a:r>
                <a:r>
                  <a:rPr lang="fr-BE" dirty="0" err="1"/>
                  <a:t>Heating</a:t>
                </a:r>
                <a:r>
                  <a:rPr lang="fr-BE" dirty="0"/>
                  <a:t> </a:t>
                </a:r>
                <a:r>
                  <a:rPr lang="fr-BE" dirty="0" err="1"/>
                  <a:t>demand</a:t>
                </a:r>
                <a:endParaRPr lang="fr-BE" dirty="0"/>
              </a:p>
            </p:txBody>
          </p:sp>
        </mc:Choice>
        <mc:Fallback xmlns="">
          <p:sp>
            <p:nvSpPr>
              <p:cNvPr id="3" name="ZoneTexte 2">
                <a:extLst>
                  <a:ext uri="{FF2B5EF4-FFF2-40B4-BE49-F238E27FC236}">
                    <a16:creationId xmlns:a16="http://schemas.microsoft.com/office/drawing/2014/main" id="{EEED0E1E-9879-2436-8FE7-34E914F15A9A}"/>
                  </a:ext>
                </a:extLst>
              </p:cNvPr>
              <p:cNvSpPr txBox="1">
                <a:spLocks noRot="1" noChangeAspect="1" noMove="1" noResize="1" noEditPoints="1" noAdjustHandles="1" noChangeArrowheads="1" noChangeShapeType="1" noTextEdit="1"/>
              </p:cNvSpPr>
              <p:nvPr/>
            </p:nvSpPr>
            <p:spPr>
              <a:xfrm>
                <a:off x="280075" y="3887913"/>
                <a:ext cx="4987611" cy="646331"/>
              </a:xfrm>
              <a:prstGeom prst="rect">
                <a:avLst/>
              </a:prstGeom>
              <a:blipFill>
                <a:blip r:embed="rId5"/>
                <a:stretch>
                  <a:fillRect l="-1100" t="-5660" b="-14151"/>
                </a:stretch>
              </a:blipFill>
            </p:spPr>
            <p:txBody>
              <a:bodyPr/>
              <a:lstStyle/>
              <a:p>
                <a:r>
                  <a:rPr lang="fr-BE">
                    <a:noFill/>
                  </a:rPr>
                  <a:t> </a:t>
                </a:r>
              </a:p>
            </p:txBody>
          </p:sp>
        </mc:Fallback>
      </mc:AlternateContent>
    </p:spTree>
    <p:extLst>
      <p:ext uri="{BB962C8B-B14F-4D97-AF65-F5344CB8AC3E}">
        <p14:creationId xmlns:p14="http://schemas.microsoft.com/office/powerpoint/2010/main" val="10565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3766</TotalTime>
  <Words>939</Words>
  <Application>Microsoft Office PowerPoint</Application>
  <PresentationFormat>Affichage à l'écran (16:9)</PresentationFormat>
  <Paragraphs>173</Paragraphs>
  <Slides>17</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Calibri</vt:lpstr>
      <vt:lpstr>Calibri Light</vt:lpstr>
      <vt:lpstr>Cambria Math</vt:lpstr>
      <vt:lpstr>SFRM1200</vt:lpstr>
      <vt:lpstr>Wingdings</vt:lpstr>
      <vt:lpstr>Thème Office</vt:lpstr>
      <vt:lpstr>Présentation PowerPoint</vt:lpstr>
      <vt:lpstr>The underground… a source of energy/storage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Scenario 1: shallow aquifer </vt:lpstr>
      <vt:lpstr>End of winter</vt:lpstr>
      <vt:lpstr>End of winter</vt:lpstr>
      <vt:lpstr>Présentation PowerPoint</vt:lpstr>
      <vt:lpstr>Présentation PowerPoint</vt:lpstr>
      <vt:lpstr>End of winter</vt:lpstr>
      <vt:lpstr>Présentation PowerPoint</vt:lpstr>
    </vt:vector>
  </TitlesOfParts>
  <Company>ULG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Dassargues</dc:creator>
  <cp:lastModifiedBy>Alain Dassargues</cp:lastModifiedBy>
  <cp:revision>349</cp:revision>
  <cp:lastPrinted>2024-09-06T14:46:33Z</cp:lastPrinted>
  <dcterms:created xsi:type="dcterms:W3CDTF">2018-11-29T16:02:22Z</dcterms:created>
  <dcterms:modified xsi:type="dcterms:W3CDTF">2024-09-12T06:18:35Z</dcterms:modified>
</cp:coreProperties>
</file>