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309" r:id="rId3"/>
    <p:sldId id="332" r:id="rId4"/>
    <p:sldId id="324" r:id="rId5"/>
    <p:sldId id="335" r:id="rId6"/>
    <p:sldId id="325" r:id="rId7"/>
    <p:sldId id="310" r:id="rId8"/>
    <p:sldId id="336" r:id="rId9"/>
    <p:sldId id="340" r:id="rId10"/>
    <p:sldId id="326" r:id="rId11"/>
    <p:sldId id="329" r:id="rId12"/>
    <p:sldId id="330" r:id="rId13"/>
    <p:sldId id="334" r:id="rId14"/>
    <p:sldId id="331" r:id="rId15"/>
    <p:sldId id="327" r:id="rId16"/>
    <p:sldId id="341" r:id="rId17"/>
  </p:sldIdLst>
  <p:sldSz cx="12192000" cy="6858000"/>
  <p:notesSz cx="6858000" cy="9144000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C14"/>
    <a:srgbClr val="5B7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397F5-D558-47C5-9C36-6D107143D21D}" type="datetimeFigureOut">
              <a:rPr lang="fr-BE" smtClean="0"/>
              <a:t>16-09-24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4114-651A-4ECF-A2A2-304C039A0B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684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D'INTRODUCTION 1 / page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r>
              <a:rPr lang="fr-FR" baseline="0" dirty="0"/>
              <a:t> </a:t>
            </a:r>
          </a:p>
          <a:p>
            <a:r>
              <a:rPr lang="fr-FR" baseline="0" dirty="0"/>
              <a:t>Si vous souhaitez modifier la photo de fond : </a:t>
            </a:r>
          </a:p>
          <a:p>
            <a:pPr marL="181154" indent="-181154">
              <a:buFontTx/>
              <a:buChar char="-"/>
            </a:pPr>
            <a:r>
              <a:rPr lang="fr-FR" baseline="0" dirty="0"/>
              <a:t>Allez dans le menu « Affichage » &gt; « Masques » &gt; « Masque des diapositives »</a:t>
            </a:r>
          </a:p>
          <a:p>
            <a:pPr marL="181154" indent="-181154">
              <a:buFontTx/>
              <a:buChar char="-"/>
            </a:pPr>
            <a:r>
              <a:rPr lang="fr-FR" baseline="0" dirty="0"/>
              <a:t>Supprimez l’image du drapeau déjà présente</a:t>
            </a:r>
          </a:p>
          <a:p>
            <a:pPr marL="181154" indent="-181154">
              <a:buFontTx/>
              <a:buChar char="-"/>
            </a:pPr>
            <a:r>
              <a:rPr lang="fr-FR" baseline="0" dirty="0"/>
              <a:t>Allez dans « Insertion » &gt; « Photo » et chargez votre image (en veillant à la bonne qualité de celle-ci)</a:t>
            </a:r>
          </a:p>
          <a:p>
            <a:pPr marL="181154" indent="-181154">
              <a:buFontTx/>
              <a:buChar char="-"/>
            </a:pPr>
            <a:r>
              <a:rPr lang="fr-FR" baseline="0" dirty="0"/>
              <a:t>Placez celle-ci en « Arrière-plan » via le menu « Réorganiser »   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78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4114-651A-4ECF-A2A2-304C039A0BBD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111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4114-651A-4ECF-A2A2-304C039A0BB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627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4114-651A-4ECF-A2A2-304C039A0BB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762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4114-651A-4ECF-A2A2-304C039A0BBD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152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2E0B7-F746-0AE6-7B1B-3A64B6981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5FB8F7-2C0F-8FE3-0ADA-EEAC5EBBD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2BE23B-7713-764B-35FD-C3F0572E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51A-215F-4C56-9F39-5778E1974B5B}" type="datetime1">
              <a:rPr lang="fr-FR" smtClean="0"/>
              <a:t>16/09/2024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91E2D-88AD-67BA-BA2D-1A8E4358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A3E2D-CB18-2DE4-42D4-C29CE987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885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14C50-D45B-66F9-2729-879D630D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78F89E-2488-2117-5614-F5267D090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CE7C4-923D-AAA2-6F73-B0AB1DC1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5B44-E508-44C3-971C-D90FCDDDA31F}" type="datetime1">
              <a:rPr lang="fr-FR" smtClean="0"/>
              <a:t>16/09/2024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A0626C-21D7-D70B-4480-030EEC2F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C576D5-E192-E62D-43AF-8B8DC4CC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72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1338402-8C86-E4E8-35DD-B1AF55B45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A928CB-AE91-6AF7-26E7-9101C6BE4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7B993-FE34-B2B0-6A9F-8A7810F9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8EA5-8D27-4CD2-973A-22B020A0AD9C}" type="datetime1">
              <a:rPr lang="fr-FR" smtClean="0"/>
              <a:t>16/09/2024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AD8B4D-1CF9-A59C-E1CF-D94F3513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A0DFC-A427-AD65-2DFE-C2408F6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075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-gembloux-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300068" cy="68580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1029154" y="1242470"/>
            <a:ext cx="11162845" cy="5615532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3747592"/>
            <a:ext cx="6176712" cy="3110408"/>
          </a:xfrm>
          <a:prstGeom prst="rtTriangle">
            <a:avLst/>
          </a:prstGeom>
          <a:solidFill>
            <a:srgbClr val="7DB92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5496173" y="1"/>
            <a:ext cx="6695827" cy="336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4875700" y="4809815"/>
            <a:ext cx="6869827" cy="695069"/>
          </a:xfrm>
        </p:spPr>
        <p:txBody>
          <a:bodyPr>
            <a:normAutofit/>
          </a:bodyPr>
          <a:lstStyle>
            <a:lvl1pPr algn="r">
              <a:defRPr sz="4267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75700" y="5568900"/>
            <a:ext cx="6869827" cy="780931"/>
          </a:xfrm>
        </p:spPr>
        <p:txBody>
          <a:bodyPr>
            <a:noAutofit/>
          </a:bodyPr>
          <a:lstStyle>
            <a:lvl1pPr marL="0" indent="0" algn="r">
              <a:buNone/>
              <a:defRPr sz="3200"/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3200"/>
            </a:lvl4pPr>
            <a:lvl5pPr marL="2438339" indent="0" algn="ctr">
              <a:buNone/>
              <a:defRPr sz="32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Gembloux_AgroBioTech_Logo_RVB_pos@2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70" y="315304"/>
            <a:ext cx="2926853" cy="12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9112-C3E0-4FD5-BE33-70F99FAD553F}" type="datetime1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700303"/>
            <a:ext cx="10972800" cy="457085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854234"/>
            <a:ext cx="10185561" cy="756465"/>
          </a:xfrm>
        </p:spPr>
        <p:txBody>
          <a:bodyPr>
            <a:normAutofit/>
          </a:bodyPr>
          <a:lstStyle>
            <a:lvl1pPr algn="l">
              <a:defRPr sz="4267" b="0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0" name="Image 9" descr="uLIEGE_Gembloux_AgroBioTech_U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0" y="97740"/>
            <a:ext cx="66761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7183B-BEBB-D489-B7E2-ED2F272A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49AECF-752F-AE02-743D-7374F8AA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E50286-DAED-BF83-B3D2-E35DC6BB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7498-4A37-4A0E-8A68-C7D64509B45D}" type="datetime1">
              <a:rPr lang="fr-FR" smtClean="0"/>
              <a:t>16/09/2024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BF228-0C8B-5A47-2E2A-E2B31595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B2A688-7AF8-893C-4477-0415DEDB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689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5618D-1331-2BD1-EC0B-D0FACF86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50D8CE-6500-9498-8B43-B8C046C8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FDD02D-F65C-EE53-E74D-C3281CF2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DF6B-4065-4D5E-BC06-466CDEF56FB7}" type="datetime1">
              <a:rPr lang="fr-FR" smtClean="0"/>
              <a:t>16/09/2024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959AF-F78B-DDEF-D83C-0BED2EFF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42BDA-D0D4-554A-0531-CB025F6B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82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6A7F8-16CE-F20D-3B00-DD4D902F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47A70-6484-B11F-8EA8-22ED0B5E6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18B371-9125-D026-EA47-0D4D1433F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604417-C484-258A-CD42-32BC2C1D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F1B-3CE6-4221-8A86-C14EA97F5B1F}" type="datetime1">
              <a:rPr lang="fr-FR" smtClean="0"/>
              <a:t>16/09/2024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D83137-6D18-9F3B-8FCE-214072D7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9595F5-2975-2904-8ECC-86FDA4A4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601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F6491-E5F7-A67C-4FBD-62DD8F02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8278CB-9550-1155-73A1-52BF95160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B8E457-81CB-A3CD-B080-90AA8BD53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AC3F3B-FBAF-9A7B-901F-2CD454748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3B7DD6-DC52-4A2D-6B35-EBBC35332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5CBF68-964F-3A07-3AC4-BD0C2016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7533-61D8-43C4-ADBC-A0D7E47CB030}" type="datetime1">
              <a:rPr lang="fr-FR" smtClean="0"/>
              <a:t>16/09/2024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27E540-F179-A6AA-9C9C-2C042684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684CA0-5A29-F53A-A4D1-D11163F2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7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5AE39-A7B3-3A6D-6146-5BC164D0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30C200-2CCA-6CD7-BF6C-88B872C5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DD72-869C-4893-AD14-C5933BD199EB}" type="datetime1">
              <a:rPr lang="fr-FR" smtClean="0"/>
              <a:t>16/09/2024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938C3-21DA-EDA7-47C3-1DAB466A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58440F-473A-4A87-E1B1-951911A2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310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FE1EC2-7644-AA09-35D2-BDB26BA8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92C-8E3A-450F-8EB6-8A2B89C2E6C1}" type="datetime1">
              <a:rPr lang="fr-FR" smtClean="0"/>
              <a:t>16/09/2024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9B5EBF-26F4-8106-9CB3-544A14E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DB86C3-9686-BE9E-6FA6-58252368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168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1F163-538E-B10D-EB44-083A3937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787817-DB91-AD59-8AAB-3A0D5BDE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5E7DF1-C012-2A3D-EA12-9DFCB49AD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4D236E-0379-0B4C-AC70-38E92736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18F7-1A8C-4BD1-B7BF-3D50E7BBE69E}" type="datetime1">
              <a:rPr lang="fr-FR" smtClean="0"/>
              <a:t>16/09/2024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917E9-34C6-E8EE-10C1-2C012357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94FF71-DFFE-0F49-BF7D-874F196E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758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BBCCA-185D-CD24-5BD2-3C0B5052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88703B-9095-2D5D-84E2-37D3494DC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2F3D31-1BC1-2003-1EFC-F887EF043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C15FED-90A5-B5FF-FF21-01BE4922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E474-E9E6-462C-8708-FB2D9CDC29D4}" type="datetime1">
              <a:rPr lang="fr-FR" smtClean="0"/>
              <a:t>16/09/2024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634197-5E34-8965-68BE-851D4D3E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F87D72-4DB0-FAC4-D0A1-81F4242B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531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80172C-8FE0-C973-AFAD-14E12D80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DE3A70-8FF7-3BF3-2499-842549731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7F987B-C9C7-3395-9C34-C63CF76F4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73A02-0D88-4166-AA7A-49775C65B409}" type="datetime1">
              <a:rPr lang="fr-FR" smtClean="0"/>
              <a:t>16/09/2024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1546EF-B981-987A-547A-5BD37B033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E622A0-AB65-6831-0C2A-8C565A8C4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9F53F-0D3E-4D30-8DBE-9A5D075CD56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974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75" y="3889140"/>
            <a:ext cx="6086087" cy="12035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Into</a:t>
            </a:r>
            <a:r>
              <a:rPr lang="fr-FR" dirty="0">
                <a:solidFill>
                  <a:schemeClr val="tx1"/>
                </a:solidFill>
              </a:rPr>
              <a:t> the </a:t>
            </a:r>
            <a:r>
              <a:rPr lang="fr-FR" dirty="0" err="1">
                <a:solidFill>
                  <a:schemeClr val="tx1"/>
                </a:solidFill>
              </a:rPr>
              <a:t>depths</a:t>
            </a:r>
            <a:r>
              <a:rPr lang="fr-FR" dirty="0">
                <a:solidFill>
                  <a:schemeClr val="tx1"/>
                </a:solidFill>
              </a:rPr>
              <a:t>: the challenge of </a:t>
            </a:r>
            <a:r>
              <a:rPr lang="fr-FR" dirty="0" err="1">
                <a:solidFill>
                  <a:schemeClr val="tx1"/>
                </a:solidFill>
              </a:rPr>
              <a:t>belowground</a:t>
            </a:r>
            <a:r>
              <a:rPr lang="fr-FR" dirty="0">
                <a:solidFill>
                  <a:schemeClr val="tx1"/>
                </a:solidFill>
              </a:rPr>
              <a:t> VOC sampling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-147484" y="5353061"/>
            <a:ext cx="11838039" cy="1134131"/>
          </a:xfrm>
        </p:spPr>
        <p:txBody>
          <a:bodyPr/>
          <a:lstStyle/>
          <a:p>
            <a:r>
              <a:rPr lang="fr-FR" sz="2400" dirty="0"/>
              <a:t>Marie-Laure Fauconnier</a:t>
            </a:r>
            <a:r>
              <a:rPr lang="fr-FR" sz="2400" baseline="30000" dirty="0"/>
              <a:t>1</a:t>
            </a:r>
            <a:r>
              <a:rPr lang="fr-FR" sz="2400" dirty="0"/>
              <a:t>, Manon Genva</a:t>
            </a:r>
            <a:r>
              <a:rPr lang="fr-FR" sz="2400" baseline="30000" dirty="0"/>
              <a:t>1</a:t>
            </a:r>
            <a:r>
              <a:rPr lang="fr-FR" sz="2400" dirty="0"/>
              <a:t>, Clément Burgeon</a:t>
            </a:r>
            <a:r>
              <a:rPr lang="fr-FR" sz="2400" baseline="30000" dirty="0"/>
              <a:t>1</a:t>
            </a:r>
            <a:r>
              <a:rPr lang="fr-FR" sz="2400" dirty="0"/>
              <a:t> and Benjamin Delory</a:t>
            </a:r>
            <a:r>
              <a:rPr lang="fr-FR" sz="2400" baseline="30000" dirty="0"/>
              <a:t>2</a:t>
            </a:r>
          </a:p>
          <a:p>
            <a:r>
              <a:rPr lang="fr-FR" sz="1400" dirty="0"/>
              <a:t>1: </a:t>
            </a:r>
            <a:r>
              <a:rPr lang="fr-FR" sz="1400" dirty="0" err="1"/>
              <a:t>Laboratory</a:t>
            </a:r>
            <a:r>
              <a:rPr lang="fr-FR" sz="1400" dirty="0"/>
              <a:t> of Chemistry of Natural </a:t>
            </a:r>
            <a:r>
              <a:rPr lang="fr-FR" sz="1400" dirty="0" err="1"/>
              <a:t>Molecules</a:t>
            </a:r>
            <a:r>
              <a:rPr lang="fr-FR" sz="1400" dirty="0"/>
              <a:t>, Gembloux Agro-Bio Tech, </a:t>
            </a:r>
            <a:r>
              <a:rPr lang="fr-FR" sz="1400" dirty="0" err="1"/>
              <a:t>University</a:t>
            </a:r>
            <a:r>
              <a:rPr lang="fr-FR" sz="1400" dirty="0"/>
              <a:t> of Liège, </a:t>
            </a:r>
            <a:r>
              <a:rPr lang="fr-FR" sz="1400" dirty="0" err="1"/>
              <a:t>Belgium</a:t>
            </a:r>
            <a:endParaRPr lang="fr-FR" sz="1400" dirty="0"/>
          </a:p>
          <a:p>
            <a:r>
              <a:rPr lang="fr-FR" sz="1400" dirty="0"/>
              <a:t>2: </a:t>
            </a:r>
            <a:r>
              <a:rPr lang="fr-FR" sz="1400" dirty="0" err="1"/>
              <a:t>Environmental</a:t>
            </a:r>
            <a:r>
              <a:rPr lang="fr-FR" sz="1400" dirty="0"/>
              <a:t> Sciences | </a:t>
            </a:r>
            <a:r>
              <a:rPr lang="fr-FR" sz="1400" dirty="0" err="1"/>
              <a:t>Copernicus</a:t>
            </a:r>
            <a:r>
              <a:rPr lang="fr-FR" sz="1400" dirty="0"/>
              <a:t> </a:t>
            </a:r>
            <a:r>
              <a:rPr lang="fr-FR" sz="1400" dirty="0" err="1"/>
              <a:t>institute</a:t>
            </a:r>
            <a:r>
              <a:rPr lang="fr-FR" sz="1400" dirty="0"/>
              <a:t> of </a:t>
            </a:r>
            <a:r>
              <a:rPr lang="fr-FR" sz="1400" dirty="0" err="1"/>
              <a:t>sustainable</a:t>
            </a:r>
            <a:r>
              <a:rPr lang="fr-FR" sz="1400" dirty="0"/>
              <a:t> </a:t>
            </a:r>
            <a:r>
              <a:rPr lang="fr-FR" sz="1400" dirty="0" err="1"/>
              <a:t>development</a:t>
            </a:r>
            <a:r>
              <a:rPr lang="fr-FR" sz="1400" dirty="0"/>
              <a:t> | Utrecht </a:t>
            </a:r>
            <a:r>
              <a:rPr lang="fr-FR" sz="1400" dirty="0" err="1"/>
              <a:t>University</a:t>
            </a:r>
            <a:r>
              <a:rPr lang="fr-FR" sz="1400" dirty="0"/>
              <a:t>, The </a:t>
            </a:r>
            <a:r>
              <a:rPr lang="fr-FR" sz="1400" dirty="0" err="1"/>
              <a:t>Netherlands</a:t>
            </a:r>
            <a:endParaRPr lang="fr-FR" sz="1400" dirty="0"/>
          </a:p>
          <a:p>
            <a:r>
              <a:rPr lang="fr-FR" sz="1867" dirty="0"/>
              <a:t>Naples 16/08/2024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Solutions: removing roots (emission/contain)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57E805-96AC-D869-CDB1-F1270B2E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07" y="1989468"/>
            <a:ext cx="5971148" cy="26999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6860E4-333B-0747-7D49-857F62D64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98" y="1513265"/>
            <a:ext cx="935466" cy="47336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C62A99-ACD0-7536-98D9-C5904642B81E}"/>
              </a:ext>
            </a:extLst>
          </p:cNvPr>
          <p:cNvSpPr txBox="1"/>
          <p:nvPr/>
        </p:nvSpPr>
        <p:spPr>
          <a:xfrm>
            <a:off x="7874184" y="1232466"/>
            <a:ext cx="406744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fr-BE" sz="3200" b="1" dirty="0">
                <a:solidFill>
                  <a:srgbClr val="4B9C14"/>
                </a:solidFill>
              </a:rPr>
              <a:t>+ </a:t>
            </a: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Simple and </a:t>
            </a:r>
            <a:r>
              <a:rPr lang="fr-BE" dirty="0" err="1">
                <a:solidFill>
                  <a:srgbClr val="4B9C14"/>
                </a:solidFill>
              </a:rPr>
              <a:t>cost</a:t>
            </a:r>
            <a:r>
              <a:rPr lang="fr-BE" dirty="0">
                <a:solidFill>
                  <a:srgbClr val="4B9C14"/>
                </a:solidFill>
              </a:rPr>
              <a:t>-effective </a:t>
            </a:r>
            <a:r>
              <a:rPr lang="fr-BE" dirty="0" err="1">
                <a:solidFill>
                  <a:srgbClr val="4B9C14"/>
                </a:solidFill>
              </a:rPr>
              <a:t>device</a:t>
            </a:r>
            <a:endParaRPr lang="fr-BE" dirty="0">
              <a:solidFill>
                <a:srgbClr val="4B9C14"/>
              </a:solidFill>
            </a:endParaRP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Clean </a:t>
            </a:r>
            <a:r>
              <a:rPr lang="fr-BE" dirty="0" err="1">
                <a:solidFill>
                  <a:srgbClr val="4B9C14"/>
                </a:solidFill>
              </a:rPr>
              <a:t>sample</a:t>
            </a:r>
            <a:r>
              <a:rPr lang="fr-BE" dirty="0">
                <a:solidFill>
                  <a:srgbClr val="4B9C14"/>
                </a:solidFill>
              </a:rPr>
              <a:t> </a:t>
            </a:r>
            <a:endParaRPr lang="fr-BE" dirty="0">
              <a:solidFill>
                <a:srgbClr val="4B9C14"/>
              </a:solidFill>
              <a:sym typeface="Wingdings" panose="05000000000000000000" pitchFamily="2" charset="2"/>
            </a:endParaRP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B9C14"/>
                </a:solidFill>
                <a:sym typeface="Wingdings" panose="05000000000000000000" pitchFamily="2" charset="2"/>
              </a:rPr>
              <a:t>Detection</a:t>
            </a:r>
            <a:r>
              <a:rPr lang="fr-BE" dirty="0">
                <a:solidFill>
                  <a:srgbClr val="4B9C14"/>
                </a:solidFill>
                <a:sym typeface="Wingdings" panose="05000000000000000000" pitchFamily="2" charset="2"/>
              </a:rPr>
              <a:t> of </a:t>
            </a:r>
            <a:r>
              <a:rPr lang="fr-BE" dirty="0" err="1">
                <a:solidFill>
                  <a:srgbClr val="4B9C14"/>
                </a:solidFill>
                <a:sym typeface="Wingdings" panose="05000000000000000000" pitchFamily="2" charset="2"/>
              </a:rPr>
              <a:t>low</a:t>
            </a:r>
            <a:r>
              <a:rPr lang="fr-BE" dirty="0">
                <a:solidFill>
                  <a:srgbClr val="4B9C14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B9C14"/>
                </a:solidFill>
                <a:sym typeface="Wingdings" panose="05000000000000000000" pitchFamily="2" charset="2"/>
              </a:rPr>
              <a:t>VOCs</a:t>
            </a:r>
            <a:r>
              <a:rPr lang="fr-BE" dirty="0">
                <a:solidFill>
                  <a:srgbClr val="4B9C14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B9C14"/>
                </a:solidFill>
                <a:sym typeface="Wingdings" panose="05000000000000000000" pitchFamily="2" charset="2"/>
              </a:rPr>
              <a:t>amount</a:t>
            </a:r>
            <a:endParaRPr lang="fr-BE" dirty="0">
              <a:solidFill>
                <a:srgbClr val="4B9C14"/>
              </a:solidFill>
            </a:endParaRP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Easy</a:t>
            </a:r>
            <a:r>
              <a:rPr lang="fr-BE" dirty="0">
                <a:solidFill>
                  <a:srgbClr val="4B9C14"/>
                </a:solidFill>
              </a:rPr>
              <a:t>, </a:t>
            </a:r>
            <a:r>
              <a:rPr lang="fr-BE" dirty="0" err="1">
                <a:solidFill>
                  <a:srgbClr val="4B9C14"/>
                </a:solidFill>
              </a:rPr>
              <a:t>rapid</a:t>
            </a:r>
            <a:r>
              <a:rPr lang="fr-BE" dirty="0">
                <a:solidFill>
                  <a:srgbClr val="4B9C14"/>
                </a:solidFill>
              </a:rPr>
              <a:t>, versatile</a:t>
            </a: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VOCs</a:t>
            </a: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originate</a:t>
            </a: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from</a:t>
            </a: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roots</a:t>
            </a: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only</a:t>
            </a:r>
            <a:endParaRPr lang="fr-BE" dirty="0">
              <a:solidFill>
                <a:srgbClr val="4B9C14"/>
              </a:solidFill>
            </a:endParaRP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Quantification </a:t>
            </a:r>
            <a:r>
              <a:rPr lang="fr-BE" dirty="0" err="1">
                <a:solidFill>
                  <a:srgbClr val="4B9C14"/>
                </a:solidFill>
              </a:rPr>
              <a:t>is</a:t>
            </a:r>
            <a:r>
              <a:rPr lang="fr-BE" dirty="0">
                <a:solidFill>
                  <a:srgbClr val="4B9C14"/>
                </a:solidFill>
              </a:rPr>
              <a:t> possible</a:t>
            </a: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Plant can </a:t>
            </a:r>
            <a:r>
              <a:rPr lang="fr-BE" dirty="0" err="1">
                <a:solidFill>
                  <a:srgbClr val="4B9C14"/>
                </a:solidFill>
              </a:rPr>
              <a:t>be</a:t>
            </a: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ground</a:t>
            </a:r>
            <a:r>
              <a:rPr lang="fr-BE" dirty="0">
                <a:solidFill>
                  <a:srgbClr val="4B9C14"/>
                </a:solidFill>
              </a:rPr>
              <a:t> in real </a:t>
            </a:r>
            <a:r>
              <a:rPr lang="fr-BE" dirty="0" err="1">
                <a:solidFill>
                  <a:srgbClr val="4B9C14"/>
                </a:solidFill>
              </a:rPr>
              <a:t>soil</a:t>
            </a:r>
            <a:endParaRPr lang="fr-BE" dirty="0">
              <a:solidFill>
                <a:srgbClr val="4B9C14"/>
              </a:solidFill>
            </a:endParaRP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No </a:t>
            </a:r>
            <a:r>
              <a:rPr lang="fr-BE" dirty="0" err="1">
                <a:solidFill>
                  <a:srgbClr val="4B9C14"/>
                </a:solidFill>
              </a:rPr>
              <a:t>organic</a:t>
            </a:r>
            <a:r>
              <a:rPr lang="fr-BE" dirty="0">
                <a:solidFill>
                  <a:srgbClr val="4B9C14"/>
                </a:solidFill>
              </a:rPr>
              <a:t> solvant</a:t>
            </a:r>
          </a:p>
          <a:p>
            <a:pPr algn="just">
              <a:spcBef>
                <a:spcPts val="300"/>
              </a:spcBef>
              <a:buFontTx/>
              <a:buChar char="-"/>
            </a:pPr>
            <a:endParaRPr lang="fr-BE" sz="800" dirty="0"/>
          </a:p>
          <a:p>
            <a:pPr algn="just">
              <a:spcBef>
                <a:spcPts val="300"/>
              </a:spcBef>
            </a:pPr>
            <a:r>
              <a:rPr lang="fr-BE" sz="3200" b="1" dirty="0">
                <a:solidFill>
                  <a:srgbClr val="C00000"/>
                </a:solidFill>
              </a:rPr>
              <a:t>-</a:t>
            </a:r>
            <a:r>
              <a:rPr lang="fr-BE" dirty="0">
                <a:solidFill>
                  <a:srgbClr val="C00000"/>
                </a:solidFill>
              </a:rPr>
              <a:t> </a:t>
            </a: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C00000"/>
                </a:solidFill>
              </a:rPr>
              <a:t> Far </a:t>
            </a:r>
            <a:r>
              <a:rPr lang="fr-BE" dirty="0" err="1">
                <a:solidFill>
                  <a:srgbClr val="C00000"/>
                </a:solidFill>
              </a:rPr>
              <a:t>from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biological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context</a:t>
            </a:r>
            <a:endParaRPr lang="fr-BE" dirty="0">
              <a:solidFill>
                <a:srgbClr val="C00000"/>
              </a:solidFill>
            </a:endParaRP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C00000"/>
                </a:solidFill>
              </a:rPr>
              <a:t> Injuries can </a:t>
            </a:r>
            <a:r>
              <a:rPr lang="fr-BE" dirty="0" err="1">
                <a:solidFill>
                  <a:srgbClr val="C00000"/>
                </a:solidFill>
              </a:rPr>
              <a:t>promote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VOCs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emission</a:t>
            </a:r>
            <a:r>
              <a:rPr lang="fr-BE" dirty="0">
                <a:solidFill>
                  <a:srgbClr val="C00000"/>
                </a:solidFill>
              </a:rPr>
              <a:t> (more if </a:t>
            </a:r>
            <a:r>
              <a:rPr lang="fr-BE" dirty="0" err="1">
                <a:solidFill>
                  <a:srgbClr val="C00000"/>
                </a:solidFill>
              </a:rPr>
              <a:t>crushed</a:t>
            </a:r>
            <a:r>
              <a:rPr lang="fr-BE" dirty="0">
                <a:solidFill>
                  <a:srgbClr val="C00000"/>
                </a:solidFill>
              </a:rPr>
              <a:t>)</a:t>
            </a: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C00000"/>
                </a:solidFill>
              </a:rPr>
              <a:t> One-time </a:t>
            </a:r>
            <a:r>
              <a:rPr lang="fr-BE" dirty="0" err="1">
                <a:solidFill>
                  <a:srgbClr val="C00000"/>
                </a:solidFill>
              </a:rPr>
              <a:t>only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sample</a:t>
            </a:r>
            <a:r>
              <a:rPr lang="fr-BE" dirty="0">
                <a:solidFill>
                  <a:srgbClr val="C00000"/>
                </a:solidFill>
              </a:rPr>
              <a:t> (SPME)</a:t>
            </a:r>
          </a:p>
          <a:p>
            <a:pPr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C00000"/>
                </a:solidFill>
              </a:rPr>
              <a:t> Quantification can </a:t>
            </a:r>
            <a:r>
              <a:rPr lang="fr-BE" dirty="0" err="1">
                <a:solidFill>
                  <a:srgbClr val="C00000"/>
                </a:solidFill>
              </a:rPr>
              <a:t>be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tricky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231531-249E-4D9F-1D06-A740B16F8330}"/>
              </a:ext>
            </a:extLst>
          </p:cNvPr>
          <p:cNvSpPr txBox="1"/>
          <p:nvPr/>
        </p:nvSpPr>
        <p:spPr>
          <a:xfrm>
            <a:off x="1903036" y="5340378"/>
            <a:ext cx="597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SPME sampling on </a:t>
            </a:r>
            <a:r>
              <a:rPr lang="fr-BE" dirty="0" err="1"/>
              <a:t>fresh</a:t>
            </a:r>
            <a:r>
              <a:rPr lang="fr-BE" dirty="0"/>
              <a:t> </a:t>
            </a:r>
            <a:r>
              <a:rPr lang="fr-BE" dirty="0" err="1"/>
              <a:t>washed</a:t>
            </a:r>
            <a:r>
              <a:rPr lang="fr-BE" dirty="0"/>
              <a:t> </a:t>
            </a:r>
            <a:r>
              <a:rPr lang="fr-BE" dirty="0" err="1"/>
              <a:t>roots</a:t>
            </a:r>
            <a:r>
              <a:rPr lang="fr-BE" dirty="0"/>
              <a:t> or </a:t>
            </a:r>
            <a:r>
              <a:rPr lang="fr-BE" dirty="0" err="1"/>
              <a:t>crushed</a:t>
            </a:r>
            <a:r>
              <a:rPr lang="fr-BE" dirty="0"/>
              <a:t> </a:t>
            </a:r>
            <a:r>
              <a:rPr lang="fr-BE" dirty="0" err="1"/>
              <a:t>roots</a:t>
            </a:r>
            <a:endParaRPr lang="fr-BE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8AFE904-8C92-4460-7294-5924BFDF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10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14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44" y="226906"/>
            <a:ext cx="10185561" cy="756465"/>
          </a:xfrm>
        </p:spPr>
        <p:txBody>
          <a:bodyPr>
            <a:normAutofit/>
          </a:bodyPr>
          <a:lstStyle/>
          <a:p>
            <a:r>
              <a:rPr lang="en-US" dirty="0"/>
              <a:t>Solutions: </a:t>
            </a:r>
            <a:r>
              <a:rPr lang="en-US" i="1" dirty="0"/>
              <a:t>in situ </a:t>
            </a:r>
            <a:r>
              <a:rPr lang="en-US" dirty="0"/>
              <a:t>SPME sampling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0FBF69-9557-9571-478B-836F0FBA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4" y="1252133"/>
            <a:ext cx="4217755" cy="49234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4F3E91F-59C7-0A15-2DFB-7B359F9847FD}"/>
              </a:ext>
            </a:extLst>
          </p:cNvPr>
          <p:cNvSpPr txBox="1"/>
          <p:nvPr/>
        </p:nvSpPr>
        <p:spPr>
          <a:xfrm>
            <a:off x="5845625" y="3870048"/>
            <a:ext cx="47026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fr-BE" sz="3200" b="1" dirty="0">
                <a:solidFill>
                  <a:srgbClr val="4B9C14"/>
                </a:solidFill>
              </a:rPr>
              <a:t>+ </a:t>
            </a:r>
          </a:p>
          <a:p>
            <a:pPr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More </a:t>
            </a:r>
            <a:r>
              <a:rPr lang="fr-BE" dirty="0" err="1">
                <a:solidFill>
                  <a:srgbClr val="4B9C14"/>
                </a:solidFill>
              </a:rPr>
              <a:t>physiologic</a:t>
            </a:r>
            <a:endParaRPr lang="fr-BE" dirty="0">
              <a:solidFill>
                <a:srgbClr val="4B9C14"/>
              </a:solidFill>
            </a:endParaRPr>
          </a:p>
          <a:p>
            <a:pPr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No stress for the plant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Allow</a:t>
            </a:r>
            <a:r>
              <a:rPr lang="fr-BE" dirty="0">
                <a:solidFill>
                  <a:srgbClr val="4B9C14"/>
                </a:solidFill>
              </a:rPr>
              <a:t> sampling at </a:t>
            </a:r>
            <a:r>
              <a:rPr lang="fr-BE" dirty="0" err="1">
                <a:solidFill>
                  <a:srgbClr val="4B9C14"/>
                </a:solidFill>
              </a:rPr>
              <a:t>different</a:t>
            </a:r>
            <a:r>
              <a:rPr lang="fr-BE" dirty="0">
                <a:solidFill>
                  <a:srgbClr val="4B9C14"/>
                </a:solidFill>
              </a:rPr>
              <a:t> time points</a:t>
            </a:r>
          </a:p>
          <a:p>
            <a:pPr>
              <a:spcBef>
                <a:spcPts val="300"/>
              </a:spcBef>
            </a:pPr>
            <a:r>
              <a:rPr lang="fr-BE" sz="3200" b="1" dirty="0">
                <a:solidFill>
                  <a:srgbClr val="C00000"/>
                </a:solidFill>
              </a:rPr>
              <a:t>-</a:t>
            </a:r>
            <a:r>
              <a:rPr lang="fr-BE" dirty="0">
                <a:solidFill>
                  <a:srgbClr val="C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Still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artificial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substrate</a:t>
            </a:r>
            <a:endParaRPr lang="fr-BE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Still</a:t>
            </a:r>
            <a:r>
              <a:rPr lang="fr-BE" dirty="0">
                <a:solidFill>
                  <a:srgbClr val="C00000"/>
                </a:solidFill>
              </a:rPr>
              <a:t> SPME </a:t>
            </a:r>
            <a:r>
              <a:rPr lang="fr-BE" dirty="0" err="1">
                <a:solidFill>
                  <a:srgbClr val="C00000"/>
                </a:solidFill>
              </a:rPr>
              <a:t>constraints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3EE4C3-02D1-FCC0-D16F-C855E0499674}"/>
              </a:ext>
            </a:extLst>
          </p:cNvPr>
          <p:cNvSpPr txBox="1"/>
          <p:nvPr/>
        </p:nvSpPr>
        <p:spPr>
          <a:xfrm>
            <a:off x="2144487" y="6444343"/>
            <a:ext cx="158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B. Delory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882A08-DF0D-1BD4-D25F-F39687D9E63A}"/>
              </a:ext>
            </a:extLst>
          </p:cNvPr>
          <p:cNvSpPr txBox="1"/>
          <p:nvPr/>
        </p:nvSpPr>
        <p:spPr>
          <a:xfrm>
            <a:off x="5675624" y="1252133"/>
            <a:ext cx="552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The plant is grown with an inox perforated tube in the substrate ready for SPME sampling</a:t>
            </a:r>
            <a:endParaRPr lang="fr-BE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077876-55D3-6E30-98D1-23F437794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" t="34273" r="48058" b="24692"/>
          <a:stretch/>
        </p:blipFill>
        <p:spPr>
          <a:xfrm>
            <a:off x="6700590" y="1998793"/>
            <a:ext cx="3276588" cy="2268407"/>
          </a:xfrm>
          <a:prstGeom prst="rect">
            <a:avLst/>
          </a:prstGeom>
        </p:spPr>
      </p:pic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0B478917-14A0-726B-8446-D763B8FD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11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4787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92" y="345667"/>
            <a:ext cx="10185561" cy="756465"/>
          </a:xfrm>
        </p:spPr>
        <p:txBody>
          <a:bodyPr>
            <a:normAutofit/>
          </a:bodyPr>
          <a:lstStyle/>
          <a:p>
            <a:r>
              <a:rPr lang="en-US" dirty="0"/>
              <a:t>Solutions: </a:t>
            </a:r>
            <a:r>
              <a:rPr lang="en-US" i="1" dirty="0"/>
              <a:t>in situ </a:t>
            </a:r>
            <a:r>
              <a:rPr lang="en-US" dirty="0"/>
              <a:t>DHS</a:t>
            </a:r>
            <a:r>
              <a:rPr lang="en-US" i="1" dirty="0"/>
              <a:t> </a:t>
            </a:r>
            <a:r>
              <a:rPr lang="en-US" dirty="0"/>
              <a:t>sampling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5E3C89-E2C3-72E8-C502-3E4135157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35" y="3886903"/>
            <a:ext cx="3396343" cy="276348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37F5EE-D95C-D610-80F5-C7C65569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1184015"/>
            <a:ext cx="5215173" cy="25127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99F95C-7391-622A-8F60-506E6FDFA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49" t="34273" r="1600" b="23778"/>
          <a:stretch/>
        </p:blipFill>
        <p:spPr>
          <a:xfrm>
            <a:off x="6096000" y="1471464"/>
            <a:ext cx="4154876" cy="28106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E08396-5069-3C54-D4C3-6A0A885CA952}"/>
              </a:ext>
            </a:extLst>
          </p:cNvPr>
          <p:cNvSpPr txBox="1"/>
          <p:nvPr/>
        </p:nvSpPr>
        <p:spPr>
          <a:xfrm>
            <a:off x="6215743" y="1102132"/>
            <a:ext cx="428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Same</a:t>
            </a:r>
            <a:r>
              <a:rPr lang="fr-BE" dirty="0"/>
              <a:t> </a:t>
            </a:r>
            <a:r>
              <a:rPr lang="fr-BE" dirty="0" err="1"/>
              <a:t>device</a:t>
            </a:r>
            <a:r>
              <a:rPr lang="fr-BE" dirty="0"/>
              <a:t> but DHS-TDU-GC-MS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D460C5-8A2C-BF21-A62E-9008DE3867DB}"/>
              </a:ext>
            </a:extLst>
          </p:cNvPr>
          <p:cNvSpPr txBox="1"/>
          <p:nvPr/>
        </p:nvSpPr>
        <p:spPr>
          <a:xfrm>
            <a:off x="5822122" y="4050120"/>
            <a:ext cx="4702631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b="1" dirty="0">
                <a:solidFill>
                  <a:srgbClr val="4B9C14"/>
                </a:solidFill>
              </a:rPr>
              <a:t>+ </a:t>
            </a:r>
          </a:p>
          <a:p>
            <a:pPr marL="285750" indent="-285750" algn="just">
              <a:buFontTx/>
              <a:buChar char="-"/>
            </a:pPr>
            <a:r>
              <a:rPr lang="fr-BE" dirty="0" err="1">
                <a:solidFill>
                  <a:srgbClr val="4B9C14"/>
                </a:solidFill>
              </a:rPr>
              <a:t>Same</a:t>
            </a:r>
            <a:r>
              <a:rPr lang="fr-BE" dirty="0">
                <a:solidFill>
                  <a:srgbClr val="4B9C14"/>
                </a:solidFill>
              </a:rPr>
              <a:t> </a:t>
            </a:r>
            <a:r>
              <a:rPr lang="fr-BE" dirty="0" err="1">
                <a:solidFill>
                  <a:srgbClr val="4B9C14"/>
                </a:solidFill>
              </a:rPr>
              <a:t>advantages</a:t>
            </a:r>
            <a:r>
              <a:rPr lang="fr-BE" dirty="0">
                <a:solidFill>
                  <a:srgbClr val="4B9C14"/>
                </a:solidFill>
              </a:rPr>
              <a:t> as </a:t>
            </a:r>
            <a:r>
              <a:rPr lang="fr-BE" dirty="0" err="1">
                <a:solidFill>
                  <a:srgbClr val="4B9C14"/>
                </a:solidFill>
              </a:rPr>
              <a:t>before</a:t>
            </a:r>
            <a:r>
              <a:rPr lang="fr-BE" dirty="0">
                <a:solidFill>
                  <a:srgbClr val="4B9C14"/>
                </a:solidFill>
              </a:rPr>
              <a:t> 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Quantification </a:t>
            </a:r>
            <a:r>
              <a:rPr lang="fr-BE" dirty="0" err="1">
                <a:solidFill>
                  <a:srgbClr val="4B9C14"/>
                </a:solidFill>
              </a:rPr>
              <a:t>easier</a:t>
            </a:r>
            <a:r>
              <a:rPr lang="fr-BE" dirty="0">
                <a:solidFill>
                  <a:srgbClr val="4B9C14"/>
                </a:solidFill>
              </a:rPr>
              <a:t> and more </a:t>
            </a:r>
            <a:r>
              <a:rPr lang="fr-BE" dirty="0" err="1">
                <a:solidFill>
                  <a:srgbClr val="4B9C14"/>
                </a:solidFill>
              </a:rPr>
              <a:t>acurate</a:t>
            </a:r>
            <a:r>
              <a:rPr lang="fr-BE" sz="800" dirty="0">
                <a:solidFill>
                  <a:srgbClr val="4B9C14"/>
                </a:solidFill>
              </a:rPr>
              <a:t> </a:t>
            </a:r>
            <a:endParaRPr lang="fr-BE" sz="800" dirty="0"/>
          </a:p>
          <a:p>
            <a:pPr algn="just"/>
            <a:r>
              <a:rPr lang="fr-BE" sz="3200" b="1" dirty="0">
                <a:solidFill>
                  <a:srgbClr val="C00000"/>
                </a:solidFill>
              </a:rPr>
              <a:t>-</a:t>
            </a:r>
            <a:r>
              <a:rPr lang="fr-BE" dirty="0">
                <a:solidFill>
                  <a:srgbClr val="C00000"/>
                </a:solidFill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fr-BE" dirty="0" err="1">
                <a:solidFill>
                  <a:srgbClr val="C00000"/>
                </a:solidFill>
              </a:rPr>
              <a:t>Still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artificial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substrate</a:t>
            </a:r>
            <a:endParaRPr lang="fr-BE" dirty="0">
              <a:solidFill>
                <a:srgbClr val="C00000"/>
              </a:solidFill>
            </a:endParaRP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C00000"/>
                </a:solidFill>
              </a:rPr>
              <a:t>Air flow can stress the plant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fr-BE" dirty="0" err="1">
                <a:solidFill>
                  <a:srgbClr val="C00000"/>
                </a:solidFill>
              </a:rPr>
              <a:t>Require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additional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equipment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D982BE63-0D2E-A706-F55A-2507C2A0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12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8482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Plant-plant interactions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0F6358-62E1-7D03-F75F-78E2DA6C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795217"/>
            <a:ext cx="4275190" cy="25300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C7C1FEF-ED6B-AE91-C419-E4345FB0AC2C}"/>
              </a:ext>
            </a:extLst>
          </p:cNvPr>
          <p:cNvSpPr txBox="1"/>
          <p:nvPr/>
        </p:nvSpPr>
        <p:spPr>
          <a:xfrm>
            <a:off x="141514" y="4637047"/>
            <a:ext cx="5182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Experimental device designed to study plant-plant interactions mediated by root VOCs. </a:t>
            </a:r>
            <a:endParaRPr lang="fr-BE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EB24FD-6B21-1B6C-0FDA-2FC1BBE9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742" y="2036931"/>
            <a:ext cx="6095999" cy="3966835"/>
          </a:xfrm>
          <a:prstGeom prst="rect">
            <a:avLst/>
          </a:prstGeom>
        </p:spPr>
      </p:pic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0FD40D48-085C-BB2A-63ED-291C65C4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13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8241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9" y="485973"/>
            <a:ext cx="10185561" cy="756465"/>
          </a:xfrm>
        </p:spPr>
        <p:txBody>
          <a:bodyPr>
            <a:normAutofit/>
          </a:bodyPr>
          <a:lstStyle/>
          <a:p>
            <a:r>
              <a:rPr lang="en-US" dirty="0"/>
              <a:t>Solutions: </a:t>
            </a:r>
            <a:r>
              <a:rPr lang="en-US" i="1" dirty="0"/>
              <a:t>in situ </a:t>
            </a:r>
            <a:r>
              <a:rPr lang="en-US" dirty="0"/>
              <a:t>(or not) SBSE) sampling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A79BB2-E175-5D11-6E0F-815400A97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1" y="1476951"/>
            <a:ext cx="4855975" cy="31712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93EA33-49C3-9FEA-8A1B-3A4F41BAD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23"/>
          <a:stretch/>
        </p:blipFill>
        <p:spPr>
          <a:xfrm>
            <a:off x="5743884" y="1476951"/>
            <a:ext cx="1698172" cy="25817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C53713-411F-FBFF-D649-C1D0C4D95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175" y="864205"/>
            <a:ext cx="2117209" cy="56198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E3B9A5-A139-529C-B8F4-6965882611C2}"/>
              </a:ext>
            </a:extLst>
          </p:cNvPr>
          <p:cNvSpPr txBox="1"/>
          <p:nvPr/>
        </p:nvSpPr>
        <p:spPr>
          <a:xfrm>
            <a:off x="7554685" y="2767802"/>
            <a:ext cx="17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Grinded</a:t>
            </a:r>
            <a:r>
              <a:rPr lang="fr-BE" dirty="0"/>
              <a:t> </a:t>
            </a:r>
            <a:r>
              <a:rPr lang="fr-BE" dirty="0" err="1"/>
              <a:t>roots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E66C42-B1F2-79A5-C142-BA8BFDCB7E19}"/>
              </a:ext>
            </a:extLst>
          </p:cNvPr>
          <p:cNvSpPr txBox="1"/>
          <p:nvPr/>
        </p:nvSpPr>
        <p:spPr>
          <a:xfrm>
            <a:off x="7554685" y="3536201"/>
            <a:ext cx="178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Stir</a:t>
            </a:r>
            <a:r>
              <a:rPr lang="fr-BE" dirty="0"/>
              <a:t> Bar </a:t>
            </a:r>
            <a:r>
              <a:rPr lang="fr-BE" dirty="0" err="1"/>
              <a:t>Sorptive</a:t>
            </a:r>
            <a:r>
              <a:rPr lang="fr-BE" dirty="0"/>
              <a:t> Extraction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BDD153-C372-ACF7-2D90-721EA119F977}"/>
              </a:ext>
            </a:extLst>
          </p:cNvPr>
          <p:cNvSpPr txBox="1"/>
          <p:nvPr/>
        </p:nvSpPr>
        <p:spPr>
          <a:xfrm>
            <a:off x="3396343" y="3627311"/>
            <a:ext cx="1845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/>
              <a:t>Roots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A9E03D-0B54-F486-CA4E-F00DA1302094}"/>
              </a:ext>
            </a:extLst>
          </p:cNvPr>
          <p:cNvSpPr txBox="1"/>
          <p:nvPr/>
        </p:nvSpPr>
        <p:spPr>
          <a:xfrm>
            <a:off x="1012369" y="5110620"/>
            <a:ext cx="428739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rgbClr val="4B9C14"/>
                </a:solidFill>
              </a:rPr>
              <a:t>+ 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Versatile and </a:t>
            </a:r>
            <a:r>
              <a:rPr lang="fr-BE" dirty="0" err="1">
                <a:solidFill>
                  <a:srgbClr val="4B9C14"/>
                </a:solidFill>
              </a:rPr>
              <a:t>easy</a:t>
            </a:r>
            <a:r>
              <a:rPr lang="fr-BE" dirty="0">
                <a:solidFill>
                  <a:srgbClr val="4B9C14"/>
                </a:solidFill>
              </a:rPr>
              <a:t> to use 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4B9C14"/>
                </a:solidFill>
              </a:rPr>
              <a:t>High </a:t>
            </a:r>
            <a:r>
              <a:rPr lang="fr-BE" dirty="0" err="1">
                <a:solidFill>
                  <a:srgbClr val="4B9C14"/>
                </a:solidFill>
              </a:rPr>
              <a:t>sensitivity</a:t>
            </a:r>
            <a:endParaRPr lang="fr-BE" sz="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38CBF2-B9E3-E694-62FA-26CA6BC177E9}"/>
              </a:ext>
            </a:extLst>
          </p:cNvPr>
          <p:cNvSpPr txBox="1"/>
          <p:nvPr/>
        </p:nvSpPr>
        <p:spPr>
          <a:xfrm>
            <a:off x="5299766" y="5098633"/>
            <a:ext cx="428739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>
                <a:solidFill>
                  <a:srgbClr val="4B9C14"/>
                </a:solidFill>
              </a:rPr>
              <a:t> </a:t>
            </a:r>
            <a:r>
              <a:rPr lang="fr-BE" sz="3200" b="1" dirty="0">
                <a:solidFill>
                  <a:srgbClr val="C00000"/>
                </a:solidFill>
              </a:rPr>
              <a:t>-</a:t>
            </a:r>
            <a:r>
              <a:rPr lang="fr-BE" dirty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BE" dirty="0" err="1">
                <a:solidFill>
                  <a:srgbClr val="C00000"/>
                </a:solidFill>
              </a:rPr>
              <a:t>Adapted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only</a:t>
            </a:r>
            <a:r>
              <a:rPr lang="fr-BE" dirty="0">
                <a:solidFill>
                  <a:srgbClr val="C00000"/>
                </a:solidFill>
              </a:rPr>
              <a:t> to </a:t>
            </a:r>
            <a:r>
              <a:rPr lang="fr-BE" dirty="0" err="1">
                <a:solidFill>
                  <a:srgbClr val="C00000"/>
                </a:solidFill>
              </a:rPr>
              <a:t>liquid</a:t>
            </a:r>
            <a:r>
              <a:rPr lang="fr-BE" dirty="0">
                <a:solidFill>
                  <a:srgbClr val="C00000"/>
                </a:solidFill>
              </a:rPr>
              <a:t> medium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fr-BE" dirty="0">
                <a:solidFill>
                  <a:srgbClr val="C00000"/>
                </a:solidFill>
              </a:rPr>
              <a:t>Need for a TDU </a:t>
            </a:r>
            <a:r>
              <a:rPr lang="fr-BE" dirty="0" err="1">
                <a:solidFill>
                  <a:srgbClr val="C00000"/>
                </a:solidFill>
              </a:rPr>
              <a:t>injector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E16E76-FB6E-11CD-A054-0884D115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14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5764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ofiltration: How Plants Clean the Air Thanks to Bacteria - KORU ONE">
            <a:extLst>
              <a:ext uri="{FF2B5EF4-FFF2-40B4-BE49-F238E27FC236}">
                <a16:creationId xmlns:a16="http://schemas.microsoft.com/office/drawing/2014/main" id="{802499E6-FEF9-CB27-B0B7-08455163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1536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Conclusions: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C849DF-912D-1BC0-4110-BB6F9136DA59}"/>
              </a:ext>
            </a:extLst>
          </p:cNvPr>
          <p:cNvSpPr txBox="1"/>
          <p:nvPr/>
        </p:nvSpPr>
        <p:spPr>
          <a:xfrm>
            <a:off x="7687988" y="1794052"/>
            <a:ext cx="4307368" cy="4293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VOCs are important chemical mediators in plant biotic and abiotic interactions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Belowground VOCs are understudied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Advances are made to capture and analyze soil-borne VOCs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Due to the numerous constraints no « miracle solution exist » at this time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Still a lot of work before being able to study VOCs in field conditions and to include belowground </a:t>
            </a:r>
            <a:r>
              <a:rPr lang="en-US" sz="2000" dirty="0" err="1"/>
              <a:t>volatilomics</a:t>
            </a:r>
            <a:r>
              <a:rPr lang="en-US" sz="2000" dirty="0"/>
              <a:t> in physiology and biodiversity research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Can VOC sensor be helpful? 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3C488CD6-6CAA-8759-72D7-48996312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15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74461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10E4D2-C302-CB0F-C39F-ADAAAFD2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B4ADF5-963C-DAA4-B827-3C0FD8CE6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3221" y="2792361"/>
            <a:ext cx="3860848" cy="1643114"/>
          </a:xfrm>
          <a:noFill/>
        </p:spPr>
        <p:txBody>
          <a:bodyPr>
            <a:normAutofit/>
          </a:bodyPr>
          <a:lstStyle/>
          <a:p>
            <a:pPr algn="l"/>
            <a:r>
              <a:rPr lang="fr-BE" sz="5200" dirty="0" err="1"/>
              <a:t>Thank</a:t>
            </a:r>
            <a:r>
              <a:rPr lang="fr-BE" sz="5200" dirty="0"/>
              <a:t> </a:t>
            </a:r>
            <a:r>
              <a:rPr lang="fr-BE" sz="5200" dirty="0" err="1"/>
              <a:t>you</a:t>
            </a:r>
            <a:r>
              <a:rPr lang="fr-BE" sz="5200" dirty="0"/>
              <a:t> for </a:t>
            </a:r>
            <a:r>
              <a:rPr lang="fr-BE" sz="5200" dirty="0" err="1"/>
              <a:t>your</a:t>
            </a:r>
            <a:r>
              <a:rPr lang="fr-BE" sz="5200" dirty="0"/>
              <a:t>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D29E62-48F4-C053-DDA8-EFC5CE34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9815" y="4675295"/>
            <a:ext cx="3860848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2200" dirty="0"/>
              <a:t>Grazie per la vostra attenzione</a:t>
            </a:r>
          </a:p>
          <a:p>
            <a:pPr algn="l"/>
            <a:r>
              <a:rPr lang="it-IT" sz="2200" dirty="0"/>
              <a:t>Merci pour votre attention</a:t>
            </a:r>
            <a:endParaRPr lang="fr-BE" sz="2200" dirty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6EFBEA11-FA5B-A0B1-F21E-760861F5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16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21663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177"/>
            <a:ext cx="10185561" cy="756465"/>
          </a:xfrm>
        </p:spPr>
        <p:txBody>
          <a:bodyPr>
            <a:normAutofit/>
          </a:bodyPr>
          <a:lstStyle/>
          <a:p>
            <a:r>
              <a:rPr lang="en-US" dirty="0"/>
              <a:t>Why study belowground VOCs?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32560F-B5F5-6E4A-9003-6A8E036E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88722"/>
            <a:ext cx="7309741" cy="49171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89C53FC-E8DC-E4F8-57FD-DFE96741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75" y="5824586"/>
            <a:ext cx="3655907" cy="52959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947BFBD-F631-17EA-9399-22A2136D2804}"/>
              </a:ext>
            </a:extLst>
          </p:cNvPr>
          <p:cNvSpPr txBox="1"/>
          <p:nvPr/>
        </p:nvSpPr>
        <p:spPr>
          <a:xfrm>
            <a:off x="8132800" y="6402407"/>
            <a:ext cx="3495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Critical Reviews in Plant Sciences, (2006) 25:5, 417-440</a:t>
            </a:r>
            <a:endParaRPr lang="fr-BE" sz="9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B77FE4A-B554-17A0-FEEB-50829C0DD309}"/>
              </a:ext>
            </a:extLst>
          </p:cNvPr>
          <p:cNvSpPr txBox="1"/>
          <p:nvPr/>
        </p:nvSpPr>
        <p:spPr>
          <a:xfrm>
            <a:off x="8015708" y="3353649"/>
            <a:ext cx="3859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4B9C14"/>
                </a:solidFill>
              </a:rPr>
              <a:t>- The importance of </a:t>
            </a:r>
            <a:r>
              <a:rPr lang="fr-BE" b="1" dirty="0" err="1">
                <a:solidFill>
                  <a:srgbClr val="4B9C14"/>
                </a:solidFill>
              </a:rPr>
              <a:t>VOCs</a:t>
            </a:r>
            <a:r>
              <a:rPr lang="fr-BE" b="1" dirty="0">
                <a:solidFill>
                  <a:srgbClr val="4B9C14"/>
                </a:solidFill>
              </a:rPr>
              <a:t> in plant interactions </a:t>
            </a:r>
            <a:r>
              <a:rPr lang="fr-BE" b="1" dirty="0" err="1">
                <a:solidFill>
                  <a:srgbClr val="4B9C14"/>
                </a:solidFill>
              </a:rPr>
              <a:t>with</a:t>
            </a: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their</a:t>
            </a: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environment</a:t>
            </a:r>
            <a:endParaRPr lang="fr-BE" b="1" dirty="0">
              <a:solidFill>
                <a:srgbClr val="4B9C14"/>
              </a:solidFill>
            </a:endParaRPr>
          </a:p>
          <a:p>
            <a:pPr>
              <a:spcBef>
                <a:spcPts val="1200"/>
              </a:spcBef>
            </a:pPr>
            <a:r>
              <a:rPr lang="fr-BE" b="1" dirty="0">
                <a:solidFill>
                  <a:srgbClr val="4B9C14"/>
                </a:solidFill>
              </a:rPr>
              <a:t>- </a:t>
            </a:r>
            <a:r>
              <a:rPr lang="fr-BE" b="1" dirty="0" err="1">
                <a:solidFill>
                  <a:srgbClr val="4B9C14"/>
                </a:solidFill>
              </a:rPr>
              <a:t>Research</a:t>
            </a: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mainly</a:t>
            </a: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focuses</a:t>
            </a:r>
            <a:r>
              <a:rPr lang="fr-BE" b="1" dirty="0">
                <a:solidFill>
                  <a:srgbClr val="4B9C14"/>
                </a:solidFill>
              </a:rPr>
              <a:t> on </a:t>
            </a:r>
            <a:r>
              <a:rPr lang="fr-BE" b="1" dirty="0" err="1">
                <a:solidFill>
                  <a:srgbClr val="4B9C14"/>
                </a:solidFill>
              </a:rPr>
              <a:t>aerial</a:t>
            </a: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VOCs</a:t>
            </a:r>
            <a:endParaRPr lang="fr-BE" b="1" dirty="0">
              <a:solidFill>
                <a:srgbClr val="4B9C14"/>
              </a:solidFill>
            </a:endParaRPr>
          </a:p>
          <a:p>
            <a:endParaRPr lang="fr-BE" b="1" dirty="0">
              <a:solidFill>
                <a:srgbClr val="4B9C14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689ECC-0671-5B81-5CF9-7A0FCE834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929" y="914034"/>
            <a:ext cx="1577662" cy="2217906"/>
          </a:xfrm>
          <a:prstGeom prst="rect">
            <a:avLst/>
          </a:prstGeom>
        </p:spPr>
      </p:pic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F01CD1E2-2112-2D67-2BD0-BE98C845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2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0830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177"/>
            <a:ext cx="10185561" cy="756465"/>
          </a:xfrm>
        </p:spPr>
        <p:txBody>
          <a:bodyPr>
            <a:normAutofit/>
          </a:bodyPr>
          <a:lstStyle/>
          <a:p>
            <a:r>
              <a:rPr lang="en-US" dirty="0"/>
              <a:t>Why study belowground VOCs?</a:t>
            </a:r>
          </a:p>
        </p:txBody>
      </p:sp>
      <p:pic>
        <p:nvPicPr>
          <p:cNvPr id="1026" name="Picture 2" descr="Bonhomme question : 2 457 images libres de droits, photos de stock et  illustrations | Shutterstock">
            <a:extLst>
              <a:ext uri="{FF2B5EF4-FFF2-40B4-BE49-F238E27FC236}">
                <a16:creationId xmlns:a16="http://schemas.microsoft.com/office/drawing/2014/main" id="{B09A0273-8BE1-8B14-088E-EFC8107A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29" y="495165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6D4F84-D747-3F56-D8BC-1FD5C9190678}"/>
              </a:ext>
            </a:extLst>
          </p:cNvPr>
          <p:cNvSpPr/>
          <p:nvPr/>
        </p:nvSpPr>
        <p:spPr>
          <a:xfrm>
            <a:off x="9058029" y="2705579"/>
            <a:ext cx="2812026" cy="57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A2C967-4164-C5BA-2D8F-B4068278C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054" y="5077948"/>
            <a:ext cx="3319901" cy="13142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B83815-FB4B-99F4-B0C7-675FAAD5F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76" y="1661001"/>
            <a:ext cx="3795089" cy="40160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194A021-6A79-9E7D-2A65-BA99AD6DB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903" y="2575480"/>
            <a:ext cx="4191363" cy="310160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0B6A0FC-FFCB-232B-EAD2-083F2EEC9F86}"/>
              </a:ext>
            </a:extLst>
          </p:cNvPr>
          <p:cNvSpPr txBox="1"/>
          <p:nvPr/>
        </p:nvSpPr>
        <p:spPr>
          <a:xfrm>
            <a:off x="8496054" y="3122324"/>
            <a:ext cx="3516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Belowground</a:t>
            </a: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VOCs</a:t>
            </a:r>
            <a:r>
              <a:rPr lang="fr-BE" b="1" dirty="0">
                <a:solidFill>
                  <a:srgbClr val="4B9C14"/>
                </a:solidFill>
              </a:rPr>
              <a:t> are </a:t>
            </a:r>
            <a:r>
              <a:rPr lang="fr-BE" b="1" dirty="0" err="1">
                <a:solidFill>
                  <a:srgbClr val="4B9C14"/>
                </a:solidFill>
              </a:rPr>
              <a:t>involved</a:t>
            </a:r>
            <a:r>
              <a:rPr lang="fr-BE" b="1" dirty="0">
                <a:solidFill>
                  <a:srgbClr val="4B9C14"/>
                </a:solidFill>
              </a:rPr>
              <a:t> in </a:t>
            </a:r>
            <a:r>
              <a:rPr lang="fr-BE" b="1" dirty="0" err="1">
                <a:solidFill>
                  <a:srgbClr val="4B9C14"/>
                </a:solidFill>
              </a:rPr>
              <a:t>many</a:t>
            </a:r>
            <a:r>
              <a:rPr lang="fr-BE" b="1" dirty="0">
                <a:solidFill>
                  <a:srgbClr val="4B9C14"/>
                </a:solidFill>
              </a:rPr>
              <a:t> bi- and tri- </a:t>
            </a:r>
            <a:r>
              <a:rPr lang="fr-BE" b="1" dirty="0" err="1">
                <a:solidFill>
                  <a:srgbClr val="4B9C14"/>
                </a:solidFill>
              </a:rPr>
              <a:t>trophic</a:t>
            </a:r>
            <a:r>
              <a:rPr lang="fr-BE" b="1" dirty="0">
                <a:solidFill>
                  <a:srgbClr val="4B9C14"/>
                </a:solidFill>
              </a:rPr>
              <a:t> interactions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Either</a:t>
            </a:r>
            <a:r>
              <a:rPr lang="fr-BE" b="1" dirty="0">
                <a:solidFill>
                  <a:srgbClr val="4B9C14"/>
                </a:solidFill>
              </a:rPr>
              <a:t> </a:t>
            </a:r>
            <a:r>
              <a:rPr lang="fr-BE" b="1" dirty="0" err="1">
                <a:solidFill>
                  <a:srgbClr val="4B9C14"/>
                </a:solidFill>
              </a:rPr>
              <a:t>beneficial</a:t>
            </a:r>
            <a:r>
              <a:rPr lang="fr-BE" b="1" dirty="0">
                <a:solidFill>
                  <a:srgbClr val="4B9C14"/>
                </a:solidFill>
              </a:rPr>
              <a:t> or </a:t>
            </a:r>
            <a:r>
              <a:rPr lang="fr-BE" b="1" dirty="0" err="1">
                <a:solidFill>
                  <a:srgbClr val="4B9C14"/>
                </a:solidFill>
              </a:rPr>
              <a:t>deleterious</a:t>
            </a:r>
            <a:r>
              <a:rPr lang="fr-BE" b="1" dirty="0">
                <a:solidFill>
                  <a:srgbClr val="4B9C14"/>
                </a:solidFill>
              </a:rPr>
              <a:t> for plants</a:t>
            </a:r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90BEF49F-82D1-CC6C-1893-7EB3F01F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3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78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177"/>
            <a:ext cx="10185561" cy="756465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examples of belowground VOCs studies: allelopathy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6D4F84-D747-3F56-D8BC-1FD5C9190678}"/>
              </a:ext>
            </a:extLst>
          </p:cNvPr>
          <p:cNvSpPr/>
          <p:nvPr/>
        </p:nvSpPr>
        <p:spPr>
          <a:xfrm>
            <a:off x="8691716" y="2674374"/>
            <a:ext cx="2812026" cy="57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5B4627-C156-7A61-90E3-486772A3CA14}"/>
              </a:ext>
            </a:extLst>
          </p:cNvPr>
          <p:cNvSpPr txBox="1"/>
          <p:nvPr/>
        </p:nvSpPr>
        <p:spPr>
          <a:xfrm>
            <a:off x="402772" y="1329417"/>
            <a:ext cx="1164771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Allelopathy is a biological phenomenon where certain plants release chemicals (known as allelochemicals) into the environment that affect the growth, survival, or reproduction of other plants (A direct allelopathy, B indirect allelopathy).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fr-BE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544786-822A-7652-A61A-70070A4C3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3" b="26634"/>
          <a:stretch/>
        </p:blipFill>
        <p:spPr>
          <a:xfrm>
            <a:off x="402771" y="2545971"/>
            <a:ext cx="11894317" cy="4104000"/>
          </a:xfrm>
          <a:prstGeom prst="rect">
            <a:avLst/>
          </a:prstGeom>
        </p:spPr>
      </p:pic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7968D086-DA52-3E5C-F77E-2509720E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4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0639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177"/>
            <a:ext cx="10185561" cy="756465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examples of belowground VOCs studies: allelopathy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6D4F84-D747-3F56-D8BC-1FD5C9190678}"/>
              </a:ext>
            </a:extLst>
          </p:cNvPr>
          <p:cNvSpPr/>
          <p:nvPr/>
        </p:nvSpPr>
        <p:spPr>
          <a:xfrm>
            <a:off x="8691716" y="2674374"/>
            <a:ext cx="2812026" cy="57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74" name="Picture 2" descr="Allelopathy &amp; Oxylipins">
            <a:extLst>
              <a:ext uri="{FF2B5EF4-FFF2-40B4-BE49-F238E27FC236}">
                <a16:creationId xmlns:a16="http://schemas.microsoft.com/office/drawing/2014/main" id="{2F4EE4E0-6B10-F1FC-5633-80C450C6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30" y="1096642"/>
            <a:ext cx="1845656" cy="18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75B4627-C156-7A61-90E3-486772A3CA14}"/>
              </a:ext>
            </a:extLst>
          </p:cNvPr>
          <p:cNvSpPr txBox="1"/>
          <p:nvPr/>
        </p:nvSpPr>
        <p:spPr>
          <a:xfrm>
            <a:off x="688258" y="1623331"/>
            <a:ext cx="11188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Not a simple “herbicide effect”, more complex plant-plant interactions</a:t>
            </a: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E92170-23BD-460E-A6A9-C1D967A8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0" y="2059146"/>
            <a:ext cx="6228028" cy="42389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55E0E9-136F-CC01-8969-0AA8F9FA2592}"/>
              </a:ext>
            </a:extLst>
          </p:cNvPr>
          <p:cNvSpPr txBox="1"/>
          <p:nvPr/>
        </p:nvSpPr>
        <p:spPr>
          <a:xfrm>
            <a:off x="6666271" y="3370662"/>
            <a:ext cx="5068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BE" sz="2000" dirty="0"/>
              <a:t>In </a:t>
            </a:r>
            <a:r>
              <a:rPr lang="fr-BE" sz="2000" dirty="0" err="1"/>
              <a:t>induced</a:t>
            </a:r>
            <a:r>
              <a:rPr lang="fr-BE" sz="2000" dirty="0"/>
              <a:t> </a:t>
            </a:r>
            <a:r>
              <a:rPr lang="fr-BE" sz="2000" dirty="0" err="1"/>
              <a:t>allelopathy</a:t>
            </a:r>
            <a:r>
              <a:rPr lang="fr-BE" sz="2000" dirty="0"/>
              <a:t>, signal </a:t>
            </a:r>
            <a:r>
              <a:rPr lang="fr-BE" sz="2000" dirty="0" err="1"/>
              <a:t>molecules</a:t>
            </a:r>
            <a:r>
              <a:rPr lang="fr-BE" sz="2000" dirty="0"/>
              <a:t> </a:t>
            </a:r>
            <a:r>
              <a:rPr lang="fr-BE" sz="2000" dirty="0" err="1"/>
              <a:t>from</a:t>
            </a:r>
            <a:r>
              <a:rPr lang="fr-BE" sz="2000" dirty="0"/>
              <a:t> the </a:t>
            </a:r>
            <a:r>
              <a:rPr lang="fr-BE" sz="2000" dirty="0" err="1"/>
              <a:t>acceptor</a:t>
            </a:r>
            <a:r>
              <a:rPr lang="fr-BE" sz="2000" dirty="0"/>
              <a:t> plant </a:t>
            </a:r>
            <a:r>
              <a:rPr lang="fr-BE" sz="2000" dirty="0" err="1"/>
              <a:t>induces</a:t>
            </a:r>
            <a:r>
              <a:rPr lang="fr-BE" sz="2000" dirty="0"/>
              <a:t> </a:t>
            </a:r>
            <a:r>
              <a:rPr lang="fr-BE" sz="2000" dirty="0" err="1"/>
              <a:t>allelochemical</a:t>
            </a:r>
            <a:r>
              <a:rPr lang="fr-BE" sz="2000" dirty="0"/>
              <a:t> release by the </a:t>
            </a:r>
            <a:r>
              <a:rPr lang="fr-BE" sz="2000" dirty="0" err="1"/>
              <a:t>donor</a:t>
            </a:r>
            <a:r>
              <a:rPr lang="fr-BE" sz="2000" dirty="0"/>
              <a:t> plant (non-</a:t>
            </a:r>
            <a:r>
              <a:rPr lang="fr-BE" sz="2000" dirty="0" err="1"/>
              <a:t>kin</a:t>
            </a:r>
            <a:r>
              <a:rPr lang="fr-BE" sz="2000" dirty="0"/>
              <a:t> recognition)</a:t>
            </a:r>
          </a:p>
          <a:p>
            <a:pPr algn="just"/>
            <a:endParaRPr lang="fr-BE" sz="2000" dirty="0"/>
          </a:p>
          <a:p>
            <a:pPr marL="285750" indent="-285750" algn="just">
              <a:buFontTx/>
              <a:buChar char="-"/>
            </a:pPr>
            <a:r>
              <a:rPr lang="fr-BE" sz="2000" dirty="0" err="1"/>
              <a:t>We</a:t>
            </a:r>
            <a:r>
              <a:rPr lang="fr-BE" sz="2000" dirty="0"/>
              <a:t> are </a:t>
            </a:r>
            <a:r>
              <a:rPr lang="fr-BE" sz="2000" dirty="0" err="1"/>
              <a:t>studying</a:t>
            </a:r>
            <a:r>
              <a:rPr lang="fr-BE" sz="2000" dirty="0"/>
              <a:t> the </a:t>
            </a:r>
            <a:r>
              <a:rPr lang="fr-BE" sz="2000" dirty="0" err="1"/>
              <a:t>role</a:t>
            </a:r>
            <a:r>
              <a:rPr lang="fr-BE" sz="2000" dirty="0"/>
              <a:t> of </a:t>
            </a:r>
            <a:r>
              <a:rPr lang="fr-BE" sz="2000" dirty="0" err="1"/>
              <a:t>VOCs</a:t>
            </a:r>
            <a:r>
              <a:rPr lang="fr-BE" sz="2000" dirty="0"/>
              <a:t> as </a:t>
            </a:r>
            <a:r>
              <a:rPr lang="fr-BE" sz="2000" dirty="0" err="1"/>
              <a:t>potential</a:t>
            </a:r>
            <a:r>
              <a:rPr lang="fr-BE" sz="2000" dirty="0"/>
              <a:t> signal </a:t>
            </a:r>
            <a:r>
              <a:rPr lang="fr-BE" sz="2000" dirty="0" err="1"/>
              <a:t>molecules</a:t>
            </a:r>
            <a:r>
              <a:rPr lang="fr-BE" sz="2000" dirty="0"/>
              <a:t> or as </a:t>
            </a:r>
            <a:r>
              <a:rPr lang="fr-BE" sz="2000" dirty="0" err="1"/>
              <a:t>allelochemicals</a:t>
            </a:r>
            <a:endParaRPr lang="fr-B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80DFD-F51B-830D-6249-B989C153B6C4}"/>
              </a:ext>
            </a:extLst>
          </p:cNvPr>
          <p:cNvSpPr/>
          <p:nvPr/>
        </p:nvSpPr>
        <p:spPr>
          <a:xfrm>
            <a:off x="361686" y="2300439"/>
            <a:ext cx="653143" cy="67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865C7A-68A7-82AC-99C3-4CB23FAC3754}"/>
              </a:ext>
            </a:extLst>
          </p:cNvPr>
          <p:cNvSpPr txBox="1"/>
          <p:nvPr/>
        </p:nvSpPr>
        <p:spPr>
          <a:xfrm>
            <a:off x="609600" y="2525486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Acceptor</a:t>
            </a:r>
            <a:r>
              <a:rPr lang="fr-BE" dirty="0"/>
              <a:t> plant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481BD3-2053-DD80-4578-DD3A78CBA579}"/>
              </a:ext>
            </a:extLst>
          </p:cNvPr>
          <p:cNvSpPr txBox="1"/>
          <p:nvPr/>
        </p:nvSpPr>
        <p:spPr>
          <a:xfrm>
            <a:off x="4573229" y="2551588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Donor</a:t>
            </a:r>
            <a:r>
              <a:rPr lang="fr-BE" dirty="0"/>
              <a:t> plant</a:t>
            </a:r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0325CE0D-630B-32A7-1695-92C6C43F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5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3374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177"/>
            <a:ext cx="10185561" cy="756465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examples of belowground VOCs studies:  wireworm (click beetle larva)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6D4F84-D747-3F56-D8BC-1FD5C9190678}"/>
              </a:ext>
            </a:extLst>
          </p:cNvPr>
          <p:cNvSpPr/>
          <p:nvPr/>
        </p:nvSpPr>
        <p:spPr>
          <a:xfrm>
            <a:off x="8691716" y="2674374"/>
            <a:ext cx="2812026" cy="57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878B74-E05F-0521-D679-DEE796E1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4962553"/>
            <a:ext cx="4966510" cy="1895447"/>
          </a:xfrm>
          <a:prstGeom prst="rect">
            <a:avLst/>
          </a:prstGeom>
        </p:spPr>
      </p:pic>
      <p:pic>
        <p:nvPicPr>
          <p:cNvPr id="2050" name="Picture 2" descr="Taupins : un coléoptère en recrudescence sur céréales : Bayer-Agri">
            <a:extLst>
              <a:ext uri="{FF2B5EF4-FFF2-40B4-BE49-F238E27FC236}">
                <a16:creationId xmlns:a16="http://schemas.microsoft.com/office/drawing/2014/main" id="{12EEF8CD-4FFD-8A8B-9FC1-FEC92C58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15828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upin : Découvrez comment lutter contre ce ravageur">
            <a:extLst>
              <a:ext uri="{FF2B5EF4-FFF2-40B4-BE49-F238E27FC236}">
                <a16:creationId xmlns:a16="http://schemas.microsoft.com/office/drawing/2014/main" id="{BE439326-C5DA-1ED7-D63A-56FDAA13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8" y="15828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BF2EE7-F656-758C-61F7-883F661DED7E}"/>
              </a:ext>
            </a:extLst>
          </p:cNvPr>
          <p:cNvSpPr txBox="1"/>
          <p:nvPr/>
        </p:nvSpPr>
        <p:spPr>
          <a:xfrm>
            <a:off x="338137" y="1201894"/>
            <a:ext cx="60118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Wireworm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larvae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plant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significant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damage to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crops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larvae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first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locate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</a:t>
            </a:r>
            <a:r>
              <a:rPr kumimoji="0" lang="fr-FR" altLang="fr-FR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root-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emitted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VOCs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have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identified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VOCs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crushed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barley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potato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responsible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attraction.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Various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explored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trapping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VOC-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emitting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root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crop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varieties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rotation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repellent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crops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4E4F9D2-46F3-E257-50A5-FE5F88225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483" y="3812131"/>
            <a:ext cx="4023884" cy="2192324"/>
          </a:xfrm>
          <a:prstGeom prst="rect">
            <a:avLst/>
          </a:prstGeom>
        </p:spPr>
      </p:pic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950567E6-A781-37F9-5677-9ACE8DCC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6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5640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2225"/>
            <a:ext cx="10185561" cy="889118"/>
          </a:xfrm>
        </p:spPr>
        <p:txBody>
          <a:bodyPr>
            <a:normAutofit fontScale="90000"/>
          </a:bodyPr>
          <a:lstStyle/>
          <a:p>
            <a:r>
              <a:rPr lang="en-US"/>
              <a:t>The challenge of belowground VOCs sampling</a:t>
            </a:r>
            <a:br>
              <a:rPr lang="en-US"/>
            </a:br>
            <a:br>
              <a:rPr lang="en-US" sz="1100"/>
            </a:br>
            <a:r>
              <a:rPr lang="en-US" sz="3100"/>
              <a:t>1. The soil:</a:t>
            </a:r>
            <a:endParaRPr lang="en-US" sz="31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C1542E-0CAA-344C-4902-506848B5367D}"/>
              </a:ext>
            </a:extLst>
          </p:cNvPr>
          <p:cNvSpPr txBox="1"/>
          <p:nvPr/>
        </p:nvSpPr>
        <p:spPr>
          <a:xfrm>
            <a:off x="5243552" y="309756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/>
          </a:bodyPr>
          <a:lstStyle/>
          <a:p>
            <a:endParaRPr lang="fr-BE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A70687-3DBF-BFFD-65BE-B8A558BD03FC}"/>
              </a:ext>
            </a:extLst>
          </p:cNvPr>
          <p:cNvSpPr txBox="1"/>
          <p:nvPr/>
        </p:nvSpPr>
        <p:spPr>
          <a:xfrm>
            <a:off x="2276475" y="1188129"/>
            <a:ext cx="991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/>
              <a:t>very complex matrix </a:t>
            </a:r>
            <a:r>
              <a:rPr lang="fr-BE">
                <a:sym typeface="Wingdings" panose="05000000000000000000" pitchFamily="2" charset="2"/>
              </a:rPr>
              <a:t>	</a:t>
            </a:r>
            <a:endParaRPr lang="fr-BE"/>
          </a:p>
          <a:p>
            <a:endParaRPr lang="fr-BE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79D4EF-133D-2A4D-7084-BC91AEF6B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58" y="1834460"/>
            <a:ext cx="8313772" cy="464820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4A72A7-9A90-0CFD-0903-2DE32804C413}"/>
              </a:ext>
            </a:extLst>
          </p:cNvPr>
          <p:cNvSpPr txBox="1"/>
          <p:nvPr/>
        </p:nvSpPr>
        <p:spPr>
          <a:xfrm>
            <a:off x="8837041" y="1617276"/>
            <a:ext cx="31561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fr-BE" b="1" dirty="0" err="1">
                <a:sym typeface="Wingdings" panose="05000000000000000000" pitchFamily="2" charset="2"/>
              </a:rPr>
              <a:t>VOCs</a:t>
            </a:r>
            <a:r>
              <a:rPr lang="fr-BE" b="1" dirty="0">
                <a:sym typeface="Wingdings" panose="05000000000000000000" pitchFamily="2" charset="2"/>
              </a:rPr>
              <a:t> can </a:t>
            </a:r>
            <a:r>
              <a:rPr lang="fr-BE" b="1" dirty="0" err="1">
                <a:sym typeface="Wingdings" panose="05000000000000000000" pitchFamily="2" charset="2"/>
              </a:rPr>
              <a:t>undergo</a:t>
            </a:r>
            <a:endParaRPr lang="fr-BE" dirty="0">
              <a:sym typeface="Wingdings" panose="05000000000000000000" pitchFamily="2" charset="2"/>
            </a:endParaRPr>
          </a:p>
          <a:p>
            <a:pPr marL="0" lvl="1" algn="just">
              <a:spcBef>
                <a:spcPts val="1200"/>
              </a:spcBef>
              <a:buFontTx/>
              <a:buChar char="-"/>
            </a:pPr>
            <a:r>
              <a:rPr lang="fr-BE" b="1" dirty="0">
                <a:sym typeface="Wingdings" panose="05000000000000000000" pitchFamily="2" charset="2"/>
              </a:rPr>
              <a:t> </a:t>
            </a:r>
            <a:r>
              <a:rPr lang="fr-BE" b="1" dirty="0" err="1">
                <a:sym typeface="Wingdings" panose="05000000000000000000" pitchFamily="2" charset="2"/>
              </a:rPr>
              <a:t>Retention</a:t>
            </a:r>
            <a:r>
              <a:rPr lang="fr-BE" dirty="0">
                <a:sym typeface="Wingdings" panose="05000000000000000000" pitchFamily="2" charset="2"/>
              </a:rPr>
              <a:t> (</a:t>
            </a:r>
            <a:r>
              <a:rPr lang="fr-BE" dirty="0" err="1">
                <a:sym typeface="Wingdings" panose="05000000000000000000" pitchFamily="2" charset="2"/>
              </a:rPr>
              <a:t>depends</a:t>
            </a:r>
            <a:r>
              <a:rPr lang="fr-BE" dirty="0">
                <a:sym typeface="Wingdings" panose="05000000000000000000" pitchFamily="2" charset="2"/>
              </a:rPr>
              <a:t> on </a:t>
            </a:r>
            <a:r>
              <a:rPr lang="fr-BE" dirty="0" err="1">
                <a:sym typeface="Wingdings" panose="05000000000000000000" pitchFamily="2" charset="2"/>
              </a:rPr>
              <a:t>soil</a:t>
            </a:r>
            <a:r>
              <a:rPr lang="fr-BE" dirty="0">
                <a:sym typeface="Wingdings" panose="05000000000000000000" pitchFamily="2" charset="2"/>
              </a:rPr>
              <a:t> composition and physico-</a:t>
            </a:r>
            <a:r>
              <a:rPr lang="fr-BE" dirty="0" err="1">
                <a:sym typeface="Wingdings" panose="05000000000000000000" pitchFamily="2" charset="2"/>
              </a:rPr>
              <a:t>chemical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parameters</a:t>
            </a:r>
            <a:endParaRPr lang="fr-BE" dirty="0">
              <a:sym typeface="Wingdings" panose="05000000000000000000" pitchFamily="2" charset="2"/>
            </a:endParaRPr>
          </a:p>
          <a:p>
            <a:pPr marL="0" lvl="1" algn="just">
              <a:spcBef>
                <a:spcPts val="1200"/>
              </a:spcBef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b="1" dirty="0">
                <a:sym typeface="Wingdings" panose="05000000000000000000" pitchFamily="2" charset="2"/>
              </a:rPr>
              <a:t>Transformation</a:t>
            </a:r>
            <a:r>
              <a:rPr lang="fr-BE" dirty="0">
                <a:sym typeface="Wingdings" panose="05000000000000000000" pitchFamily="2" charset="2"/>
              </a:rPr>
              <a:t> (</a:t>
            </a:r>
            <a:r>
              <a:rPr lang="fr-BE" dirty="0" err="1">
                <a:sym typeface="Wingdings" panose="05000000000000000000" pitchFamily="2" charset="2"/>
              </a:rPr>
              <a:t>chemically</a:t>
            </a:r>
            <a:r>
              <a:rPr lang="fr-BE" dirty="0">
                <a:sym typeface="Wingdings" panose="05000000000000000000" pitchFamily="2" charset="2"/>
              </a:rPr>
              <a:t> or by </a:t>
            </a:r>
            <a:r>
              <a:rPr lang="fr-BE" dirty="0" err="1">
                <a:sym typeface="Wingdings" panose="05000000000000000000" pitchFamily="2" charset="2"/>
              </a:rPr>
              <a:t>microorganims</a:t>
            </a:r>
            <a:r>
              <a:rPr lang="fr-BE" dirty="0">
                <a:sym typeface="Wingdings" panose="05000000000000000000" pitchFamily="2" charset="2"/>
              </a:rPr>
              <a:t>)</a:t>
            </a:r>
          </a:p>
          <a:p>
            <a:pPr marL="0" lvl="1" algn="just">
              <a:spcBef>
                <a:spcPts val="1200"/>
              </a:spcBef>
              <a:buFontTx/>
              <a:buChar char="-"/>
            </a:pPr>
            <a:r>
              <a:rPr lang="fr-BE" b="1" dirty="0">
                <a:sym typeface="Wingdings" panose="05000000000000000000" pitchFamily="2" charset="2"/>
              </a:rPr>
              <a:t> Transportation</a:t>
            </a:r>
            <a:r>
              <a:rPr lang="fr-BE" dirty="0">
                <a:sym typeface="Wingdings" panose="05000000000000000000" pitchFamily="2" charset="2"/>
              </a:rPr>
              <a:t> (</a:t>
            </a:r>
            <a:r>
              <a:rPr lang="fr-BE" dirty="0" err="1">
                <a:sym typeface="Wingdings" panose="05000000000000000000" pitchFamily="2" charset="2"/>
              </a:rPr>
              <a:t>depends</a:t>
            </a:r>
            <a:r>
              <a:rPr lang="fr-BE" dirty="0">
                <a:sym typeface="Wingdings" panose="05000000000000000000" pitchFamily="2" charset="2"/>
              </a:rPr>
              <a:t> on </a:t>
            </a:r>
            <a:r>
              <a:rPr lang="fr-BE" dirty="0" err="1">
                <a:sym typeface="Wingdings" panose="05000000000000000000" pitchFamily="2" charset="2"/>
              </a:rPr>
              <a:t>soil</a:t>
            </a:r>
            <a:r>
              <a:rPr lang="fr-BE" dirty="0">
                <a:sym typeface="Wingdings" panose="05000000000000000000" pitchFamily="2" charset="2"/>
              </a:rPr>
              <a:t> structure, </a:t>
            </a:r>
            <a:r>
              <a:rPr lang="fr-BE" dirty="0" err="1">
                <a:sym typeface="Wingdings" panose="05000000000000000000" pitchFamily="2" charset="2"/>
              </a:rPr>
              <a:t>moisture</a:t>
            </a:r>
            <a:r>
              <a:rPr lang="fr-BE" dirty="0">
                <a:sym typeface="Wingdings" panose="05000000000000000000" pitchFamily="2" charset="2"/>
              </a:rPr>
              <a:t>, etc)</a:t>
            </a:r>
          </a:p>
          <a:p>
            <a:pPr marL="742950" lvl="1" indent="-285750" algn="just">
              <a:buFontTx/>
              <a:buChar char="-"/>
            </a:pPr>
            <a:endParaRPr lang="fr-BE" sz="800" dirty="0">
              <a:sym typeface="Wingdings" panose="05000000000000000000" pitchFamily="2" charset="2"/>
            </a:endParaRPr>
          </a:p>
          <a:p>
            <a:pPr algn="just"/>
            <a:endParaRPr lang="fr-BE" dirty="0"/>
          </a:p>
          <a:p>
            <a:pPr algn="just"/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>
                <a:solidFill>
                  <a:srgbClr val="4B9C14"/>
                </a:solidFill>
                <a:sym typeface="Wingdings" panose="05000000000000000000" pitchFamily="2" charset="2"/>
              </a:rPr>
              <a:t> </a:t>
            </a:r>
            <a:r>
              <a:rPr lang="fr-BE" b="1" dirty="0" err="1">
                <a:solidFill>
                  <a:srgbClr val="4B9C14"/>
                </a:solidFill>
                <a:sym typeface="Wingdings" panose="05000000000000000000" pitchFamily="2" charset="2"/>
              </a:rPr>
              <a:t>hydropony</a:t>
            </a:r>
            <a:r>
              <a:rPr lang="fr-BE" b="1" dirty="0">
                <a:solidFill>
                  <a:srgbClr val="4B9C14"/>
                </a:solidFill>
                <a:sym typeface="Wingdings" panose="05000000000000000000" pitchFamily="2" charset="2"/>
              </a:rPr>
              <a:t> or </a:t>
            </a:r>
            <a:r>
              <a:rPr lang="fr-BE" b="1" dirty="0" err="1">
                <a:solidFill>
                  <a:srgbClr val="4B9C14"/>
                </a:solidFill>
                <a:sym typeface="Wingdings" panose="05000000000000000000" pitchFamily="2" charset="2"/>
              </a:rPr>
              <a:t>artificial</a:t>
            </a:r>
            <a:r>
              <a:rPr lang="fr-BE" b="1" dirty="0">
                <a:solidFill>
                  <a:srgbClr val="4B9C14"/>
                </a:solidFill>
                <a:sym typeface="Wingdings" panose="05000000000000000000" pitchFamily="2" charset="2"/>
              </a:rPr>
              <a:t> </a:t>
            </a:r>
            <a:r>
              <a:rPr lang="fr-BE" b="1" dirty="0" err="1">
                <a:solidFill>
                  <a:srgbClr val="4B9C14"/>
                </a:solidFill>
                <a:sym typeface="Wingdings" panose="05000000000000000000" pitchFamily="2" charset="2"/>
              </a:rPr>
              <a:t>soils</a:t>
            </a:r>
            <a:r>
              <a:rPr lang="fr-BE" b="1" dirty="0">
                <a:solidFill>
                  <a:srgbClr val="4B9C14"/>
                </a:solidFill>
                <a:sym typeface="Wingdings" panose="05000000000000000000" pitchFamily="2" charset="2"/>
              </a:rPr>
              <a:t> (vermiculite, glass </a:t>
            </a:r>
            <a:r>
              <a:rPr lang="fr-BE" b="1" dirty="0" err="1">
                <a:solidFill>
                  <a:srgbClr val="4B9C14"/>
                </a:solidFill>
                <a:sym typeface="Wingdings" panose="05000000000000000000" pitchFamily="2" charset="2"/>
              </a:rPr>
              <a:t>beads</a:t>
            </a:r>
            <a:r>
              <a:rPr lang="fr-BE" b="1" dirty="0">
                <a:solidFill>
                  <a:srgbClr val="4B9C14"/>
                </a:solidFill>
                <a:sym typeface="Wingdings" panose="05000000000000000000" pitchFamily="2" charset="2"/>
              </a:rPr>
              <a:t>) but …</a:t>
            </a:r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CE9284FA-4226-A273-20F0-3B949004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7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1056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71B786-DAF6-C42B-135D-3E3676BA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68" y="2114232"/>
            <a:ext cx="9723219" cy="474376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1213"/>
            <a:ext cx="10185561" cy="75646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The challenge of belowground VOCs sampling</a:t>
            </a:r>
            <a:br>
              <a:rPr lang="en-US" dirty="0"/>
            </a:br>
            <a:r>
              <a:rPr lang="en-US" sz="3100" dirty="0"/>
              <a:t>2. The plant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C1542E-0CAA-344C-4902-506848B5367D}"/>
              </a:ext>
            </a:extLst>
          </p:cNvPr>
          <p:cNvSpPr txBox="1"/>
          <p:nvPr/>
        </p:nvSpPr>
        <p:spPr>
          <a:xfrm>
            <a:off x="5243552" y="309756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/>
          </a:bodyPr>
          <a:lstStyle/>
          <a:p>
            <a:endParaRPr lang="fr-BE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A70687-3DBF-BFFD-65BE-B8A558BD03FC}"/>
              </a:ext>
            </a:extLst>
          </p:cNvPr>
          <p:cNvSpPr txBox="1"/>
          <p:nvPr/>
        </p:nvSpPr>
        <p:spPr>
          <a:xfrm>
            <a:off x="2475140" y="886607"/>
            <a:ext cx="91072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BE" dirty="0"/>
              <a:t> Important not to stress the plant by the sampling (injuries can </a:t>
            </a:r>
            <a:r>
              <a:rPr lang="fr-BE" dirty="0" err="1"/>
              <a:t>induce</a:t>
            </a:r>
            <a:r>
              <a:rPr lang="fr-BE" dirty="0"/>
              <a:t> </a:t>
            </a:r>
            <a:r>
              <a:rPr lang="fr-BE" dirty="0" err="1"/>
              <a:t>VOCs</a:t>
            </a:r>
            <a:r>
              <a:rPr lang="fr-BE" dirty="0"/>
              <a:t> production)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fr-BE" dirty="0"/>
              <a:t> Important to </a:t>
            </a:r>
            <a:r>
              <a:rPr lang="fr-BE" dirty="0" err="1"/>
              <a:t>study</a:t>
            </a:r>
            <a:r>
              <a:rPr lang="fr-BE" dirty="0"/>
              <a:t> </a:t>
            </a:r>
            <a:r>
              <a:rPr lang="fr-BE" dirty="0" err="1"/>
              <a:t>only</a:t>
            </a:r>
            <a:r>
              <a:rPr lang="fr-BE" dirty="0"/>
              <a:t> one </a:t>
            </a:r>
            <a:r>
              <a:rPr lang="fr-BE" dirty="0" err="1"/>
              <a:t>parameter</a:t>
            </a:r>
            <a:r>
              <a:rPr lang="fr-BE" dirty="0"/>
              <a:t> (</a:t>
            </a:r>
            <a:r>
              <a:rPr lang="fr-BE" i="1" dirty="0"/>
              <a:t>e.g.</a:t>
            </a:r>
            <a:r>
              <a:rPr lang="fr-BE" dirty="0"/>
              <a:t> </a:t>
            </a:r>
            <a:r>
              <a:rPr lang="fr-BE" dirty="0" err="1"/>
              <a:t>allelopathy</a:t>
            </a:r>
            <a:r>
              <a:rPr lang="fr-BE" dirty="0"/>
              <a:t> and not water/nutriment/light </a:t>
            </a:r>
            <a:r>
              <a:rPr lang="fr-BE" dirty="0" err="1"/>
              <a:t>competition</a:t>
            </a:r>
            <a:endParaRPr lang="fr-BE" dirty="0"/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fr-BE" dirty="0"/>
              <a:t> </a:t>
            </a:r>
            <a:r>
              <a:rPr lang="fr-BE" dirty="0" err="1"/>
              <a:t>Soil</a:t>
            </a:r>
            <a:r>
              <a:rPr lang="fr-BE" dirty="0"/>
              <a:t> </a:t>
            </a:r>
            <a:r>
              <a:rPr lang="fr-BE" dirty="0" err="1"/>
              <a:t>legacy</a:t>
            </a:r>
            <a:r>
              <a:rPr lang="fr-BE" dirty="0"/>
              <a:t> </a:t>
            </a:r>
            <a:r>
              <a:rPr lang="fr-BE" dirty="0" err="1"/>
              <a:t>will</a:t>
            </a:r>
            <a:r>
              <a:rPr lang="fr-BE" dirty="0"/>
              <a:t> </a:t>
            </a:r>
            <a:r>
              <a:rPr lang="fr-BE" dirty="0" err="1"/>
              <a:t>modify</a:t>
            </a:r>
            <a:r>
              <a:rPr lang="fr-BE" dirty="0"/>
              <a:t> plant-plant interactions (</a:t>
            </a:r>
            <a:r>
              <a:rPr lang="fr-BE" dirty="0" err="1"/>
              <a:t>order</a:t>
            </a:r>
            <a:r>
              <a:rPr lang="fr-BE" dirty="0"/>
              <a:t> can </a:t>
            </a:r>
            <a:r>
              <a:rPr lang="fr-BE" dirty="0" err="1"/>
              <a:t>be</a:t>
            </a:r>
            <a:r>
              <a:rPr lang="fr-BE" dirty="0"/>
              <a:t> important)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03B36C0-3161-78A1-C5F8-1125FCD4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7" y="4970959"/>
            <a:ext cx="1996613" cy="38103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825EE05-BFE5-6C4F-0396-93629D514F85}"/>
              </a:ext>
            </a:extLst>
          </p:cNvPr>
          <p:cNvSpPr txBox="1"/>
          <p:nvPr/>
        </p:nvSpPr>
        <p:spPr>
          <a:xfrm>
            <a:off x="10195387" y="4709349"/>
            <a:ext cx="143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/>
              <a:t>Delory et al.</a:t>
            </a:r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0EF9BF4B-5C97-9B18-2645-87E42409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8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0613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F6B22C7-8F4C-4DC4-9508-5C810BE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80893"/>
            <a:ext cx="10185561" cy="75646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challenge of belowground VOCs sampling</a:t>
            </a:r>
            <a:br>
              <a:rPr lang="en-US" dirty="0"/>
            </a:br>
            <a:endParaRPr lang="en-US" sz="31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C1542E-0CAA-344C-4902-506848B5367D}"/>
              </a:ext>
            </a:extLst>
          </p:cNvPr>
          <p:cNvSpPr txBox="1"/>
          <p:nvPr/>
        </p:nvSpPr>
        <p:spPr>
          <a:xfrm>
            <a:off x="5243552" y="309756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/>
          </a:bodyPr>
          <a:lstStyle/>
          <a:p>
            <a:endParaRPr lang="fr-BE" sz="2400" dirty="0"/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7C116FBF-8856-2A12-1072-BDDB3945E1C2}"/>
              </a:ext>
            </a:extLst>
          </p:cNvPr>
          <p:cNvSpPr txBox="1">
            <a:spLocks/>
          </p:cNvSpPr>
          <p:nvPr/>
        </p:nvSpPr>
        <p:spPr>
          <a:xfrm>
            <a:off x="326572" y="809493"/>
            <a:ext cx="3979958" cy="576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0" kern="1200">
                <a:solidFill>
                  <a:srgbClr val="7DB9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</a:t>
            </a:r>
            <a:r>
              <a:rPr lang="en-US" sz="5100" dirty="0"/>
              <a:t>The sampling</a:t>
            </a:r>
          </a:p>
          <a:p>
            <a:endParaRPr lang="en-US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VOCs belong to many chemical classes (mass, polarity, …)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Often present at very low concentration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Can be soluble in water or not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Difficult to distinguish what has emitted the VOCs (roots and from which plant, microorganisms, …)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Are volatile and not always stable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FAE0B01-8709-8B9A-D0B5-F7FBAE760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69" y="1009511"/>
            <a:ext cx="7071360" cy="5573486"/>
          </a:xfrm>
          <a:prstGeom prst="rect">
            <a:avLst/>
          </a:prstGeom>
        </p:spPr>
      </p:pic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9A6B41B-F016-EAF1-5448-14BD25BD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915" y="6400435"/>
            <a:ext cx="361335" cy="365125"/>
          </a:xfrm>
        </p:spPr>
        <p:txBody>
          <a:bodyPr/>
          <a:lstStyle/>
          <a:p>
            <a:fld id="{439CFB3C-5329-804D-A21F-9A0246BF7AB4}" type="slidenum">
              <a:rPr lang="fr-FR" b="1" smtClean="0"/>
              <a:t>9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8206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NOSE 2024- Naple-Belowground VOCs (4)[202409160804316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928</Words>
  <Application>Microsoft Office PowerPoint</Application>
  <PresentationFormat>Grand écran</PresentationFormat>
  <Paragraphs>155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Wingdings</vt:lpstr>
      <vt:lpstr>Thème Office</vt:lpstr>
      <vt:lpstr>Into the depths: the challenge of belowground VOC sampling</vt:lpstr>
      <vt:lpstr>Why study belowground VOCs?</vt:lpstr>
      <vt:lpstr>Why study belowground VOCs?</vt:lpstr>
      <vt:lpstr>Selected examples of belowground VOCs studies: allelopathy</vt:lpstr>
      <vt:lpstr>Selected examples of belowground VOCs studies: allelopathy</vt:lpstr>
      <vt:lpstr>Selected examples of belowground VOCs studies:  wireworm (click beetle larva)</vt:lpstr>
      <vt:lpstr>The challenge of belowground VOCs sampling  1. The soil:</vt:lpstr>
      <vt:lpstr>The challenge of belowground VOCs sampling 2. The plant </vt:lpstr>
      <vt:lpstr>The challenge of belowground VOCs sampling </vt:lpstr>
      <vt:lpstr>Solutions: removing roots (emission/contain) </vt:lpstr>
      <vt:lpstr>Solutions: in situ SPME sampling</vt:lpstr>
      <vt:lpstr>Solutions: in situ DHS sampling</vt:lpstr>
      <vt:lpstr>Plant-plant interactions</vt:lpstr>
      <vt:lpstr>Solutions: in situ (or not) SBSE) sampling</vt:lpstr>
      <vt:lpstr>Conclusions:</vt:lpstr>
      <vt:lpstr>Thank you for your attention</vt:lpstr>
    </vt:vector>
  </TitlesOfParts>
  <Company>UMONS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Botanicals: a sustainable strategy in crop protection?</dc:title>
  <dc:creator>André DECROLY</dc:creator>
  <cp:lastModifiedBy>Fauconnier Marie-Laure</cp:lastModifiedBy>
  <cp:revision>12</cp:revision>
  <dcterms:created xsi:type="dcterms:W3CDTF">2024-05-19T14:05:00Z</dcterms:created>
  <dcterms:modified xsi:type="dcterms:W3CDTF">2024-09-16T06:04:32Z</dcterms:modified>
</cp:coreProperties>
</file>