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0_D08FD8DB.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27" r:id="rId3"/>
    <p:sldId id="392" r:id="rId4"/>
    <p:sldId id="328" r:id="rId5"/>
    <p:sldId id="333" r:id="rId6"/>
    <p:sldId id="379" r:id="rId7"/>
    <p:sldId id="353" r:id="rId8"/>
    <p:sldId id="348" r:id="rId9"/>
    <p:sldId id="380" r:id="rId10"/>
    <p:sldId id="372" r:id="rId11"/>
    <p:sldId id="381" r:id="rId12"/>
    <p:sldId id="382" r:id="rId13"/>
    <p:sldId id="349" r:id="rId14"/>
    <p:sldId id="367" r:id="rId15"/>
    <p:sldId id="383" r:id="rId16"/>
    <p:sldId id="356" r:id="rId17"/>
    <p:sldId id="355" r:id="rId18"/>
    <p:sldId id="384" r:id="rId19"/>
    <p:sldId id="385" r:id="rId20"/>
    <p:sldId id="386" r:id="rId21"/>
    <p:sldId id="364" r:id="rId22"/>
    <p:sldId id="389" r:id="rId23"/>
    <p:sldId id="390" r:id="rId24"/>
    <p:sldId id="391" r:id="rId25"/>
    <p:sldId id="350" r:id="rId26"/>
    <p:sldId id="376" r:id="rId27"/>
    <p:sldId id="377" r:id="rId28"/>
    <p:sldId id="378" r:id="rId29"/>
    <p:sldId id="387" r:id="rId30"/>
    <p:sldId id="371" r:id="rId31"/>
    <p:sldId id="366" r:id="rId32"/>
    <p:sldId id="359" r:id="rId33"/>
    <p:sldId id="360" r:id="rId34"/>
    <p:sldId id="388" r:id="rId35"/>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605D9B-A469-47D8-DA2B-1BB89B8D719D}" name="David Dundas" initials="DD" userId="82ff0737e9edc7f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Dundas" initials="DD" lastIdx="9" clrIdx="0">
    <p:extLst>
      <p:ext uri="{19B8F6BF-5375-455C-9EA6-DF929625EA0E}">
        <p15:presenceInfo xmlns:p15="http://schemas.microsoft.com/office/powerpoint/2012/main" userId="82ff0737e9edc7f4" providerId="Windows Live"/>
      </p:ext>
    </p:extLst>
  </p:cmAuthor>
  <p:cmAuthor id="2" name="Damien" initials="D" lastIdx="3" clrIdx="1">
    <p:extLst>
      <p:ext uri="{19B8F6BF-5375-455C-9EA6-DF929625EA0E}">
        <p15:presenceInfo xmlns:p15="http://schemas.microsoft.com/office/powerpoint/2012/main" userId="Dam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3" autoAdjust="0"/>
    <p:restoredTop sz="95308" autoAdjust="0"/>
  </p:normalViewPr>
  <p:slideViewPr>
    <p:cSldViewPr snapToGrid="0">
      <p:cViewPr>
        <p:scale>
          <a:sx n="50" d="100"/>
          <a:sy n="50" d="100"/>
        </p:scale>
        <p:origin x="88" y="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modernComment_100_D08FD8DB.xml><?xml version="1.0" encoding="utf-8"?>
<p188:cmLst xmlns:a="http://schemas.openxmlformats.org/drawingml/2006/main" xmlns:r="http://schemas.openxmlformats.org/officeDocument/2006/relationships" xmlns:p188="http://schemas.microsoft.com/office/powerpoint/2018/8/main">
  <p188:cm id="{7CF7AE8D-B254-4CDE-B5A4-1E572E08488A}" authorId="{1E605D9B-A469-47D8-DA2B-1BB89B8D719D}" created="2023-09-28T08:02:23.465">
    <ac:txMkLst xmlns:ac="http://schemas.microsoft.com/office/drawing/2013/main/command">
      <pc:docMk xmlns:pc="http://schemas.microsoft.com/office/powerpoint/2013/main/command"/>
      <pc:sldMk xmlns:pc="http://schemas.microsoft.com/office/powerpoint/2013/main/command" cId="3499088091" sldId="256"/>
      <ac:spMk id="2" creationId="{00000000-0000-0000-0000-000000000000}"/>
      <ac:txMk cp="0" len="13">
        <ac:context len="115" hash="3524256792"/>
      </ac:txMk>
    </ac:txMkLst>
    <p188:pos x="4338514" y="570861"/>
    <p188:txBody>
      <a:bodyPr/>
      <a:lstStyle/>
      <a:p>
        <a:r>
          <a:rPr lang="en-GB"/>
          <a:t>This may be set in stone and not changeable, but it ought to be 'Second-generation Platforms for Retailers and G2PFR becomes SGPFR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A0F915F-D3FE-49DF-9827-5A1B5CC09A6D}" type="datetimeFigureOut">
              <a:rPr lang="en-US" smtClean="0"/>
              <a:t>9/14/2024</a:t>
            </a:fld>
            <a:endParaRPr lang="en-US"/>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0608E6F-1108-4A80-814D-3697EB93DF99}" type="slidenum">
              <a:rPr lang="en-US" smtClean="0"/>
              <a:t>‹N°›</a:t>
            </a:fld>
            <a:endParaRPr lang="en-US"/>
          </a:p>
        </p:txBody>
      </p:sp>
    </p:spTree>
    <p:extLst>
      <p:ext uri="{BB962C8B-B14F-4D97-AF65-F5344CB8AC3E}">
        <p14:creationId xmlns:p14="http://schemas.microsoft.com/office/powerpoint/2010/main" val="34791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0608E6F-1108-4A80-814D-3697EB93DF99}" type="slidenum">
              <a:rPr lang="en-US" smtClean="0"/>
              <a:t>2</a:t>
            </a:fld>
            <a:endParaRPr lang="en-US"/>
          </a:p>
        </p:txBody>
      </p:sp>
    </p:spTree>
    <p:extLst>
      <p:ext uri="{BB962C8B-B14F-4D97-AF65-F5344CB8AC3E}">
        <p14:creationId xmlns:p14="http://schemas.microsoft.com/office/powerpoint/2010/main" val="54797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0608E6F-1108-4A80-814D-3697EB93DF99}" type="slidenum">
              <a:rPr lang="en-US" smtClean="0"/>
              <a:t>13</a:t>
            </a:fld>
            <a:endParaRPr lang="en-US"/>
          </a:p>
        </p:txBody>
      </p:sp>
    </p:spTree>
    <p:extLst>
      <p:ext uri="{BB962C8B-B14F-4D97-AF65-F5344CB8AC3E}">
        <p14:creationId xmlns:p14="http://schemas.microsoft.com/office/powerpoint/2010/main" val="381268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88F16FE-508D-8145-83B2-09397832312C}" type="slidenum">
              <a:rPr lang="en-BE" smtClean="0"/>
              <a:t>26</a:t>
            </a:fld>
            <a:endParaRPr lang="en-BE"/>
          </a:p>
        </p:txBody>
      </p:sp>
    </p:spTree>
    <p:extLst>
      <p:ext uri="{BB962C8B-B14F-4D97-AF65-F5344CB8AC3E}">
        <p14:creationId xmlns:p14="http://schemas.microsoft.com/office/powerpoint/2010/main" val="261646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438515E2-FEB9-48D5-9612-265AB5515055}" type="datetimeFigureOut">
              <a:rPr lang="fr-BE" smtClean="0"/>
              <a:t>14-09-24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105244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38515E2-FEB9-48D5-9612-265AB5515055}" type="datetimeFigureOut">
              <a:rPr lang="fr-BE" smtClean="0"/>
              <a:t>14-09-24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153995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38515E2-FEB9-48D5-9612-265AB5515055}" type="datetimeFigureOut">
              <a:rPr lang="fr-BE" smtClean="0"/>
              <a:t>14-09-24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138792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38515E2-FEB9-48D5-9612-265AB5515055}" type="datetimeFigureOut">
              <a:rPr lang="fr-BE" smtClean="0"/>
              <a:t>14-09-24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30961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38515E2-FEB9-48D5-9612-265AB5515055}" type="datetimeFigureOut">
              <a:rPr lang="fr-BE" smtClean="0"/>
              <a:t>14-09-24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12543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438515E2-FEB9-48D5-9612-265AB5515055}" type="datetimeFigureOut">
              <a:rPr lang="fr-BE" smtClean="0"/>
              <a:t>14-09-24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262092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438515E2-FEB9-48D5-9612-265AB5515055}" type="datetimeFigureOut">
              <a:rPr lang="fr-BE" smtClean="0"/>
              <a:t>14-09-24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309243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438515E2-FEB9-48D5-9612-265AB5515055}" type="datetimeFigureOut">
              <a:rPr lang="fr-BE" smtClean="0"/>
              <a:t>14-09-24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87928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8515E2-FEB9-48D5-9612-265AB5515055}" type="datetimeFigureOut">
              <a:rPr lang="fr-BE" smtClean="0"/>
              <a:t>14-09-24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305611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38515E2-FEB9-48D5-9612-265AB5515055}" type="datetimeFigureOut">
              <a:rPr lang="fr-BE" smtClean="0"/>
              <a:t>14-09-24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164438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38515E2-FEB9-48D5-9612-265AB5515055}" type="datetimeFigureOut">
              <a:rPr lang="fr-BE" smtClean="0"/>
              <a:t>14-09-24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6674B47-9310-47D3-9416-09900C906C9B}" type="slidenum">
              <a:rPr lang="fr-BE" smtClean="0"/>
              <a:t>‹N°›</a:t>
            </a:fld>
            <a:endParaRPr lang="fr-BE"/>
          </a:p>
        </p:txBody>
      </p:sp>
    </p:spTree>
    <p:extLst>
      <p:ext uri="{BB962C8B-B14F-4D97-AF65-F5344CB8AC3E}">
        <p14:creationId xmlns:p14="http://schemas.microsoft.com/office/powerpoint/2010/main" val="50581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515E2-FEB9-48D5-9612-265AB5515055}" type="datetimeFigureOut">
              <a:rPr lang="fr-BE" smtClean="0"/>
              <a:t>14-09-24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74B47-9310-47D3-9416-09900C906C9B}" type="slidenum">
              <a:rPr lang="fr-BE" smtClean="0"/>
              <a:t>‹N°›</a:t>
            </a:fld>
            <a:endParaRPr lang="fr-BE"/>
          </a:p>
        </p:txBody>
      </p:sp>
    </p:spTree>
    <p:extLst>
      <p:ext uri="{BB962C8B-B14F-4D97-AF65-F5344CB8AC3E}">
        <p14:creationId xmlns:p14="http://schemas.microsoft.com/office/powerpoint/2010/main" val="418468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18/10/relationships/comments" Target="../comments/modernComment_100_D08FD8DB.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dl.handle.net/2268/144423"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dl.handle.net/2268/3183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080" y="520943"/>
            <a:ext cx="12648825" cy="2387600"/>
          </a:xfrm>
        </p:spPr>
        <p:txBody>
          <a:bodyPr>
            <a:normAutofit/>
          </a:bodyPr>
          <a:lstStyle/>
          <a:p>
            <a:r>
              <a:rPr lang="en-US" b="1" dirty="0">
                <a:latin typeface="+mn-lt"/>
              </a:rPr>
              <a:t> </a:t>
            </a:r>
            <a:endParaRPr lang="en-GB" sz="4800" b="1" dirty="0">
              <a:latin typeface="+mn-lt"/>
            </a:endParaRPr>
          </a:p>
        </p:txBody>
      </p:sp>
      <p:sp>
        <p:nvSpPr>
          <p:cNvPr id="3" name="Sous-titre 2"/>
          <p:cNvSpPr>
            <a:spLocks noGrp="1"/>
          </p:cNvSpPr>
          <p:nvPr>
            <p:ph type="subTitle" idx="1"/>
          </p:nvPr>
        </p:nvSpPr>
        <p:spPr>
          <a:xfrm>
            <a:off x="-25400" y="4784908"/>
            <a:ext cx="11539654" cy="734551"/>
          </a:xfrm>
        </p:spPr>
        <p:txBody>
          <a:bodyPr>
            <a:normAutofit fontScale="92500"/>
          </a:bodyPr>
          <a:lstStyle/>
          <a:p>
            <a:r>
              <a:rPr lang="en-GB" sz="3000" b="1" dirty="0" smtClean="0"/>
              <a:t>               </a:t>
            </a:r>
            <a:r>
              <a:rPr lang="en-GB" sz="3200" b="1" dirty="0" err="1" smtClean="0"/>
              <a:t>Prof.</a:t>
            </a:r>
            <a:r>
              <a:rPr lang="en-GB" sz="3200" b="1" dirty="0"/>
              <a:t> </a:t>
            </a:r>
            <a:r>
              <a:rPr lang="en-GB" sz="3200" b="1" dirty="0" err="1" smtClean="0"/>
              <a:t>Dr.</a:t>
            </a:r>
            <a:r>
              <a:rPr lang="en-GB" sz="3200" b="1" dirty="0" smtClean="0"/>
              <a:t> Ir. Damien Ernst       and        </a:t>
            </a:r>
            <a:r>
              <a:rPr lang="en-GB" sz="3200" b="1" dirty="0" err="1" smtClean="0"/>
              <a:t>Prof.</a:t>
            </a:r>
            <a:r>
              <a:rPr lang="en-GB" sz="3200" b="1" dirty="0" smtClean="0"/>
              <a:t> </a:t>
            </a:r>
            <a:r>
              <a:rPr lang="en-GB" sz="3200" b="1" dirty="0" err="1" smtClean="0"/>
              <a:t>Dr.</a:t>
            </a:r>
            <a:r>
              <a:rPr lang="en-GB" sz="3200" b="1" dirty="0" smtClean="0"/>
              <a:t>  </a:t>
            </a:r>
            <a:r>
              <a:rPr lang="en-GB" sz="3200" b="1" dirty="0" err="1" smtClean="0"/>
              <a:t>Corentin</a:t>
            </a:r>
            <a:r>
              <a:rPr lang="en-GB" sz="3200" b="1" dirty="0" smtClean="0"/>
              <a:t> </a:t>
            </a:r>
            <a:r>
              <a:rPr lang="en-GB" sz="3200" b="1" dirty="0" smtClean="0"/>
              <a:t>de Salle</a:t>
            </a:r>
            <a:endParaRPr lang="en-GB" sz="3200" dirty="0"/>
          </a:p>
          <a:p>
            <a:endParaRPr lang="en-GB" sz="4400" dirty="0"/>
          </a:p>
        </p:txBody>
      </p:sp>
      <p:pic>
        <p:nvPicPr>
          <p:cNvPr id="5" name="Picture 2" descr="Résultat de recherche d'images pour &quot;logo universite de Liè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685" y="5371260"/>
            <a:ext cx="1910145" cy="927785"/>
          </a:xfrm>
          <a:prstGeom prst="rect">
            <a:avLst/>
          </a:prstGeom>
          <a:noFill/>
          <a:extLst>
            <a:ext uri="{909E8E84-426E-40DD-AFC4-6F175D3DCCD1}">
              <a14:hiddenFill xmlns:a14="http://schemas.microsoft.com/office/drawing/2010/main">
                <a:solidFill>
                  <a:srgbClr val="FFFFFF"/>
                </a:solidFill>
              </a14:hiddenFill>
            </a:ext>
          </a:extLst>
        </p:spPr>
      </p:pic>
      <p:sp>
        <p:nvSpPr>
          <p:cNvPr id="6" name="Sous-titre 2"/>
          <p:cNvSpPr txBox="1">
            <a:spLocks/>
          </p:cNvSpPr>
          <p:nvPr/>
        </p:nvSpPr>
        <p:spPr>
          <a:xfrm>
            <a:off x="2408974" y="4497852"/>
            <a:ext cx="3939250" cy="969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200" dirty="0"/>
          </a:p>
        </p:txBody>
      </p:sp>
      <p:sp>
        <p:nvSpPr>
          <p:cNvPr id="9" name="Titre 1"/>
          <p:cNvSpPr txBox="1">
            <a:spLocks/>
          </p:cNvSpPr>
          <p:nvPr/>
        </p:nvSpPr>
        <p:spPr>
          <a:xfrm>
            <a:off x="-67328" y="1428705"/>
            <a:ext cx="12360928"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3700" b="1" dirty="0">
                <a:latin typeface="Arial" panose="020B0604020202020204" pitchFamily="34" charset="0"/>
                <a:cs typeface="Arial" panose="020B0604020202020204" pitchFamily="34" charset="0"/>
              </a:rPr>
              <a:t/>
            </a:r>
            <a:br>
              <a:rPr lang="en-US" sz="3700" b="1" dirty="0">
                <a:latin typeface="Arial" panose="020B0604020202020204" pitchFamily="34" charset="0"/>
                <a:cs typeface="Arial" panose="020B0604020202020204" pitchFamily="34" charset="0"/>
              </a:rPr>
            </a:br>
            <a:r>
              <a:rPr lang="en-US" sz="3700" b="1" dirty="0">
                <a:latin typeface="Arial" panose="020B0604020202020204" pitchFamily="34" charset="0"/>
                <a:cs typeface="Arial" panose="020B0604020202020204" pitchFamily="34" charset="0"/>
              </a:rPr>
              <a:t>Landmark </a:t>
            </a:r>
            <a:r>
              <a:rPr lang="en-US" sz="3700" b="1" dirty="0" smtClean="0">
                <a:latin typeface="Arial" panose="020B0604020202020204" pitchFamily="34" charset="0"/>
                <a:cs typeface="Arial" panose="020B0604020202020204" pitchFamily="34" charset="0"/>
              </a:rPr>
              <a:t>Events </a:t>
            </a:r>
            <a:r>
              <a:rPr lang="en-US" sz="3700" b="1" dirty="0">
                <a:latin typeface="Arial" panose="020B0604020202020204" pitchFamily="34" charset="0"/>
                <a:cs typeface="Arial" panose="020B0604020202020204" pitchFamily="34" charset="0"/>
              </a:rPr>
              <a:t>in the </a:t>
            </a:r>
            <a:r>
              <a:rPr lang="en-US" sz="3700" b="1" dirty="0" smtClean="0">
                <a:latin typeface="Arial" panose="020B0604020202020204" pitchFamily="34" charset="0"/>
                <a:cs typeface="Arial" panose="020B0604020202020204" pitchFamily="34" charset="0"/>
              </a:rPr>
              <a:t>Energy </a:t>
            </a:r>
            <a:r>
              <a:rPr lang="en-US" sz="3700" b="1" dirty="0">
                <a:latin typeface="Arial" panose="020B0604020202020204" pitchFamily="34" charset="0"/>
                <a:cs typeface="Arial" panose="020B0604020202020204" pitchFamily="34" charset="0"/>
              </a:rPr>
              <a:t>S</a:t>
            </a:r>
            <a:r>
              <a:rPr lang="en-US" sz="3700" b="1" dirty="0" smtClean="0">
                <a:latin typeface="Arial" panose="020B0604020202020204" pitchFamily="34" charset="0"/>
                <a:cs typeface="Arial" panose="020B0604020202020204" pitchFamily="34" charset="0"/>
              </a:rPr>
              <a:t>ector</a:t>
            </a:r>
            <a:r>
              <a:rPr lang="en-US" sz="3700" b="1" dirty="0">
                <a:latin typeface="Arial" panose="020B0604020202020204" pitchFamily="34" charset="0"/>
                <a:cs typeface="Arial" panose="020B0604020202020204" pitchFamily="34" charset="0"/>
              </a:rPr>
              <a:t>: </a:t>
            </a:r>
            <a:endParaRPr lang="en-US" sz="3700" b="1" dirty="0" smtClean="0">
              <a:latin typeface="Arial" panose="020B0604020202020204" pitchFamily="34" charset="0"/>
              <a:cs typeface="Arial" panose="020B0604020202020204" pitchFamily="34" charset="0"/>
            </a:endParaRPr>
          </a:p>
          <a:p>
            <a:pPr>
              <a:lnSpc>
                <a:spcPct val="120000"/>
              </a:lnSpc>
            </a:pPr>
            <a:r>
              <a:rPr lang="en-US" sz="3700" b="1" dirty="0" smtClean="0">
                <a:latin typeface="Arial" panose="020B0604020202020204" pitchFamily="34" charset="0"/>
                <a:cs typeface="Arial" panose="020B0604020202020204" pitchFamily="34" charset="0"/>
              </a:rPr>
              <a:t>Understanding </a:t>
            </a:r>
            <a:r>
              <a:rPr lang="en-US" sz="3700" b="1" dirty="0">
                <a:latin typeface="Arial" panose="020B0604020202020204" pitchFamily="34" charset="0"/>
                <a:cs typeface="Arial" panose="020B0604020202020204" pitchFamily="34" charset="0"/>
              </a:rPr>
              <a:t>their </a:t>
            </a:r>
            <a:r>
              <a:rPr lang="en-US" sz="3700" b="1" dirty="0" smtClean="0">
                <a:latin typeface="Arial" panose="020B0604020202020204" pitchFamily="34" charset="0"/>
                <a:cs typeface="Arial" panose="020B0604020202020204" pitchFamily="34" charset="0"/>
              </a:rPr>
              <a:t>Effects </a:t>
            </a:r>
            <a:r>
              <a:rPr lang="en-US" sz="3700" b="1" dirty="0">
                <a:latin typeface="Arial" panose="020B0604020202020204" pitchFamily="34" charset="0"/>
                <a:cs typeface="Arial" panose="020B0604020202020204" pitchFamily="34" charset="0"/>
              </a:rPr>
              <a:t>on </a:t>
            </a:r>
            <a:r>
              <a:rPr lang="en-US" sz="3700" b="1" dirty="0">
                <a:latin typeface="Arial" panose="020B0604020202020204" pitchFamily="34" charset="0"/>
                <a:cs typeface="Arial" panose="020B0604020202020204" pitchFamily="34" charset="0"/>
              </a:rPr>
              <a:t>I</a:t>
            </a:r>
            <a:r>
              <a:rPr lang="en-US" sz="3700" b="1" dirty="0" smtClean="0">
                <a:latin typeface="Arial" panose="020B0604020202020204" pitchFamily="34" charset="0"/>
                <a:cs typeface="Arial" panose="020B0604020202020204" pitchFamily="34" charset="0"/>
              </a:rPr>
              <a:t>nternational </a:t>
            </a:r>
            <a:r>
              <a:rPr lang="en-US" sz="3700" b="1" dirty="0">
                <a:latin typeface="Arial" panose="020B0604020202020204" pitchFamily="34" charset="0"/>
                <a:cs typeface="Arial" panose="020B0604020202020204" pitchFamily="34" charset="0"/>
              </a:rPr>
              <a:t>P</a:t>
            </a:r>
            <a:r>
              <a:rPr lang="en-US" sz="3700" b="1" dirty="0" smtClean="0">
                <a:latin typeface="Arial" panose="020B0604020202020204" pitchFamily="34" charset="0"/>
                <a:cs typeface="Arial" panose="020B0604020202020204" pitchFamily="34" charset="0"/>
              </a:rPr>
              <a:t>olitics</a:t>
            </a:r>
            <a:endParaRPr lang="en-US" sz="3700" b="1" dirty="0">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a:stretch>
            <a:fillRect/>
          </a:stretch>
        </p:blipFill>
        <p:spPr>
          <a:xfrm>
            <a:off x="8000813" y="5459488"/>
            <a:ext cx="2070287" cy="769723"/>
          </a:xfrm>
          <a:prstGeom prst="rect">
            <a:avLst/>
          </a:prstGeom>
        </p:spPr>
      </p:pic>
      <p:sp>
        <p:nvSpPr>
          <p:cNvPr id="8" name="Rectangle 7"/>
          <p:cNvSpPr/>
          <p:nvPr/>
        </p:nvSpPr>
        <p:spPr>
          <a:xfrm>
            <a:off x="215899" y="1169932"/>
            <a:ext cx="11772901" cy="18645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088091"/>
      </p:ext>
    </p:extLst>
  </p:cSld>
  <p:clrMapOvr>
    <a:masterClrMapping/>
  </p:clrMapOvr>
  <p:transition spd="slow">
    <p:randomBar dir="vert"/>
  </p:transition>
  <p:timing>
    <p:tnLst>
      <p:par>
        <p:cTn id="1" dur="indefinite" restart="never" nodeType="tmRoot"/>
      </p:par>
    </p:tnLst>
  </p:timing>
  <p:extLst mod="1">
    <p:ext uri="{6950BFC3-D8DA-4A85-94F7-54DA5524770B}">
      <p188:commentRel xmlns:p188="http://schemas.microsoft.com/office/powerpoint/2018/8/main" xmlns="" r:id="rId4"/>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6252" y="1520699"/>
            <a:ext cx="6227773" cy="4412663"/>
          </a:xfrm>
          <a:prstGeom prst="rect">
            <a:avLst/>
          </a:prstGeom>
        </p:spPr>
      </p:pic>
      <p:pic>
        <p:nvPicPr>
          <p:cNvPr id="4" name="Image 3"/>
          <p:cNvPicPr>
            <a:picLocks noChangeAspect="1"/>
          </p:cNvPicPr>
          <p:nvPr/>
        </p:nvPicPr>
        <p:blipFill>
          <a:blip r:embed="rId3"/>
          <a:stretch>
            <a:fillRect/>
          </a:stretch>
        </p:blipFill>
        <p:spPr>
          <a:xfrm>
            <a:off x="6452362" y="2097795"/>
            <a:ext cx="5739638" cy="3515143"/>
          </a:xfrm>
          <a:prstGeom prst="rect">
            <a:avLst/>
          </a:prstGeom>
        </p:spPr>
      </p:pic>
      <p:sp>
        <p:nvSpPr>
          <p:cNvPr id="5" name="Titre 1"/>
          <p:cNvSpPr txBox="1">
            <a:spLocks/>
          </p:cNvSpPr>
          <p:nvPr/>
        </p:nvSpPr>
        <p:spPr>
          <a:xfrm>
            <a:off x="0" y="195136"/>
            <a:ext cx="1217194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smtClean="0">
                <a:latin typeface="Arial" panose="020B0604020202020204" pitchFamily="34" charset="0"/>
                <a:cs typeface="Arial" panose="020B0604020202020204" pitchFamily="34" charset="0"/>
              </a:rPr>
              <a:t>The Power of Siberia 2 pipeline will </a:t>
            </a:r>
            <a:endParaRPr lang="en-US" sz="3500" b="1" dirty="0">
              <a:latin typeface="Arial" panose="020B0604020202020204" pitchFamily="34" charset="0"/>
              <a:cs typeface="Arial" panose="020B0604020202020204" pitchFamily="34" charset="0"/>
            </a:endParaRPr>
          </a:p>
          <a:p>
            <a:pPr algn="ctr"/>
            <a:r>
              <a:rPr lang="en-US" sz="3500" b="1" dirty="0" smtClean="0">
                <a:latin typeface="Arial" panose="020B0604020202020204" pitchFamily="34" charset="0"/>
                <a:cs typeface="Arial" panose="020B0604020202020204" pitchFamily="34" charset="0"/>
              </a:rPr>
              <a:t>probably </a:t>
            </a:r>
            <a:r>
              <a:rPr lang="en-US" sz="3500" b="1" dirty="0" smtClean="0">
                <a:latin typeface="Arial" panose="020B0604020202020204" pitchFamily="34" charset="0"/>
                <a:cs typeface="Arial" panose="020B0604020202020204" pitchFamily="34" charset="0"/>
              </a:rPr>
              <a:t>never be built</a:t>
            </a:r>
            <a:endParaRPr lang="en-US"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347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2944393" y="364788"/>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smtClean="0">
                <a:latin typeface="Arial" panose="020B0604020202020204" pitchFamily="34" charset="0"/>
                <a:cs typeface="Arial" panose="020B0604020202020204" pitchFamily="34" charset="0"/>
              </a:rPr>
              <a:t>Consequences of Event 2</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sp>
        <p:nvSpPr>
          <p:cNvPr id="6" name="ZoneTexte 5"/>
          <p:cNvSpPr txBox="1"/>
          <p:nvPr/>
        </p:nvSpPr>
        <p:spPr>
          <a:xfrm>
            <a:off x="499977" y="976770"/>
            <a:ext cx="11098465" cy="690958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 concept of a nation having significant influence over other nations because of its gas wealth will tend to disappear</a:t>
            </a:r>
            <a:r>
              <a:rPr lang="en-US" sz="2500" dirty="0" smtClean="0">
                <a:latin typeface="Arial" panose="020B0604020202020204" pitchFamily="34" charset="0"/>
                <a:cs typeface="Arial" panose="020B0604020202020204" pitchFamily="34" charset="0"/>
              </a:rPr>
              <a:t>.</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LNG prices will fall </a:t>
            </a:r>
            <a:r>
              <a:rPr lang="en-US" sz="2500" dirty="0" smtClean="0">
                <a:latin typeface="Arial" panose="020B0604020202020204" pitchFamily="34" charset="0"/>
                <a:cs typeface="Arial" panose="020B0604020202020204" pitchFamily="34" charset="0"/>
              </a:rPr>
              <a:t>significantly. Indeed, </a:t>
            </a:r>
            <a:r>
              <a:rPr lang="en-US" sz="2500" dirty="0">
                <a:latin typeface="Arial" panose="020B0604020202020204" pitchFamily="34" charset="0"/>
                <a:cs typeface="Arial" panose="020B0604020202020204" pitchFamily="34" charset="0"/>
              </a:rPr>
              <a:t>given the number of new players </a:t>
            </a:r>
            <a:r>
              <a:rPr lang="en-US" sz="2500" dirty="0" smtClean="0">
                <a:latin typeface="Arial" panose="020B0604020202020204" pitchFamily="34" charset="0"/>
                <a:cs typeface="Arial" panose="020B0604020202020204" pitchFamily="34" charset="0"/>
              </a:rPr>
              <a:t>in </a:t>
            </a:r>
            <a:r>
              <a:rPr lang="en-US" sz="2500" dirty="0">
                <a:latin typeface="Arial" panose="020B0604020202020204" pitchFamily="34" charset="0"/>
                <a:cs typeface="Arial" panose="020B0604020202020204" pitchFamily="34" charset="0"/>
              </a:rPr>
              <a:t>the LNG market, the price of gas </a:t>
            </a:r>
            <a:r>
              <a:rPr lang="en-US" sz="2500" dirty="0" smtClean="0">
                <a:latin typeface="Arial" panose="020B0604020202020204" pitchFamily="34" charset="0"/>
                <a:cs typeface="Arial" panose="020B0604020202020204" pitchFamily="34" charset="0"/>
              </a:rPr>
              <a:t>is likely </a:t>
            </a:r>
            <a:r>
              <a:rPr lang="en-US" sz="2500" dirty="0" smtClean="0">
                <a:latin typeface="Arial" panose="020B0604020202020204" pitchFamily="34" charset="0"/>
                <a:cs typeface="Arial" panose="020B0604020202020204" pitchFamily="34" charset="0"/>
              </a:rPr>
              <a:t>to converge </a:t>
            </a:r>
            <a:r>
              <a:rPr lang="en-US" sz="2500" dirty="0">
                <a:latin typeface="Arial" panose="020B0604020202020204" pitchFamily="34" charset="0"/>
                <a:cs typeface="Arial" panose="020B0604020202020204" pitchFamily="34" charset="0"/>
              </a:rPr>
              <a:t>towards the marginal production cost of the most expensive producer. Gas-rich countries could become less </a:t>
            </a:r>
            <a:r>
              <a:rPr lang="en-US" sz="2500" dirty="0" smtClean="0">
                <a:latin typeface="Arial" panose="020B0604020202020204" pitchFamily="34" charset="0"/>
                <a:cs typeface="Arial" panose="020B0604020202020204" pitchFamily="34" charset="0"/>
              </a:rPr>
              <a:t>wealthy</a:t>
            </a:r>
            <a:r>
              <a:rPr lang="en-US" sz="2500" dirty="0" smtClean="0">
                <a:latin typeface="Arial" panose="020B0604020202020204" pitchFamily="34" charset="0"/>
                <a:cs typeface="Arial" panose="020B0604020202020204" pitchFamily="34" charset="0"/>
              </a:rPr>
              <a:t>.</a:t>
            </a:r>
            <a:endParaRPr lang="en-US" sz="2500" dirty="0" smtClean="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terms of price, LNG will always be significantly more expensive than </a:t>
            </a:r>
            <a:r>
              <a:rPr lang="en-US" sz="2400" dirty="0" smtClean="0">
                <a:latin typeface="Arial" panose="020B0604020202020204" pitchFamily="34" charset="0"/>
                <a:cs typeface="Arial" panose="020B0604020202020204" pitchFamily="34" charset="0"/>
              </a:rPr>
              <a:t>coal that only costs around 15 </a:t>
            </a:r>
            <a:r>
              <a:rPr lang="az-Cyrl-AZ" sz="2400" dirty="0" smtClean="0">
                <a:latin typeface="Arial" panose="020B0604020202020204" pitchFamily="34" charset="0"/>
                <a:cs typeface="Arial" panose="020B0604020202020204" pitchFamily="34" charset="0"/>
              </a:rPr>
              <a:t>Є/</a:t>
            </a:r>
            <a:r>
              <a:rPr lang="en-US" sz="2400" dirty="0" smtClean="0">
                <a:latin typeface="Arial" panose="020B0604020202020204" pitchFamily="34" charset="0"/>
                <a:cs typeface="Arial" panose="020B0604020202020204" pitchFamily="34" charset="0"/>
              </a:rPr>
              <a:t>MWh. Only </a:t>
            </a:r>
            <a:r>
              <a:rPr lang="en-US" sz="2400" dirty="0">
                <a:latin typeface="Arial" panose="020B0604020202020204" pitchFamily="34" charset="0"/>
                <a:cs typeface="Arial" panose="020B0604020202020204" pitchFamily="34" charset="0"/>
              </a:rPr>
              <a:t>gas transported by pipeline can currently compete with </a:t>
            </a:r>
            <a:r>
              <a:rPr lang="en-US" sz="2400" dirty="0" smtClean="0">
                <a:latin typeface="Arial" panose="020B0604020202020204" pitchFamily="34" charset="0"/>
                <a:cs typeface="Arial" panose="020B0604020202020204" pitchFamily="34" charset="0"/>
              </a:rPr>
              <a:t>coal, </a:t>
            </a:r>
            <a:r>
              <a:rPr lang="en-US" sz="2400" dirty="0">
                <a:latin typeface="Arial" panose="020B0604020202020204" pitchFamily="34" charset="0"/>
                <a:cs typeface="Arial" panose="020B0604020202020204" pitchFamily="34" charset="0"/>
              </a:rPr>
              <a:t>which emits a lot of CO2. It is very likely that Asian countries will never switch from coal to gas for their electricity supply, even if coal-fired power plants emit a lot of CO2 (900 kg of CO2 per MWh of electricity produced compared to 400 kg for gas-fired power plants).  This could lead to </a:t>
            </a:r>
            <a:r>
              <a:rPr lang="en-US" sz="2400" b="1" dirty="0">
                <a:latin typeface="Arial" panose="020B0604020202020204" pitchFamily="34" charset="0"/>
                <a:cs typeface="Arial" panose="020B0604020202020204" pitchFamily="34" charset="0"/>
              </a:rPr>
              <a:t>significant </a:t>
            </a:r>
            <a:r>
              <a:rPr lang="en-US" sz="2400" b="1" dirty="0" smtClean="0">
                <a:latin typeface="Arial" panose="020B0604020202020204" pitchFamily="34" charset="0"/>
                <a:cs typeface="Arial" panose="020B0604020202020204" pitchFamily="34" charset="0"/>
              </a:rPr>
              <a:t>tension </a:t>
            </a:r>
            <a:r>
              <a:rPr lang="en-US" sz="2400" b="1" dirty="0">
                <a:latin typeface="Arial" panose="020B0604020202020204" pitchFamily="34" charset="0"/>
                <a:cs typeface="Arial" panose="020B0604020202020204" pitchFamily="34" charset="0"/>
              </a:rPr>
              <a:t>between Asia and Europe regarding climate change negotiations</a:t>
            </a:r>
            <a:r>
              <a:rPr lang="en-US" sz="2400" dirty="0">
                <a:latin typeface="Arial" panose="020B0604020202020204" pitchFamily="34" charset="0"/>
                <a:cs typeface="Arial" panose="020B0604020202020204" pitchFamily="34" charset="0"/>
              </a:rPr>
              <a:t>.</a:t>
            </a:r>
          </a:p>
          <a:p>
            <a:endParaRPr lang="en-US" sz="2500" dirty="0" smtClean="0">
              <a:latin typeface="Arial" panose="020B0604020202020204" pitchFamily="34" charset="0"/>
              <a:cs typeface="Arial" panose="020B0604020202020204" pitchFamily="34" charset="0"/>
            </a:endParaRPr>
          </a:p>
          <a:p>
            <a:endParaRPr lang="en-US" sz="2500" b="1" dirty="0" smtClean="0">
              <a:latin typeface="Arial" panose="020B0604020202020204" pitchFamily="34" charset="0"/>
              <a:cs typeface="Arial" panose="020B0604020202020204" pitchFamily="34" charset="0"/>
            </a:endParaRPr>
          </a:p>
          <a:p>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080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616911" y="1189790"/>
            <a:ext cx="8860589" cy="5226155"/>
          </a:xfrm>
          <a:prstGeom prst="rect">
            <a:avLst/>
          </a:prstGeom>
        </p:spPr>
      </p:pic>
      <p:sp>
        <p:nvSpPr>
          <p:cNvPr id="7" name="Titre 1"/>
          <p:cNvSpPr txBox="1">
            <a:spLocks noGrp="1"/>
          </p:cNvSpPr>
          <p:nvPr>
            <p:ph type="title"/>
          </p:nvPr>
        </p:nvSpPr>
        <p:spPr>
          <a:xfrm>
            <a:off x="2844798" y="356098"/>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smtClean="0">
                <a:latin typeface="Arial" panose="020B0604020202020204" pitchFamily="34" charset="0"/>
                <a:cs typeface="Arial" panose="020B0604020202020204" pitchFamily="34" charset="0"/>
              </a:rPr>
              <a:t>China: a wealth built on coal</a:t>
            </a:r>
            <a:br>
              <a:rPr lang="en-US" sz="39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spTree>
    <p:extLst>
      <p:ext uri="{BB962C8B-B14F-4D97-AF65-F5344CB8AC3E}">
        <p14:creationId xmlns:p14="http://schemas.microsoft.com/office/powerpoint/2010/main" val="322728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5600" y="1002748"/>
            <a:ext cx="13284199" cy="1325563"/>
          </a:xfrm>
        </p:spPr>
        <p:txBody>
          <a:bodyPr>
            <a:normAutofit fontScale="90000"/>
          </a:bodyPr>
          <a:lstStyle/>
          <a:p>
            <a:pPr algn="ctr"/>
            <a:r>
              <a:rPr lang="en-US" sz="4300" b="1" dirty="0">
                <a:latin typeface="Arial" panose="020B0604020202020204" pitchFamily="34" charset="0"/>
                <a:cs typeface="Arial" panose="020B0604020202020204" pitchFamily="34" charset="0"/>
              </a:rPr>
              <a:t>Event 3: Prices of photovoltaic panels and </a:t>
            </a:r>
            <a:r>
              <a:rPr lang="en-US" sz="4300" b="1" dirty="0" smtClean="0">
                <a:latin typeface="Arial" panose="020B0604020202020204" pitchFamily="34" charset="0"/>
                <a:cs typeface="Arial" panose="020B0604020202020204" pitchFamily="34" charset="0"/>
              </a:rPr>
              <a:t/>
            </a:r>
            <a:br>
              <a:rPr lang="en-US" sz="4300" b="1" dirty="0" smtClean="0">
                <a:latin typeface="Arial" panose="020B0604020202020204" pitchFamily="34" charset="0"/>
                <a:cs typeface="Arial" panose="020B0604020202020204" pitchFamily="34" charset="0"/>
              </a:rPr>
            </a:br>
            <a:r>
              <a:rPr lang="en-US" sz="4300" b="1" dirty="0" smtClean="0">
                <a:latin typeface="Arial" panose="020B0604020202020204" pitchFamily="34" charset="0"/>
                <a:cs typeface="Arial" panose="020B0604020202020204" pitchFamily="34" charset="0"/>
              </a:rPr>
              <a:t>batteries </a:t>
            </a:r>
            <a:r>
              <a:rPr lang="en-US" sz="4300" b="1" dirty="0" smtClean="0">
                <a:latin typeface="Arial" panose="020B0604020202020204" pitchFamily="34" charset="0"/>
                <a:cs typeface="Arial" panose="020B0604020202020204" pitchFamily="34" charset="0"/>
              </a:rPr>
              <a:t>slashed</a:t>
            </a:r>
            <a:r>
              <a:rPr lang="en-US" sz="4300" b="1" dirty="0" smtClean="0">
                <a:latin typeface="Arial" panose="020B0604020202020204" pitchFamily="34" charset="0"/>
                <a:cs typeface="Arial" panose="020B0604020202020204" pitchFamily="34" charset="0"/>
              </a:rPr>
              <a:t> </a:t>
            </a:r>
            <a:r>
              <a:rPr lang="en-US" sz="4300" b="1" dirty="0">
                <a:latin typeface="Arial" panose="020B0604020202020204" pitchFamily="34" charset="0"/>
                <a:cs typeface="Arial" panose="020B0604020202020204" pitchFamily="34" charset="0"/>
              </a:rPr>
              <a:t>by the </a:t>
            </a:r>
            <a:r>
              <a:rPr lang="en-US" sz="4300" b="1" dirty="0" smtClean="0">
                <a:latin typeface="Arial" panose="020B0604020202020204" pitchFamily="34" charset="0"/>
                <a:cs typeface="Arial" panose="020B0604020202020204" pitchFamily="34" charset="0"/>
              </a:rPr>
              <a:t>mighty </a:t>
            </a:r>
            <a:r>
              <a:rPr lang="en-US" sz="4300" b="1" dirty="0" smtClean="0">
                <a:latin typeface="Arial" panose="020B0604020202020204" pitchFamily="34" charset="0"/>
                <a:cs typeface="Arial" panose="020B0604020202020204" pitchFamily="34" charset="0"/>
              </a:rPr>
              <a:t/>
            </a:r>
            <a:br>
              <a:rPr lang="en-US" sz="4300" b="1" dirty="0" smtClean="0">
                <a:latin typeface="Arial" panose="020B0604020202020204" pitchFamily="34" charset="0"/>
                <a:cs typeface="Arial" panose="020B0604020202020204" pitchFamily="34" charset="0"/>
              </a:rPr>
            </a:br>
            <a:r>
              <a:rPr lang="en-US" sz="4300" b="1" dirty="0" smtClean="0">
                <a:latin typeface="Arial" panose="020B0604020202020204" pitchFamily="34" charset="0"/>
                <a:cs typeface="Arial" panose="020B0604020202020204" pitchFamily="34" charset="0"/>
              </a:rPr>
              <a:t>Chinese industrial machine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mn-lt"/>
              </a:rPr>
              <a:t/>
            </a:r>
            <a:br>
              <a:rPr lang="en-US" b="1" dirty="0">
                <a:latin typeface="+mn-lt"/>
              </a:rPr>
            </a:br>
            <a:r>
              <a:rPr lang="en-US" b="1" dirty="0">
                <a:latin typeface="+mn-lt"/>
              </a:rPr>
              <a:t>	</a:t>
            </a:r>
          </a:p>
        </p:txBody>
      </p:sp>
      <p:pic>
        <p:nvPicPr>
          <p:cNvPr id="5" name="Picture 2" descr="Price trend solar modules August 202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4149" b="28793"/>
          <a:stretch/>
        </p:blipFill>
        <p:spPr bwMode="auto">
          <a:xfrm>
            <a:off x="303464" y="1655089"/>
            <a:ext cx="4942304" cy="2459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pv-magazine-usa.com/wp-content/uploads/sites/2/2024/03/BAtteryPriceDecline2024.image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50"/>
          <a:stretch/>
        </p:blipFill>
        <p:spPr bwMode="auto">
          <a:xfrm>
            <a:off x="303464" y="3962187"/>
            <a:ext cx="4653586" cy="2895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89985" y="4803578"/>
            <a:ext cx="5746415" cy="1477328"/>
          </a:xfrm>
          <a:prstGeom prst="rect">
            <a:avLst/>
          </a:prstGeom>
        </p:spPr>
        <p:txBody>
          <a:bodyPr wrap="square">
            <a:spAutoFit/>
          </a:bodyPr>
          <a:lstStyle/>
          <a:p>
            <a:r>
              <a:rPr lang="en-US" sz="3000" dirty="0" smtClean="0">
                <a:latin typeface="Arial" panose="020B0604020202020204" pitchFamily="34" charset="0"/>
                <a:cs typeface="Arial" panose="020B0604020202020204" pitchFamily="34" charset="0"/>
              </a:rPr>
              <a:t>In China, factories are already able to produced battery packs at around </a:t>
            </a:r>
            <a:r>
              <a:rPr lang="en-US" sz="3000" b="1" dirty="0" smtClean="0">
                <a:solidFill>
                  <a:srgbClr val="FF0000"/>
                </a:solidFill>
                <a:latin typeface="Arial" panose="020B0604020202020204" pitchFamily="34" charset="0"/>
                <a:cs typeface="Arial" panose="020B0604020202020204" pitchFamily="34" charset="0"/>
              </a:rPr>
              <a:t>50 </a:t>
            </a:r>
            <a:r>
              <a:rPr lang="az-Cyrl-AZ" sz="3000" b="1" dirty="0" smtClean="0">
                <a:solidFill>
                  <a:srgbClr val="FF0000"/>
                </a:solidFill>
                <a:latin typeface="Arial" panose="020B0604020202020204" pitchFamily="34" charset="0"/>
                <a:cs typeface="Arial" panose="020B0604020202020204" pitchFamily="34" charset="0"/>
              </a:rPr>
              <a:t>Є</a:t>
            </a:r>
            <a:r>
              <a:rPr lang="fr-BE" sz="3000" b="1" dirty="0" smtClean="0">
                <a:solidFill>
                  <a:srgbClr val="FF0000"/>
                </a:solidFill>
                <a:latin typeface="Arial" panose="020B0604020202020204" pitchFamily="34" charset="0"/>
                <a:cs typeface="Arial" panose="020B0604020202020204" pitchFamily="34" charset="0"/>
              </a:rPr>
              <a:t>/</a:t>
            </a:r>
            <a:r>
              <a:rPr lang="fr-BE" sz="3000" b="1" dirty="0" err="1" smtClean="0">
                <a:solidFill>
                  <a:srgbClr val="FF0000"/>
                </a:solidFill>
                <a:latin typeface="Arial" panose="020B0604020202020204" pitchFamily="34" charset="0"/>
                <a:cs typeface="Arial" panose="020B0604020202020204" pitchFamily="34" charset="0"/>
              </a:rPr>
              <a:t>kwh</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
        <p:nvSpPr>
          <p:cNvPr id="8" name="Rectangle 7"/>
          <p:cNvSpPr/>
          <p:nvPr/>
        </p:nvSpPr>
        <p:spPr>
          <a:xfrm>
            <a:off x="6089985" y="2129585"/>
            <a:ext cx="5460999" cy="1015663"/>
          </a:xfrm>
          <a:prstGeom prst="rect">
            <a:avLst/>
          </a:prstGeom>
        </p:spPr>
        <p:txBody>
          <a:bodyPr wrap="square">
            <a:spAutoFit/>
          </a:bodyPr>
          <a:lstStyle/>
          <a:p>
            <a:r>
              <a:rPr lang="fr-BE" sz="3000" dirty="0" smtClean="0">
                <a:latin typeface="Arial" panose="020B0604020202020204" pitchFamily="34" charset="0"/>
                <a:cs typeface="Arial" panose="020B0604020202020204" pitchFamily="34" charset="0"/>
              </a:rPr>
              <a:t>PV panels </a:t>
            </a:r>
            <a:r>
              <a:rPr lang="fr-BE" sz="3000" dirty="0" err="1" smtClean="0">
                <a:latin typeface="Arial" panose="020B0604020202020204" pitchFamily="34" charset="0"/>
                <a:cs typeface="Arial" panose="020B0604020202020204" pitchFamily="34" charset="0"/>
              </a:rPr>
              <a:t>now</a:t>
            </a:r>
            <a:r>
              <a:rPr lang="fr-BE" sz="3000" dirty="0" smtClean="0">
                <a:latin typeface="Arial" panose="020B0604020202020204" pitchFamily="34" charset="0"/>
                <a:cs typeface="Arial" panose="020B0604020202020204" pitchFamily="34" charset="0"/>
              </a:rPr>
              <a:t> </a:t>
            </a:r>
            <a:r>
              <a:rPr lang="fr-BE" sz="3000" dirty="0" err="1" smtClean="0">
                <a:latin typeface="Arial" panose="020B0604020202020204" pitchFamily="34" charset="0"/>
                <a:cs typeface="Arial" panose="020B0604020202020204" pitchFamily="34" charset="0"/>
              </a:rPr>
              <a:t>cost</a:t>
            </a:r>
            <a:r>
              <a:rPr lang="fr-BE" sz="3000" dirty="0" smtClean="0">
                <a:latin typeface="Arial" panose="020B0604020202020204" pitchFamily="34" charset="0"/>
                <a:cs typeface="Arial" panose="020B0604020202020204" pitchFamily="34" charset="0"/>
              </a:rPr>
              <a:t> </a:t>
            </a:r>
            <a:r>
              <a:rPr lang="fr-BE" sz="3000" dirty="0" err="1" smtClean="0">
                <a:latin typeface="Arial" panose="020B0604020202020204" pitchFamily="34" charset="0"/>
                <a:cs typeface="Arial" panose="020B0604020202020204" pitchFamily="34" charset="0"/>
              </a:rPr>
              <a:t>around</a:t>
            </a:r>
            <a:r>
              <a:rPr lang="fr-BE" sz="3000" dirty="0" smtClean="0">
                <a:latin typeface="Arial" panose="020B0604020202020204" pitchFamily="34" charset="0"/>
                <a:cs typeface="Arial" panose="020B0604020202020204" pitchFamily="34" charset="0"/>
              </a:rPr>
              <a:t> </a:t>
            </a:r>
            <a:r>
              <a:rPr lang="fr-BE" sz="3000" b="1" dirty="0" smtClean="0">
                <a:solidFill>
                  <a:srgbClr val="FF0000"/>
                </a:solidFill>
                <a:latin typeface="Arial" panose="020B0604020202020204" pitchFamily="34" charset="0"/>
                <a:cs typeface="Arial" panose="020B0604020202020204" pitchFamily="34" charset="0"/>
              </a:rPr>
              <a:t>0.1</a:t>
            </a:r>
            <a:r>
              <a:rPr lang="az-Cyrl-AZ" sz="3000" b="1" dirty="0" smtClean="0">
                <a:solidFill>
                  <a:srgbClr val="FF0000"/>
                </a:solidFill>
                <a:latin typeface="Arial" panose="020B0604020202020204" pitchFamily="34" charset="0"/>
                <a:cs typeface="Arial" panose="020B0604020202020204" pitchFamily="34" charset="0"/>
              </a:rPr>
              <a:t>Є</a:t>
            </a:r>
            <a:r>
              <a:rPr lang="fr-BE" sz="3000" b="1" dirty="0" smtClean="0">
                <a:solidFill>
                  <a:srgbClr val="FF0000"/>
                </a:solidFill>
                <a:latin typeface="Arial" panose="020B0604020202020204" pitchFamily="34" charset="0"/>
                <a:cs typeface="Arial" panose="020B0604020202020204" pitchFamily="34" charset="0"/>
              </a:rPr>
              <a:t>/</a:t>
            </a:r>
            <a:r>
              <a:rPr lang="fr-BE" sz="3000" b="1" dirty="0" err="1" smtClean="0">
                <a:solidFill>
                  <a:srgbClr val="FF0000"/>
                </a:solidFill>
                <a:latin typeface="Arial" panose="020B0604020202020204" pitchFamily="34" charset="0"/>
                <a:cs typeface="Arial" panose="020B0604020202020204" pitchFamily="34" charset="0"/>
              </a:rPr>
              <a:t>Wp</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785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000" y="-35927"/>
            <a:ext cx="12544925" cy="1325563"/>
          </a:xfrm>
        </p:spPr>
        <p:txBody>
          <a:bodyPr>
            <a:normAutofit/>
          </a:bodyPr>
          <a:lstStyle/>
          <a:p>
            <a:r>
              <a:rPr lang="en-US" sz="3500" b="1" dirty="0">
                <a:latin typeface="Arial" panose="020B0604020202020204" pitchFamily="34" charset="0"/>
                <a:cs typeface="Arial" panose="020B0604020202020204" pitchFamily="34" charset="0"/>
              </a:rPr>
              <a:t>P</a:t>
            </a:r>
            <a:r>
              <a:rPr lang="en-US" sz="3500" b="1" dirty="0" smtClean="0">
                <a:latin typeface="Arial" panose="020B0604020202020204" pitchFamily="34" charset="0"/>
                <a:cs typeface="Arial" panose="020B0604020202020204" pitchFamily="34" charset="0"/>
              </a:rPr>
              <a:t>rice for PV + battery electricity at the equator</a:t>
            </a:r>
            <a:endParaRPr lang="en-US" sz="3500" b="1" dirty="0">
              <a:latin typeface="Arial" panose="020B0604020202020204" pitchFamily="34" charset="0"/>
              <a:cs typeface="Arial" panose="020B0604020202020204" pitchFamily="34" charset="0"/>
            </a:endParaRPr>
          </a:p>
        </p:txBody>
      </p:sp>
      <p:sp>
        <p:nvSpPr>
          <p:cNvPr id="4" name="Espace réservé du contenu 3"/>
          <p:cNvSpPr>
            <a:spLocks noGrp="1"/>
          </p:cNvSpPr>
          <p:nvPr>
            <p:ph idx="1"/>
          </p:nvPr>
        </p:nvSpPr>
        <p:spPr>
          <a:xfrm>
            <a:off x="39435" y="1111836"/>
            <a:ext cx="12192002" cy="6355848"/>
          </a:xfrm>
        </p:spPr>
        <p:txBody>
          <a:bodyPr>
            <a:normAutofit/>
          </a:bodyPr>
          <a:lstStyle/>
          <a:p>
            <a:pPr marL="0" indent="0">
              <a:buNone/>
            </a:pPr>
            <a:r>
              <a:rPr lang="en-US" sz="2500" dirty="0" smtClean="0">
                <a:latin typeface="Arial" panose="020B0604020202020204" pitchFamily="34" charset="0"/>
                <a:cs typeface="Arial" panose="020B0604020202020204" pitchFamily="34" charset="0"/>
              </a:rPr>
              <a:t>Let us estimate the cost of the electricity produced </a:t>
            </a:r>
            <a:r>
              <a:rPr lang="en-US" sz="2500" dirty="0" smtClean="0">
                <a:latin typeface="Arial" panose="020B0604020202020204" pitchFamily="34" charset="0"/>
                <a:cs typeface="Arial" panose="020B0604020202020204" pitchFamily="34" charset="0"/>
              </a:rPr>
              <a:t>by </a:t>
            </a:r>
            <a:r>
              <a:rPr lang="en-US" sz="2500" dirty="0" smtClean="0">
                <a:latin typeface="Arial" panose="020B0604020202020204" pitchFamily="34" charset="0"/>
                <a:cs typeface="Arial" panose="020B0604020202020204" pitchFamily="34" charset="0"/>
              </a:rPr>
              <a:t>a PV </a:t>
            </a:r>
            <a:r>
              <a:rPr lang="en-US" sz="2500" dirty="0" smtClean="0">
                <a:latin typeface="Arial" panose="020B0604020202020204" pitchFamily="34" charset="0"/>
                <a:cs typeface="Arial" panose="020B0604020202020204" pitchFamily="34" charset="0"/>
              </a:rPr>
              <a:t>installation of </a:t>
            </a:r>
            <a:r>
              <a:rPr lang="en-US" sz="2500" dirty="0" smtClean="0">
                <a:latin typeface="Arial" panose="020B0604020202020204" pitchFamily="34" charset="0"/>
                <a:cs typeface="Arial" panose="020B0604020202020204" pitchFamily="34" charset="0"/>
              </a:rPr>
              <a:t>1 </a:t>
            </a:r>
            <a:r>
              <a:rPr lang="en-US" sz="2500" dirty="0" err="1" smtClean="0">
                <a:latin typeface="Arial" panose="020B0604020202020204" pitchFamily="34" charset="0"/>
                <a:cs typeface="Arial" panose="020B0604020202020204" pitchFamily="34" charset="0"/>
              </a:rPr>
              <a:t>MWp</a:t>
            </a:r>
            <a:r>
              <a:rPr lang="en-US" sz="2500" dirty="0" smtClean="0">
                <a:latin typeface="Arial" panose="020B0604020202020204" pitchFamily="34" charset="0"/>
                <a:cs typeface="Arial" panose="020B0604020202020204" pitchFamily="34" charset="0"/>
              </a:rPr>
              <a:t>  combined with batteries to smooth out the </a:t>
            </a:r>
            <a:r>
              <a:rPr lang="en-US" sz="2500" dirty="0" smtClean="0">
                <a:latin typeface="Arial" panose="020B0604020202020204" pitchFamily="34" charset="0"/>
                <a:cs typeface="Arial" panose="020B0604020202020204" pitchFamily="34" charset="0"/>
              </a:rPr>
              <a:t>fluctuations energy produced by the PVs.</a:t>
            </a:r>
          </a:p>
          <a:p>
            <a:pPr marL="0" indent="0">
              <a:buNone/>
            </a:pPr>
            <a:r>
              <a:rPr lang="en-US" sz="2500" dirty="0" smtClean="0">
                <a:latin typeface="Arial" panose="020B0604020202020204" pitchFamily="34" charset="0"/>
                <a:cs typeface="Arial" panose="020B0604020202020204" pitchFamily="34" charset="0"/>
              </a:rPr>
              <a:t> </a:t>
            </a:r>
            <a:endParaRPr lang="en-US" sz="2500" dirty="0" smtClean="0">
              <a:latin typeface="Arial" panose="020B0604020202020204" pitchFamily="34" charset="0"/>
              <a:cs typeface="Arial" panose="020B0604020202020204" pitchFamily="34" charset="0"/>
            </a:endParaRPr>
          </a:p>
          <a:p>
            <a:pPr marL="0" indent="0">
              <a:buNone/>
            </a:pPr>
            <a:r>
              <a:rPr lang="fr-BE" sz="2500" dirty="0" smtClean="0">
                <a:latin typeface="Arial" panose="020B0604020202020204" pitchFamily="34" charset="0"/>
                <a:cs typeface="Arial" panose="020B0604020202020204" pitchFamily="34" charset="0"/>
              </a:rPr>
              <a:t>Let us assume a </a:t>
            </a:r>
            <a:r>
              <a:rPr lang="fr-BE" sz="2500" dirty="0" err="1" smtClean="0">
                <a:latin typeface="Arial" panose="020B0604020202020204" pitchFamily="34" charset="0"/>
                <a:cs typeface="Arial" panose="020B0604020202020204" pitchFamily="34" charset="0"/>
              </a:rPr>
              <a:t>load</a:t>
            </a:r>
            <a:r>
              <a:rPr lang="fr-BE" sz="2500" dirty="0" smtClean="0">
                <a:latin typeface="Arial" panose="020B0604020202020204" pitchFamily="34" charset="0"/>
                <a:cs typeface="Arial" panose="020B0604020202020204" pitchFamily="34" charset="0"/>
              </a:rPr>
              <a:t> factor of 25% for the PV panels and </a:t>
            </a:r>
            <a:r>
              <a:rPr lang="fr-BE" sz="2500" dirty="0" err="1" smtClean="0">
                <a:latin typeface="Arial" panose="020B0604020202020204" pitchFamily="34" charset="0"/>
                <a:cs typeface="Arial" panose="020B0604020202020204" pitchFamily="34" charset="0"/>
              </a:rPr>
              <a:t>that</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they</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produce</a:t>
            </a:r>
            <a:r>
              <a:rPr lang="fr-BE" sz="2500" dirty="0" smtClean="0">
                <a:latin typeface="Arial" panose="020B0604020202020204" pitchFamily="34" charset="0"/>
                <a:cs typeface="Arial" panose="020B0604020202020204" pitchFamily="34" charset="0"/>
              </a:rPr>
              <a:t> the </a:t>
            </a:r>
            <a:r>
              <a:rPr lang="fr-BE" sz="2500" dirty="0" err="1" smtClean="0">
                <a:latin typeface="Arial" panose="020B0604020202020204" pitchFamily="34" charset="0"/>
                <a:cs typeface="Arial" panose="020B0604020202020204" pitchFamily="34" charset="0"/>
              </a:rPr>
              <a:t>same</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quantity</a:t>
            </a:r>
            <a:r>
              <a:rPr lang="fr-BE" sz="2500" dirty="0" smtClean="0">
                <a:latin typeface="Arial" panose="020B0604020202020204" pitchFamily="34" charset="0"/>
                <a:cs typeface="Arial" panose="020B0604020202020204" pitchFamily="34" charset="0"/>
              </a:rPr>
              <a:t> of </a:t>
            </a:r>
            <a:r>
              <a:rPr lang="fr-BE" sz="2500" dirty="0" err="1" smtClean="0">
                <a:latin typeface="Arial" panose="020B0604020202020204" pitchFamily="34" charset="0"/>
                <a:cs typeface="Arial" panose="020B0604020202020204" pitchFamily="34" charset="0"/>
              </a:rPr>
              <a:t>electricity</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everyday</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reasonable</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assumption</a:t>
            </a:r>
            <a:r>
              <a:rPr lang="fr-BE" sz="2500" dirty="0" smtClean="0">
                <a:latin typeface="Arial" panose="020B0604020202020204" pitchFamily="34" charset="0"/>
                <a:cs typeface="Arial" panose="020B0604020202020204" pitchFamily="34" charset="0"/>
              </a:rPr>
              <a:t> at the </a:t>
            </a:r>
            <a:r>
              <a:rPr lang="fr-BE" sz="2500" dirty="0" err="1" smtClean="0">
                <a:latin typeface="Arial" panose="020B0604020202020204" pitchFamily="34" charset="0"/>
                <a:cs typeface="Arial" panose="020B0604020202020204" pitchFamily="34" charset="0"/>
              </a:rPr>
              <a:t>equator</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We</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also</a:t>
            </a:r>
            <a:r>
              <a:rPr lang="fr-BE" sz="2500" dirty="0" smtClean="0">
                <a:latin typeface="Arial" panose="020B0604020202020204" pitchFamily="34" charset="0"/>
                <a:cs typeface="Arial" panose="020B0604020202020204" pitchFamily="34" charset="0"/>
              </a:rPr>
              <a:t> assume </a:t>
            </a:r>
            <a:r>
              <a:rPr lang="fr-BE" sz="2500" dirty="0" err="1" smtClean="0">
                <a:latin typeface="Arial" panose="020B0604020202020204" pitchFamily="34" charset="0"/>
                <a:cs typeface="Arial" panose="020B0604020202020204" pitchFamily="34" charset="0"/>
              </a:rPr>
              <a:t>that</a:t>
            </a:r>
            <a:r>
              <a:rPr lang="fr-BE" sz="2500" dirty="0" smtClean="0">
                <a:latin typeface="Arial" panose="020B0604020202020204" pitchFamily="34" charset="0"/>
                <a:cs typeface="Arial" panose="020B0604020202020204" pitchFamily="34" charset="0"/>
              </a:rPr>
              <a:t> the batteries are </a:t>
            </a:r>
            <a:r>
              <a:rPr lang="fr-BE" sz="2500" dirty="0" err="1" smtClean="0">
                <a:latin typeface="Arial" panose="020B0604020202020204" pitchFamily="34" charset="0"/>
                <a:cs typeface="Arial" panose="020B0604020202020204" pitchFamily="34" charset="0"/>
              </a:rPr>
              <a:t>sized</a:t>
            </a:r>
            <a:r>
              <a:rPr lang="fr-BE" sz="2500" dirty="0" smtClean="0">
                <a:latin typeface="Arial" panose="020B0604020202020204" pitchFamily="34" charset="0"/>
                <a:cs typeface="Arial" panose="020B0604020202020204" pitchFamily="34" charset="0"/>
              </a:rPr>
              <a:t> for </a:t>
            </a:r>
            <a:r>
              <a:rPr lang="fr-BE" sz="2500" dirty="0" err="1" smtClean="0">
                <a:latin typeface="Arial" panose="020B0604020202020204" pitchFamily="34" charset="0"/>
                <a:cs typeface="Arial" panose="020B0604020202020204" pitchFamily="34" charset="0"/>
              </a:rPr>
              <a:t>storing</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half</a:t>
            </a:r>
            <a:r>
              <a:rPr lang="fr-BE" sz="2500" dirty="0" smtClean="0">
                <a:latin typeface="Arial" panose="020B0604020202020204" pitchFamily="34" charset="0"/>
                <a:cs typeface="Arial" panose="020B0604020202020204" pitchFamily="34" charset="0"/>
              </a:rPr>
              <a:t> of </a:t>
            </a:r>
            <a:r>
              <a:rPr lang="fr-BE" sz="2500" dirty="0" smtClean="0">
                <a:latin typeface="Arial" panose="020B0604020202020204" pitchFamily="34" charset="0"/>
                <a:cs typeface="Arial" panose="020B0604020202020204" pitchFamily="34" charset="0"/>
              </a:rPr>
              <a:t>the </a:t>
            </a:r>
            <a:r>
              <a:rPr lang="fr-BE" sz="2500" dirty="0" err="1" smtClean="0">
                <a:latin typeface="Arial" panose="020B0604020202020204" pitchFamily="34" charset="0"/>
                <a:cs typeface="Arial" panose="020B0604020202020204" pitchFamily="34" charset="0"/>
              </a:rPr>
              <a:t>daily</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amount</a:t>
            </a:r>
            <a:r>
              <a:rPr lang="fr-BE" sz="2500" dirty="0" smtClean="0">
                <a:latin typeface="Arial" panose="020B0604020202020204" pitchFamily="34" charset="0"/>
                <a:cs typeface="Arial" panose="020B0604020202020204" pitchFamily="34" charset="0"/>
              </a:rPr>
              <a:t> </a:t>
            </a:r>
            <a:r>
              <a:rPr lang="fr-BE" sz="2500" dirty="0" smtClean="0">
                <a:latin typeface="Arial" panose="020B0604020202020204" pitchFamily="34" charset="0"/>
                <a:cs typeface="Arial" panose="020B0604020202020204" pitchFamily="34" charset="0"/>
              </a:rPr>
              <a:t>of </a:t>
            </a:r>
            <a:r>
              <a:rPr lang="fr-BE" sz="2500" dirty="0" err="1" smtClean="0">
                <a:latin typeface="Arial" panose="020B0604020202020204" pitchFamily="34" charset="0"/>
                <a:cs typeface="Arial" panose="020B0604020202020204" pitchFamily="34" charset="0"/>
              </a:rPr>
              <a:t>electricity</a:t>
            </a:r>
            <a:r>
              <a:rPr lang="fr-BE" sz="2500" dirty="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generated</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Since</a:t>
            </a:r>
            <a:r>
              <a:rPr lang="fr-BE" sz="2500" dirty="0" smtClean="0">
                <a:latin typeface="Arial" panose="020B0604020202020204" pitchFamily="34" charset="0"/>
                <a:cs typeface="Arial" panose="020B0604020202020204" pitchFamily="34" charset="0"/>
              </a:rPr>
              <a:t> the 1 </a:t>
            </a:r>
            <a:r>
              <a:rPr lang="fr-BE" sz="2500" dirty="0" err="1" smtClean="0">
                <a:latin typeface="Arial" panose="020B0604020202020204" pitchFamily="34" charset="0"/>
                <a:cs typeface="Arial" panose="020B0604020202020204" pitchFamily="34" charset="0"/>
              </a:rPr>
              <a:t>MWp</a:t>
            </a:r>
            <a:r>
              <a:rPr lang="fr-BE" sz="2500" dirty="0" smtClean="0">
                <a:latin typeface="Arial" panose="020B0604020202020204" pitchFamily="34" charset="0"/>
                <a:cs typeface="Arial" panose="020B0604020202020204" pitchFamily="34" charset="0"/>
              </a:rPr>
              <a:t> PV installation </a:t>
            </a:r>
            <a:r>
              <a:rPr lang="fr-BE" sz="2500" dirty="0" err="1" smtClean="0">
                <a:latin typeface="Arial" panose="020B0604020202020204" pitchFamily="34" charset="0"/>
                <a:cs typeface="Arial" panose="020B0604020202020204" pitchFamily="34" charset="0"/>
              </a:rPr>
              <a:t>would</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produce</a:t>
            </a:r>
            <a:r>
              <a:rPr lang="fr-BE" sz="2500" dirty="0" smtClean="0">
                <a:latin typeface="Arial" panose="020B0604020202020204" pitchFamily="34" charset="0"/>
                <a:cs typeface="Arial" panose="020B0604020202020204" pitchFamily="34" charset="0"/>
              </a:rPr>
              <a:t> </a:t>
            </a:r>
            <a:r>
              <a:rPr lang="fr-BE" sz="2500" dirty="0">
                <a:latin typeface="Arial" panose="020B0604020202020204" pitchFamily="34" charset="0"/>
                <a:cs typeface="Arial" panose="020B0604020202020204" pitchFamily="34" charset="0"/>
              </a:rPr>
              <a:t>1 x 0.25 x 24 = 6 </a:t>
            </a:r>
            <a:r>
              <a:rPr lang="fr-BE" sz="2500" dirty="0" err="1" smtClean="0">
                <a:latin typeface="Arial" panose="020B0604020202020204" pitchFamily="34" charset="0"/>
                <a:cs typeface="Arial" panose="020B0604020202020204" pitchFamily="34" charset="0"/>
              </a:rPr>
              <a:t>MWh</a:t>
            </a:r>
            <a:r>
              <a:rPr lang="fr-BE" sz="2500" dirty="0" smtClean="0">
                <a:latin typeface="Arial" panose="020B0604020202020204" pitchFamily="34" charset="0"/>
                <a:cs typeface="Arial" panose="020B0604020202020204" pitchFamily="34" charset="0"/>
              </a:rPr>
              <a:t> per </a:t>
            </a:r>
            <a:r>
              <a:rPr lang="fr-BE" sz="2500" dirty="0" err="1" smtClean="0">
                <a:latin typeface="Arial" panose="020B0604020202020204" pitchFamily="34" charset="0"/>
                <a:cs typeface="Arial" panose="020B0604020202020204" pitchFamily="34" charset="0"/>
              </a:rPr>
              <a:t>day</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that</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would</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require</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investing</a:t>
            </a:r>
            <a:r>
              <a:rPr lang="fr-BE" sz="2500" dirty="0" smtClean="0">
                <a:latin typeface="Arial" panose="020B0604020202020204" pitchFamily="34" charset="0"/>
                <a:cs typeface="Arial" panose="020B0604020202020204" pitchFamily="34" charset="0"/>
              </a:rPr>
              <a:t> in a 3 </a:t>
            </a:r>
            <a:r>
              <a:rPr lang="fr-BE" sz="2500" dirty="0" err="1" smtClean="0">
                <a:latin typeface="Arial" panose="020B0604020202020204" pitchFamily="34" charset="0"/>
                <a:cs typeface="Arial" panose="020B0604020202020204" pitchFamily="34" charset="0"/>
              </a:rPr>
              <a:t>MWh</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battery</a:t>
            </a:r>
            <a:r>
              <a:rPr lang="fr-BE" sz="2500" dirty="0" smtClean="0">
                <a:latin typeface="Arial" panose="020B0604020202020204" pitchFamily="34" charset="0"/>
                <a:cs typeface="Arial" panose="020B0604020202020204" pitchFamily="34" charset="0"/>
              </a:rPr>
              <a:t> pack</a:t>
            </a:r>
            <a:r>
              <a:rPr lang="fr-BE" sz="2500" dirty="0" smtClean="0">
                <a:latin typeface="Arial" panose="020B0604020202020204" pitchFamily="34" charset="0"/>
                <a:cs typeface="Arial" panose="020B0604020202020204" pitchFamily="34" charset="0"/>
              </a:rPr>
              <a:t>.</a:t>
            </a:r>
            <a:endParaRPr lang="fr-BE" sz="2500" dirty="0">
              <a:latin typeface="Arial" panose="020B0604020202020204" pitchFamily="34" charset="0"/>
              <a:cs typeface="Arial" panose="020B0604020202020204" pitchFamily="34" charset="0"/>
            </a:endParaRPr>
          </a:p>
          <a:p>
            <a:pPr marL="0" indent="0">
              <a:buNone/>
            </a:pPr>
            <a:endParaRPr lang="fr-BE" sz="2500" dirty="0" smtClean="0">
              <a:latin typeface="Arial" panose="020B0604020202020204" pitchFamily="34" charset="0"/>
              <a:cs typeface="Arial" panose="020B0604020202020204" pitchFamily="34" charset="0"/>
            </a:endParaRPr>
          </a:p>
          <a:p>
            <a:pPr marL="0" indent="0">
              <a:buNone/>
            </a:pPr>
            <a:r>
              <a:rPr lang="fr-BE" sz="2500" dirty="0" smtClean="0">
                <a:latin typeface="Arial" panose="020B0604020202020204" pitchFamily="34" charset="0"/>
                <a:cs typeface="Arial" panose="020B0604020202020204" pitchFamily="34" charset="0"/>
              </a:rPr>
              <a:t>The </a:t>
            </a:r>
            <a:r>
              <a:rPr lang="fr-BE" sz="2500" dirty="0" smtClean="0">
                <a:latin typeface="Arial" panose="020B0604020202020204" pitchFamily="34" charset="0"/>
                <a:cs typeface="Arial" panose="020B0604020202020204" pitchFamily="34" charset="0"/>
              </a:rPr>
              <a:t>CAPEX </a:t>
            </a:r>
            <a:r>
              <a:rPr lang="fr-BE" sz="2500" dirty="0" err="1" smtClean="0">
                <a:latin typeface="Arial" panose="020B0604020202020204" pitchFamily="34" charset="0"/>
                <a:cs typeface="Arial" panose="020B0604020202020204" pitchFamily="34" charset="0"/>
              </a:rPr>
              <a:t>cost</a:t>
            </a:r>
            <a:r>
              <a:rPr lang="fr-BE" sz="2500" dirty="0" smtClean="0">
                <a:latin typeface="Arial" panose="020B0604020202020204" pitchFamily="34" charset="0"/>
                <a:cs typeface="Arial" panose="020B0604020202020204" pitchFamily="34" charset="0"/>
              </a:rPr>
              <a:t> for the PV installation + </a:t>
            </a:r>
            <a:r>
              <a:rPr lang="fr-BE" sz="2500" dirty="0" err="1" smtClean="0">
                <a:latin typeface="Arial" panose="020B0604020202020204" pitchFamily="34" charset="0"/>
                <a:cs typeface="Arial" panose="020B0604020202020204" pitchFamily="34" charset="0"/>
              </a:rPr>
              <a:t>battery</a:t>
            </a:r>
            <a:r>
              <a:rPr lang="fr-BE" sz="2500" dirty="0" smtClean="0">
                <a:latin typeface="Arial" panose="020B0604020202020204" pitchFamily="34" charset="0"/>
                <a:cs typeface="Arial" panose="020B0604020202020204" pitchFamily="34" charset="0"/>
              </a:rPr>
              <a:t> pack </a:t>
            </a:r>
            <a:r>
              <a:rPr lang="fr-BE" sz="2500" dirty="0" err="1" smtClean="0">
                <a:latin typeface="Arial" panose="020B0604020202020204" pitchFamily="34" charset="0"/>
                <a:cs typeface="Arial" panose="020B0604020202020204" pitchFamily="34" charset="0"/>
              </a:rPr>
              <a:t>would</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be</a:t>
            </a:r>
            <a:r>
              <a:rPr lang="fr-BE" sz="2500" dirty="0" smtClean="0">
                <a:latin typeface="Arial" panose="020B0604020202020204" pitchFamily="34" charset="0"/>
                <a:cs typeface="Arial" panose="020B0604020202020204" pitchFamily="34" charset="0"/>
              </a:rPr>
              <a:t>:  (0.1 x 1,000,000) + (3 x 1000 x 50) = 250,000 </a:t>
            </a:r>
            <a:r>
              <a:rPr lang="az-Cyrl-AZ" sz="2500" dirty="0" smtClean="0">
                <a:latin typeface="Arial" panose="020B0604020202020204" pitchFamily="34" charset="0"/>
                <a:cs typeface="Arial" panose="020B0604020202020204" pitchFamily="34" charset="0"/>
              </a:rPr>
              <a:t>Є</a:t>
            </a:r>
            <a:r>
              <a:rPr lang="fr-BE" sz="2500" dirty="0" smtClean="0">
                <a:latin typeface="Arial" panose="020B0604020202020204" pitchFamily="34" charset="0"/>
                <a:cs typeface="Arial" panose="020B0604020202020204" pitchFamily="34" charset="0"/>
              </a:rPr>
              <a:t>. By </a:t>
            </a:r>
            <a:r>
              <a:rPr lang="fr-BE" sz="2500" dirty="0" err="1" smtClean="0">
                <a:latin typeface="Arial" panose="020B0604020202020204" pitchFamily="34" charset="0"/>
                <a:cs typeface="Arial" panose="020B0604020202020204" pitchFamily="34" charset="0"/>
              </a:rPr>
              <a:t>neglecting</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losses</a:t>
            </a:r>
            <a:r>
              <a:rPr lang="fr-BE" sz="2500" dirty="0" smtClean="0">
                <a:latin typeface="Arial" panose="020B0604020202020204" pitchFamily="34" charset="0"/>
                <a:cs typeface="Arial" panose="020B0604020202020204" pitchFamily="34" charset="0"/>
              </a:rPr>
              <a:t> in the </a:t>
            </a:r>
            <a:r>
              <a:rPr lang="fr-BE" sz="2500" dirty="0" smtClean="0">
                <a:latin typeface="Arial" panose="020B0604020202020204" pitchFamily="34" charset="0"/>
                <a:cs typeface="Arial" panose="020B0604020202020204" pitchFamily="34" charset="0"/>
              </a:rPr>
              <a:t>batteries, </a:t>
            </a:r>
            <a:r>
              <a:rPr lang="fr-BE" sz="2500" dirty="0" smtClean="0">
                <a:latin typeface="Arial" panose="020B0604020202020204" pitchFamily="34" charset="0"/>
                <a:cs typeface="Arial" panose="020B0604020202020204" pitchFamily="34" charset="0"/>
              </a:rPr>
              <a:t>the </a:t>
            </a:r>
            <a:r>
              <a:rPr lang="fr-BE" sz="2500" dirty="0" err="1" smtClean="0">
                <a:latin typeface="Arial" panose="020B0604020202020204" pitchFamily="34" charset="0"/>
                <a:cs typeface="Arial" panose="020B0604020202020204" pitchFamily="34" charset="0"/>
              </a:rPr>
              <a:t>PVs</a:t>
            </a:r>
            <a:r>
              <a:rPr lang="fr-BE" sz="2500" dirty="0" smtClean="0">
                <a:latin typeface="Arial" panose="020B0604020202020204" pitchFamily="34" charset="0"/>
                <a:cs typeface="Arial" panose="020B0604020202020204" pitchFamily="34" charset="0"/>
              </a:rPr>
              <a:t> + </a:t>
            </a:r>
            <a:r>
              <a:rPr lang="fr-BE" sz="2500" dirty="0" err="1" smtClean="0">
                <a:latin typeface="Arial" panose="020B0604020202020204" pitchFamily="34" charset="0"/>
                <a:cs typeface="Arial" panose="020B0604020202020204" pitchFamily="34" charset="0"/>
              </a:rPr>
              <a:t>battery</a:t>
            </a:r>
            <a:r>
              <a:rPr lang="fr-BE" sz="2500" dirty="0" smtClean="0">
                <a:latin typeface="Arial" panose="020B0604020202020204" pitchFamily="34" charset="0"/>
                <a:cs typeface="Arial" panose="020B0604020202020204" pitchFamily="34" charset="0"/>
              </a:rPr>
              <a:t> </a:t>
            </a:r>
            <a:r>
              <a:rPr lang="fr-BE" sz="2500" dirty="0" smtClean="0">
                <a:latin typeface="Arial" panose="020B0604020202020204" pitchFamily="34" charset="0"/>
                <a:cs typeface="Arial" panose="020B0604020202020204" pitchFamily="34" charset="0"/>
              </a:rPr>
              <a:t>pack </a:t>
            </a:r>
            <a:r>
              <a:rPr lang="fr-BE" sz="2500" dirty="0" err="1" smtClean="0">
                <a:latin typeface="Arial" panose="020B0604020202020204" pitchFamily="34" charset="0"/>
                <a:cs typeface="Arial" panose="020B0604020202020204" pitchFamily="34" charset="0"/>
              </a:rPr>
              <a:t>would</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generate</a:t>
            </a:r>
            <a:r>
              <a:rPr lang="fr-BE" sz="2500" dirty="0" smtClean="0">
                <a:latin typeface="Arial" panose="020B0604020202020204" pitchFamily="34" charset="0"/>
                <a:cs typeface="Arial" panose="020B0604020202020204" pitchFamily="34" charset="0"/>
              </a:rPr>
              <a:t> over </a:t>
            </a:r>
            <a:r>
              <a:rPr lang="fr-BE" sz="2500" dirty="0" err="1" smtClean="0">
                <a:latin typeface="Arial" panose="020B0604020202020204" pitchFamily="34" charset="0"/>
                <a:cs typeface="Arial" panose="020B0604020202020204" pitchFamily="34" charset="0"/>
              </a:rPr>
              <a:t>its</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lifetime</a:t>
            </a:r>
            <a:r>
              <a:rPr lang="fr-BE" sz="2500" dirty="0" smtClean="0">
                <a:latin typeface="Arial" panose="020B0604020202020204" pitchFamily="34" charset="0"/>
                <a:cs typeface="Arial" panose="020B0604020202020204" pitchFamily="34" charset="0"/>
              </a:rPr>
              <a:t> of 20 </a:t>
            </a:r>
            <a:r>
              <a:rPr lang="fr-BE" sz="2500" dirty="0" err="1" smtClean="0">
                <a:latin typeface="Arial" panose="020B0604020202020204" pitchFamily="34" charset="0"/>
                <a:cs typeface="Arial" panose="020B0604020202020204" pitchFamily="34" charset="0"/>
              </a:rPr>
              <a:t>years</a:t>
            </a:r>
            <a:r>
              <a:rPr lang="fr-BE" sz="2500" dirty="0">
                <a:latin typeface="Arial" panose="020B0604020202020204" pitchFamily="34" charset="0"/>
                <a:cs typeface="Arial" panose="020B0604020202020204" pitchFamily="34" charset="0"/>
              </a:rPr>
              <a:t> </a:t>
            </a:r>
            <a:r>
              <a:rPr lang="fr-BE" sz="2500" dirty="0" smtClean="0">
                <a:latin typeface="Arial" panose="020B0604020202020204" pitchFamily="34" charset="0"/>
                <a:cs typeface="Arial" panose="020B0604020202020204" pitchFamily="34" charset="0"/>
              </a:rPr>
              <a:t>1 x 8760 x 20 x 0.25 = 43,800 </a:t>
            </a:r>
            <a:r>
              <a:rPr lang="fr-BE" sz="2500" dirty="0" err="1" smtClean="0">
                <a:latin typeface="Arial" panose="020B0604020202020204" pitchFamily="34" charset="0"/>
                <a:cs typeface="Arial" panose="020B0604020202020204" pitchFamily="34" charset="0"/>
              </a:rPr>
              <a:t>MWh</a:t>
            </a:r>
            <a:r>
              <a:rPr lang="fr-BE" sz="2500" dirty="0" smtClean="0">
                <a:latin typeface="Arial" panose="020B0604020202020204" pitchFamily="34" charset="0"/>
                <a:cs typeface="Arial" panose="020B0604020202020204" pitchFamily="34" charset="0"/>
              </a:rPr>
              <a:t>.</a:t>
            </a:r>
          </a:p>
          <a:p>
            <a:pPr marL="0" indent="0">
              <a:buNone/>
            </a:pPr>
            <a:r>
              <a:rPr lang="fr-BE" sz="2500" dirty="0" smtClean="0">
                <a:latin typeface="Arial" panose="020B0604020202020204" pitchFamily="34" charset="0"/>
                <a:cs typeface="Arial" panose="020B0604020202020204" pitchFamily="34" charset="0"/>
              </a:rPr>
              <a:t> </a:t>
            </a:r>
            <a:endParaRPr lang="fr-BE" sz="2500" dirty="0" smtClean="0">
              <a:latin typeface="Arial" panose="020B0604020202020204" pitchFamily="34" charset="0"/>
              <a:cs typeface="Arial" panose="020B0604020202020204" pitchFamily="34" charset="0"/>
            </a:endParaRPr>
          </a:p>
          <a:p>
            <a:pPr marL="0" indent="0">
              <a:buNone/>
            </a:pPr>
            <a:r>
              <a:rPr lang="fr-BE" sz="2500" dirty="0" smtClean="0">
                <a:latin typeface="Arial" panose="020B0604020202020204" pitchFamily="34" charset="0"/>
                <a:cs typeface="Arial" panose="020B0604020202020204" pitchFamily="34" charset="0"/>
              </a:rPr>
              <a:t>That </a:t>
            </a:r>
            <a:r>
              <a:rPr lang="fr-BE" sz="2500" dirty="0" err="1" smtClean="0">
                <a:latin typeface="Arial" panose="020B0604020202020204" pitchFamily="34" charset="0"/>
                <a:cs typeface="Arial" panose="020B0604020202020204" pitchFamily="34" charset="0"/>
              </a:rPr>
              <a:t>would</a:t>
            </a:r>
            <a:r>
              <a:rPr lang="fr-BE" sz="2500" dirty="0" smtClean="0">
                <a:latin typeface="Arial" panose="020B0604020202020204" pitchFamily="34" charset="0"/>
                <a:cs typeface="Arial" panose="020B0604020202020204" pitchFamily="34" charset="0"/>
              </a:rPr>
              <a:t> lead to an </a:t>
            </a:r>
            <a:r>
              <a:rPr lang="fr-BE" sz="2500" dirty="0" err="1" smtClean="0">
                <a:latin typeface="Arial" panose="020B0604020202020204" pitchFamily="34" charset="0"/>
                <a:cs typeface="Arial" panose="020B0604020202020204" pitchFamily="34" charset="0"/>
              </a:rPr>
              <a:t>average</a:t>
            </a:r>
            <a:r>
              <a:rPr lang="fr-BE" sz="2500" dirty="0" smtClean="0">
                <a:latin typeface="Arial" panose="020B0604020202020204" pitchFamily="34" charset="0"/>
                <a:cs typeface="Arial" panose="020B0604020202020204" pitchFamily="34" charset="0"/>
              </a:rPr>
              <a:t> </a:t>
            </a:r>
            <a:r>
              <a:rPr lang="fr-BE" sz="2500" dirty="0" smtClean="0">
                <a:latin typeface="Arial" panose="020B0604020202020204" pitchFamily="34" charset="0"/>
                <a:cs typeface="Arial" panose="020B0604020202020204" pitchFamily="34" charset="0"/>
              </a:rPr>
              <a:t>CAPEX </a:t>
            </a:r>
            <a:r>
              <a:rPr lang="fr-BE" sz="2500" dirty="0" err="1" smtClean="0">
                <a:latin typeface="Arial" panose="020B0604020202020204" pitchFamily="34" charset="0"/>
                <a:cs typeface="Arial" panose="020B0604020202020204" pitchFamily="34" charset="0"/>
              </a:rPr>
              <a:t>cost</a:t>
            </a:r>
            <a:r>
              <a:rPr lang="fr-BE" sz="2500" dirty="0" smtClean="0">
                <a:latin typeface="Arial" panose="020B0604020202020204" pitchFamily="34" charset="0"/>
                <a:cs typeface="Arial" panose="020B0604020202020204" pitchFamily="34" charset="0"/>
              </a:rPr>
              <a:t> </a:t>
            </a:r>
            <a:r>
              <a:rPr lang="fr-BE" sz="2500" dirty="0" smtClean="0">
                <a:latin typeface="Arial" panose="020B0604020202020204" pitchFamily="34" charset="0"/>
                <a:cs typeface="Arial" panose="020B0604020202020204" pitchFamily="34" charset="0"/>
              </a:rPr>
              <a:t>per </a:t>
            </a:r>
            <a:r>
              <a:rPr lang="fr-BE" sz="2500" dirty="0" err="1" smtClean="0">
                <a:latin typeface="Arial" panose="020B0604020202020204" pitchFamily="34" charset="0"/>
                <a:cs typeface="Arial" panose="020B0604020202020204" pitchFamily="34" charset="0"/>
              </a:rPr>
              <a:t>MWh</a:t>
            </a:r>
            <a:r>
              <a:rPr lang="fr-BE" sz="2500" dirty="0" smtClean="0">
                <a:latin typeface="Arial" panose="020B0604020202020204" pitchFamily="34" charset="0"/>
                <a:cs typeface="Arial" panose="020B0604020202020204" pitchFamily="34" charset="0"/>
              </a:rPr>
              <a:t> </a:t>
            </a:r>
            <a:r>
              <a:rPr lang="fr-BE" sz="2500" dirty="0" err="1" smtClean="0">
                <a:latin typeface="Arial" panose="020B0604020202020204" pitchFamily="34" charset="0"/>
                <a:cs typeface="Arial" panose="020B0604020202020204" pitchFamily="34" charset="0"/>
              </a:rPr>
              <a:t>produced</a:t>
            </a:r>
            <a:r>
              <a:rPr lang="fr-BE" sz="2500" dirty="0" smtClean="0">
                <a:latin typeface="Arial" panose="020B0604020202020204" pitchFamily="34" charset="0"/>
                <a:cs typeface="Arial" panose="020B0604020202020204" pitchFamily="34" charset="0"/>
              </a:rPr>
              <a:t> of </a:t>
            </a:r>
            <a:r>
              <a:rPr lang="fr-BE" sz="2500" b="1" dirty="0" smtClean="0">
                <a:solidFill>
                  <a:srgbClr val="FF0000"/>
                </a:solidFill>
                <a:latin typeface="Arial" panose="020B0604020202020204" pitchFamily="34" charset="0"/>
                <a:cs typeface="Arial" panose="020B0604020202020204" pitchFamily="34" charset="0"/>
              </a:rPr>
              <a:t>5.7 </a:t>
            </a:r>
            <a:r>
              <a:rPr lang="az-Cyrl-AZ" sz="2500" b="1" dirty="0" smtClean="0">
                <a:solidFill>
                  <a:srgbClr val="FF0000"/>
                </a:solidFill>
                <a:latin typeface="Arial" panose="020B0604020202020204" pitchFamily="34" charset="0"/>
                <a:cs typeface="Arial" panose="020B0604020202020204" pitchFamily="34" charset="0"/>
              </a:rPr>
              <a:t>Є</a:t>
            </a:r>
            <a:r>
              <a:rPr lang="fr-BE" sz="2500" b="1" dirty="0" smtClean="0">
                <a:solidFill>
                  <a:srgbClr val="FF0000"/>
                </a:solidFill>
                <a:latin typeface="Arial" panose="020B0604020202020204" pitchFamily="34" charset="0"/>
                <a:cs typeface="Arial" panose="020B0604020202020204" pitchFamily="34" charset="0"/>
              </a:rPr>
              <a:t>/</a:t>
            </a:r>
            <a:r>
              <a:rPr lang="fr-BE" sz="2500" b="1" dirty="0" err="1" smtClean="0">
                <a:solidFill>
                  <a:srgbClr val="FF0000"/>
                </a:solidFill>
                <a:latin typeface="Arial" panose="020B0604020202020204" pitchFamily="34" charset="0"/>
                <a:cs typeface="Arial" panose="020B0604020202020204" pitchFamily="34" charset="0"/>
              </a:rPr>
              <a:t>MWh</a:t>
            </a:r>
            <a:r>
              <a:rPr lang="fr-BE" sz="2500" dirty="0" smtClean="0">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052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616" y="167272"/>
            <a:ext cx="10534984" cy="1325563"/>
          </a:xfrm>
        </p:spPr>
        <p:txBody>
          <a:bodyPr>
            <a:normAutofit/>
          </a:bodyPr>
          <a:lstStyle/>
          <a:p>
            <a:pPr algn="ctr"/>
            <a:r>
              <a:rPr lang="en-US" sz="3500" b="1" dirty="0" smtClean="0">
                <a:latin typeface="Arial" panose="020B0604020202020204" pitchFamily="34" charset="0"/>
                <a:cs typeface="Arial" panose="020B0604020202020204" pitchFamily="34" charset="0"/>
              </a:rPr>
              <a:t>Prices for forward electricity products </a:t>
            </a:r>
            <a:r>
              <a:rPr lang="en-US" sz="3500" b="1" dirty="0" smtClean="0">
                <a:latin typeface="Arial" panose="020B0604020202020204" pitchFamily="34" charset="0"/>
                <a:cs typeface="Arial" panose="020B0604020202020204" pitchFamily="34" charset="0"/>
              </a:rPr>
              <a:t/>
            </a:r>
            <a:br>
              <a:rPr lang="en-US" sz="3500" b="1" dirty="0" smtClean="0">
                <a:latin typeface="Arial" panose="020B0604020202020204" pitchFamily="34" charset="0"/>
                <a:cs typeface="Arial" panose="020B0604020202020204" pitchFamily="34" charset="0"/>
              </a:rPr>
            </a:br>
            <a:r>
              <a:rPr lang="en-US" sz="3500" b="1" dirty="0" smtClean="0">
                <a:latin typeface="Arial" panose="020B0604020202020204" pitchFamily="34" charset="0"/>
                <a:cs typeface="Arial" panose="020B0604020202020204" pitchFamily="34" charset="0"/>
              </a:rPr>
              <a:t>in Belgian </a:t>
            </a:r>
            <a:r>
              <a:rPr lang="en-US" sz="3500" b="1" dirty="0" smtClean="0">
                <a:latin typeface="Arial" panose="020B0604020202020204" pitchFamily="34" charset="0"/>
                <a:cs typeface="Arial" panose="020B0604020202020204" pitchFamily="34" charset="0"/>
              </a:rPr>
              <a:t>in </a:t>
            </a:r>
            <a:r>
              <a:rPr lang="az-Cyrl-AZ" sz="3500" b="1" dirty="0" smtClean="0">
                <a:latin typeface="Arial" panose="020B0604020202020204" pitchFamily="34" charset="0"/>
                <a:cs typeface="Arial" panose="020B0604020202020204" pitchFamily="34" charset="0"/>
              </a:rPr>
              <a:t>Є</a:t>
            </a:r>
            <a:r>
              <a:rPr lang="fr-BE" sz="3500" b="1" dirty="0" smtClean="0">
                <a:latin typeface="Arial" panose="020B0604020202020204" pitchFamily="34" charset="0"/>
                <a:cs typeface="Arial" panose="020B0604020202020204" pitchFamily="34" charset="0"/>
              </a:rPr>
              <a:t>/</a:t>
            </a:r>
            <a:r>
              <a:rPr lang="fr-BE" sz="3500" b="1" dirty="0" err="1" smtClean="0">
                <a:latin typeface="Arial" panose="020B0604020202020204" pitchFamily="34" charset="0"/>
                <a:cs typeface="Arial" panose="020B0604020202020204" pitchFamily="34" charset="0"/>
              </a:rPr>
              <a:t>MWh</a:t>
            </a:r>
            <a:endParaRPr lang="en-US" sz="3500" b="1"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320842" y="1594435"/>
            <a:ext cx="9321395" cy="5093368"/>
          </a:xfrm>
          <a:prstGeom prst="rect">
            <a:avLst/>
          </a:prstGeom>
        </p:spPr>
      </p:pic>
      <p:sp>
        <p:nvSpPr>
          <p:cNvPr id="5" name="Rectangle 4"/>
          <p:cNvSpPr/>
          <p:nvPr/>
        </p:nvSpPr>
        <p:spPr>
          <a:xfrm>
            <a:off x="8165432" y="1876927"/>
            <a:ext cx="3785937" cy="3323987"/>
          </a:xfrm>
          <a:prstGeom prst="rect">
            <a:avLst/>
          </a:prstGeom>
        </p:spPr>
        <p:txBody>
          <a:bodyPr wrap="square">
            <a:spAutoFit/>
          </a:bodyPr>
          <a:lstStyle/>
          <a:p>
            <a:r>
              <a:rPr lang="en-US" dirty="0"/>
              <a:t/>
            </a:r>
            <a:br>
              <a:rPr lang="en-US" dirty="0"/>
            </a:br>
            <a:r>
              <a:rPr lang="en-US" sz="2400" dirty="0">
                <a:latin typeface="Arial" panose="020B0604020202020204" pitchFamily="34" charset="0"/>
                <a:cs typeface="Arial" panose="020B0604020202020204" pitchFamily="34" charset="0"/>
              </a:rPr>
              <a:t>Observation: it would hardly </a:t>
            </a:r>
            <a:r>
              <a:rPr lang="en-US" sz="2400" dirty="0" smtClean="0">
                <a:latin typeface="Arial" panose="020B0604020202020204" pitchFamily="34" charset="0"/>
                <a:cs typeface="Arial" panose="020B0604020202020204" pitchFamily="34" charset="0"/>
              </a:rPr>
              <a:t>be excessive </a:t>
            </a:r>
            <a:r>
              <a:rPr lang="en-US" sz="2400" dirty="0">
                <a:latin typeface="Arial" panose="020B0604020202020204" pitchFamily="34" charset="0"/>
                <a:cs typeface="Arial" panose="020B0604020202020204" pitchFamily="34" charset="0"/>
              </a:rPr>
              <a:t>to describe electricity priced at </a:t>
            </a:r>
            <a:r>
              <a:rPr lang="en-US" sz="2400" b="1" dirty="0">
                <a:solidFill>
                  <a:srgbClr val="FF0000"/>
                </a:solidFill>
                <a:latin typeface="Arial" panose="020B0604020202020204" pitchFamily="34" charset="0"/>
                <a:cs typeface="Arial" panose="020B0604020202020204" pitchFamily="34" charset="0"/>
              </a:rPr>
              <a:t>5.7 Є/MWh</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as “free electricity</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That gives you an idea of how cheap PV panels and batteries have become!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657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0438" y="2187266"/>
            <a:ext cx="4229267" cy="3084565"/>
          </a:xfrm>
        </p:spPr>
        <p:txBody>
          <a:bodyPr>
            <a:normAutofit lnSpcReduction="10000"/>
          </a:bodyPr>
          <a:lstStyle/>
          <a:p>
            <a:pPr marL="0" indent="0">
              <a:lnSpc>
                <a:spcPct val="100000"/>
              </a:lnSpc>
              <a:buNone/>
            </a:pPr>
            <a:r>
              <a:rPr lang="en-US" sz="2200" dirty="0">
                <a:latin typeface="Arial" panose="020B0604020202020204" pitchFamily="34" charset="0"/>
                <a:cs typeface="Arial" panose="020B0604020202020204" pitchFamily="34" charset="0"/>
              </a:rPr>
              <a:t>Will solar PV soon be the cheapest source of electricity in most places around the world? </a:t>
            </a:r>
            <a:r>
              <a:rPr lang="en-US" sz="2200" dirty="0" smtClean="0">
                <a:latin typeface="Arial" panose="020B0604020202020204" pitchFamily="34" charset="0"/>
                <a:cs typeface="Arial" panose="020B0604020202020204" pitchFamily="34" charset="0"/>
              </a:rPr>
              <a:t>A recent research paper published in Nature Communication says </a:t>
            </a:r>
            <a:r>
              <a:rPr lang="en-US" sz="2200" dirty="0">
                <a:latin typeface="Arial" panose="020B0604020202020204" pitchFamily="34" charset="0"/>
                <a:cs typeface="Arial" panose="020B0604020202020204" pitchFamily="34" charset="0"/>
              </a:rPr>
              <a:t>yes. Most surprisingly this is </a:t>
            </a:r>
            <a:r>
              <a:rPr lang="en-US" sz="2200" b="1" dirty="0" smtClean="0">
                <a:latin typeface="Arial" panose="020B0604020202020204" pitchFamily="34" charset="0"/>
                <a:cs typeface="Arial" panose="020B0604020202020204" pitchFamily="34" charset="0"/>
              </a:rPr>
              <a:t>after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including short- and long-term storage costs for renewable energy sources.</a:t>
            </a:r>
          </a:p>
        </p:txBody>
      </p:sp>
      <p:pic>
        <p:nvPicPr>
          <p:cNvPr id="717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0" y="1235242"/>
            <a:ext cx="7821588" cy="447394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1300" y="6197351"/>
            <a:ext cx="12217400"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Reference to the paper: </a:t>
            </a:r>
            <a:r>
              <a:rPr lang="en-US" sz="1400" dirty="0" err="1">
                <a:latin typeface="Arial" panose="020B0604020202020204" pitchFamily="34" charset="0"/>
                <a:cs typeface="Arial" panose="020B0604020202020204" pitchFamily="34" charset="0"/>
              </a:rPr>
              <a:t>Nijsse</a:t>
            </a:r>
            <a:r>
              <a:rPr lang="en-US" sz="1400" dirty="0">
                <a:latin typeface="Arial" panose="020B0604020202020204" pitchFamily="34" charset="0"/>
                <a:cs typeface="Arial" panose="020B0604020202020204" pitchFamily="34" charset="0"/>
              </a:rPr>
              <a:t>, F.J.M.M., </a:t>
            </a:r>
            <a:r>
              <a:rPr lang="en-US" sz="1400" dirty="0" err="1">
                <a:latin typeface="Arial" panose="020B0604020202020204" pitchFamily="34" charset="0"/>
                <a:cs typeface="Arial" panose="020B0604020202020204" pitchFamily="34" charset="0"/>
              </a:rPr>
              <a:t>Mercure</a:t>
            </a:r>
            <a:r>
              <a:rPr lang="en-US" sz="1400" dirty="0">
                <a:latin typeface="Arial" panose="020B0604020202020204" pitchFamily="34" charset="0"/>
                <a:cs typeface="Arial" panose="020B0604020202020204" pitchFamily="34" charset="0"/>
              </a:rPr>
              <a:t>, JF., </a:t>
            </a:r>
            <a:r>
              <a:rPr lang="en-US" sz="1400" dirty="0" err="1">
                <a:latin typeface="Arial" panose="020B0604020202020204" pitchFamily="34" charset="0"/>
                <a:cs typeface="Arial" panose="020B0604020202020204" pitchFamily="34" charset="0"/>
              </a:rPr>
              <a:t>Ameli</a:t>
            </a:r>
            <a:r>
              <a:rPr lang="en-US" sz="1400" dirty="0">
                <a:latin typeface="Arial" panose="020B0604020202020204" pitchFamily="34" charset="0"/>
                <a:cs typeface="Arial" panose="020B0604020202020204" pitchFamily="34" charset="0"/>
              </a:rPr>
              <a:t>, N.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The momentum of the solar energy transition</a:t>
            </a:r>
            <a:r>
              <a:rPr lang="en-US" sz="1400"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Nature  Communications,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 6542 (2023). https://doi.org/10.1038/s41467-023-41971-7</a:t>
            </a:r>
          </a:p>
        </p:txBody>
      </p:sp>
    </p:spTree>
    <p:extLst>
      <p:ext uri="{BB962C8B-B14F-4D97-AF65-F5344CB8AC3E}">
        <p14:creationId xmlns:p14="http://schemas.microsoft.com/office/powerpoint/2010/main" val="1760700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930834" y="105822"/>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smtClean="0">
                <a:latin typeface="Arial" panose="020B0604020202020204" pitchFamily="34" charset="0"/>
                <a:cs typeface="Arial" panose="020B0604020202020204" pitchFamily="34" charset="0"/>
              </a:rPr>
              <a:t>Consequences of Event 3</a:t>
            </a: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sp>
        <p:nvSpPr>
          <p:cNvPr id="5" name="Rectangle 4"/>
          <p:cNvSpPr/>
          <p:nvPr/>
        </p:nvSpPr>
        <p:spPr>
          <a:xfrm>
            <a:off x="428934" y="697846"/>
            <a:ext cx="11036968" cy="7817525"/>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Countries/companies that have invested in gas production </a:t>
            </a:r>
            <a:r>
              <a:rPr lang="en-US" sz="2100" dirty="0" smtClean="0">
                <a:latin typeface="Arial" panose="020B0604020202020204" pitchFamily="34" charset="0"/>
                <a:cs typeface="Arial" panose="020B0604020202020204" pitchFamily="34" charset="0"/>
              </a:rPr>
              <a:t>by believing that </a:t>
            </a:r>
            <a:r>
              <a:rPr lang="en-US" sz="2100" dirty="0">
                <a:latin typeface="Arial" panose="020B0604020202020204" pitchFamily="34" charset="0"/>
                <a:cs typeface="Arial" panose="020B0604020202020204" pitchFamily="34" charset="0"/>
              </a:rPr>
              <a:t>gas </a:t>
            </a:r>
            <a:r>
              <a:rPr lang="en-US" sz="2100" dirty="0" smtClean="0">
                <a:latin typeface="Arial" panose="020B0604020202020204" pitchFamily="34" charset="0"/>
                <a:cs typeface="Arial" panose="020B0604020202020204" pitchFamily="34" charset="0"/>
              </a:rPr>
              <a:t>is </a:t>
            </a:r>
            <a:r>
              <a:rPr lang="en-US" sz="2100" dirty="0">
                <a:latin typeface="Arial" panose="020B0604020202020204" pitchFamily="34" charset="0"/>
                <a:cs typeface="Arial" panose="020B0604020202020204" pitchFamily="34" charset="0"/>
              </a:rPr>
              <a:t>key to </a:t>
            </a:r>
            <a:r>
              <a:rPr lang="en-US" sz="2100" dirty="0" smtClean="0">
                <a:latin typeface="Arial" panose="020B0604020202020204" pitchFamily="34" charset="0"/>
                <a:cs typeface="Arial" panose="020B0604020202020204" pitchFamily="34" charset="0"/>
              </a:rPr>
              <a:t>energy </a:t>
            </a:r>
            <a:r>
              <a:rPr lang="en-US" sz="2100" dirty="0">
                <a:latin typeface="Arial" panose="020B0604020202020204" pitchFamily="34" charset="0"/>
                <a:cs typeface="Arial" panose="020B0604020202020204" pitchFamily="34" charset="0"/>
              </a:rPr>
              <a:t>transition to renewables due to the flexibility of gas-fired power plants are mistaken. It is mainly the batteries which will manage the </a:t>
            </a:r>
            <a:r>
              <a:rPr lang="en-US" sz="2100" dirty="0" smtClean="0">
                <a:latin typeface="Arial" panose="020B0604020202020204" pitchFamily="34" charset="0"/>
                <a:cs typeface="Arial" panose="020B0604020202020204" pitchFamily="34" charset="0"/>
              </a:rPr>
              <a:t>majority of </a:t>
            </a:r>
            <a:r>
              <a:rPr lang="en-US" sz="2100" dirty="0">
                <a:latin typeface="Arial" panose="020B0604020202020204" pitchFamily="34" charset="0"/>
                <a:cs typeface="Arial" panose="020B0604020202020204" pitchFamily="34" charset="0"/>
              </a:rPr>
              <a:t>the fluctuations of renewable </a:t>
            </a:r>
            <a:r>
              <a:rPr lang="en-US" sz="2100" dirty="0" smtClean="0">
                <a:latin typeface="Arial" panose="020B0604020202020204" pitchFamily="34" charset="0"/>
                <a:cs typeface="Arial" panose="020B0604020202020204" pitchFamily="34" charset="0"/>
              </a:rPr>
              <a:t>energies.</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The </a:t>
            </a:r>
            <a:r>
              <a:rPr lang="en-US" sz="2100" dirty="0" smtClean="0">
                <a:latin typeface="Arial" panose="020B0604020202020204" pitchFamily="34" charset="0"/>
                <a:cs typeface="Arial" panose="020B0604020202020204" pitchFamily="34" charset="0"/>
              </a:rPr>
              <a:t>social and economic development </a:t>
            </a:r>
            <a:r>
              <a:rPr lang="en-US" sz="2100" dirty="0">
                <a:latin typeface="Arial" panose="020B0604020202020204" pitchFamily="34" charset="0"/>
                <a:cs typeface="Arial" panose="020B0604020202020204" pitchFamily="34" charset="0"/>
              </a:rPr>
              <a:t>of African countries has often been hampered by their inability to provide cheap and abundant electricity to their citizens/businesses. Photovoltaic and battery </a:t>
            </a:r>
            <a:r>
              <a:rPr lang="en-US" sz="2100" dirty="0" smtClean="0">
                <a:latin typeface="Arial" panose="020B0604020202020204" pitchFamily="34" charset="0"/>
                <a:cs typeface="Arial" panose="020B0604020202020204" pitchFamily="34" charset="0"/>
              </a:rPr>
              <a:t>installation projects </a:t>
            </a:r>
            <a:r>
              <a:rPr lang="en-US" sz="2100" dirty="0">
                <a:latin typeface="Arial" panose="020B0604020202020204" pitchFamily="34" charset="0"/>
                <a:cs typeface="Arial" panose="020B0604020202020204" pitchFamily="34" charset="0"/>
              </a:rPr>
              <a:t>can </a:t>
            </a:r>
            <a:r>
              <a:rPr lang="en-US" sz="2100" dirty="0" smtClean="0">
                <a:latin typeface="Arial" panose="020B0604020202020204" pitchFamily="34" charset="0"/>
                <a:cs typeface="Arial" panose="020B0604020202020204" pitchFamily="34" charset="0"/>
              </a:rPr>
              <a:t>easily </a:t>
            </a:r>
            <a:r>
              <a:rPr lang="en-US" sz="2100" dirty="0" smtClean="0">
                <a:latin typeface="Arial" panose="020B0604020202020204" pitchFamily="34" charset="0"/>
                <a:cs typeface="Arial" panose="020B0604020202020204" pitchFamily="34" charset="0"/>
              </a:rPr>
              <a:t>be </a:t>
            </a:r>
            <a:r>
              <a:rPr lang="en-US" sz="2100" dirty="0">
                <a:latin typeface="Arial" panose="020B0604020202020204" pitchFamily="34" charset="0"/>
                <a:cs typeface="Arial" panose="020B0604020202020204" pitchFamily="34" charset="0"/>
              </a:rPr>
              <a:t>developed under the </a:t>
            </a:r>
            <a:r>
              <a:rPr lang="en-US" sz="2100" dirty="0" smtClean="0">
                <a:latin typeface="Arial" panose="020B0604020202020204" pitchFamily="34" charset="0"/>
                <a:cs typeface="Arial" panose="020B0604020202020204" pitchFamily="34" charset="0"/>
              </a:rPr>
              <a:t>abundant </a:t>
            </a:r>
            <a:r>
              <a:rPr lang="en-US" sz="2100" dirty="0" smtClean="0">
                <a:latin typeface="Arial" panose="020B0604020202020204" pitchFamily="34" charset="0"/>
                <a:cs typeface="Arial" panose="020B0604020202020204" pitchFamily="34" charset="0"/>
              </a:rPr>
              <a:t>African </a:t>
            </a:r>
            <a:r>
              <a:rPr lang="en-US" sz="2100" dirty="0">
                <a:latin typeface="Arial" panose="020B0604020202020204" pitchFamily="34" charset="0"/>
                <a:cs typeface="Arial" panose="020B0604020202020204" pitchFamily="34" charset="0"/>
              </a:rPr>
              <a:t>sun. </a:t>
            </a:r>
            <a:r>
              <a:rPr lang="en-US" sz="2100" b="1" dirty="0">
                <a:latin typeface="Arial" panose="020B0604020202020204" pitchFamily="34" charset="0"/>
                <a:cs typeface="Arial" panose="020B0604020202020204" pitchFamily="34" charset="0"/>
              </a:rPr>
              <a:t>The development in the coming years of African countries, powered by </a:t>
            </a:r>
            <a:r>
              <a:rPr lang="en-US" sz="2100" b="1" dirty="0" smtClean="0">
                <a:latin typeface="Arial" panose="020B0604020202020204" pitchFamily="34" charset="0"/>
                <a:cs typeface="Arial" panose="020B0604020202020204" pitchFamily="34" charset="0"/>
              </a:rPr>
              <a:t>photovoltaic energy* </a:t>
            </a:r>
            <a:r>
              <a:rPr lang="en-US" sz="2100" b="1" dirty="0">
                <a:latin typeface="Arial" panose="020B0604020202020204" pitchFamily="34" charset="0"/>
                <a:cs typeface="Arial" panose="020B0604020202020204" pitchFamily="34" charset="0"/>
              </a:rPr>
              <a:t>and </a:t>
            </a:r>
            <a:r>
              <a:rPr lang="en-US" sz="2100" b="1" dirty="0" smtClean="0">
                <a:latin typeface="Arial" panose="020B0604020202020204" pitchFamily="34" charset="0"/>
                <a:cs typeface="Arial" panose="020B0604020202020204" pitchFamily="34" charset="0"/>
              </a:rPr>
              <a:t>with high demographics, </a:t>
            </a:r>
            <a:r>
              <a:rPr lang="en-US" sz="2100" b="1" dirty="0">
                <a:latin typeface="Arial" panose="020B0604020202020204" pitchFamily="34" charset="0"/>
                <a:cs typeface="Arial" panose="020B0604020202020204" pitchFamily="34" charset="0"/>
              </a:rPr>
              <a:t>could become phenomenal</a:t>
            </a:r>
            <a:r>
              <a:rPr lang="en-US" sz="2100" b="1" dirty="0" smtClean="0">
                <a:latin typeface="Arial" panose="020B0604020202020204" pitchFamily="34" charset="0"/>
                <a:cs typeface="Arial" panose="020B0604020202020204" pitchFamily="34" charset="0"/>
              </a:rPr>
              <a:t>!</a:t>
            </a:r>
          </a:p>
          <a:p>
            <a:endParaRPr lang="en-US" sz="2100" dirty="0" smtClean="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Energy-intensive </a:t>
            </a:r>
            <a:r>
              <a:rPr lang="en-US" sz="2100" dirty="0" smtClean="0">
                <a:latin typeface="Arial" panose="020B0604020202020204" pitchFamily="34" charset="0"/>
                <a:cs typeface="Arial" panose="020B0604020202020204" pitchFamily="34" charset="0"/>
              </a:rPr>
              <a:t>industries could </a:t>
            </a:r>
            <a:r>
              <a:rPr lang="en-US" sz="2100" dirty="0">
                <a:latin typeface="Arial" panose="020B0604020202020204" pitchFamily="34" charset="0"/>
                <a:cs typeface="Arial" panose="020B0604020202020204" pitchFamily="34" charset="0"/>
              </a:rPr>
              <a:t>relocate to countries close to the equator because they will have access to very cheap electricity (lots of sunshine and no inter-seasonal fluctuation in photovoltaic production which is costly to manage). </a:t>
            </a:r>
            <a:r>
              <a:rPr lang="en-GB" sz="2100" dirty="0">
                <a:latin typeface="Arial" panose="020B0604020202020204" pitchFamily="34" charset="0"/>
                <a:cs typeface="Arial" panose="020B0604020202020204" pitchFamily="34" charset="0"/>
              </a:rPr>
              <a:t>This could be bad news for countries like Germany that have energy-intensive industries and that </a:t>
            </a:r>
            <a:r>
              <a:rPr lang="en-GB" sz="2100" dirty="0" smtClean="0">
                <a:latin typeface="Arial" panose="020B0604020202020204" pitchFamily="34" charset="0"/>
                <a:cs typeface="Arial" panose="020B0604020202020204" pitchFamily="34" charset="0"/>
              </a:rPr>
              <a:t>will not </a:t>
            </a:r>
            <a:r>
              <a:rPr lang="en-GB" sz="2100" dirty="0">
                <a:latin typeface="Arial" panose="020B0604020202020204" pitchFamily="34" charset="0"/>
                <a:cs typeface="Arial" panose="020B0604020202020204" pitchFamily="34" charset="0"/>
              </a:rPr>
              <a:t>be able to </a:t>
            </a:r>
            <a:r>
              <a:rPr lang="en-GB" sz="2100" dirty="0" smtClean="0">
                <a:latin typeface="Arial" panose="020B0604020202020204" pitchFamily="34" charset="0"/>
                <a:cs typeface="Arial" panose="020B0604020202020204" pitchFamily="34" charset="0"/>
              </a:rPr>
              <a:t>benefit the same way </a:t>
            </a:r>
            <a:r>
              <a:rPr lang="en-GB" sz="2100" dirty="0">
                <a:latin typeface="Arial" panose="020B0604020202020204" pitchFamily="34" charset="0"/>
                <a:cs typeface="Arial" panose="020B0604020202020204" pitchFamily="34" charset="0"/>
              </a:rPr>
              <a:t>from cheap photovoltaic power.</a:t>
            </a:r>
            <a:endParaRPr lang="en-US" sz="21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ZoneTexte 3"/>
          <p:cNvSpPr txBox="1"/>
          <p:nvPr/>
        </p:nvSpPr>
        <p:spPr>
          <a:xfrm>
            <a:off x="94343" y="6027003"/>
            <a:ext cx="11858171"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*While PV energy becomes dirty cheap, let us however not underestimate the ability of the fossil fuel industry to sill compete on price with it, even in Africa. Indeed, even if gas is sold at around 35 </a:t>
            </a:r>
            <a:r>
              <a:rPr lang="az-Cyrl-AZ" sz="1400" dirty="0">
                <a:latin typeface="Arial" panose="020B0604020202020204" pitchFamily="34" charset="0"/>
                <a:cs typeface="Arial" panose="020B0604020202020204" pitchFamily="34" charset="0"/>
              </a:rPr>
              <a:t>Є/</a:t>
            </a:r>
            <a:r>
              <a:rPr lang="en-US" sz="1400" dirty="0" smtClean="0">
                <a:latin typeface="Arial" panose="020B0604020202020204" pitchFamily="34" charset="0"/>
                <a:cs typeface="Arial" panose="020B0604020202020204" pitchFamily="34" charset="0"/>
              </a:rPr>
              <a:t>MWh on the Dutch TTF (reference price for the EU market), US gas producers are doing  just fine with a gas price below 10 </a:t>
            </a:r>
            <a:r>
              <a:rPr lang="az-Cyrl-AZ" sz="1400" dirty="0">
                <a:latin typeface="Arial" panose="020B0604020202020204" pitchFamily="34" charset="0"/>
                <a:cs typeface="Arial" panose="020B0604020202020204" pitchFamily="34" charset="0"/>
              </a:rPr>
              <a:t>Є/</a:t>
            </a:r>
            <a:r>
              <a:rPr lang="en-US" sz="1400" dirty="0" smtClean="0">
                <a:latin typeface="Arial" panose="020B0604020202020204" pitchFamily="34" charset="0"/>
                <a:cs typeface="Arial" panose="020B0604020202020204" pitchFamily="34" charset="0"/>
              </a:rPr>
              <a:t>MWh on the Henri hub. Furthermore,  it is reported </a:t>
            </a:r>
            <a:r>
              <a:rPr lang="en-US" sz="1400" dirty="0" smtClean="0">
                <a:latin typeface="Arial" panose="020B0604020202020204" pitchFamily="34" charset="0"/>
                <a:cs typeface="Arial" panose="020B0604020202020204" pitchFamily="34" charset="0"/>
              </a:rPr>
              <a:t>that </a:t>
            </a:r>
            <a:r>
              <a:rPr lang="en-US" sz="1400" dirty="0" smtClean="0">
                <a:latin typeface="Arial" panose="020B0604020202020204" pitchFamily="34" charset="0"/>
                <a:cs typeface="Arial" panose="020B0604020202020204" pitchFamily="34" charset="0"/>
              </a:rPr>
              <a:t>Qatar can produce LNG at a cost of less than 2 </a:t>
            </a:r>
            <a:r>
              <a:rPr lang="az-Cyrl-AZ" sz="1400" dirty="0">
                <a:latin typeface="Arial" panose="020B0604020202020204" pitchFamily="34" charset="0"/>
                <a:cs typeface="Arial" panose="020B0604020202020204" pitchFamily="34" charset="0"/>
              </a:rPr>
              <a:t>Є/</a:t>
            </a:r>
            <a:r>
              <a:rPr lang="en-US" sz="1400" dirty="0" smtClean="0">
                <a:latin typeface="Arial" panose="020B0604020202020204" pitchFamily="34" charset="0"/>
                <a:cs typeface="Arial" panose="020B0604020202020204" pitchFamily="34" charset="0"/>
              </a:rPr>
              <a:t>MWh.</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883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76CA0FF8-7120-C694-4A45-F9542BB078C6}"/>
              </a:ext>
            </a:extLst>
          </p:cNvPr>
          <p:cNvGrpSpPr/>
          <p:nvPr/>
        </p:nvGrpSpPr>
        <p:grpSpPr>
          <a:xfrm>
            <a:off x="336887" y="2766395"/>
            <a:ext cx="7153108" cy="3865664"/>
            <a:chOff x="764440" y="2941981"/>
            <a:chExt cx="6904511" cy="3414746"/>
          </a:xfrm>
        </p:grpSpPr>
        <p:pic>
          <p:nvPicPr>
            <p:cNvPr id="4" name="Picture 2">
              <a:extLst>
                <a:ext uri="{FF2B5EF4-FFF2-40B4-BE49-F238E27FC236}">
                  <a16:creationId xmlns:a16="http://schemas.microsoft.com/office/drawing/2014/main" id="{43495EBE-DE11-1C76-156A-BF734B163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89"/>
            <a:stretch/>
          </p:blipFill>
          <p:spPr bwMode="auto">
            <a:xfrm>
              <a:off x="764441" y="2941982"/>
              <a:ext cx="6904510" cy="34147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BF2197-7D3D-2C6B-B773-CE33FBB61487}"/>
                </a:ext>
              </a:extLst>
            </p:cNvPr>
            <p:cNvSpPr/>
            <p:nvPr/>
          </p:nvSpPr>
          <p:spPr>
            <a:xfrm>
              <a:off x="764440" y="2941981"/>
              <a:ext cx="6904509" cy="3414745"/>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537" dirty="0"/>
            </a:p>
          </p:txBody>
        </p:sp>
      </p:grpSp>
      <p:sp>
        <p:nvSpPr>
          <p:cNvPr id="8" name="ZoneTexte 7"/>
          <p:cNvSpPr txBox="1"/>
          <p:nvPr/>
        </p:nvSpPr>
        <p:spPr>
          <a:xfrm>
            <a:off x="1411706" y="1363579"/>
            <a:ext cx="179870" cy="2928738"/>
          </a:xfrm>
          <a:prstGeom prst="rect">
            <a:avLst/>
          </a:prstGeom>
          <a:noFill/>
        </p:spPr>
        <p:txBody>
          <a:bodyPr wrap="square" rtlCol="0">
            <a:spAutoFit/>
          </a:bodyPr>
          <a:lstStyle/>
          <a:p>
            <a:endParaRPr lang="en-US" dirty="0"/>
          </a:p>
        </p:txBody>
      </p:sp>
      <p:sp>
        <p:nvSpPr>
          <p:cNvPr id="10" name="Rectangle 9"/>
          <p:cNvSpPr/>
          <p:nvPr/>
        </p:nvSpPr>
        <p:spPr>
          <a:xfrm>
            <a:off x="336887" y="93795"/>
            <a:ext cx="11069052" cy="2308324"/>
          </a:xfrm>
          <a:prstGeom prst="rect">
            <a:avLst/>
          </a:prstGeom>
        </p:spPr>
        <p:txBody>
          <a:bodyPr wrap="square">
            <a:spAutoFit/>
          </a:bodyPr>
          <a:lstStyle/>
          <a:p>
            <a:pPr>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Countries that do not benefit </a:t>
            </a:r>
            <a:r>
              <a:rPr lang="en-US" sz="2400" dirty="0" smtClean="0">
                <a:latin typeface="Arial" panose="020B0604020202020204" pitchFamily="34" charset="0"/>
                <a:ea typeface="Calibri" panose="020F0502020204030204" pitchFamily="34" charset="0"/>
                <a:cs typeface="Arial" panose="020B0604020202020204" pitchFamily="34" charset="0"/>
              </a:rPr>
              <a:t>from abundant </a:t>
            </a:r>
            <a:r>
              <a:rPr lang="en-US" sz="2400" dirty="0">
                <a:latin typeface="Arial" panose="020B0604020202020204" pitchFamily="34" charset="0"/>
                <a:ea typeface="Calibri" panose="020F0502020204030204" pitchFamily="34" charset="0"/>
                <a:cs typeface="Arial" panose="020B0604020202020204" pitchFamily="34" charset="0"/>
              </a:rPr>
              <a:t>solar energy could alleviate this problem by taking the initiative to develop a </a:t>
            </a:r>
            <a:r>
              <a:rPr lang="en-US" sz="2400" b="1" dirty="0">
                <a:latin typeface="Arial" panose="020B0604020202020204" pitchFamily="34" charset="0"/>
                <a:ea typeface="Calibri" panose="020F0502020204030204" pitchFamily="34" charset="0"/>
                <a:cs typeface="Arial" panose="020B0604020202020204" pitchFamily="34" charset="0"/>
              </a:rPr>
              <a:t>G</a:t>
            </a:r>
            <a:r>
              <a:rPr lang="en-US" sz="2400" b="1" dirty="0" smtClean="0">
                <a:latin typeface="Arial" panose="020B0604020202020204" pitchFamily="34" charset="0"/>
                <a:ea typeface="Calibri" panose="020F0502020204030204" pitchFamily="34" charset="0"/>
                <a:cs typeface="Arial" panose="020B0604020202020204" pitchFamily="34" charset="0"/>
              </a:rPr>
              <a:t>lobal </a:t>
            </a:r>
            <a:r>
              <a:rPr lang="en-US" sz="2400" b="1" dirty="0">
                <a:latin typeface="Arial" panose="020B0604020202020204" pitchFamily="34" charset="0"/>
                <a:ea typeface="Calibri" panose="020F0502020204030204" pitchFamily="34" charset="0"/>
                <a:cs typeface="Arial" panose="020B0604020202020204" pitchFamily="34" charset="0"/>
              </a:rPr>
              <a:t>G</a:t>
            </a:r>
            <a:r>
              <a:rPr lang="en-US" sz="2400" b="1" dirty="0" smtClean="0">
                <a:latin typeface="Arial" panose="020B0604020202020204" pitchFamily="34" charset="0"/>
                <a:ea typeface="Calibri" panose="020F0502020204030204" pitchFamily="34" charset="0"/>
                <a:cs typeface="Arial" panose="020B0604020202020204" pitchFamily="34" charset="0"/>
              </a:rPr>
              <a:t>rid </a:t>
            </a:r>
            <a:r>
              <a:rPr lang="en-US" sz="2400" dirty="0">
                <a:latin typeface="Arial" panose="020B0604020202020204" pitchFamily="34" charset="0"/>
                <a:ea typeface="Calibri" panose="020F0502020204030204" pitchFamily="34" charset="0"/>
                <a:cs typeface="Arial" panose="020B0604020202020204" pitchFamily="34" charset="0"/>
              </a:rPr>
              <a:t>to </a:t>
            </a:r>
            <a:r>
              <a:rPr lang="en-US" sz="2400" dirty="0" err="1" smtClean="0">
                <a:latin typeface="Arial" panose="020B0604020202020204" pitchFamily="34" charset="0"/>
                <a:ea typeface="Calibri" panose="020F0502020204030204" pitchFamily="34" charset="0"/>
                <a:cs typeface="Arial" panose="020B0604020202020204" pitchFamily="34" charset="0"/>
              </a:rPr>
              <a:t>globalise</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the electricity commodity in a way that ensures it is more or less the same price everywhere. Due to its ability to naturally mitigate the problem of renewable energy fluctuations, a Global Grid would also significantly reduce renewable electricity costs. </a:t>
            </a:r>
          </a:p>
        </p:txBody>
      </p:sp>
      <p:sp>
        <p:nvSpPr>
          <p:cNvPr id="11" name="ZoneTexte 10">
            <a:extLst>
              <a:ext uri="{FF2B5EF4-FFF2-40B4-BE49-F238E27FC236}">
                <a16:creationId xmlns:a16="http://schemas.microsoft.com/office/drawing/2014/main" id="{C261568A-CBB8-08E8-EAA4-DE418EC21878}"/>
              </a:ext>
            </a:extLst>
          </p:cNvPr>
          <p:cNvSpPr txBox="1"/>
          <p:nvPr/>
        </p:nvSpPr>
        <p:spPr>
          <a:xfrm>
            <a:off x="7818046" y="3368987"/>
            <a:ext cx="3815154" cy="1246495"/>
          </a:xfrm>
          <a:prstGeom prst="rect">
            <a:avLst/>
          </a:prstGeom>
          <a:noFill/>
        </p:spPr>
        <p:txBody>
          <a:bodyPr wrap="square">
            <a:spAutoFit/>
          </a:bodyPr>
          <a:lstStyle/>
          <a:p>
            <a:r>
              <a:rPr lang="en-US" sz="2500" dirty="0">
                <a:latin typeface="Arial" panose="020B0604020202020204" pitchFamily="34" charset="0"/>
                <a:cs typeface="Arial" panose="020B0604020202020204" pitchFamily="34" charset="0"/>
              </a:rPr>
              <a:t>A mapped prototype of the </a:t>
            </a:r>
            <a:r>
              <a:rPr lang="en-US" sz="2500" dirty="0" smtClean="0">
                <a:latin typeface="Arial" panose="020B0604020202020204" pitchFamily="34" charset="0"/>
                <a:cs typeface="Arial" panose="020B0604020202020204" pitchFamily="34" charset="0"/>
              </a:rPr>
              <a:t>Global Grid proposed by GEIDCO.</a:t>
            </a:r>
            <a:endParaRPr lang="en-GB" sz="2500" dirty="0">
              <a:latin typeface="Arial" panose="020B0604020202020204" pitchFamily="34" charset="0"/>
              <a:cs typeface="Arial" panose="020B0604020202020204" pitchFamily="34" charset="0"/>
            </a:endParaRPr>
          </a:p>
        </p:txBody>
      </p:sp>
      <p:sp>
        <p:nvSpPr>
          <p:cNvPr id="2" name="Rectangle 1"/>
          <p:cNvSpPr/>
          <p:nvPr/>
        </p:nvSpPr>
        <p:spPr>
          <a:xfrm>
            <a:off x="7581900" y="5893394"/>
            <a:ext cx="4610100" cy="738664"/>
          </a:xfrm>
          <a:prstGeom prst="rect">
            <a:avLst/>
          </a:prstGeom>
        </p:spPr>
        <p:txBody>
          <a:bodyPr wrap="square">
            <a:spAutoFit/>
          </a:bodyPr>
          <a:lstStyle/>
          <a:p>
            <a:r>
              <a:rPr lang="fr-BE" sz="1400" dirty="0">
                <a:solidFill>
                  <a:srgbClr val="212529"/>
                </a:solidFill>
                <a:latin typeface="Arial" panose="020B0604020202020204" pitchFamily="34" charset="0"/>
                <a:cs typeface="Arial" panose="020B0604020202020204" pitchFamily="34" charset="0"/>
              </a:rPr>
              <a:t>More on the Global </a:t>
            </a:r>
            <a:r>
              <a:rPr lang="fr-BE" sz="1400" dirty="0" err="1">
                <a:solidFill>
                  <a:srgbClr val="212529"/>
                </a:solidFill>
                <a:latin typeface="Arial" panose="020B0604020202020204" pitchFamily="34" charset="0"/>
                <a:cs typeface="Arial" panose="020B0604020202020204" pitchFamily="34" charset="0"/>
              </a:rPr>
              <a:t>Grid</a:t>
            </a:r>
            <a:r>
              <a:rPr lang="fr-BE" sz="1400" dirty="0">
                <a:solidFill>
                  <a:srgbClr val="212529"/>
                </a:solidFill>
                <a:latin typeface="Arial" panose="020B0604020202020204" pitchFamily="34" charset="0"/>
                <a:cs typeface="Arial" panose="020B0604020202020204" pitchFamily="34" charset="0"/>
              </a:rPr>
              <a:t>: </a:t>
            </a:r>
            <a:r>
              <a:rPr lang="fr-BE" sz="1400" dirty="0" err="1">
                <a:solidFill>
                  <a:srgbClr val="212529"/>
                </a:solidFill>
                <a:latin typeface="Arial" panose="020B0604020202020204" pitchFamily="34" charset="0"/>
                <a:cs typeface="Arial" panose="020B0604020202020204" pitchFamily="34" charset="0"/>
              </a:rPr>
              <a:t>Chatzivasileiadis</a:t>
            </a:r>
            <a:r>
              <a:rPr lang="fr-BE" sz="1400" dirty="0">
                <a:solidFill>
                  <a:srgbClr val="212529"/>
                </a:solidFill>
                <a:latin typeface="Arial" panose="020B0604020202020204" pitchFamily="34" charset="0"/>
                <a:cs typeface="Arial" panose="020B0604020202020204" pitchFamily="34" charset="0"/>
              </a:rPr>
              <a:t>, S., Ernst, D., &amp; Andersson, G. (2013). </a:t>
            </a:r>
            <a:r>
              <a:rPr lang="fr-BE" sz="1400" b="1" dirty="0">
                <a:solidFill>
                  <a:srgbClr val="212529"/>
                </a:solidFill>
                <a:latin typeface="Arial" panose="020B0604020202020204" pitchFamily="34" charset="0"/>
                <a:cs typeface="Arial" panose="020B0604020202020204" pitchFamily="34" charset="0"/>
              </a:rPr>
              <a:t>The global </a:t>
            </a:r>
            <a:r>
              <a:rPr lang="fr-BE" sz="1400" b="1" dirty="0" err="1">
                <a:solidFill>
                  <a:srgbClr val="212529"/>
                </a:solidFill>
                <a:latin typeface="Arial" panose="020B0604020202020204" pitchFamily="34" charset="0"/>
                <a:cs typeface="Arial" panose="020B0604020202020204" pitchFamily="34" charset="0"/>
              </a:rPr>
              <a:t>grid</a:t>
            </a:r>
            <a:r>
              <a:rPr lang="fr-BE" sz="1400" i="1" dirty="0">
                <a:solidFill>
                  <a:srgbClr val="212529"/>
                </a:solidFill>
                <a:latin typeface="Arial" panose="020B0604020202020204" pitchFamily="34" charset="0"/>
                <a:cs typeface="Arial" panose="020B0604020202020204" pitchFamily="34" charset="0"/>
              </a:rPr>
              <a:t>. </a:t>
            </a:r>
            <a:r>
              <a:rPr lang="fr-BE" sz="1400" i="1" dirty="0" err="1">
                <a:solidFill>
                  <a:srgbClr val="212529"/>
                </a:solidFill>
                <a:latin typeface="Arial" panose="020B0604020202020204" pitchFamily="34" charset="0"/>
                <a:cs typeface="Arial" panose="020B0604020202020204" pitchFamily="34" charset="0"/>
              </a:rPr>
              <a:t>Renewable</a:t>
            </a:r>
            <a:r>
              <a:rPr lang="fr-BE" sz="1400" i="1" dirty="0">
                <a:solidFill>
                  <a:srgbClr val="212529"/>
                </a:solidFill>
                <a:latin typeface="Arial" panose="020B0604020202020204" pitchFamily="34" charset="0"/>
                <a:cs typeface="Arial" panose="020B0604020202020204" pitchFamily="34" charset="0"/>
              </a:rPr>
              <a:t> </a:t>
            </a:r>
            <a:r>
              <a:rPr lang="fr-BE" sz="1400" i="1" dirty="0" err="1">
                <a:solidFill>
                  <a:srgbClr val="212529"/>
                </a:solidFill>
                <a:latin typeface="Arial" panose="020B0604020202020204" pitchFamily="34" charset="0"/>
                <a:cs typeface="Arial" panose="020B0604020202020204" pitchFamily="34" charset="0"/>
              </a:rPr>
              <a:t>Energy</a:t>
            </a:r>
            <a:r>
              <a:rPr lang="fr-BE" sz="1400" i="1" dirty="0">
                <a:solidFill>
                  <a:srgbClr val="212529"/>
                </a:solidFill>
                <a:latin typeface="Arial" panose="020B0604020202020204" pitchFamily="34" charset="0"/>
                <a:cs typeface="Arial" panose="020B0604020202020204" pitchFamily="34" charset="0"/>
              </a:rPr>
              <a:t>, 57</a:t>
            </a:r>
            <a:r>
              <a:rPr lang="fr-BE" sz="1400" dirty="0">
                <a:solidFill>
                  <a:srgbClr val="212529"/>
                </a:solidFill>
                <a:latin typeface="Arial" panose="020B0604020202020204" pitchFamily="34" charset="0"/>
                <a:cs typeface="Arial" panose="020B0604020202020204" pitchFamily="34" charset="0"/>
              </a:rPr>
              <a:t>, 372-383. </a:t>
            </a:r>
            <a:r>
              <a:rPr lang="fr-BE" sz="1400" dirty="0">
                <a:solidFill>
                  <a:srgbClr val="212529"/>
                </a:solidFill>
                <a:latin typeface="Arial" panose="020B0604020202020204" pitchFamily="34" charset="0"/>
                <a:cs typeface="Arial" panose="020B0604020202020204" pitchFamily="34" charset="0"/>
                <a:hlinkClick r:id="rId3"/>
              </a:rPr>
              <a:t>https://hdl.handle.net/2268/144423</a:t>
            </a:r>
            <a:endParaRPr lang="fr-BE" sz="1400" dirty="0">
              <a:solidFill>
                <a:srgbClr val="2125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17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6249" y="3623310"/>
            <a:ext cx="5835319" cy="2905324"/>
          </a:xfrm>
          <a:prstGeom prst="rect">
            <a:avLst/>
          </a:prstGeom>
        </p:spPr>
      </p:pic>
      <p:sp>
        <p:nvSpPr>
          <p:cNvPr id="6" name="Rectangle 5"/>
          <p:cNvSpPr/>
          <p:nvPr/>
        </p:nvSpPr>
        <p:spPr>
          <a:xfrm>
            <a:off x="495300" y="501301"/>
            <a:ext cx="11083088" cy="3122009"/>
          </a:xfrm>
          <a:prstGeom prst="rect">
            <a:avLst/>
          </a:prstGeom>
        </p:spPr>
        <p:txBody>
          <a:bodyPr wrap="square">
            <a:spAutoFit/>
          </a:bodyPr>
          <a:lstStyle/>
          <a:p>
            <a:pPr>
              <a:lnSpc>
                <a:spcPct val="107000"/>
              </a:lnSpc>
            </a:pPr>
            <a:r>
              <a:rPr lang="en-US" sz="2400" dirty="0">
                <a:latin typeface="Arial" panose="020B0604020202020204" pitchFamily="34" charset="0"/>
                <a:cs typeface="Arial" panose="020B0604020202020204" pitchFamily="34" charset="0"/>
              </a:rPr>
              <a:t>The collapse in battery prices </a:t>
            </a:r>
            <a:r>
              <a:rPr lang="en-US" sz="2400" dirty="0" smtClean="0">
                <a:latin typeface="Arial" panose="020B0604020202020204" pitchFamily="34" charset="0"/>
                <a:cs typeface="Arial" panose="020B0604020202020204" pitchFamily="34" charset="0"/>
              </a:rPr>
              <a:t>starts making </a:t>
            </a:r>
            <a:r>
              <a:rPr lang="en-US" sz="2400" dirty="0">
                <a:latin typeface="Arial" panose="020B0604020202020204" pitchFamily="34" charset="0"/>
                <a:cs typeface="Arial" panose="020B0604020202020204" pitchFamily="34" charset="0"/>
              </a:rPr>
              <a:t>electric vehicles significantly cheaper per </a:t>
            </a:r>
            <a:r>
              <a:rPr lang="en-US" sz="2400" dirty="0" err="1" smtClean="0">
                <a:latin typeface="Arial" panose="020B0604020202020204" pitchFamily="34" charset="0"/>
                <a:cs typeface="Arial" panose="020B0604020202020204" pitchFamily="34" charset="0"/>
              </a:rPr>
              <a:t>kilometre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driven than cars with an </a:t>
            </a:r>
            <a:r>
              <a:rPr lang="en-US" sz="2400" dirty="0" smtClean="0">
                <a:latin typeface="Arial" panose="020B0604020202020204" pitchFamily="34" charset="0"/>
                <a:cs typeface="Arial" panose="020B0604020202020204" pitchFamily="34" charset="0"/>
              </a:rPr>
              <a:t>internal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ombustion </a:t>
            </a: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ngine </a:t>
            </a:r>
            <a:r>
              <a:rPr lang="en-US" sz="2400" dirty="0">
                <a:latin typeface="Arial" panose="020B0604020202020204" pitchFamily="34" charset="0"/>
                <a:cs typeface="Arial" panose="020B0604020202020204" pitchFamily="34" charset="0"/>
              </a:rPr>
              <a:t>(ICE). The increase in the energy density of batteries also makes it possible to </a:t>
            </a:r>
            <a:r>
              <a:rPr lang="en-US" sz="2400" dirty="0" smtClean="0">
                <a:latin typeface="Arial" panose="020B0604020202020204" pitchFamily="34" charset="0"/>
                <a:cs typeface="Arial" panose="020B0604020202020204" pitchFamily="34" charset="0"/>
              </a:rPr>
              <a:t>now build inexpensive </a:t>
            </a:r>
            <a:r>
              <a:rPr lang="en-US" sz="2400" dirty="0">
                <a:latin typeface="Arial" panose="020B0604020202020204" pitchFamily="34" charset="0"/>
                <a:cs typeface="Arial" panose="020B0604020202020204" pitchFamily="34" charset="0"/>
              </a:rPr>
              <a:t>electric vehicles with a range of more than 1,000 km. And with the arrival of 4C batteries, you </a:t>
            </a:r>
            <a:r>
              <a:rPr lang="en-US" sz="2400" dirty="0" smtClean="0">
                <a:latin typeface="Arial" panose="020B0604020202020204" pitchFamily="34" charset="0"/>
                <a:cs typeface="Arial" panose="020B0604020202020204" pitchFamily="34" charset="0"/>
              </a:rPr>
              <a:t>can recharge </a:t>
            </a:r>
            <a:r>
              <a:rPr lang="en-US" sz="2400" dirty="0">
                <a:latin typeface="Arial" panose="020B0604020202020204" pitchFamily="34" charset="0"/>
                <a:cs typeface="Arial" panose="020B0604020202020204" pitchFamily="34" charset="0"/>
              </a:rPr>
              <a:t>them very quickly (in 60min/4 = 15min) at a </a:t>
            </a:r>
            <a:r>
              <a:rPr lang="en-US" sz="2400" dirty="0" smtClean="0">
                <a:latin typeface="Arial" panose="020B0604020202020204" pitchFamily="34" charset="0"/>
                <a:cs typeface="Arial" panose="020B0604020202020204" pitchFamily="34" charset="0"/>
              </a:rPr>
              <a:t>fast-charging </a:t>
            </a:r>
            <a:r>
              <a:rPr lang="en-US" sz="2400" dirty="0">
                <a:latin typeface="Arial" panose="020B0604020202020204" pitchFamily="34" charset="0"/>
                <a:cs typeface="Arial" panose="020B0604020202020204" pitchFamily="34" charset="0"/>
              </a:rPr>
              <a:t>station. These elements suggest that the </a:t>
            </a:r>
            <a:r>
              <a:rPr lang="en-US" sz="2400" b="1" dirty="0">
                <a:latin typeface="Arial" panose="020B0604020202020204" pitchFamily="34" charset="0"/>
                <a:cs typeface="Arial" panose="020B0604020202020204" pitchFamily="34" charset="0"/>
              </a:rPr>
              <a:t>ICE market </a:t>
            </a:r>
            <a:r>
              <a:rPr lang="en-US" sz="2400" b="1" dirty="0" smtClean="0">
                <a:latin typeface="Arial" panose="020B0604020202020204" pitchFamily="34" charset="0"/>
                <a:cs typeface="Arial" panose="020B0604020202020204" pitchFamily="34" charset="0"/>
              </a:rPr>
              <a:t>may collapse in the decades, or even </a:t>
            </a:r>
            <a:r>
              <a:rPr lang="en-US" sz="2400" b="1" dirty="0" smtClean="0">
                <a:latin typeface="Arial" panose="020B0604020202020204" pitchFamily="34" charset="0"/>
                <a:cs typeface="Arial" panose="020B0604020202020204" pitchFamily="34" charset="0"/>
              </a:rPr>
              <a:t>just years</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to come</a:t>
            </a:r>
            <a:r>
              <a:rPr lang="en-US" sz="2400" dirty="0">
                <a:latin typeface="Arial" panose="020B0604020202020204" pitchFamily="34" charset="0"/>
                <a:cs typeface="Arial" panose="020B0604020202020204" pitchFamily="34" charset="0"/>
              </a:rPr>
              <a:t>.</a:t>
            </a:r>
          </a:p>
          <a:p>
            <a:pPr>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6015792" y="3484414"/>
            <a:ext cx="6137357" cy="3349409"/>
          </a:xfrm>
          <a:prstGeom prst="rect">
            <a:avLst/>
          </a:prstGeom>
        </p:spPr>
      </p:pic>
    </p:spTree>
    <p:extLst>
      <p:ext uri="{BB962C8B-B14F-4D97-AF65-F5344CB8AC3E}">
        <p14:creationId xmlns:p14="http://schemas.microsoft.com/office/powerpoint/2010/main" val="4186558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97365" y="3525827"/>
            <a:ext cx="4224692" cy="1278634"/>
          </a:xfrm>
        </p:spPr>
        <p:txBody>
          <a:bodyPr/>
          <a:lstStyle/>
          <a:p>
            <a:pPr marL="0" indent="0">
              <a:buNone/>
            </a:pPr>
            <a:r>
              <a:rPr lang="en-US" sz="1800" dirty="0">
                <a:latin typeface="Arial" panose="020B0604020202020204" pitchFamily="34" charset="0"/>
                <a:cs typeface="Arial" panose="020B0604020202020204" pitchFamily="34" charset="0"/>
              </a:rPr>
              <a:t>Hans Joachim </a:t>
            </a:r>
            <a:r>
              <a:rPr lang="en-US" sz="1800" dirty="0" smtClean="0">
                <a:latin typeface="Arial" panose="020B0604020202020204" pitchFamily="34" charset="0"/>
                <a:cs typeface="Arial" panose="020B0604020202020204" pitchFamily="34" charset="0"/>
              </a:rPr>
              <a:t>Morgenthau (1904-1980) </a:t>
            </a:r>
            <a:r>
              <a:rPr lang="en-US" sz="1800" dirty="0">
                <a:latin typeface="Arial" panose="020B0604020202020204" pitchFamily="34" charset="0"/>
                <a:cs typeface="Arial" panose="020B0604020202020204" pitchFamily="34" charset="0"/>
              </a:rPr>
              <a:t>is a theorist of international relations </a:t>
            </a:r>
            <a:r>
              <a:rPr lang="en-US" sz="1800" dirty="0" err="1" smtClean="0">
                <a:latin typeface="Arial" panose="020B0604020202020204" pitchFamily="34" charset="0"/>
                <a:cs typeface="Arial" panose="020B0604020202020204" pitchFamily="34" charset="0"/>
              </a:rPr>
              <a:t>reknown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 his academic approach, </a:t>
            </a:r>
            <a:r>
              <a:rPr lang="en-US" sz="1800" dirty="0" smtClean="0">
                <a:latin typeface="Arial" panose="020B0604020202020204" pitchFamily="34" charset="0"/>
                <a:cs typeface="Arial" panose="020B0604020202020204" pitchFamily="34" charset="0"/>
              </a:rPr>
              <a:t>being defined as a </a:t>
            </a:r>
            <a:r>
              <a:rPr lang="en-US" sz="1800" b="1" dirty="0" smtClean="0">
                <a:solidFill>
                  <a:srgbClr val="FF0000"/>
                </a:solidFill>
                <a:latin typeface="Arial" panose="020B0604020202020204" pitchFamily="34" charset="0"/>
                <a:cs typeface="Arial" panose="020B0604020202020204" pitchFamily="34" charset="0"/>
              </a:rPr>
              <a:t>realist</a:t>
            </a:r>
            <a:r>
              <a:rPr lang="en-US" sz="1800" b="1"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one</a:t>
            </a:r>
            <a:r>
              <a:rPr lang="en-US" sz="1800" i="1" dirty="0" smtClean="0">
                <a:latin typeface="Arial" panose="020B0604020202020204" pitchFamily="34" charset="0"/>
                <a:cs typeface="Arial" panose="020B0604020202020204" pitchFamily="34" charset="0"/>
              </a:rPr>
              <a:t>.</a:t>
            </a:r>
            <a:endParaRPr lang="en-US" i="1" dirty="0"/>
          </a:p>
        </p:txBody>
      </p:sp>
      <p:sp>
        <p:nvSpPr>
          <p:cNvPr id="5" name="Rectangle 4"/>
          <p:cNvSpPr/>
          <p:nvPr/>
        </p:nvSpPr>
        <p:spPr>
          <a:xfrm>
            <a:off x="590309" y="709592"/>
            <a:ext cx="6620719" cy="4062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856526" y="864921"/>
            <a:ext cx="6088284" cy="3939540"/>
          </a:xfrm>
          <a:prstGeom prst="rect">
            <a:avLst/>
          </a:prstGeom>
          <a:noFill/>
          <a:ln w="15875">
            <a:noFill/>
          </a:ln>
        </p:spPr>
        <p:txBody>
          <a:bodyPr wrap="square" rtlCol="0">
            <a:spAutoFit/>
          </a:bodyPr>
          <a:lstStyle/>
          <a:p>
            <a:pPr algn="just"/>
            <a:r>
              <a:rPr lang="en-US" sz="2500" dirty="0">
                <a:latin typeface="Arial" panose="020B0604020202020204" pitchFamily="34" charset="0"/>
                <a:cs typeface="Arial" panose="020B0604020202020204" pitchFamily="34" charset="0"/>
              </a:rPr>
              <a:t>The statesman must think in terms of the national interest, conceived as power among other powers. The popular mind, unaware of the fine distinctions of the statesman's thinking, reasons more often than not in the simple moralistic and legalistic terms of absolute good and absolute evil</a:t>
            </a:r>
            <a:r>
              <a:rPr lang="en-US" sz="2500" dirty="0" smtClean="0">
                <a:latin typeface="Arial" panose="020B0604020202020204" pitchFamily="34" charset="0"/>
                <a:cs typeface="Arial" panose="020B0604020202020204" pitchFamily="34" charset="0"/>
              </a:rPr>
              <a:t>.</a:t>
            </a:r>
          </a:p>
          <a:p>
            <a:endParaRPr lang="en-US" sz="2500" dirty="0" smtClean="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			Hans </a:t>
            </a:r>
            <a:r>
              <a:rPr lang="en-US" sz="2500" dirty="0" smtClean="0">
                <a:latin typeface="Arial" panose="020B0604020202020204" pitchFamily="34" charset="0"/>
                <a:cs typeface="Arial" panose="020B0604020202020204" pitchFamily="34" charset="0"/>
              </a:rPr>
              <a:t>Morgenthau</a:t>
            </a:r>
            <a:endParaRPr lang="en-US" sz="2500" dirty="0">
              <a:latin typeface="Arial" panose="020B0604020202020204" pitchFamily="34" charset="0"/>
              <a:cs typeface="Arial" panose="020B0604020202020204" pitchFamily="34" charset="0"/>
            </a:endParaRPr>
          </a:p>
        </p:txBody>
      </p:sp>
      <p:pic>
        <p:nvPicPr>
          <p:cNvPr id="2050" name="Picture 2" descr="Hans Morgenthau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t="7783" b="10191"/>
          <a:stretch/>
        </p:blipFill>
        <p:spPr bwMode="auto">
          <a:xfrm>
            <a:off x="8902596" y="1354127"/>
            <a:ext cx="1814229" cy="210820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a:spLocks noGrp="1"/>
          </p:cNvSpPr>
          <p:nvPr>
            <p:ph type="title"/>
          </p:nvPr>
        </p:nvSpPr>
        <p:spPr>
          <a:xfrm>
            <a:off x="1211322" y="5765800"/>
            <a:ext cx="12360928" cy="1325563"/>
          </a:xfrm>
        </p:spPr>
        <p:txBody>
          <a:bodyPr>
            <a:normAutofit/>
          </a:bodyPr>
          <a:lstStyle/>
          <a:p>
            <a:r>
              <a:rPr lang="en-US" sz="2500" dirty="0">
                <a:latin typeface="Arial" panose="020B0604020202020204" pitchFamily="34" charset="0"/>
                <a:cs typeface="Arial" panose="020B0604020202020204" pitchFamily="34" charset="0"/>
              </a:rPr>
              <a:t>I</a:t>
            </a:r>
            <a:r>
              <a:rPr lang="en-US" sz="2500" dirty="0" smtClean="0">
                <a:latin typeface="Arial" panose="020B0604020202020204" pitchFamily="34" charset="0"/>
                <a:cs typeface="Arial" panose="020B0604020202020204" pitchFamily="34" charset="0"/>
              </a:rPr>
              <a:t>n this conference, we will adopt a </a:t>
            </a:r>
            <a:r>
              <a:rPr lang="en-US" sz="2500" b="1" dirty="0" smtClean="0">
                <a:solidFill>
                  <a:srgbClr val="FF0000"/>
                </a:solidFill>
                <a:latin typeface="Arial" panose="020B0604020202020204" pitchFamily="34" charset="0"/>
                <a:cs typeface="Arial" panose="020B0604020202020204" pitchFamily="34" charset="0"/>
              </a:rPr>
              <a:t>realist</a:t>
            </a:r>
            <a:r>
              <a:rPr lang="en-US" sz="2500" dirty="0" smtClean="0">
                <a:latin typeface="Arial" panose="020B0604020202020204" pitchFamily="34" charset="0"/>
                <a:cs typeface="Arial" panose="020B0604020202020204" pitchFamily="34" charset="0"/>
              </a:rPr>
              <a:t> approach to our analyses.</a:t>
            </a:r>
            <a:endParaRPr lang="en-US" sz="2500" dirty="0">
              <a:latin typeface="+mn-lt"/>
            </a:endParaRPr>
          </a:p>
        </p:txBody>
      </p:sp>
    </p:spTree>
    <p:extLst>
      <p:ext uri="{BB962C8B-B14F-4D97-AF65-F5344CB8AC3E}">
        <p14:creationId xmlns:p14="http://schemas.microsoft.com/office/powerpoint/2010/main" val="3220247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188588" y="850900"/>
            <a:ext cx="5862619" cy="4444137"/>
          </a:xfrm>
          <a:prstGeom prst="rect">
            <a:avLst/>
          </a:prstGeom>
        </p:spPr>
      </p:pic>
      <p:sp>
        <p:nvSpPr>
          <p:cNvPr id="3" name="ZoneTexte 2">
            <a:extLst>
              <a:ext uri="{FF2B5EF4-FFF2-40B4-BE49-F238E27FC236}">
                <a16:creationId xmlns:a16="http://schemas.microsoft.com/office/drawing/2014/main" id="{C261568A-CBB8-08E8-EAA4-DE418EC21878}"/>
              </a:ext>
            </a:extLst>
          </p:cNvPr>
          <p:cNvSpPr txBox="1"/>
          <p:nvPr/>
        </p:nvSpPr>
        <p:spPr>
          <a:xfrm>
            <a:off x="7622442" y="5310902"/>
            <a:ext cx="3860607" cy="646331"/>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Distribution of oil demand in the OECD in 2022, by sector</a:t>
            </a:r>
            <a:endParaRPr lang="en-GB" dirty="0">
              <a:latin typeface="Arial" panose="020B0604020202020204" pitchFamily="34" charset="0"/>
              <a:cs typeface="Arial" panose="020B0604020202020204" pitchFamily="34" charset="0"/>
            </a:endParaRPr>
          </a:p>
        </p:txBody>
      </p:sp>
      <p:sp>
        <p:nvSpPr>
          <p:cNvPr id="4" name="Rectangle 3"/>
          <p:cNvSpPr/>
          <p:nvPr/>
        </p:nvSpPr>
        <p:spPr>
          <a:xfrm>
            <a:off x="612940" y="501301"/>
            <a:ext cx="5631027" cy="5725798"/>
          </a:xfrm>
          <a:prstGeom prst="rect">
            <a:avLst/>
          </a:prstGeom>
        </p:spPr>
        <p:txBody>
          <a:bodyPr wrap="square">
            <a:spAutoFit/>
          </a:bodyPr>
          <a:lstStyle/>
          <a:p>
            <a:pPr>
              <a:lnSpc>
                <a:spcPct val="107000"/>
              </a:lnSpc>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This is very bad news for OPEC+. The </a:t>
            </a:r>
            <a:r>
              <a:rPr lang="en-US" sz="2400" dirty="0" err="1" smtClean="0">
                <a:latin typeface="Arial" panose="020B0604020202020204" pitchFamily="34" charset="0"/>
                <a:ea typeface="Calibri" panose="020F0502020204030204" pitchFamily="34" charset="0"/>
                <a:cs typeface="Arial" panose="020B0604020202020204" pitchFamily="34" charset="0"/>
              </a:rPr>
              <a:t>organisation</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is already losing market share (see </a:t>
            </a:r>
            <a:r>
              <a:rPr lang="en-US" sz="2400" b="1" dirty="0" smtClean="0">
                <a:latin typeface="Arial" panose="020B0604020202020204" pitchFamily="34" charset="0"/>
                <a:ea typeface="Calibri" panose="020F0502020204030204" pitchFamily="34" charset="0"/>
                <a:cs typeface="Arial" panose="020B0604020202020204" pitchFamily="34" charset="0"/>
              </a:rPr>
              <a:t>Event </a:t>
            </a:r>
            <a:r>
              <a:rPr lang="en-US" sz="2400" b="1" dirty="0">
                <a:latin typeface="Arial" panose="020B0604020202020204" pitchFamily="34" charset="0"/>
                <a:ea typeface="Calibri" panose="020F0502020204030204" pitchFamily="34" charset="0"/>
                <a:cs typeface="Arial" panose="020B0604020202020204" pitchFamily="34" charset="0"/>
              </a:rPr>
              <a:t>1</a:t>
            </a:r>
            <a:r>
              <a:rPr lang="en-US" sz="2400" dirty="0">
                <a:latin typeface="Arial" panose="020B0604020202020204" pitchFamily="34" charset="0"/>
                <a:ea typeface="Calibri" panose="020F0502020204030204" pitchFamily="34" charset="0"/>
                <a:cs typeface="Arial" panose="020B0604020202020204" pitchFamily="34" charset="0"/>
              </a:rPr>
              <a:t>) and will now gradually lose its </a:t>
            </a:r>
            <a:r>
              <a:rPr lang="en-US" sz="2400" dirty="0" smtClean="0">
                <a:latin typeface="Arial" panose="020B0604020202020204" pitchFamily="34" charset="0"/>
                <a:ea typeface="Calibri" panose="020F0502020204030204" pitchFamily="34" charset="0"/>
                <a:cs typeface="Arial" panose="020B0604020202020204" pitchFamily="34" charset="0"/>
              </a:rPr>
              <a:t>business </a:t>
            </a:r>
            <a:r>
              <a:rPr lang="en-US" sz="2400" dirty="0">
                <a:latin typeface="Arial" panose="020B0604020202020204" pitchFamily="34" charset="0"/>
                <a:ea typeface="Calibri" panose="020F0502020204030204" pitchFamily="34" charset="0"/>
                <a:cs typeface="Arial" panose="020B0604020202020204" pitchFamily="34" charset="0"/>
              </a:rPr>
              <a:t>linked to road transport, which </a:t>
            </a:r>
            <a:r>
              <a:rPr lang="en-US" sz="2400" dirty="0" smtClean="0">
                <a:latin typeface="Arial" panose="020B0604020202020204" pitchFamily="34" charset="0"/>
                <a:ea typeface="Calibri" panose="020F0502020204030204" pitchFamily="34" charset="0"/>
                <a:cs typeface="Arial" panose="020B0604020202020204" pitchFamily="34" charset="0"/>
              </a:rPr>
              <a:t>represents </a:t>
            </a:r>
            <a:r>
              <a:rPr lang="en-US" sz="2400" dirty="0">
                <a:latin typeface="Arial" panose="020B0604020202020204" pitchFamily="34" charset="0"/>
                <a:ea typeface="Calibri" panose="020F0502020204030204" pitchFamily="34" charset="0"/>
                <a:cs typeface="Arial" panose="020B0604020202020204" pitchFamily="34" charset="0"/>
              </a:rPr>
              <a:t>around half of oil demand</a:t>
            </a:r>
            <a:r>
              <a:rPr lang="en-US" sz="2400" dirty="0" smtClean="0">
                <a:latin typeface="Arial" panose="020B0604020202020204" pitchFamily="34" charset="0"/>
                <a:ea typeface="Calibri" panose="020F0502020204030204" pitchFamily="34" charset="0"/>
                <a:cs typeface="Arial" panose="020B0604020202020204" pitchFamily="34" charset="0"/>
              </a:rPr>
              <a:t>.</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r>
              <a:rPr lang="en-US" altLang="en-US" sz="2400" dirty="0">
                <a:solidFill>
                  <a:srgbClr val="1F1F1F"/>
                </a:solidFill>
                <a:latin typeface="inherit"/>
                <a:cs typeface="Arial" panose="020B0604020202020204" pitchFamily="34" charset="0"/>
              </a:rPr>
              <a:t>Given </a:t>
            </a:r>
            <a:r>
              <a:rPr lang="en-US" altLang="en-US" sz="2400" dirty="0" smtClean="0">
                <a:solidFill>
                  <a:srgbClr val="1F1F1F"/>
                </a:solidFill>
                <a:latin typeface="inherit"/>
                <a:cs typeface="Arial" panose="020B0604020202020204" pitchFamily="34" charset="0"/>
              </a:rPr>
              <a:t>this, the </a:t>
            </a:r>
            <a:r>
              <a:rPr lang="en-US" altLang="en-US" sz="2400" dirty="0">
                <a:solidFill>
                  <a:srgbClr val="1F1F1F"/>
                </a:solidFill>
                <a:latin typeface="inherit"/>
                <a:cs typeface="Arial" panose="020B0604020202020204" pitchFamily="34" charset="0"/>
              </a:rPr>
              <a:t>power of many OPEC+ countries </a:t>
            </a:r>
            <a:r>
              <a:rPr lang="en-US" altLang="en-US" sz="2400" dirty="0" smtClean="0">
                <a:solidFill>
                  <a:srgbClr val="1F1F1F"/>
                </a:solidFill>
                <a:latin typeface="inherit"/>
                <a:cs typeface="Arial" panose="020B0604020202020204" pitchFamily="34" charset="0"/>
              </a:rPr>
              <a:t>may disappear </a:t>
            </a:r>
            <a:r>
              <a:rPr lang="en-US" altLang="en-US" sz="2400" dirty="0">
                <a:solidFill>
                  <a:srgbClr val="1F1F1F"/>
                </a:solidFill>
                <a:latin typeface="inherit"/>
                <a:cs typeface="Arial" panose="020B0604020202020204" pitchFamily="34" charset="0"/>
              </a:rPr>
              <a:t>over time if they do not reform. They must reinvent themselves as dynamic economies, no longer </a:t>
            </a:r>
            <a:r>
              <a:rPr lang="en-US" altLang="en-US" sz="2400" dirty="0" err="1" smtClean="0">
                <a:solidFill>
                  <a:srgbClr val="1F1F1F"/>
                </a:solidFill>
                <a:latin typeface="inherit"/>
                <a:cs typeface="Arial" panose="020B0604020202020204" pitchFamily="34" charset="0"/>
              </a:rPr>
              <a:t>subsidised</a:t>
            </a:r>
            <a:r>
              <a:rPr lang="en-US" altLang="en-US" sz="2400" dirty="0" smtClean="0">
                <a:solidFill>
                  <a:srgbClr val="1F1F1F"/>
                </a:solidFill>
                <a:latin typeface="inherit"/>
                <a:cs typeface="Arial" panose="020B0604020202020204" pitchFamily="34" charset="0"/>
              </a:rPr>
              <a:t> </a:t>
            </a:r>
            <a:r>
              <a:rPr lang="en-US" altLang="en-US" sz="2400" dirty="0">
                <a:solidFill>
                  <a:srgbClr val="1F1F1F"/>
                </a:solidFill>
                <a:latin typeface="inherit"/>
                <a:cs typeface="Arial" panose="020B0604020202020204" pitchFamily="34" charset="0"/>
              </a:rPr>
              <a:t>by their oil industry, if they want to remain significant on the international stage. Big challenges await Iran, Russia and Saudi Arabia</a:t>
            </a:r>
            <a:r>
              <a:rPr lang="en-US" altLang="en-US" sz="2400" dirty="0" smtClean="0">
                <a:solidFill>
                  <a:srgbClr val="1F1F1F"/>
                </a:solidFill>
                <a:latin typeface="inherit"/>
                <a:cs typeface="Arial" panose="020B0604020202020204" pitchFamily="34" charset="0"/>
              </a:rPr>
              <a:t>.</a:t>
            </a:r>
            <a:endParaRPr lang="en-US" altLang="en-US" sz="2000" dirty="0">
              <a:latin typeface="Arial" panose="020B0604020202020204" pitchFamily="34" charset="0"/>
            </a:endParaRPr>
          </a:p>
        </p:txBody>
      </p:sp>
      <p:sp>
        <p:nvSpPr>
          <p:cNvPr id="7" name="Rectangle 3"/>
          <p:cNvSpPr>
            <a:spLocks noChangeArrowheads="1"/>
          </p:cNvSpPr>
          <p:nvPr/>
        </p:nvSpPr>
        <p:spPr bwMode="auto">
          <a:xfrm>
            <a:off x="152400" y="267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4722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103291"/>
            <a:ext cx="4229100" cy="5733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5550" y="5902716"/>
            <a:ext cx="4206150" cy="923330"/>
          </a:xfrm>
          <a:prstGeom prst="rect">
            <a:avLst/>
          </a:prstGeom>
        </p:spPr>
        <p:txBody>
          <a:bodyPr wrap="square">
            <a:spAutoFit/>
          </a:bodyPr>
          <a:lstStyle/>
          <a:p>
            <a:r>
              <a:rPr lang="en-US" dirty="0" smtClean="0">
                <a:solidFill>
                  <a:srgbClr val="0F1419"/>
                </a:solidFill>
                <a:latin typeface="Arial" panose="020B0604020202020204" pitchFamily="34" charset="0"/>
                <a:cs typeface="Arial" panose="020B0604020202020204" pitchFamily="34" charset="0"/>
              </a:rPr>
              <a:t>The Chinese </a:t>
            </a:r>
            <a:r>
              <a:rPr lang="en-US" dirty="0" smtClean="0">
                <a:solidFill>
                  <a:srgbClr val="0F1419"/>
                </a:solidFill>
                <a:latin typeface="Arial" panose="020B0604020202020204" pitchFamily="34" charset="0"/>
                <a:cs typeface="Arial" panose="020B0604020202020204" pitchFamily="34" charset="0"/>
              </a:rPr>
              <a:t>carmaker BYD </a:t>
            </a:r>
            <a:r>
              <a:rPr lang="en-US" dirty="0">
                <a:solidFill>
                  <a:srgbClr val="0F1419"/>
                </a:solidFill>
                <a:latin typeface="Arial" panose="020B0604020202020204" pitchFamily="34" charset="0"/>
                <a:cs typeface="Arial" panose="020B0604020202020204" pitchFamily="34" charset="0"/>
              </a:rPr>
              <a:t>sells about twice as many electric vehicles as all German carmakers combined.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208070" y="543367"/>
            <a:ext cx="6192730" cy="652858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If policies are unchanged, China is poised to become the world's factory for photovoltaic panels, batteries and electric </a:t>
            </a:r>
            <a:r>
              <a:rPr lang="en-US" sz="2400" dirty="0" smtClean="0">
                <a:latin typeface="Arial" panose="020B0604020202020204" pitchFamily="34" charset="0"/>
                <a:cs typeface="Arial" panose="020B0604020202020204" pitchFamily="34" charset="0"/>
              </a:rPr>
              <a:t>vehicles.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Many tensions are likely to rise between China and other countries </a:t>
            </a:r>
            <a:r>
              <a:rPr lang="en-US" sz="2400" dirty="0" smtClean="0">
                <a:latin typeface="Arial" panose="020B0604020202020204" pitchFamily="34" charset="0"/>
                <a:cs typeface="Arial" panose="020B0604020202020204" pitchFamily="34" charset="0"/>
              </a:rPr>
              <a:t>that do not </a:t>
            </a:r>
            <a:r>
              <a:rPr lang="en-US" sz="2400" dirty="0">
                <a:latin typeface="Arial" panose="020B0604020202020204" pitchFamily="34" charset="0"/>
                <a:cs typeface="Arial" panose="020B0604020202020204" pitchFamily="34" charset="0"/>
              </a:rPr>
              <a:t>want to see their industry, particularly their automobile industry, destroyed by China in a </a:t>
            </a:r>
            <a:r>
              <a:rPr lang="en-US" sz="2400" dirty="0" err="1" smtClean="0">
                <a:latin typeface="Arial" panose="020B0604020202020204" pitchFamily="34" charset="0"/>
                <a:cs typeface="Arial" panose="020B0604020202020204" pitchFamily="34" charset="0"/>
              </a:rPr>
              <a:t>globalised</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cleantech</a:t>
            </a:r>
            <a:r>
              <a:rPr lang="en-US" sz="2400" dirty="0">
                <a:latin typeface="Arial" panose="020B0604020202020204" pitchFamily="34" charset="0"/>
                <a:cs typeface="Arial" panose="020B0604020202020204" pitchFamily="34" charset="0"/>
              </a:rPr>
              <a:t> market</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Tariffs on Chinese products until their </a:t>
            </a:r>
            <a:r>
              <a:rPr lang="en-US" sz="2400" dirty="0" smtClean="0">
                <a:latin typeface="Arial" panose="020B0604020202020204" pitchFamily="34" charset="0"/>
                <a:cs typeface="Arial" panose="020B0604020202020204" pitchFamily="34" charset="0"/>
              </a:rPr>
              <a:t>domestic industries </a:t>
            </a:r>
            <a:r>
              <a:rPr lang="en-US" sz="2400" dirty="0">
                <a:latin typeface="Arial" panose="020B0604020202020204" pitchFamily="34" charset="0"/>
                <a:cs typeface="Arial" panose="020B0604020202020204" pitchFamily="34" charset="0"/>
              </a:rPr>
              <a:t>can catch up could be a good solution, especially for the </a:t>
            </a:r>
            <a:r>
              <a:rPr lang="en-US" sz="2400" dirty="0" smtClean="0">
                <a:latin typeface="Arial" panose="020B0604020202020204" pitchFamily="34" charset="0"/>
                <a:cs typeface="Arial" panose="020B0604020202020204" pitchFamily="34" charset="0"/>
              </a:rPr>
              <a:t>EU that </a:t>
            </a:r>
            <a:r>
              <a:rPr lang="en-US" sz="2400" dirty="0">
                <a:latin typeface="Arial" panose="020B0604020202020204" pitchFamily="34" charset="0"/>
                <a:cs typeface="Arial" panose="020B0604020202020204" pitchFamily="34" charset="0"/>
              </a:rPr>
              <a:t>should not switch from a dependence on fossil fuel imports to a dependence on </a:t>
            </a:r>
            <a:r>
              <a:rPr lang="en-US" sz="2400" dirty="0" err="1">
                <a:latin typeface="Arial" panose="020B0604020202020204" pitchFamily="34" charset="0"/>
                <a:cs typeface="Arial" panose="020B0604020202020204" pitchFamily="34" charset="0"/>
              </a:rPr>
              <a:t>cleantech</a:t>
            </a:r>
            <a:r>
              <a:rPr lang="en-US" sz="2400" dirty="0">
                <a:latin typeface="Arial" panose="020B0604020202020204" pitchFamily="34" charset="0"/>
                <a:cs typeface="Arial" panose="020B0604020202020204" pitchFamily="34" charset="0"/>
              </a:rPr>
              <a:t> imports.</a:t>
            </a:r>
          </a:p>
          <a:p>
            <a:pPr>
              <a:lnSpc>
                <a:spcPct val="1070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524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3058" y="1883228"/>
            <a:ext cx="5061857" cy="1325563"/>
          </a:xfrm>
        </p:spPr>
        <p:txBody>
          <a:bodyPr>
            <a:normAutofit fontScale="90000"/>
          </a:bodyPr>
          <a:lstStyle/>
          <a:p>
            <a:pPr>
              <a:lnSpc>
                <a:spcPct val="100000"/>
              </a:lnSpc>
            </a:pP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China’s </a:t>
            </a:r>
            <a:r>
              <a:rPr lang="en-US" sz="2800" dirty="0" err="1">
                <a:latin typeface="Arial" panose="020B0604020202020204" pitchFamily="34" charset="0"/>
                <a:cs typeface="Arial" panose="020B0604020202020204" pitchFamily="34" charset="0"/>
              </a:rPr>
              <a:t>cleantech</a:t>
            </a:r>
            <a:r>
              <a:rPr lang="en-US" sz="2800" dirty="0">
                <a:latin typeface="Arial" panose="020B0604020202020204" pitchFamily="34" charset="0"/>
                <a:cs typeface="Arial" panose="020B0604020202020204" pitchFamily="34" charset="0"/>
              </a:rPr>
              <a:t> industry benefits from China’s control over minerals critical to the energy transition. </a:t>
            </a:r>
            <a:r>
              <a:rPr lang="en-US" sz="2800" dirty="0" smtClean="0">
                <a:latin typeface="Arial" panose="020B0604020202020204" pitchFamily="34" charset="0"/>
                <a:cs typeface="Arial" panose="020B0604020202020204" pitchFamily="34" charset="0"/>
              </a:rPr>
              <a:t>Let</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us adopt a realist approach: </a:t>
            </a:r>
            <a:r>
              <a:rPr lang="en-US" sz="2800" b="1" dirty="0">
                <a:latin typeface="Arial" panose="020B0604020202020204" pitchFamily="34" charset="0"/>
                <a:cs typeface="Arial" panose="020B0604020202020204" pitchFamily="34" charset="0"/>
              </a:rPr>
              <a:t>the EU will never be a </a:t>
            </a:r>
            <a:r>
              <a:rPr lang="en-US" sz="2800" b="1" dirty="0" err="1">
                <a:latin typeface="Arial" panose="020B0604020202020204" pitchFamily="34" charset="0"/>
                <a:cs typeface="Arial" panose="020B0604020202020204" pitchFamily="34" charset="0"/>
              </a:rPr>
              <a:t>cleantech</a:t>
            </a:r>
            <a:r>
              <a:rPr lang="en-US" sz="2800" b="1" dirty="0">
                <a:latin typeface="Arial" panose="020B0604020202020204" pitchFamily="34" charset="0"/>
                <a:cs typeface="Arial" panose="020B0604020202020204" pitchFamily="34" charset="0"/>
              </a:rPr>
              <a:t> superpower without regaining control of the supply of these essential minerals</a:t>
            </a:r>
            <a:r>
              <a:rPr lang="en-US" sz="2800" dirty="0">
                <a:latin typeface="Arial" panose="020B0604020202020204" pitchFamily="34" charset="0"/>
                <a:cs typeface="Arial" panose="020B0604020202020204" pitchFamily="34" charset="0"/>
              </a:rPr>
              <a:t>.</a:t>
            </a:r>
          </a:p>
        </p:txBody>
      </p:sp>
      <p:sp>
        <p:nvSpPr>
          <p:cNvPr id="6" name="Rectangle 5"/>
          <p:cNvSpPr/>
          <p:nvPr/>
        </p:nvSpPr>
        <p:spPr>
          <a:xfrm>
            <a:off x="427945" y="4755607"/>
            <a:ext cx="11471842" cy="1631216"/>
          </a:xfrm>
          <a:prstGeom prst="rect">
            <a:avLst/>
          </a:prstGeom>
        </p:spPr>
        <p:txBody>
          <a:bodyPr wrap="square">
            <a:spAutoFit/>
          </a:bodyPr>
          <a:lstStyle/>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Two main </a:t>
            </a:r>
            <a:r>
              <a:rPr lang="en-US" sz="2500" dirty="0" smtClean="0">
                <a:latin typeface="Arial" panose="020B0604020202020204" pitchFamily="34" charset="0"/>
                <a:cs typeface="Arial" panose="020B0604020202020204" pitchFamily="34" charset="0"/>
              </a:rPr>
              <a:t>realist </a:t>
            </a:r>
            <a:r>
              <a:rPr lang="en-US" sz="2500" dirty="0">
                <a:latin typeface="Arial" panose="020B0604020202020204" pitchFamily="34" charset="0"/>
                <a:cs typeface="Arial" panose="020B0604020202020204" pitchFamily="34" charset="0"/>
              </a:rPr>
              <a:t>approaches for the EU to solve this problem: </a:t>
            </a:r>
            <a:r>
              <a:rPr lang="en-US" sz="2500" dirty="0" smtClean="0">
                <a:latin typeface="Arial" panose="020B0604020202020204" pitchFamily="34" charset="0"/>
                <a:cs typeface="Arial" panose="020B0604020202020204" pitchFamily="34" charset="0"/>
              </a:rPr>
              <a:t>(</a:t>
            </a:r>
            <a:r>
              <a:rPr lang="en-US" sz="2500" dirty="0" err="1" smtClean="0">
                <a:latin typeface="Arial" panose="020B0604020202020204" pitchFamily="34" charset="0"/>
                <a:cs typeface="Arial" panose="020B0604020202020204" pitchFamily="34" charset="0"/>
              </a:rPr>
              <a:t>i</a:t>
            </a:r>
            <a:r>
              <a:rPr lang="en-US" sz="2500" dirty="0" smtClean="0">
                <a:latin typeface="Arial" panose="020B0604020202020204" pitchFamily="34" charset="0"/>
                <a:cs typeface="Arial" panose="020B0604020202020204" pitchFamily="34" charset="0"/>
              </a:rPr>
              <a:t>) the </a:t>
            </a:r>
            <a:r>
              <a:rPr lang="en-US" sz="2500" dirty="0">
                <a:latin typeface="Arial" panose="020B0604020202020204" pitchFamily="34" charset="0"/>
                <a:cs typeface="Arial" panose="020B0604020202020204" pitchFamily="34" charset="0"/>
              </a:rPr>
              <a:t>development of </a:t>
            </a:r>
            <a:r>
              <a:rPr lang="en-US" sz="2500" dirty="0" smtClean="0">
                <a:latin typeface="Arial" panose="020B0604020202020204" pitchFamily="34" charset="0"/>
                <a:cs typeface="Arial" panose="020B0604020202020204" pitchFamily="34" charset="0"/>
              </a:rPr>
              <a:t>mines in </a:t>
            </a:r>
            <a:r>
              <a:rPr lang="en-US" sz="2500" dirty="0">
                <a:latin typeface="Arial" panose="020B0604020202020204" pitchFamily="34" charset="0"/>
                <a:cs typeface="Arial" panose="020B0604020202020204" pitchFamily="34" charset="0"/>
              </a:rPr>
              <a:t>EU territory </a:t>
            </a:r>
            <a:r>
              <a:rPr lang="en-US" sz="2500" dirty="0" smtClean="0">
                <a:latin typeface="Arial" panose="020B0604020202020204" pitchFamily="34" charset="0"/>
                <a:cs typeface="Arial" panose="020B0604020202020204" pitchFamily="34" charset="0"/>
              </a:rPr>
              <a:t>and (ii) deep-sea </a:t>
            </a:r>
            <a:r>
              <a:rPr lang="en-US" sz="2500" dirty="0">
                <a:latin typeface="Arial" panose="020B0604020202020204" pitchFamily="34" charset="0"/>
                <a:cs typeface="Arial" panose="020B0604020202020204" pitchFamily="34" charset="0"/>
              </a:rPr>
              <a:t>mining (in the exclusive economic zones of EU countries or in international waters).</a:t>
            </a:r>
          </a:p>
        </p:txBody>
      </p:sp>
      <p:pic>
        <p:nvPicPr>
          <p:cNvPr id="7" name="Image 6"/>
          <p:cNvPicPr>
            <a:picLocks noChangeAspect="1"/>
          </p:cNvPicPr>
          <p:nvPr/>
        </p:nvPicPr>
        <p:blipFill>
          <a:blip r:embed="rId2"/>
          <a:stretch>
            <a:fillRect/>
          </a:stretch>
        </p:blipFill>
        <p:spPr>
          <a:xfrm>
            <a:off x="228600" y="1108651"/>
            <a:ext cx="6618514" cy="3149704"/>
          </a:xfrm>
          <a:prstGeom prst="rect">
            <a:avLst/>
          </a:prstGeom>
        </p:spPr>
      </p:pic>
    </p:spTree>
    <p:extLst>
      <p:ext uri="{BB962C8B-B14F-4D97-AF65-F5344CB8AC3E}">
        <p14:creationId xmlns:p14="http://schemas.microsoft.com/office/powerpoint/2010/main" val="778734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603829" y="185649"/>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latin typeface="Arial" panose="020B0604020202020204" pitchFamily="34" charset="0"/>
                <a:cs typeface="Arial" panose="020B0604020202020204" pitchFamily="34" charset="0"/>
              </a:rPr>
              <a:t>Development of </a:t>
            </a:r>
            <a:r>
              <a:rPr lang="en-US" sz="4800" b="1" dirty="0" smtClean="0">
                <a:latin typeface="Arial" panose="020B0604020202020204" pitchFamily="34" charset="0"/>
                <a:cs typeface="Arial" panose="020B0604020202020204" pitchFamily="34" charset="0"/>
              </a:rPr>
              <a:t>mines in the </a:t>
            </a:r>
            <a:r>
              <a:rPr lang="en-US" sz="4800" b="1" dirty="0" smtClean="0">
                <a:latin typeface="Arial" panose="020B0604020202020204" pitchFamily="34" charset="0"/>
                <a:cs typeface="Arial" panose="020B0604020202020204" pitchFamily="34" charset="0"/>
              </a:rPr>
              <a:t>EU territory </a:t>
            </a: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b="1" dirty="0">
                <a:latin typeface="+mn-lt"/>
              </a:rPr>
              <a:t>	</a:t>
            </a:r>
          </a:p>
        </p:txBody>
      </p:sp>
      <p:sp>
        <p:nvSpPr>
          <p:cNvPr id="5" name="Rectangle 4"/>
          <p:cNvSpPr/>
          <p:nvPr/>
        </p:nvSpPr>
        <p:spPr>
          <a:xfrm>
            <a:off x="6163129" y="1099687"/>
            <a:ext cx="5714999" cy="5602816"/>
          </a:xfrm>
          <a:prstGeom prst="rect">
            <a:avLst/>
          </a:prstGeom>
        </p:spPr>
        <p:txBody>
          <a:bodyPr wrap="square">
            <a:spAutoFit/>
          </a:bodyPr>
          <a:lstStyle/>
          <a:p>
            <a:pPr>
              <a:lnSpc>
                <a:spcPct val="107000"/>
              </a:lnSpc>
              <a:spcAft>
                <a:spcPts val="800"/>
              </a:spcAft>
            </a:pPr>
            <a:r>
              <a:rPr lang="en-US" sz="2300" kern="100" dirty="0" smtClean="0">
                <a:latin typeface="Arial" panose="020B0604020202020204" pitchFamily="34" charset="0"/>
                <a:ea typeface="Aptos" panose="020B0004020202020204" pitchFamily="34" charset="0"/>
                <a:cs typeface="Arial" panose="020B0604020202020204" pitchFamily="34" charset="0"/>
              </a:rPr>
              <a:t>The </a:t>
            </a:r>
            <a:r>
              <a:rPr lang="en-US" sz="2300" kern="100" dirty="0">
                <a:latin typeface="Arial" panose="020B0604020202020204" pitchFamily="34" charset="0"/>
                <a:ea typeface="Aptos" panose="020B0004020202020204" pitchFamily="34" charset="0"/>
                <a:cs typeface="Arial" panose="020B0604020202020204" pitchFamily="34" charset="0"/>
              </a:rPr>
              <a:t>EU has many mineral resources which have been neglected. The EU </a:t>
            </a:r>
            <a:r>
              <a:rPr lang="en-US" sz="2300" kern="100" dirty="0" smtClean="0">
                <a:latin typeface="Arial" panose="020B0604020202020204" pitchFamily="34" charset="0"/>
                <a:ea typeface="Aptos" panose="020B0004020202020204" pitchFamily="34" charset="0"/>
                <a:cs typeface="Arial" panose="020B0604020202020204" pitchFamily="34" charset="0"/>
              </a:rPr>
              <a:t>mining industry </a:t>
            </a:r>
            <a:r>
              <a:rPr lang="en-US" sz="2300" kern="100" dirty="0">
                <a:latin typeface="Arial" panose="020B0604020202020204" pitchFamily="34" charset="0"/>
                <a:ea typeface="Aptos" panose="020B0004020202020204" pitchFamily="34" charset="0"/>
                <a:cs typeface="Arial" panose="020B0604020202020204" pitchFamily="34" charset="0"/>
              </a:rPr>
              <a:t>has been hampered by strict </a:t>
            </a:r>
            <a:r>
              <a:rPr lang="en-US" sz="2300" kern="100" dirty="0" smtClean="0">
                <a:latin typeface="Arial" panose="020B0604020202020204" pitchFamily="34" charset="0"/>
                <a:ea typeface="Aptos" panose="020B0004020202020204" pitchFamily="34" charset="0"/>
                <a:cs typeface="Arial" panose="020B0604020202020204" pitchFamily="34" charset="0"/>
              </a:rPr>
              <a:t>environmental </a:t>
            </a:r>
            <a:r>
              <a:rPr lang="en-US" sz="2300" kern="100" dirty="0" smtClean="0">
                <a:latin typeface="Arial" panose="020B0604020202020204" pitchFamily="34" charset="0"/>
                <a:ea typeface="Aptos" panose="020B0004020202020204" pitchFamily="34" charset="0"/>
                <a:cs typeface="Arial" panose="020B0604020202020204" pitchFamily="34" charset="0"/>
              </a:rPr>
              <a:t>regulations severely </a:t>
            </a:r>
            <a:r>
              <a:rPr lang="en-US" sz="2300" kern="100" dirty="0">
                <a:latin typeface="Arial" panose="020B0604020202020204" pitchFamily="34" charset="0"/>
                <a:ea typeface="Aptos" panose="020B0004020202020204" pitchFamily="34" charset="0"/>
                <a:cs typeface="Arial" panose="020B0604020202020204" pitchFamily="34" charset="0"/>
              </a:rPr>
              <a:t>restricting mining opportunities.</a:t>
            </a:r>
            <a:endParaRPr lang="en-US" sz="2300" kern="100" dirty="0" smtClean="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fr-BE" sz="2300" kern="100" dirty="0" smtClean="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2300" kern="100" dirty="0">
                <a:latin typeface="Arial" panose="020B0604020202020204" pitchFamily="34" charset="0"/>
                <a:ea typeface="Aptos" panose="020B0004020202020204" pitchFamily="34" charset="0"/>
                <a:cs typeface="Arial" panose="020B0604020202020204" pitchFamily="34" charset="0"/>
              </a:rPr>
              <a:t>Thanks to new clean mining technologies, we could </a:t>
            </a:r>
            <a:r>
              <a:rPr lang="en-US" sz="2300" kern="100" dirty="0" smtClean="0">
                <a:latin typeface="Arial" panose="020B0604020202020204" pitchFamily="34" charset="0"/>
                <a:ea typeface="Aptos" panose="020B0004020202020204" pitchFamily="34" charset="0"/>
                <a:cs typeface="Arial" panose="020B0604020202020204" pitchFamily="34" charset="0"/>
              </a:rPr>
              <a:t>develop mines </a:t>
            </a:r>
            <a:r>
              <a:rPr lang="en-US" sz="2300" kern="100" dirty="0">
                <a:latin typeface="Arial" panose="020B0604020202020204" pitchFamily="34" charset="0"/>
                <a:ea typeface="Aptos" panose="020B0004020202020204" pitchFamily="34" charset="0"/>
                <a:cs typeface="Arial" panose="020B0604020202020204" pitchFamily="34" charset="0"/>
              </a:rPr>
              <a:t>with a much lower environmental impact than that associated with </a:t>
            </a:r>
            <a:r>
              <a:rPr lang="en-US" sz="2300" kern="100" dirty="0" smtClean="0">
                <a:latin typeface="Arial" panose="020B0604020202020204" pitchFamily="34" charset="0"/>
                <a:ea typeface="Aptos" panose="020B0004020202020204" pitchFamily="34" charset="0"/>
                <a:cs typeface="Arial" panose="020B0604020202020204" pitchFamily="34" charset="0"/>
              </a:rPr>
              <a:t>third-world </a:t>
            </a:r>
            <a:r>
              <a:rPr lang="en-US" sz="2300" kern="100" dirty="0">
                <a:latin typeface="Arial" panose="020B0604020202020204" pitchFamily="34" charset="0"/>
                <a:ea typeface="Aptos" panose="020B0004020202020204" pitchFamily="34" charset="0"/>
                <a:cs typeface="Arial" panose="020B0604020202020204" pitchFamily="34" charset="0"/>
              </a:rPr>
              <a:t>mines</a:t>
            </a:r>
            <a:r>
              <a:rPr lang="en-US" sz="2300" kern="100" dirty="0" smtClean="0">
                <a:latin typeface="Arial" panose="020B0604020202020204" pitchFamily="34" charset="0"/>
                <a:ea typeface="Aptos" panose="020B0004020202020204" pitchFamily="34" charset="0"/>
                <a:cs typeface="Arial" panose="020B0604020202020204" pitchFamily="34" charset="0"/>
              </a:rPr>
              <a:t>.</a:t>
            </a:r>
            <a:endParaRPr lang="fr-BE" sz="2300" kern="100" dirty="0">
              <a:latin typeface="Arial" panose="020B0604020202020204" pitchFamily="34" charset="0"/>
              <a:ea typeface="Aptos" panose="020B00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Additionally, mining robots can be used to prevent workers from being exposed to unsafe working conditions</a:t>
            </a:r>
            <a:r>
              <a:rPr lang="en-US" sz="2300" dirty="0" smtClean="0">
                <a:latin typeface="Arial" panose="020B0604020202020204" pitchFamily="34" charset="0"/>
                <a:cs typeface="Arial" panose="020B0604020202020204" pitchFamily="34" charset="0"/>
              </a:rPr>
              <a:t>.</a:t>
            </a:r>
            <a:endParaRPr lang="en-US" sz="2300" dirty="0"/>
          </a:p>
        </p:txBody>
      </p:sp>
      <p:pic>
        <p:nvPicPr>
          <p:cNvPr id="2" name="Image 1"/>
          <p:cNvPicPr>
            <a:picLocks noChangeAspect="1"/>
          </p:cNvPicPr>
          <p:nvPr/>
        </p:nvPicPr>
        <p:blipFill>
          <a:blip r:embed="rId2"/>
          <a:stretch>
            <a:fillRect/>
          </a:stretch>
        </p:blipFill>
        <p:spPr>
          <a:xfrm>
            <a:off x="669472" y="848431"/>
            <a:ext cx="5012871" cy="5854072"/>
          </a:xfrm>
          <a:prstGeom prst="rect">
            <a:avLst/>
          </a:prstGeom>
        </p:spPr>
      </p:pic>
    </p:spTree>
    <p:extLst>
      <p:ext uri="{BB962C8B-B14F-4D97-AF65-F5344CB8AC3E}">
        <p14:creationId xmlns:p14="http://schemas.microsoft.com/office/powerpoint/2010/main" val="420024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402220" y="185650"/>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latin typeface="Arial" panose="020B0604020202020204" pitchFamily="34" charset="0"/>
                <a:cs typeface="Arial" panose="020B0604020202020204" pitchFamily="34" charset="0"/>
              </a:rPr>
              <a:t>Deep sea mining</a:t>
            </a: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b="1" dirty="0">
                <a:latin typeface="+mn-lt"/>
              </a:rPr>
              <a:t>	</a:t>
            </a:r>
          </a:p>
        </p:txBody>
      </p:sp>
      <p:sp>
        <p:nvSpPr>
          <p:cNvPr id="5" name="Rectangle 4"/>
          <p:cNvSpPr/>
          <p:nvPr/>
        </p:nvSpPr>
        <p:spPr>
          <a:xfrm>
            <a:off x="5410200" y="1321957"/>
            <a:ext cx="6692900" cy="5242461"/>
          </a:xfrm>
          <a:prstGeom prst="rect">
            <a:avLst/>
          </a:prstGeom>
        </p:spPr>
        <p:txBody>
          <a:bodyPr wrap="square">
            <a:spAutoFit/>
          </a:bodyPr>
          <a:lstStyle/>
          <a:p>
            <a:pPr>
              <a:spcAft>
                <a:spcPts val="800"/>
              </a:spcAft>
            </a:pPr>
            <a:r>
              <a:rPr lang="en-US" sz="2200" dirty="0" smtClean="0">
                <a:latin typeface="Arial" panose="020B0604020202020204" pitchFamily="34" charset="0"/>
                <a:cs typeface="Arial" panose="020B0604020202020204" pitchFamily="34" charset="0"/>
              </a:rPr>
              <a:t>Polymetallic </a:t>
            </a:r>
            <a:r>
              <a:rPr lang="en-US" sz="2200" dirty="0">
                <a:latin typeface="Arial" panose="020B0604020202020204" pitchFamily="34" charset="0"/>
                <a:cs typeface="Arial" panose="020B0604020202020204" pitchFamily="34" charset="0"/>
              </a:rPr>
              <a:t>nodules are found at depths of 4–6 </a:t>
            </a:r>
            <a:r>
              <a:rPr lang="en-US" sz="2200" dirty="0" smtClean="0">
                <a:latin typeface="Arial" panose="020B0604020202020204" pitchFamily="34" charset="0"/>
                <a:cs typeface="Arial" panose="020B0604020202020204" pitchFamily="34" charset="0"/>
              </a:rPr>
              <a:t>km in </a:t>
            </a:r>
            <a:r>
              <a:rPr lang="en-US" sz="2200" dirty="0">
                <a:latin typeface="Arial" panose="020B0604020202020204" pitchFamily="34" charset="0"/>
                <a:cs typeface="Arial" panose="020B0604020202020204" pitchFamily="34" charset="0"/>
              </a:rPr>
              <a:t>all major oceans, but also in shallow waters like </a:t>
            </a:r>
            <a:r>
              <a:rPr lang="en-US" sz="2200" dirty="0" smtClean="0">
                <a:latin typeface="Arial" panose="020B0604020202020204" pitchFamily="34" charset="0"/>
                <a:cs typeface="Arial" panose="020B0604020202020204" pitchFamily="34" charset="0"/>
              </a:rPr>
              <a:t>the Baltic Sea.</a:t>
            </a:r>
          </a:p>
          <a:p>
            <a:pPr>
              <a:spcAft>
                <a:spcPts val="800"/>
              </a:spcAft>
            </a:pPr>
            <a:endParaRPr lang="en-US" sz="2200" dirty="0">
              <a:latin typeface="Arial" panose="020B0604020202020204" pitchFamily="34" charset="0"/>
              <a:cs typeface="Arial" panose="020B0604020202020204" pitchFamily="34" charset="0"/>
            </a:endParaRPr>
          </a:p>
          <a:p>
            <a:pPr>
              <a:spcAft>
                <a:spcPts val="800"/>
              </a:spcAf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exploitation of polymetallic nodules must be a European priority to provide the materials necessary for the clean technology industry</a:t>
            </a:r>
            <a:r>
              <a:rPr lang="en-US" sz="2200" dirty="0" smtClean="0">
                <a:latin typeface="Arial" panose="020B0604020202020204" pitchFamily="34" charset="0"/>
                <a:cs typeface="Arial" panose="020B0604020202020204" pitchFamily="34" charset="0"/>
              </a:rPr>
              <a:t>. The </a:t>
            </a:r>
            <a:r>
              <a:rPr lang="en-US" sz="2200" dirty="0">
                <a:latin typeface="Arial" panose="020B0604020202020204" pitchFamily="34" charset="0"/>
                <a:cs typeface="Arial" panose="020B0604020202020204" pitchFamily="34" charset="0"/>
              </a:rPr>
              <a:t>environmental </a:t>
            </a:r>
            <a:r>
              <a:rPr lang="en-US" sz="2200" dirty="0" smtClean="0">
                <a:latin typeface="Arial" panose="020B0604020202020204" pitchFamily="34" charset="0"/>
                <a:cs typeface="Arial" panose="020B0604020202020204" pitchFamily="34" charset="0"/>
              </a:rPr>
              <a:t>impact of such “mining” </a:t>
            </a:r>
            <a:r>
              <a:rPr lang="en-US" sz="2200" dirty="0">
                <a:latin typeface="Arial" panose="020B0604020202020204" pitchFamily="34" charset="0"/>
                <a:cs typeface="Arial" panose="020B0604020202020204" pitchFamily="34" charset="0"/>
              </a:rPr>
              <a:t>is much lower than that associated with land-based mining operations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Aft>
                <a:spcPts val="800"/>
              </a:spcAft>
            </a:pPr>
            <a:endParaRPr lang="en-US" sz="2200" dirty="0">
              <a:latin typeface="Arial" panose="020B0604020202020204" pitchFamily="34" charset="0"/>
              <a:cs typeface="Arial" panose="020B0604020202020204" pitchFamily="34" charset="0"/>
            </a:endParaRPr>
          </a:p>
          <a:p>
            <a:pPr>
              <a:spcAft>
                <a:spcPts val="800"/>
              </a:spcAft>
            </a:pPr>
            <a:r>
              <a:rPr lang="en-US" sz="2200" dirty="0">
                <a:latin typeface="Arial" panose="020B0604020202020204" pitchFamily="34" charset="0"/>
                <a:cs typeface="Arial" panose="020B0604020202020204" pitchFamily="34" charset="0"/>
              </a:rPr>
              <a:t>A European company called DEME (based in Belgium) is among the world leaders in deep-sea mining. It has developed machines capable </a:t>
            </a:r>
            <a:r>
              <a:rPr lang="en-US" sz="2200" dirty="0" smtClean="0">
                <a:latin typeface="Arial" panose="020B0604020202020204" pitchFamily="34" charset="0"/>
                <a:cs typeface="Arial" panose="020B0604020202020204" pitchFamily="34" charset="0"/>
              </a:rPr>
              <a:t>of efficiently </a:t>
            </a:r>
            <a:r>
              <a:rPr lang="en-US" sz="2200" dirty="0">
                <a:latin typeface="Arial" panose="020B0604020202020204" pitchFamily="34" charset="0"/>
                <a:cs typeface="Arial" panose="020B0604020202020204" pitchFamily="34" charset="0"/>
              </a:rPr>
              <a:t>and </a:t>
            </a:r>
            <a:r>
              <a:rPr lang="en-US" sz="2200" dirty="0" smtClean="0">
                <a:latin typeface="Arial" panose="020B0604020202020204" pitchFamily="34" charset="0"/>
                <a:cs typeface="Arial" panose="020B0604020202020204" pitchFamily="34" charset="0"/>
              </a:rPr>
              <a:t>effectively </a:t>
            </a:r>
            <a:r>
              <a:rPr lang="en-US" sz="2200" dirty="0" smtClean="0">
                <a:latin typeface="Arial" panose="020B0604020202020204" pitchFamily="34" charset="0"/>
                <a:cs typeface="Arial" panose="020B0604020202020204" pitchFamily="34" charset="0"/>
              </a:rPr>
              <a:t>harvesting </a:t>
            </a:r>
            <a:r>
              <a:rPr lang="en-US" sz="2200" dirty="0">
                <a:latin typeface="Arial" panose="020B0604020202020204" pitchFamily="34" charset="0"/>
                <a:cs typeface="Arial" panose="020B0604020202020204" pitchFamily="34" charset="0"/>
              </a:rPr>
              <a:t>these nodules.</a:t>
            </a:r>
          </a:p>
        </p:txBody>
      </p:sp>
      <p:pic>
        <p:nvPicPr>
          <p:cNvPr id="3074" name="Picture 2" descr="undefin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0517"/>
          <a:stretch/>
        </p:blipFill>
        <p:spPr bwMode="auto">
          <a:xfrm>
            <a:off x="523587" y="1018536"/>
            <a:ext cx="4538269" cy="2953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013E5DA-83D8-1158-D32A-5FCF071A9D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88" y="4049718"/>
            <a:ext cx="4534370" cy="274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94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iagram, map&#10;&#10;Description automatically generated">
            <a:extLst>
              <a:ext uri="{FF2B5EF4-FFF2-40B4-BE49-F238E27FC236}">
                <a16:creationId xmlns:a16="http://schemas.microsoft.com/office/drawing/2014/main" id="{7F3AF126-4BB2-6F56-09CD-9EB15CC00FC0}"/>
              </a:ext>
            </a:extLst>
          </p:cNvPr>
          <p:cNvPicPr>
            <a:picLocks noChangeAspect="1"/>
          </p:cNvPicPr>
          <p:nvPr/>
        </p:nvPicPr>
        <p:blipFill>
          <a:blip r:embed="rId2"/>
          <a:stretch>
            <a:fillRect/>
          </a:stretch>
        </p:blipFill>
        <p:spPr>
          <a:xfrm>
            <a:off x="6346313" y="1267936"/>
            <a:ext cx="5038924" cy="4673600"/>
          </a:xfrm>
          <a:prstGeom prst="rect">
            <a:avLst/>
          </a:prstGeom>
        </p:spPr>
      </p:pic>
      <p:sp>
        <p:nvSpPr>
          <p:cNvPr id="2" name="Titre 1"/>
          <p:cNvSpPr>
            <a:spLocks noGrp="1"/>
          </p:cNvSpPr>
          <p:nvPr>
            <p:ph type="title"/>
          </p:nvPr>
        </p:nvSpPr>
        <p:spPr>
          <a:xfrm>
            <a:off x="-266700" y="850854"/>
            <a:ext cx="12721713" cy="1325563"/>
          </a:xfrm>
        </p:spPr>
        <p:txBody>
          <a:bodyPr>
            <a:normAutofit fontScale="90000"/>
          </a:bodyPr>
          <a:lstStyle/>
          <a:p>
            <a:pPr algn="ctr"/>
            <a:r>
              <a:rPr lang="en-US" sz="4300" b="1" dirty="0">
                <a:latin typeface="Arial" panose="020B0604020202020204" pitchFamily="34" charset="0"/>
                <a:cs typeface="Arial" panose="020B0604020202020204" pitchFamily="34" charset="0"/>
              </a:rPr>
              <a:t>Event 4: Development of </a:t>
            </a:r>
            <a:r>
              <a:rPr lang="en-US" sz="4300" b="1" dirty="0" smtClean="0">
                <a:latin typeface="Arial" panose="020B0604020202020204" pitchFamily="34" charset="0"/>
                <a:cs typeface="Arial" panose="020B0604020202020204" pitchFamily="34" charset="0"/>
              </a:rPr>
              <a:t>RREH</a:t>
            </a:r>
            <a:r>
              <a:rPr lang="en-US" sz="4300" b="1" dirty="0" smtClean="0">
                <a:latin typeface="Arial" panose="020B0604020202020204" pitchFamily="34" charset="0"/>
                <a:cs typeface="Arial" panose="020B0604020202020204" pitchFamily="34" charset="0"/>
              </a:rPr>
              <a:t> </a:t>
            </a:r>
            <a:r>
              <a:rPr lang="en-US" sz="4300" b="1" dirty="0">
                <a:latin typeface="Arial" panose="020B0604020202020204" pitchFamily="34" charset="0"/>
                <a:cs typeface="Arial" panose="020B0604020202020204" pitchFamily="34" charset="0"/>
              </a:rPr>
              <a:t>for the production </a:t>
            </a:r>
            <a:r>
              <a:rPr lang="en-US" sz="4300" b="1" dirty="0" smtClean="0">
                <a:latin typeface="Arial" panose="020B0604020202020204" pitchFamily="34" charset="0"/>
                <a:cs typeface="Arial" panose="020B0604020202020204" pitchFamily="34" charset="0"/>
              </a:rPr>
              <a:t/>
            </a:r>
            <a:br>
              <a:rPr lang="en-US" sz="4300" b="1" dirty="0" smtClean="0">
                <a:latin typeface="Arial" panose="020B0604020202020204" pitchFamily="34" charset="0"/>
                <a:cs typeface="Arial" panose="020B0604020202020204" pitchFamily="34" charset="0"/>
              </a:rPr>
            </a:br>
            <a:r>
              <a:rPr lang="en-US" sz="4300" b="1" dirty="0" smtClean="0">
                <a:latin typeface="Arial" panose="020B0604020202020204" pitchFamily="34" charset="0"/>
                <a:cs typeface="Arial" panose="020B0604020202020204" pitchFamily="34" charset="0"/>
              </a:rPr>
              <a:t>of carbon-neutral energy-rich </a:t>
            </a:r>
            <a:r>
              <a:rPr lang="en-US" sz="4300" b="1" dirty="0">
                <a:latin typeface="Arial" panose="020B0604020202020204" pitchFamily="34" charset="0"/>
                <a:cs typeface="Arial" panose="020B0604020202020204" pitchFamily="34" charset="0"/>
              </a:rPr>
              <a:t>molecules</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mn-lt"/>
              </a:rPr>
              <a:t/>
            </a:r>
            <a:br>
              <a:rPr lang="en-US" b="1" dirty="0">
                <a:latin typeface="+mn-lt"/>
              </a:rPr>
            </a:br>
            <a:r>
              <a:rPr lang="en-US" b="1" dirty="0">
                <a:latin typeface="+mn-lt"/>
              </a:rPr>
              <a:t>	</a:t>
            </a:r>
          </a:p>
        </p:txBody>
      </p:sp>
      <p:sp>
        <p:nvSpPr>
          <p:cNvPr id="4" name="TextBox 2">
            <a:extLst>
              <a:ext uri="{FF2B5EF4-FFF2-40B4-BE49-F238E27FC236}">
                <a16:creationId xmlns:a16="http://schemas.microsoft.com/office/drawing/2014/main" id="{D186CC14-CBA9-F6E5-4E9D-96F4D34D1F62}"/>
              </a:ext>
            </a:extLst>
          </p:cNvPr>
          <p:cNvSpPr txBox="1">
            <a:spLocks noGrp="1"/>
          </p:cNvSpPr>
          <p:nvPr>
            <p:ph idx="1"/>
          </p:nvPr>
        </p:nvSpPr>
        <p:spPr>
          <a:xfrm>
            <a:off x="161413" y="2499478"/>
            <a:ext cx="5375787" cy="2585323"/>
          </a:xfrm>
          <a:prstGeom prst="rect">
            <a:avLst/>
          </a:prstGeom>
          <a:noFill/>
        </p:spPr>
        <p:txBody>
          <a:bodyPr wrap="square" rtlCol="0">
            <a:spAutoFit/>
          </a:bodyPr>
          <a:lstStyle/>
          <a:p>
            <a:pPr marL="0" indent="0">
              <a:buNone/>
            </a:pPr>
            <a:r>
              <a:rPr lang="en-US" sz="3000" dirty="0">
                <a:latin typeface="Arial" panose="020B0604020202020204" pitchFamily="34" charset="0"/>
                <a:cs typeface="Arial" panose="020B0604020202020204" pitchFamily="34" charset="0"/>
              </a:rPr>
              <a:t>A </a:t>
            </a:r>
            <a:r>
              <a:rPr lang="en-US" sz="3000" b="1" dirty="0">
                <a:latin typeface="Arial" panose="020B0604020202020204" pitchFamily="34" charset="0"/>
                <a:cs typeface="Arial" panose="020B0604020202020204" pitchFamily="34" charset="0"/>
              </a:rPr>
              <a:t>r</a:t>
            </a:r>
            <a:r>
              <a:rPr lang="en-US" sz="3000" b="1" dirty="0" smtClean="0">
                <a:latin typeface="Arial" panose="020B0604020202020204" pitchFamily="34" charset="0"/>
                <a:cs typeface="Arial" panose="020B0604020202020204" pitchFamily="34" charset="0"/>
              </a:rPr>
              <a:t>emote renewable </a:t>
            </a:r>
            <a:r>
              <a:rPr lang="en-US" sz="3000" b="1" dirty="0">
                <a:latin typeface="Arial" panose="020B0604020202020204" pitchFamily="34" charset="0"/>
                <a:cs typeface="Arial" panose="020B0604020202020204" pitchFamily="34" charset="0"/>
              </a:rPr>
              <a:t>e</a:t>
            </a:r>
            <a:r>
              <a:rPr lang="en-US" sz="3000" b="1" dirty="0" smtClean="0">
                <a:latin typeface="Arial" panose="020B0604020202020204" pitchFamily="34" charset="0"/>
                <a:cs typeface="Arial" panose="020B0604020202020204" pitchFamily="34" charset="0"/>
              </a:rPr>
              <a:t>nergy </a:t>
            </a:r>
            <a:r>
              <a:rPr lang="en-US" sz="3000" b="1" dirty="0">
                <a:latin typeface="Arial" panose="020B0604020202020204" pitchFamily="34" charset="0"/>
                <a:cs typeface="Arial" panose="020B0604020202020204" pitchFamily="34" charset="0"/>
              </a:rPr>
              <a:t>h</a:t>
            </a:r>
            <a:r>
              <a:rPr lang="en-US" sz="3000" b="1" dirty="0" smtClean="0">
                <a:latin typeface="Arial" panose="020B0604020202020204" pitchFamily="34" charset="0"/>
                <a:cs typeface="Arial" panose="020B0604020202020204" pitchFamily="34" charset="0"/>
              </a:rPr>
              <a:t>ub </a:t>
            </a:r>
            <a:r>
              <a:rPr lang="en-US" sz="3000" b="1" dirty="0">
                <a:latin typeface="Arial" panose="020B0604020202020204" pitchFamily="34" charset="0"/>
                <a:cs typeface="Arial" panose="020B0604020202020204" pitchFamily="34" charset="0"/>
              </a:rPr>
              <a:t>(RREH) </a:t>
            </a:r>
            <a:r>
              <a:rPr lang="en-US" sz="3000" dirty="0">
                <a:latin typeface="Arial" panose="020B0604020202020204" pitchFamily="34" charset="0"/>
                <a:cs typeface="Arial" panose="020B0604020202020204" pitchFamily="34" charset="0"/>
              </a:rPr>
              <a:t>is an energy hub located far away from large load </a:t>
            </a:r>
            <a:r>
              <a:rPr lang="en-US" sz="3000" dirty="0" err="1">
                <a:latin typeface="Arial" panose="020B0604020202020204" pitchFamily="34" charset="0"/>
                <a:cs typeface="Arial" panose="020B0604020202020204" pitchFamily="34" charset="0"/>
              </a:rPr>
              <a:t>centres</a:t>
            </a:r>
            <a:r>
              <a:rPr lang="en-US" sz="3000" dirty="0">
                <a:latin typeface="Arial" panose="020B0604020202020204" pitchFamily="34" charset="0"/>
                <a:cs typeface="Arial" panose="020B0604020202020204" pitchFamily="34" charset="0"/>
              </a:rPr>
              <a:t> where abundant, high-quality renewable energy is harvested.</a:t>
            </a:r>
          </a:p>
        </p:txBody>
      </p:sp>
      <p:sp>
        <p:nvSpPr>
          <p:cNvPr id="6" name="Rectangle 5"/>
          <p:cNvSpPr/>
          <p:nvPr/>
        </p:nvSpPr>
        <p:spPr>
          <a:xfrm>
            <a:off x="5393812" y="5966936"/>
            <a:ext cx="697230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 example of an RREH where solar and wind energy is collected in the Algerian desert, carried to the shore via an HVDC link, transformed into carbon-neutral CH4 and then shipped </a:t>
            </a:r>
            <a:r>
              <a:rPr lang="en-US" dirty="0" smtClean="0">
                <a:latin typeface="Arial" panose="020B0604020202020204" pitchFamily="34" charset="0"/>
                <a:cs typeface="Arial" panose="020B0604020202020204" pitchFamily="34" charset="0"/>
              </a:rPr>
              <a:t>to EU.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311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0BA38-F337-15C1-11A2-F5967FDE734B}"/>
              </a:ext>
            </a:extLst>
          </p:cNvPr>
          <p:cNvSpPr>
            <a:spLocks noGrp="1"/>
          </p:cNvSpPr>
          <p:nvPr>
            <p:ph idx="1"/>
          </p:nvPr>
        </p:nvSpPr>
        <p:spPr>
          <a:xfrm>
            <a:off x="474406" y="1112627"/>
            <a:ext cx="11049000" cy="5096222"/>
          </a:xfrm>
        </p:spPr>
        <p:txBody>
          <a:bodyPr>
            <a:normAutofit/>
          </a:bodyPr>
          <a:lstStyle/>
          <a:p>
            <a:pPr marL="0" indent="0">
              <a:buNone/>
            </a:pPr>
            <a:r>
              <a:rPr lang="en-BE" sz="2400" dirty="0">
                <a:latin typeface="Arial" panose="020B0604020202020204" pitchFamily="34" charset="0"/>
                <a:cs typeface="Arial" panose="020B0604020202020204" pitchFamily="34" charset="0"/>
              </a:rPr>
              <a:t>The potential of renewable energy production near load cent</a:t>
            </a:r>
            <a:r>
              <a:rPr lang="en-GB" sz="2400" dirty="0">
                <a:latin typeface="Arial" panose="020B0604020202020204" pitchFamily="34" charset="0"/>
                <a:cs typeface="Arial" panose="020B0604020202020204" pitchFamily="34" charset="0"/>
              </a:rPr>
              <a:t>re</a:t>
            </a:r>
            <a:r>
              <a:rPr lang="fr-BE" sz="2400" dirty="0">
                <a:latin typeface="Arial" panose="020B0604020202020204" pitchFamily="34" charset="0"/>
                <a:cs typeface="Arial" panose="020B0604020202020204" pitchFamily="34" charset="0"/>
              </a:rPr>
              <a:t>s</a:t>
            </a:r>
            <a:r>
              <a:rPr lang="en-BE" sz="2400" dirty="0">
                <a:latin typeface="Arial" panose="020B0604020202020204" pitchFamily="34" charset="0"/>
                <a:cs typeface="Arial" panose="020B0604020202020204" pitchFamily="34" charset="0"/>
              </a:rPr>
              <a:t> is often limited </a:t>
            </a:r>
            <a:r>
              <a:rPr lang="fr-BE" sz="2400" dirty="0" smtClean="0">
                <a:latin typeface="Arial" panose="020B0604020202020204" pitchFamily="34" charset="0"/>
                <a:cs typeface="Arial" panose="020B0604020202020204" pitchFamily="34" charset="0"/>
              </a:rPr>
              <a:t>(</a:t>
            </a:r>
            <a:r>
              <a:rPr lang="fr-BE" sz="2400" dirty="0" err="1" smtClean="0">
                <a:latin typeface="Arial" panose="020B0604020202020204" pitchFamily="34" charset="0"/>
                <a:cs typeface="Arial" panose="020B0604020202020204" pitchFamily="34" charset="0"/>
              </a:rPr>
              <a:t>mostly</a:t>
            </a:r>
            <a:r>
              <a:rPr lang="fr-BE" sz="2400" dirty="0" smtClean="0">
                <a:latin typeface="Arial" panose="020B0604020202020204" pitchFamily="34" charset="0"/>
                <a:cs typeface="Arial" panose="020B0604020202020204" pitchFamily="34" charset="0"/>
              </a:rPr>
              <a:t> </a:t>
            </a:r>
            <a:r>
              <a:rPr lang="fr-BE" sz="2400" dirty="0" err="1" smtClean="0">
                <a:latin typeface="Arial" panose="020B0604020202020204" pitchFamily="34" charset="0"/>
                <a:cs typeface="Arial" panose="020B0604020202020204" pitchFamily="34" charset="0"/>
              </a:rPr>
              <a:t>space</a:t>
            </a:r>
            <a:r>
              <a:rPr lang="fr-BE" sz="2400" dirty="0" smtClean="0">
                <a:latin typeface="Arial" panose="020B0604020202020204" pitchFamily="34" charset="0"/>
                <a:cs typeface="Arial" panose="020B0604020202020204" pitchFamily="34" charset="0"/>
              </a:rPr>
              <a:t> contraints) </a:t>
            </a:r>
            <a:r>
              <a:rPr lang="fr-BE" sz="2400" dirty="0" smtClean="0">
                <a:latin typeface="Arial" panose="020B0604020202020204" pitchFamily="34" charset="0"/>
                <a:cs typeface="Arial" panose="020B0604020202020204" pitchFamily="34" charset="0"/>
              </a:rPr>
              <a:t>and the </a:t>
            </a:r>
            <a:r>
              <a:rPr lang="fr-BE" sz="2400" dirty="0" err="1" smtClean="0">
                <a:latin typeface="Arial" panose="020B0604020202020204" pitchFamily="34" charset="0"/>
                <a:cs typeface="Arial" panose="020B0604020202020204" pitchFamily="34" charset="0"/>
              </a:rPr>
              <a:t>renewable</a:t>
            </a:r>
            <a:r>
              <a:rPr lang="fr-BE" sz="2400" dirty="0" smtClean="0">
                <a:latin typeface="Arial" panose="020B0604020202020204" pitchFamily="34" charset="0"/>
                <a:cs typeface="Arial" panose="020B0604020202020204" pitchFamily="34" charset="0"/>
              </a:rPr>
              <a:t> </a:t>
            </a:r>
            <a:r>
              <a:rPr lang="fr-BE" sz="2400" dirty="0" err="1" smtClean="0">
                <a:latin typeface="Arial" panose="020B0604020202020204" pitchFamily="34" charset="0"/>
                <a:cs typeface="Arial" panose="020B0604020202020204" pitchFamily="34" charset="0"/>
              </a:rPr>
              <a:t>energy</a:t>
            </a:r>
            <a:r>
              <a:rPr lang="fr-BE" sz="2400" dirty="0" smtClean="0">
                <a:latin typeface="Arial" panose="020B0604020202020204" pitchFamily="34" charset="0"/>
                <a:cs typeface="Arial" panose="020B0604020202020204" pitchFamily="34" charset="0"/>
              </a:rPr>
              <a:t> </a:t>
            </a:r>
            <a:r>
              <a:rPr lang="fr-BE" sz="2400" dirty="0" err="1" smtClean="0">
                <a:latin typeface="Arial" panose="020B0604020202020204" pitchFamily="34" charset="0"/>
                <a:cs typeface="Arial" panose="020B0604020202020204" pitchFamily="34" charset="0"/>
              </a:rPr>
              <a:t>primary</a:t>
            </a:r>
            <a:r>
              <a:rPr lang="fr-BE" sz="2400" dirty="0" smtClean="0">
                <a:latin typeface="Arial" panose="020B0604020202020204" pitchFamily="34" charset="0"/>
                <a:cs typeface="Arial" panose="020B0604020202020204" pitchFamily="34" charset="0"/>
              </a:rPr>
              <a:t> sources</a:t>
            </a:r>
            <a:r>
              <a:rPr lang="en-BE" sz="2400" dirty="0" smtClean="0">
                <a:latin typeface="Arial" panose="020B0604020202020204" pitchFamily="34" charset="0"/>
                <a:cs typeface="Arial" panose="020B0604020202020204" pitchFamily="34" charset="0"/>
              </a:rPr>
              <a:t> of </a:t>
            </a:r>
            <a:r>
              <a:rPr lang="en-BE" sz="2400" dirty="0">
                <a:latin typeface="Arial" panose="020B0604020202020204" pitchFamily="34" charset="0"/>
                <a:cs typeface="Arial" panose="020B0604020202020204" pitchFamily="34" charset="0"/>
              </a:rPr>
              <a:t>lower quality. Thus, RREH may </a:t>
            </a:r>
            <a:r>
              <a:rPr lang="en-GB" sz="2400" dirty="0">
                <a:latin typeface="Arial" panose="020B0604020202020204" pitchFamily="34" charset="0"/>
                <a:cs typeface="Arial" panose="020B0604020202020204" pitchFamily="34" charset="0"/>
              </a:rPr>
              <a:t>create</a:t>
            </a:r>
            <a:r>
              <a:rPr lang="en-BE" sz="2400" dirty="0">
                <a:latin typeface="Arial" panose="020B0604020202020204" pitchFamily="34" charset="0"/>
                <a:cs typeface="Arial" panose="020B0604020202020204" pitchFamily="34" charset="0"/>
              </a:rPr>
              <a:t> new opportunities</a:t>
            </a:r>
            <a:r>
              <a:rPr lang="fr-BE" sz="2400" dirty="0">
                <a:latin typeface="Arial" panose="020B0604020202020204" pitchFamily="34" charset="0"/>
                <a:cs typeface="Arial" panose="020B0604020202020204" pitchFamily="34" charset="0"/>
              </a:rPr>
              <a:t> for </a:t>
            </a:r>
            <a:r>
              <a:rPr lang="fr-BE" sz="2400" dirty="0" err="1" smtClean="0">
                <a:latin typeface="Arial" panose="020B0604020202020204" pitchFamily="34" charset="0"/>
                <a:cs typeface="Arial" panose="020B0604020202020204" pitchFamily="34" charset="0"/>
              </a:rPr>
              <a:t>decarbonising</a:t>
            </a:r>
            <a:r>
              <a:rPr lang="fr-BE" sz="2400" dirty="0" smtClean="0">
                <a:latin typeface="Arial" panose="020B0604020202020204" pitchFamily="34" charset="0"/>
                <a:cs typeface="Arial" panose="020B0604020202020204" pitchFamily="34" charset="0"/>
              </a:rPr>
              <a:t> </a:t>
            </a:r>
            <a:r>
              <a:rPr lang="fr-BE" sz="2400" dirty="0" err="1" smtClean="0">
                <a:latin typeface="Arial" panose="020B0604020202020204" pitchFamily="34" charset="0"/>
                <a:cs typeface="Arial" panose="020B0604020202020204" pitchFamily="34" charset="0"/>
              </a:rPr>
              <a:t>economies</a:t>
            </a:r>
            <a:r>
              <a:rPr lang="fr-BE" sz="2400" dirty="0" smtClean="0">
                <a:latin typeface="Arial" panose="020B0604020202020204" pitchFamily="34" charset="0"/>
                <a:cs typeface="Arial" panose="020B0604020202020204" pitchFamily="34" charset="0"/>
              </a:rPr>
              <a:t> at </a:t>
            </a:r>
            <a:r>
              <a:rPr lang="fr-BE" sz="2400" dirty="0" smtClean="0">
                <a:latin typeface="Arial" panose="020B0604020202020204" pitchFamily="34" charset="0"/>
                <a:cs typeface="Arial" panose="020B0604020202020204" pitchFamily="34" charset="0"/>
              </a:rPr>
              <a:t>a </a:t>
            </a:r>
            <a:r>
              <a:rPr lang="fr-BE" sz="2400" dirty="0" err="1" smtClean="0">
                <a:latin typeface="Arial" panose="020B0604020202020204" pitchFamily="34" charset="0"/>
                <a:cs typeface="Arial" panose="020B0604020202020204" pitchFamily="34" charset="0"/>
              </a:rPr>
              <a:t>low</a:t>
            </a:r>
            <a:r>
              <a:rPr lang="fr-BE" sz="2400" dirty="0" smtClean="0">
                <a:latin typeface="Arial" panose="020B0604020202020204" pitchFamily="34" charset="0"/>
                <a:cs typeface="Arial" panose="020B0604020202020204" pitchFamily="34" charset="0"/>
              </a:rPr>
              <a:t> </a:t>
            </a:r>
            <a:r>
              <a:rPr lang="fr-BE" sz="2400" dirty="0" err="1" smtClean="0">
                <a:latin typeface="Arial" panose="020B0604020202020204" pitchFamily="34" charset="0"/>
                <a:cs typeface="Arial" panose="020B0604020202020204" pitchFamily="34" charset="0"/>
              </a:rPr>
              <a:t>price</a:t>
            </a:r>
            <a:r>
              <a:rPr lang="fr-BE" sz="2400" dirty="0" smtClean="0">
                <a:latin typeface="Arial" panose="020B0604020202020204" pitchFamily="34" charset="0"/>
                <a:cs typeface="Arial" panose="020B0604020202020204" pitchFamily="34" charset="0"/>
              </a:rPr>
              <a:t>. </a:t>
            </a:r>
            <a:endParaRPr lang="fr-BE"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There is the possibility of producing decarbonized fuels in </a:t>
            </a:r>
            <a:r>
              <a:rPr lang="en-US" sz="2400" dirty="0" smtClean="0">
                <a:latin typeface="Arial" panose="020B0604020202020204" pitchFamily="34" charset="0"/>
                <a:cs typeface="Arial" panose="020B0604020202020204" pitchFamily="34" charset="0"/>
              </a:rPr>
              <a:t>an RREH </a:t>
            </a:r>
            <a:r>
              <a:rPr lang="en-US" sz="2400" dirty="0">
                <a:latin typeface="Arial" panose="020B0604020202020204" pitchFamily="34" charset="0"/>
                <a:cs typeface="Arial" panose="020B0604020202020204" pitchFamily="34" charset="0"/>
              </a:rPr>
              <a:t>such as H2 or NH3 but also </a:t>
            </a:r>
            <a:r>
              <a:rPr lang="en-US" sz="2400" b="1" dirty="0" smtClean="0">
                <a:latin typeface="Arial" panose="020B0604020202020204" pitchFamily="34" charset="0"/>
                <a:cs typeface="Arial" panose="020B0604020202020204" pitchFamily="34" charset="0"/>
              </a:rPr>
              <a:t>non-</a:t>
            </a:r>
            <a:r>
              <a:rPr lang="en-US" sz="2400" b="1" dirty="0" err="1" smtClean="0">
                <a:latin typeface="Arial" panose="020B0604020202020204" pitchFamily="34" charset="0"/>
                <a:cs typeface="Arial" panose="020B0604020202020204" pitchFamily="34" charset="0"/>
              </a:rPr>
              <a:t>decarbonised</a:t>
            </a:r>
            <a:r>
              <a:rPr lang="en-US" sz="2400"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but</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CO2-neutral fuels</a:t>
            </a:r>
            <a:r>
              <a:rPr lang="en-US" sz="2400" dirty="0">
                <a:latin typeface="Arial" panose="020B0604020202020204" pitchFamily="34" charset="0"/>
                <a:cs typeface="Arial" panose="020B0604020202020204" pitchFamily="34" charset="0"/>
              </a:rPr>
              <a:t> using, for  example, a combination of direct air capture (DAC), electrolysis and Fischer-</a:t>
            </a:r>
            <a:r>
              <a:rPr lang="en-US" sz="2400" dirty="0" err="1">
                <a:latin typeface="Arial" panose="020B0604020202020204" pitchFamily="34" charset="0"/>
                <a:cs typeface="Arial" panose="020B0604020202020204" pitchFamily="34" charset="0"/>
              </a:rPr>
              <a:t>Tropsch</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technologies. Immense </a:t>
            </a:r>
            <a:r>
              <a:rPr lang="en-US" sz="2400" dirty="0" smtClean="0">
                <a:latin typeface="Arial" panose="020B0604020202020204" pitchFamily="34" charset="0"/>
                <a:cs typeface="Arial" panose="020B0604020202020204" pitchFamily="34" charset="0"/>
              </a:rPr>
              <a:t>opportunities exist </a:t>
            </a:r>
            <a:r>
              <a:rPr lang="en-US" sz="2400" dirty="0" smtClean="0">
                <a:latin typeface="Arial" panose="020B0604020202020204" pitchFamily="34" charset="0"/>
                <a:cs typeface="Arial" panose="020B0604020202020204" pitchFamily="34" charset="0"/>
              </a:rPr>
              <a:t>for </a:t>
            </a:r>
            <a:r>
              <a:rPr lang="en-US" sz="2400" dirty="0" err="1" smtClean="0">
                <a:latin typeface="Arial" panose="020B0604020202020204" pitchFamily="34" charset="0"/>
                <a:cs typeface="Arial" panose="020B0604020202020204" pitchFamily="34" charset="0"/>
              </a:rPr>
              <a:t>decarbonising</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difficult sectors, such as the aviation. </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RREH can be built very quickly, in parallel, in many places around the world using the same technology and can </a:t>
            </a:r>
            <a:r>
              <a:rPr lang="en-US" sz="2400" dirty="0" smtClean="0">
                <a:latin typeface="Arial" panose="020B0604020202020204" pitchFamily="34" charset="0"/>
                <a:cs typeface="Arial" panose="020B0604020202020204" pitchFamily="34" charset="0"/>
              </a:rPr>
              <a:t>also benefit </a:t>
            </a:r>
            <a:r>
              <a:rPr lang="en-US" sz="2400" dirty="0">
                <a:latin typeface="Arial" panose="020B0604020202020204" pitchFamily="34" charset="0"/>
                <a:cs typeface="Arial" panose="020B0604020202020204" pitchFamily="34" charset="0"/>
              </a:rPr>
              <a:t>local communities.</a:t>
            </a:r>
          </a:p>
        </p:txBody>
      </p:sp>
      <p:sp>
        <p:nvSpPr>
          <p:cNvPr id="7" name="Title 1">
            <a:extLst>
              <a:ext uri="{FF2B5EF4-FFF2-40B4-BE49-F238E27FC236}">
                <a16:creationId xmlns:a16="http://schemas.microsoft.com/office/drawing/2014/main" id="{54DB26A4-C37F-0D02-5603-D6709B2B50EE}"/>
              </a:ext>
            </a:extLst>
          </p:cNvPr>
          <p:cNvSpPr>
            <a:spLocks noGrp="1"/>
          </p:cNvSpPr>
          <p:nvPr>
            <p:ph type="title"/>
          </p:nvPr>
        </p:nvSpPr>
        <p:spPr>
          <a:xfrm>
            <a:off x="510458" y="-43074"/>
            <a:ext cx="11501284" cy="1325563"/>
          </a:xfrm>
        </p:spPr>
        <p:txBody>
          <a:bodyPr>
            <a:normAutofit/>
          </a:bodyPr>
          <a:lstStyle/>
          <a:p>
            <a:r>
              <a:rPr lang="fr-BE" sz="3500" b="1" dirty="0" err="1">
                <a:latin typeface="Arial" panose="020B0604020202020204" pitchFamily="34" charset="0"/>
                <a:cs typeface="Arial" panose="020B0604020202020204" pitchFamily="34" charset="0"/>
              </a:rPr>
              <a:t>Why</a:t>
            </a:r>
            <a:r>
              <a:rPr lang="fr-BE" sz="3500" b="1" dirty="0">
                <a:latin typeface="Arial" panose="020B0604020202020204" pitchFamily="34" charset="0"/>
                <a:cs typeface="Arial" panose="020B0604020202020204" pitchFamily="34" charset="0"/>
              </a:rPr>
              <a:t> </a:t>
            </a:r>
            <a:r>
              <a:rPr lang="fr-BE" sz="3500" b="1" dirty="0" smtClean="0">
                <a:latin typeface="Arial" panose="020B0604020202020204" pitchFamily="34" charset="0"/>
                <a:cs typeface="Arial" panose="020B0604020202020204" pitchFamily="34" charset="0"/>
              </a:rPr>
              <a:t>RREH </a:t>
            </a:r>
            <a:r>
              <a:rPr lang="fr-BE" sz="3500" b="1" dirty="0" err="1" smtClean="0">
                <a:latin typeface="Arial" panose="020B0604020202020204" pitchFamily="34" charset="0"/>
                <a:cs typeface="Arial" panose="020B0604020202020204" pitchFamily="34" charset="0"/>
              </a:rPr>
              <a:t>is</a:t>
            </a:r>
            <a:r>
              <a:rPr lang="fr-BE" sz="3500" b="1" dirty="0" smtClean="0">
                <a:latin typeface="Arial" panose="020B0604020202020204" pitchFamily="34" charset="0"/>
                <a:cs typeface="Arial" panose="020B0604020202020204" pitchFamily="34" charset="0"/>
              </a:rPr>
              <a:t> the new hot </a:t>
            </a:r>
            <a:r>
              <a:rPr lang="fr-BE" sz="3500" b="1" dirty="0" err="1" smtClean="0">
                <a:latin typeface="Arial" panose="020B0604020202020204" pitchFamily="34" charset="0"/>
                <a:cs typeface="Arial" panose="020B0604020202020204" pitchFamily="34" charset="0"/>
              </a:rPr>
              <a:t>thing</a:t>
            </a:r>
            <a:r>
              <a:rPr lang="fr-BE" sz="3500" b="1" dirty="0" smtClean="0">
                <a:latin typeface="Arial" panose="020B0604020202020204" pitchFamily="34" charset="0"/>
                <a:cs typeface="Arial" panose="020B0604020202020204" pitchFamily="34" charset="0"/>
              </a:rPr>
              <a:t> in the </a:t>
            </a:r>
            <a:r>
              <a:rPr lang="fr-BE" sz="3500" b="1" dirty="0" err="1" smtClean="0">
                <a:latin typeface="Arial" panose="020B0604020202020204" pitchFamily="34" charset="0"/>
                <a:cs typeface="Arial" panose="020B0604020202020204" pitchFamily="34" charset="0"/>
              </a:rPr>
              <a:t>energy</a:t>
            </a:r>
            <a:r>
              <a:rPr lang="fr-BE" sz="3500" b="1" dirty="0" smtClean="0">
                <a:latin typeface="Arial" panose="020B0604020202020204" pitchFamily="34" charset="0"/>
                <a:cs typeface="Arial" panose="020B0604020202020204" pitchFamily="34" charset="0"/>
              </a:rPr>
              <a:t> </a:t>
            </a:r>
            <a:r>
              <a:rPr lang="fr-BE" sz="3500" b="1" dirty="0" err="1" smtClean="0">
                <a:latin typeface="Arial" panose="020B0604020202020204" pitchFamily="34" charset="0"/>
                <a:cs typeface="Arial" panose="020B0604020202020204" pitchFamily="34" charset="0"/>
              </a:rPr>
              <a:t>sector</a:t>
            </a:r>
            <a:r>
              <a:rPr lang="fr-BE" sz="3500" b="1" dirty="0" smtClean="0">
                <a:latin typeface="Arial" panose="020B0604020202020204" pitchFamily="34" charset="0"/>
                <a:cs typeface="Arial" panose="020B0604020202020204" pitchFamily="34" charset="0"/>
              </a:rPr>
              <a:t>?  </a:t>
            </a:r>
            <a:endParaRPr lang="en-BE" sz="35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7B901DA-455B-8E27-37FB-1CA397F7DC48}"/>
              </a:ext>
            </a:extLst>
          </p:cNvPr>
          <p:cNvSpPr>
            <a:spLocks noGrp="1"/>
          </p:cNvSpPr>
          <p:nvPr>
            <p:ph type="sldNum" sz="quarter" idx="12"/>
          </p:nvPr>
        </p:nvSpPr>
        <p:spPr/>
        <p:txBody>
          <a:bodyPr/>
          <a:lstStyle/>
          <a:p>
            <a:fld id="{9A6CBC55-3C3B-5B4E-A71F-EACC198AEE86}" type="slidenum">
              <a:rPr lang="en-BE" smtClean="0"/>
              <a:t>26</a:t>
            </a:fld>
            <a:endParaRPr lang="en-BE"/>
          </a:p>
        </p:txBody>
      </p:sp>
      <p:sp>
        <p:nvSpPr>
          <p:cNvPr id="4" name="Rectangle 3"/>
          <p:cNvSpPr/>
          <p:nvPr/>
        </p:nvSpPr>
        <p:spPr>
          <a:xfrm>
            <a:off x="474406" y="6198255"/>
            <a:ext cx="10647107" cy="523220"/>
          </a:xfrm>
          <a:prstGeom prst="rect">
            <a:avLst/>
          </a:prstGeom>
        </p:spPr>
        <p:txBody>
          <a:bodyPr wrap="square">
            <a:spAutoFit/>
          </a:bodyPr>
          <a:lstStyle/>
          <a:p>
            <a:pPr algn="just"/>
            <a:r>
              <a:rPr lang="en-GB" sz="1400" dirty="0" smtClean="0">
                <a:latin typeface="Arial" panose="020B0604020202020204" pitchFamily="34" charset="0"/>
                <a:cs typeface="Arial" panose="020B0604020202020204" pitchFamily="34" charset="0"/>
              </a:rPr>
              <a:t>More on those RREH in: </a:t>
            </a:r>
            <a:r>
              <a:rPr lang="en-GB" sz="1400" dirty="0" err="1" smtClean="0">
                <a:latin typeface="Arial" panose="020B0604020202020204" pitchFamily="34" charset="0"/>
                <a:cs typeface="Arial" panose="020B0604020202020204" pitchFamily="34" charset="0"/>
              </a:rPr>
              <a:t>Dachet</a:t>
            </a:r>
            <a:r>
              <a:rPr lang="en-GB" sz="1400" dirty="0">
                <a:latin typeface="Arial" panose="020B0604020202020204" pitchFamily="34" charset="0"/>
                <a:cs typeface="Arial" panose="020B0604020202020204" pitchFamily="34" charset="0"/>
              </a:rPr>
              <a:t>, V., </a:t>
            </a:r>
            <a:r>
              <a:rPr lang="en-GB" sz="1400" dirty="0" err="1">
                <a:latin typeface="Arial" panose="020B0604020202020204" pitchFamily="34" charset="0"/>
                <a:cs typeface="Arial" panose="020B0604020202020204" pitchFamily="34" charset="0"/>
              </a:rPr>
              <a:t>Lokotar</a:t>
            </a:r>
            <a:r>
              <a:rPr lang="en-GB" sz="1400" dirty="0">
                <a:latin typeface="Arial" panose="020B0604020202020204" pitchFamily="34" charset="0"/>
                <a:cs typeface="Arial" panose="020B0604020202020204" pitchFamily="34" charset="0"/>
              </a:rPr>
              <a:t>, I., &amp; Ernst, D. (2024). </a:t>
            </a:r>
            <a:r>
              <a:rPr lang="en-GB" sz="1400" b="1" dirty="0">
                <a:latin typeface="Arial" panose="020B0604020202020204" pitchFamily="34" charset="0"/>
                <a:cs typeface="Arial" panose="020B0604020202020204" pitchFamily="34" charset="0"/>
              </a:rPr>
              <a:t>Remote renewable energy hubs: A leadership opportunity that Europe must seize</a:t>
            </a:r>
            <a:r>
              <a:rPr lang="en-GB"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Confrontations Europe</a:t>
            </a:r>
            <a:r>
              <a:rPr lang="en-GB"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3"/>
              </a:rPr>
              <a:t>https://hdl.handle.net/2268/318392</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248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Diagram&#10;&#10;Description automatically generated">
            <a:extLst>
              <a:ext uri="{FF2B5EF4-FFF2-40B4-BE49-F238E27FC236}">
                <a16:creationId xmlns:a16="http://schemas.microsoft.com/office/drawing/2014/main" id="{DB349631-591F-85A9-B1D7-496F7371DD6B}"/>
              </a:ext>
            </a:extLst>
          </p:cNvPr>
          <p:cNvPicPr>
            <a:picLocks noChangeAspect="1"/>
          </p:cNvPicPr>
          <p:nvPr/>
        </p:nvPicPr>
        <p:blipFill>
          <a:blip r:embed="rId2"/>
          <a:stretch>
            <a:fillRect/>
          </a:stretch>
        </p:blipFill>
        <p:spPr>
          <a:xfrm>
            <a:off x="2133600" y="1049352"/>
            <a:ext cx="8115300" cy="5480368"/>
          </a:xfrm>
          <a:prstGeom prst="rect">
            <a:avLst/>
          </a:prstGeom>
        </p:spPr>
      </p:pic>
      <p:sp>
        <p:nvSpPr>
          <p:cNvPr id="3" name="Title 1">
            <a:extLst>
              <a:ext uri="{FF2B5EF4-FFF2-40B4-BE49-F238E27FC236}">
                <a16:creationId xmlns:a16="http://schemas.microsoft.com/office/drawing/2014/main" id="{54DB26A4-C37F-0D02-5603-D6709B2B50EE}"/>
              </a:ext>
            </a:extLst>
          </p:cNvPr>
          <p:cNvSpPr txBox="1">
            <a:spLocks/>
          </p:cNvSpPr>
          <p:nvPr/>
        </p:nvSpPr>
        <p:spPr>
          <a:xfrm>
            <a:off x="1609623" y="135887"/>
            <a:ext cx="11049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500" b="1" dirty="0" smtClean="0">
                <a:latin typeface="Arial" panose="020B0604020202020204" pitchFamily="34" charset="0"/>
                <a:cs typeface="Arial" panose="020B0604020202020204" pitchFamily="34" charset="0"/>
              </a:rPr>
              <a:t>An </a:t>
            </a:r>
            <a:r>
              <a:rPr lang="fr-BE" sz="3500" b="1" dirty="0" err="1" smtClean="0">
                <a:latin typeface="Arial" panose="020B0604020202020204" pitchFamily="34" charset="0"/>
                <a:cs typeface="Arial" panose="020B0604020202020204" pitchFamily="34" charset="0"/>
              </a:rPr>
              <a:t>example</a:t>
            </a:r>
            <a:r>
              <a:rPr lang="fr-BE" sz="3500" b="1" dirty="0" smtClean="0">
                <a:latin typeface="Arial" panose="020B0604020202020204" pitchFamily="34" charset="0"/>
                <a:cs typeface="Arial" panose="020B0604020202020204" pitchFamily="34" charset="0"/>
              </a:rPr>
              <a:t> of </a:t>
            </a:r>
            <a:r>
              <a:rPr lang="fr-BE" sz="3500" b="1" dirty="0" smtClean="0">
                <a:latin typeface="Arial" panose="020B0604020202020204" pitchFamily="34" charset="0"/>
                <a:cs typeface="Arial" panose="020B0604020202020204" pitchFamily="34" charset="0"/>
              </a:rPr>
              <a:t>a RREH </a:t>
            </a:r>
            <a:r>
              <a:rPr lang="fr-BE" sz="3500" b="1" dirty="0" smtClean="0">
                <a:latin typeface="Arial" panose="020B0604020202020204" pitchFamily="34" charset="0"/>
                <a:cs typeface="Arial" panose="020B0604020202020204" pitchFamily="34" charset="0"/>
              </a:rPr>
              <a:t>for CH4 production</a:t>
            </a:r>
            <a:endParaRPr lang="en-BE"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713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03408" y="615297"/>
            <a:ext cx="6213469" cy="5744678"/>
          </a:xfrm>
          <a:prstGeom prst="rect">
            <a:avLst/>
          </a:prstGeom>
        </p:spPr>
      </p:pic>
      <p:sp>
        <p:nvSpPr>
          <p:cNvPr id="3" name="TextBox 2">
            <a:extLst>
              <a:ext uri="{FF2B5EF4-FFF2-40B4-BE49-F238E27FC236}">
                <a16:creationId xmlns:a16="http://schemas.microsoft.com/office/drawing/2014/main" id="{D186CC14-CBA9-F6E5-4E9D-96F4D34D1F62}"/>
              </a:ext>
            </a:extLst>
          </p:cNvPr>
          <p:cNvSpPr txBox="1">
            <a:spLocks/>
          </p:cNvSpPr>
          <p:nvPr/>
        </p:nvSpPr>
        <p:spPr>
          <a:xfrm>
            <a:off x="7863757" y="1152638"/>
            <a:ext cx="3972643" cy="466999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Many RREH projects are already appearing for the synthesis of NH3, which is the cheapest energy-rich molecule to produce in those hubs.</a:t>
            </a:r>
            <a:endParaRPr lang="en-US" sz="2600" dirty="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NH3 is very important for food production since it is widely </a:t>
            </a:r>
            <a:r>
              <a:rPr lang="en-US" sz="2600" dirty="0">
                <a:latin typeface="Arial" panose="020B0604020202020204" pitchFamily="34" charset="0"/>
                <a:cs typeface="Arial" panose="020B0604020202020204" pitchFamily="34" charset="0"/>
              </a:rPr>
              <a:t>used </a:t>
            </a:r>
            <a:r>
              <a:rPr lang="en-US" sz="2600" dirty="0" smtClean="0">
                <a:latin typeface="Arial" panose="020B0604020202020204" pitchFamily="34" charset="0"/>
                <a:cs typeface="Arial" panose="020B0604020202020204" pitchFamily="34" charset="0"/>
              </a:rPr>
              <a:t>for nitrogen fertilizer production. </a:t>
            </a:r>
          </a:p>
          <a:p>
            <a:pPr marL="0" indent="0">
              <a:buNone/>
            </a:pPr>
            <a:r>
              <a:rPr lang="en-US" sz="2600" dirty="0" smtClean="0">
                <a:latin typeface="Arial" panose="020B0604020202020204" pitchFamily="34" charset="0"/>
                <a:cs typeface="Arial" panose="020B0604020202020204" pitchFamily="34" charset="0"/>
              </a:rPr>
              <a:t>For now, it is mostly </a:t>
            </a:r>
            <a:r>
              <a:rPr lang="en-US" sz="2600" dirty="0" err="1" smtClean="0">
                <a:latin typeface="Arial" panose="020B0604020202020204" pitchFamily="34" charset="0"/>
                <a:cs typeface="Arial" panose="020B0604020202020204" pitchFamily="34" charset="0"/>
              </a:rPr>
              <a:t>synthesised</a:t>
            </a:r>
            <a:r>
              <a:rPr lang="en-US"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from CH4</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354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560720" y="299951"/>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smtClean="0">
                <a:latin typeface="Arial" panose="020B0604020202020204" pitchFamily="34" charset="0"/>
                <a:cs typeface="Arial" panose="020B0604020202020204" pitchFamily="34" charset="0"/>
              </a:rPr>
              <a:t>Consequences of Event 4</a:t>
            </a:r>
            <a:br>
              <a:rPr lang="en-US" sz="5200" b="1" dirty="0" smtClean="0">
                <a:latin typeface="Arial" panose="020B0604020202020204" pitchFamily="34" charset="0"/>
                <a:cs typeface="Arial" panose="020B0604020202020204" pitchFamily="34" charset="0"/>
              </a:rPr>
            </a:br>
            <a:r>
              <a:rPr lang="en-US" sz="5200" b="1" dirty="0" smtClean="0">
                <a:latin typeface="Arial" panose="020B0604020202020204" pitchFamily="34" charset="0"/>
                <a:cs typeface="Arial" panose="020B0604020202020204" pitchFamily="34" charset="0"/>
              </a:rPr>
              <a:t/>
            </a:r>
            <a:br>
              <a:rPr lang="en-US" sz="5200" b="1"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sp>
        <p:nvSpPr>
          <p:cNvPr id="5" name="Rectangle 4"/>
          <p:cNvSpPr/>
          <p:nvPr/>
        </p:nvSpPr>
        <p:spPr>
          <a:xfrm>
            <a:off x="676440" y="517875"/>
            <a:ext cx="11036968" cy="6093976"/>
          </a:xfrm>
          <a:prstGeom prst="rect">
            <a:avLst/>
          </a:prstGeom>
        </p:spPr>
        <p:txBody>
          <a:bodyPr wrap="square">
            <a:spAutoFit/>
          </a:bodyPr>
          <a:lstStyle/>
          <a:p>
            <a:endParaRPr lang="en-US" sz="2600" dirty="0" smtClean="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RREH will compete directly with the fossil fuel industry </a:t>
            </a:r>
            <a:r>
              <a:rPr lang="en-US" sz="2600" dirty="0" smtClean="0">
                <a:latin typeface="Arial" panose="020B0604020202020204" pitchFamily="34" charset="0"/>
                <a:cs typeface="Arial" panose="020B0604020202020204" pitchFamily="34" charset="0"/>
              </a:rPr>
              <a:t>and, </a:t>
            </a:r>
            <a:r>
              <a:rPr lang="en-US" sz="2600" dirty="0">
                <a:latin typeface="Arial" panose="020B0604020202020204" pitchFamily="34" charset="0"/>
                <a:cs typeface="Arial" panose="020B0604020202020204" pitchFamily="34" charset="0"/>
              </a:rPr>
              <a:t>in </a:t>
            </a:r>
            <a:r>
              <a:rPr lang="en-US" sz="2600" dirty="0" smtClean="0">
                <a:latin typeface="Arial" panose="020B0604020202020204" pitchFamily="34" charset="0"/>
                <a:cs typeface="Arial" panose="020B0604020202020204" pitchFamily="34" charset="0"/>
              </a:rPr>
              <a:t>particular, with this latter one for </a:t>
            </a:r>
            <a:r>
              <a:rPr lang="en-US" sz="2600" dirty="0">
                <a:latin typeface="Arial" panose="020B0604020202020204" pitchFamily="34" charset="0"/>
                <a:cs typeface="Arial" panose="020B0604020202020204" pitchFamily="34" charset="0"/>
              </a:rPr>
              <a:t>the supply of kerosene to the aeronautics sector wishing to </a:t>
            </a:r>
            <a:r>
              <a:rPr lang="en-US" sz="2600" dirty="0" err="1" smtClean="0">
                <a:latin typeface="Arial" panose="020B0604020202020204" pitchFamily="34" charset="0"/>
                <a:cs typeface="Arial" panose="020B0604020202020204" pitchFamily="34" charset="0"/>
              </a:rPr>
              <a:t>decarbonise</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and for the supply of NH3.</a:t>
            </a:r>
          </a:p>
          <a:p>
            <a:endParaRPr lang="en-US" sz="2600" dirty="0" smtClean="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This is very bad news for oil and gas-rich countries, as RREHs benefit directly from falling prices of clean technologies. Since they can be built very quickly and in parallel, they could quickly </a:t>
            </a:r>
            <a:r>
              <a:rPr lang="en-US" sz="2600" dirty="0" smtClean="0">
                <a:latin typeface="Arial" panose="020B0604020202020204" pitchFamily="34" charset="0"/>
                <a:cs typeface="Arial" panose="020B0604020202020204" pitchFamily="34" charset="0"/>
              </a:rPr>
              <a:t>replace major portions of </a:t>
            </a:r>
            <a:r>
              <a:rPr lang="en-US" sz="2600" dirty="0">
                <a:latin typeface="Arial" panose="020B0604020202020204" pitchFamily="34" charset="0"/>
                <a:cs typeface="Arial" panose="020B0604020202020204" pitchFamily="34" charset="0"/>
              </a:rPr>
              <a:t>the upstream sector of the fossil fuel industry</a:t>
            </a:r>
            <a:r>
              <a:rPr lang="en-US" sz="2600" dirty="0" smtClean="0">
                <a:latin typeface="Arial" panose="020B0604020202020204" pitchFamily="34" charset="0"/>
                <a:cs typeface="Arial" panose="020B0604020202020204" pitchFamily="34" charset="0"/>
              </a:rPr>
              <a:t>.</a:t>
            </a:r>
          </a:p>
          <a:p>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Oil- </a:t>
            </a:r>
            <a:r>
              <a:rPr lang="en-US" sz="2600" dirty="0" smtClean="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gas-rich </a:t>
            </a:r>
            <a:r>
              <a:rPr lang="en-US" sz="2600" dirty="0" smtClean="0">
                <a:latin typeface="Arial" panose="020B0604020202020204" pitchFamily="34" charset="0"/>
                <a:cs typeface="Arial" panose="020B0604020202020204" pitchFamily="34" charset="0"/>
              </a:rPr>
              <a:t>nations may </a:t>
            </a:r>
            <a:r>
              <a:rPr lang="en-US" sz="2600" dirty="0" smtClean="0">
                <a:latin typeface="Arial" panose="020B0604020202020204" pitchFamily="34" charset="0"/>
                <a:cs typeface="Arial" panose="020B0604020202020204" pitchFamily="34" charset="0"/>
              </a:rPr>
              <a:t>lose a considerable amount of their </a:t>
            </a:r>
            <a:r>
              <a:rPr lang="en-US" sz="2600" dirty="0" smtClean="0">
                <a:latin typeface="Arial" panose="020B0604020202020204" pitchFamily="34" charset="0"/>
                <a:cs typeface="Arial" panose="020B0604020202020204" pitchFamily="34" charset="0"/>
              </a:rPr>
              <a:t>wealth </a:t>
            </a:r>
            <a:r>
              <a:rPr lang="en-US" sz="2600" dirty="0" smtClean="0">
                <a:latin typeface="Arial" panose="020B0604020202020204" pitchFamily="34" charset="0"/>
                <a:cs typeface="Arial" panose="020B0604020202020204" pitchFamily="34" charset="0"/>
              </a:rPr>
              <a:t>due to </a:t>
            </a:r>
            <a:r>
              <a:rPr lang="en-US" sz="2600" dirty="0" smtClean="0">
                <a:latin typeface="Arial" panose="020B0604020202020204" pitchFamily="34" charset="0"/>
                <a:cs typeface="Arial" panose="020B0604020202020204" pitchFamily="34" charset="0"/>
              </a:rPr>
              <a:t>the rise of </a:t>
            </a:r>
            <a:r>
              <a:rPr lang="en-US" sz="2600" dirty="0" smtClean="0">
                <a:latin typeface="Arial" panose="020B0604020202020204" pitchFamily="34" charset="0"/>
                <a:cs typeface="Arial" panose="020B0604020202020204" pitchFamily="34" charset="0"/>
              </a:rPr>
              <a:t>RREHs, and </a:t>
            </a:r>
            <a:r>
              <a:rPr lang="en-US" sz="2600" b="1" dirty="0" smtClean="0">
                <a:latin typeface="Arial" panose="020B0604020202020204" pitchFamily="34" charset="0"/>
                <a:cs typeface="Arial" panose="020B0604020202020204" pitchFamily="34" charset="0"/>
              </a:rPr>
              <a:t>more rapidly that they may have anticipated</a:t>
            </a:r>
            <a:r>
              <a:rPr lang="en-US" sz="2600" dirty="0" smtClean="0">
                <a:latin typeface="Arial" panose="020B0604020202020204" pitchFamily="34" charset="0"/>
                <a:cs typeface="Arial" panose="020B0604020202020204" pitchFamily="34" charset="0"/>
              </a:rPr>
              <a:t>. This may swiftly reshape </a:t>
            </a:r>
            <a:r>
              <a:rPr lang="en-US" sz="2600" dirty="0" smtClean="0">
                <a:latin typeface="Arial" panose="020B0604020202020204" pitchFamily="34" charset="0"/>
                <a:cs typeface="Arial" panose="020B0604020202020204" pitchFamily="34" charset="0"/>
              </a:rPr>
              <a:t>the balance of power between many nations.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646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25B37-1214-7CCC-2BF2-075B014F1FD2}"/>
              </a:ext>
            </a:extLst>
          </p:cNvPr>
          <p:cNvSpPr>
            <a:spLocks noGrp="1"/>
          </p:cNvSpPr>
          <p:nvPr>
            <p:ph type="title"/>
          </p:nvPr>
        </p:nvSpPr>
        <p:spPr/>
        <p:txBody>
          <a:bodyPr>
            <a:normAutofit/>
          </a:bodyPr>
          <a:lstStyle/>
          <a:p>
            <a:pPr algn="ctr"/>
            <a:r>
              <a:rPr lang="en-US" sz="3900" b="1" dirty="0">
                <a:latin typeface="Arial" panose="020B0604020202020204" pitchFamily="34" charset="0"/>
                <a:cs typeface="Arial" panose="020B0604020202020204" pitchFamily="34" charset="0"/>
              </a:rPr>
              <a:t>Why </a:t>
            </a:r>
            <a:r>
              <a:rPr lang="en-US" sz="3900" b="1" dirty="0" smtClean="0">
                <a:latin typeface="Arial" panose="020B0604020202020204" pitchFamily="34" charset="0"/>
                <a:cs typeface="Arial" panose="020B0604020202020204" pitchFamily="34" charset="0"/>
              </a:rPr>
              <a:t>adopting </a:t>
            </a:r>
            <a:r>
              <a:rPr lang="en-US" sz="3900" b="1" dirty="0">
                <a:latin typeface="Arial" panose="020B0604020202020204" pitchFamily="34" charset="0"/>
                <a:cs typeface="Arial" panose="020B0604020202020204" pitchFamily="34" charset="0"/>
              </a:rPr>
              <a:t>a realist </a:t>
            </a:r>
            <a:r>
              <a:rPr lang="en-US" sz="3900" b="1" dirty="0" smtClean="0">
                <a:latin typeface="Arial" panose="020B0604020202020204" pitchFamily="34" charset="0"/>
                <a:cs typeface="Arial" panose="020B0604020202020204" pitchFamily="34" charset="0"/>
              </a:rPr>
              <a:t>approach? </a:t>
            </a:r>
            <a:r>
              <a:rPr lang="fr-BE" sz="3900" b="1" dirty="0">
                <a:effectLst/>
                <a:latin typeface="Arial" panose="020B0604020202020204" pitchFamily="34" charset="0"/>
                <a:ea typeface="Times New Roman" panose="02020603050405020304" pitchFamily="18" charset="0"/>
                <a:cs typeface="Arial" panose="020B0604020202020204" pitchFamily="34" charset="0"/>
              </a:rPr>
              <a:t/>
            </a:r>
            <a:br>
              <a:rPr lang="fr-BE" sz="3900" b="1" dirty="0">
                <a:effectLst/>
                <a:latin typeface="Arial" panose="020B0604020202020204" pitchFamily="34" charset="0"/>
                <a:ea typeface="Times New Roman" panose="02020603050405020304" pitchFamily="18" charset="0"/>
                <a:cs typeface="Arial" panose="020B0604020202020204" pitchFamily="34" charset="0"/>
              </a:rPr>
            </a:br>
            <a:endParaRPr lang="fr-BE" sz="39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03C792CB-982B-5D48-6489-160B73C31CE5}"/>
              </a:ext>
            </a:extLst>
          </p:cNvPr>
          <p:cNvSpPr>
            <a:spLocks noGrp="1"/>
          </p:cNvSpPr>
          <p:nvPr>
            <p:ph idx="1"/>
          </p:nvPr>
        </p:nvSpPr>
        <p:spPr>
          <a:xfrm>
            <a:off x="660400" y="1396254"/>
            <a:ext cx="11038114" cy="5227249"/>
          </a:xfrm>
        </p:spPr>
        <p:txBody>
          <a:bodyPr>
            <a:normAutofit/>
          </a:bodyPr>
          <a:lstStyle/>
          <a:p>
            <a:pPr marL="0" indent="0" algn="just">
              <a:lnSpc>
                <a:spcPct val="100000"/>
              </a:lnSpc>
              <a:spcAft>
                <a:spcPts val="800"/>
              </a:spcAft>
              <a:buNone/>
            </a:pPr>
            <a:r>
              <a:rPr lang="en-US" sz="2600" dirty="0">
                <a:latin typeface="Arial" panose="020B0604020202020204" pitchFamily="34" charset="0"/>
                <a:ea typeface="Times New Roman" panose="02020603050405020304" pitchFamily="18" charset="0"/>
                <a:cs typeface="Arial" panose="020B0604020202020204" pitchFamily="34" charset="0"/>
              </a:rPr>
              <a:t>All over the world, conflicts have resurfaced. Threats are increasing everywhere. Several great powers (China, Russia, Turkey, Iran, </a:t>
            </a:r>
            <a:r>
              <a:rPr lang="en-US" sz="2600" dirty="0" err="1" smtClean="0">
                <a:latin typeface="Arial" panose="020B0604020202020204" pitchFamily="34" charset="0"/>
                <a:ea typeface="Times New Roman" panose="02020603050405020304" pitchFamily="18" charset="0"/>
                <a:cs typeface="Arial" panose="020B0604020202020204" pitchFamily="34" charset="0"/>
              </a:rPr>
              <a:t>etc</a:t>
            </a:r>
            <a:r>
              <a:rPr lang="en-US" sz="2600" dirty="0" smtClean="0">
                <a:latin typeface="Arial" panose="020B0604020202020204" pitchFamily="34" charset="0"/>
                <a:ea typeface="Times New Roman" panose="02020603050405020304" pitchFamily="18" charset="0"/>
                <a:cs typeface="Arial" panose="020B0604020202020204" pitchFamily="34" charset="0"/>
              </a:rPr>
              <a:t>) are waging war and have been making </a:t>
            </a:r>
            <a:r>
              <a:rPr lang="en-US" sz="2600" dirty="0">
                <a:latin typeface="Arial" panose="020B0604020202020204" pitchFamily="34" charset="0"/>
                <a:ea typeface="Times New Roman" panose="02020603050405020304" pitchFamily="18" charset="0"/>
                <a:cs typeface="Arial" panose="020B0604020202020204" pitchFamily="34" charset="0"/>
              </a:rPr>
              <a:t>virulent declarations against </a:t>
            </a:r>
            <a:r>
              <a:rPr lang="en-US" sz="2600" dirty="0" smtClean="0">
                <a:latin typeface="Arial" panose="020B0604020202020204" pitchFamily="34" charset="0"/>
                <a:ea typeface="Times New Roman" panose="02020603050405020304" pitchFamily="18" charset="0"/>
                <a:cs typeface="Arial" panose="020B0604020202020204" pitchFamily="34" charset="0"/>
              </a:rPr>
              <a:t>“the West”, </a:t>
            </a:r>
            <a:r>
              <a:rPr lang="en-US" sz="2600" dirty="0" smtClean="0">
                <a:latin typeface="Arial" panose="020B0604020202020204" pitchFamily="34" charset="0"/>
                <a:ea typeface="Times New Roman" panose="02020603050405020304" pitchFamily="18" charset="0"/>
                <a:cs typeface="Arial" panose="020B0604020202020204" pitchFamily="34" charset="0"/>
              </a:rPr>
              <a:t>“</a:t>
            </a:r>
            <a:r>
              <a:rPr lang="en-US" sz="2600" dirty="0" smtClean="0">
                <a:latin typeface="Arial" panose="020B0604020202020204" pitchFamily="34" charset="0"/>
                <a:ea typeface="Times New Roman" panose="02020603050405020304" pitchFamily="18" charset="0"/>
                <a:cs typeface="Arial" panose="020B0604020202020204" pitchFamily="34" charset="0"/>
              </a:rPr>
              <a:t>liberal democracy” </a:t>
            </a:r>
            <a:r>
              <a:rPr lang="en-US" sz="2600" dirty="0">
                <a:latin typeface="Arial" panose="020B0604020202020204" pitchFamily="34" charset="0"/>
                <a:ea typeface="Times New Roman" panose="02020603050405020304" pitchFamily="18" charset="0"/>
                <a:cs typeface="Arial" panose="020B0604020202020204" pitchFamily="34" charset="0"/>
              </a:rPr>
              <a:t>and the </a:t>
            </a:r>
            <a:r>
              <a:rPr lang="en-US" sz="2600" dirty="0" smtClean="0">
                <a:latin typeface="Arial" panose="020B0604020202020204" pitchFamily="34" charset="0"/>
                <a:ea typeface="Times New Roman" panose="02020603050405020304" pitchFamily="18" charset="0"/>
                <a:cs typeface="Arial" panose="020B0604020202020204" pitchFamily="34" charset="0"/>
              </a:rPr>
              <a:t>“moralism </a:t>
            </a:r>
            <a:r>
              <a:rPr lang="en-US" sz="2600" dirty="0">
                <a:latin typeface="Arial" panose="020B0604020202020204" pitchFamily="34" charset="0"/>
                <a:ea typeface="Times New Roman" panose="02020603050405020304" pitchFamily="18" charset="0"/>
                <a:cs typeface="Arial" panose="020B0604020202020204" pitchFamily="34" charset="0"/>
              </a:rPr>
              <a:t>of human </a:t>
            </a:r>
            <a:r>
              <a:rPr lang="en-US" sz="2600" dirty="0" smtClean="0">
                <a:latin typeface="Arial" panose="020B0604020202020204" pitchFamily="34" charset="0"/>
                <a:ea typeface="Times New Roman" panose="02020603050405020304" pitchFamily="18" charset="0"/>
                <a:cs typeface="Arial" panose="020B0604020202020204" pitchFamily="34" charset="0"/>
              </a:rPr>
              <a:t>rights”. </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None/>
            </a:pPr>
            <a:r>
              <a:rPr lang="en-US" sz="2600" dirty="0">
                <a:latin typeface="Arial" panose="020B0604020202020204" pitchFamily="34" charset="0"/>
                <a:cs typeface="Arial" panose="020B0604020202020204" pitchFamily="34" charset="0"/>
              </a:rPr>
              <a:t>If </a:t>
            </a:r>
            <a:r>
              <a:rPr lang="en-US" sz="2600" dirty="0" smtClean="0">
                <a:latin typeface="Arial" panose="020B0604020202020204" pitchFamily="34" charset="0"/>
                <a:cs typeface="Arial" panose="020B0604020202020204" pitchFamily="34" charset="0"/>
              </a:rPr>
              <a:t>the EU </a:t>
            </a:r>
            <a:r>
              <a:rPr lang="en-US" sz="2600" dirty="0">
                <a:latin typeface="Arial" panose="020B0604020202020204" pitchFamily="34" charset="0"/>
                <a:cs typeface="Arial" panose="020B0604020202020204" pitchFamily="34" charset="0"/>
              </a:rPr>
              <a:t>wants to continue to defend its democratic ideals, </a:t>
            </a:r>
            <a:r>
              <a:rPr lang="en-US" sz="2600" dirty="0" smtClean="0">
                <a:latin typeface="Arial" panose="020B0604020202020204" pitchFamily="34" charset="0"/>
                <a:cs typeface="Arial" panose="020B0604020202020204" pitchFamily="34" charset="0"/>
              </a:rPr>
              <a:t>it </a:t>
            </a:r>
            <a:r>
              <a:rPr lang="en-US" sz="2600" dirty="0">
                <a:latin typeface="Arial" panose="020B0604020202020204" pitchFamily="34" charset="0"/>
                <a:cs typeface="Arial" panose="020B0604020202020204" pitchFamily="34" charset="0"/>
              </a:rPr>
              <a:t>must become a great power again, which means a great economic, industrial and military power (with all the technology that implies). In such a context, it seems obvious that its energy policy, </a:t>
            </a:r>
            <a:r>
              <a:rPr lang="en-US" sz="2600" b="1" dirty="0">
                <a:latin typeface="Arial" panose="020B0604020202020204" pitchFamily="34" charset="0"/>
                <a:cs typeface="Arial" panose="020B0604020202020204" pitchFamily="34" charset="0"/>
              </a:rPr>
              <a:t>the success of which will condition its status as a great power</a:t>
            </a:r>
            <a:r>
              <a:rPr lang="en-US" sz="2600" dirty="0">
                <a:latin typeface="Arial" panose="020B0604020202020204" pitchFamily="34" charset="0"/>
                <a:cs typeface="Arial" panose="020B0604020202020204" pitchFamily="34" charset="0"/>
              </a:rPr>
              <a:t>, should once again be developed according to a </a:t>
            </a:r>
            <a:r>
              <a:rPr lang="en-US" sz="2600" dirty="0" smtClean="0">
                <a:latin typeface="Arial" panose="020B0604020202020204" pitchFamily="34" charset="0"/>
                <a:cs typeface="Arial" panose="020B0604020202020204" pitchFamily="34" charset="0"/>
              </a:rPr>
              <a:t>realist </a:t>
            </a:r>
            <a:r>
              <a:rPr lang="en-US" sz="2600" dirty="0">
                <a:latin typeface="Arial" panose="020B0604020202020204" pitchFamily="34" charset="0"/>
                <a:cs typeface="Arial" panose="020B0604020202020204" pitchFamily="34" charset="0"/>
              </a:rPr>
              <a:t>approach to international relations.*</a:t>
            </a:r>
            <a:endParaRPr lang="fr-BE" sz="2600" dirty="0">
              <a:latin typeface="Arial" panose="020B0604020202020204" pitchFamily="34" charset="0"/>
              <a:cs typeface="Arial" panose="020B0604020202020204" pitchFamily="34" charset="0"/>
            </a:endParaRPr>
          </a:p>
        </p:txBody>
      </p:sp>
      <p:sp>
        <p:nvSpPr>
          <p:cNvPr id="4" name="ZoneTexte 3"/>
          <p:cNvSpPr txBox="1"/>
          <p:nvPr/>
        </p:nvSpPr>
        <p:spPr>
          <a:xfrm>
            <a:off x="166914" y="5811560"/>
            <a:ext cx="12025086"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*Two elements of the EU's energy policy which illustrate the fact that it has not in </a:t>
            </a:r>
            <a:r>
              <a:rPr lang="en-US" sz="1400" dirty="0" smtClean="0">
                <a:latin typeface="Arial" panose="020B0604020202020204" pitchFamily="34" charset="0"/>
                <a:cs typeface="Arial" panose="020B0604020202020204" pitchFamily="34" charset="0"/>
              </a:rPr>
              <a:t>the last decades </a:t>
            </a:r>
            <a:r>
              <a:rPr lang="en-US" sz="1400" dirty="0">
                <a:latin typeface="Arial" panose="020B0604020202020204" pitchFamily="34" charset="0"/>
                <a:cs typeface="Arial" panose="020B0604020202020204" pitchFamily="34" charset="0"/>
              </a:rPr>
              <a:t>adopted a </a:t>
            </a:r>
            <a:r>
              <a:rPr lang="en-US" sz="1400" dirty="0" smtClean="0">
                <a:latin typeface="Arial" panose="020B0604020202020204" pitchFamily="34" charset="0"/>
                <a:cs typeface="Arial" panose="020B0604020202020204" pitchFamily="34" charset="0"/>
              </a:rPr>
              <a:t>realist </a:t>
            </a:r>
            <a:r>
              <a:rPr lang="en-US" sz="1400" dirty="0">
                <a:latin typeface="Arial" panose="020B0604020202020204" pitchFamily="34" charset="0"/>
                <a:cs typeface="Arial" panose="020B0604020202020204" pitchFamily="34" charset="0"/>
              </a:rPr>
              <a:t>approach to developing its energy policy: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the closure of existing </a:t>
            </a:r>
            <a:r>
              <a:rPr lang="en-US" sz="1400" dirty="0" smtClean="0">
                <a:latin typeface="Arial" panose="020B0604020202020204" pitchFamily="34" charset="0"/>
                <a:cs typeface="Arial" panose="020B0604020202020204" pitchFamily="34" charset="0"/>
              </a:rPr>
              <a:t>nuclear </a:t>
            </a:r>
            <a:r>
              <a:rPr lang="en-US" sz="1400" dirty="0">
                <a:latin typeface="Arial" panose="020B0604020202020204" pitchFamily="34" charset="0"/>
                <a:cs typeface="Arial" panose="020B0604020202020204" pitchFamily="34" charset="0"/>
              </a:rPr>
              <a:t>power plants in the EU (</a:t>
            </a:r>
            <a:r>
              <a:rPr lang="en-US" sz="1400" dirty="0" smtClean="0">
                <a:latin typeface="Arial" panose="020B0604020202020204" pitchFamily="34" charset="0"/>
                <a:cs typeface="Arial" panose="020B0604020202020204" pitchFamily="34" charset="0"/>
              </a:rPr>
              <a:t>ii) its dependence </a:t>
            </a:r>
            <a:r>
              <a:rPr lang="en-US" sz="1400" dirty="0">
                <a:latin typeface="Arial" panose="020B0604020202020204" pitchFamily="34" charset="0"/>
                <a:cs typeface="Arial" panose="020B0604020202020204" pitchFamily="34" charset="0"/>
              </a:rPr>
              <a:t>on fossil fuel imports while </a:t>
            </a:r>
            <a:r>
              <a:rPr lang="en-US" sz="1400" dirty="0" smtClean="0">
                <a:latin typeface="Arial" panose="020B0604020202020204" pitchFamily="34" charset="0"/>
                <a:cs typeface="Arial" panose="020B0604020202020204" pitchFamily="34" charset="0"/>
              </a:rPr>
              <a:t>hampering the </a:t>
            </a:r>
            <a:r>
              <a:rPr lang="en-US" sz="1400" dirty="0" smtClean="0">
                <a:latin typeface="Arial" panose="020B0604020202020204" pitchFamily="34" charset="0"/>
                <a:cs typeface="Arial" panose="020B0604020202020204" pitchFamily="34" charset="0"/>
              </a:rPr>
              <a:t>development of </a:t>
            </a:r>
            <a:r>
              <a:rPr lang="en-US" sz="1400" dirty="0" smtClean="0">
                <a:latin typeface="Arial" panose="020B0604020202020204" pitchFamily="34" charset="0"/>
                <a:cs typeface="Arial" panose="020B0604020202020204" pitchFamily="34" charset="0"/>
              </a:rPr>
              <a:t>its </a:t>
            </a:r>
            <a:r>
              <a:rPr lang="en-US" sz="1400" dirty="0">
                <a:latin typeface="Arial" panose="020B0604020202020204" pitchFamily="34" charset="0"/>
                <a:cs typeface="Arial" panose="020B0604020202020204" pitchFamily="34" charset="0"/>
              </a:rPr>
              <a:t>own fossil fuel industry.</a:t>
            </a:r>
          </a:p>
        </p:txBody>
      </p:sp>
    </p:spTree>
    <p:extLst>
      <p:ext uri="{BB962C8B-B14F-4D97-AF65-F5344CB8AC3E}">
        <p14:creationId xmlns:p14="http://schemas.microsoft.com/office/powerpoint/2010/main" val="3555558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xplosions visant les gazoducs Nord Stream 1 et 2 : la piste du sabotage  privilég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16" y="1680611"/>
            <a:ext cx="6518957" cy="3946719"/>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2">
            <a:extLst>
              <a:ext uri="{FF2B5EF4-FFF2-40B4-BE49-F238E27FC236}">
                <a16:creationId xmlns:a16="http://schemas.microsoft.com/office/drawing/2014/main" id="{EC014835-C8DD-65A8-77FC-BC5B59CB44E3}"/>
              </a:ext>
            </a:extLst>
          </p:cNvPr>
          <p:cNvSpPr txBox="1">
            <a:spLocks/>
          </p:cNvSpPr>
          <p:nvPr/>
        </p:nvSpPr>
        <p:spPr>
          <a:xfrm>
            <a:off x="2000839" y="5839302"/>
            <a:ext cx="7739927" cy="577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09/28/2022: </a:t>
            </a:r>
            <a:r>
              <a:rPr lang="en-US" sz="2700" dirty="0" smtClean="0">
                <a:latin typeface="Arial" panose="020B0604020202020204" pitchFamily="34" charset="0"/>
                <a:cs typeface="Arial" panose="020B0604020202020204" pitchFamily="34" charset="0"/>
              </a:rPr>
              <a:t>Attack on </a:t>
            </a:r>
            <a:r>
              <a:rPr lang="en-US" sz="2700" dirty="0">
                <a:latin typeface="Arial" panose="020B0604020202020204" pitchFamily="34" charset="0"/>
                <a:cs typeface="Arial" panose="020B0604020202020204" pitchFamily="34" charset="0"/>
              </a:rPr>
              <a:t>NS1 and NS2 (Baltic Sea)</a:t>
            </a:r>
            <a:endParaRPr lang="fr-BE" sz="2700" dirty="0">
              <a:latin typeface="Arial" panose="020B0604020202020204" pitchFamily="34" charset="0"/>
              <a:cs typeface="Arial" panose="020B0604020202020204" pitchFamily="34" charset="0"/>
            </a:endParaRPr>
          </a:p>
        </p:txBody>
      </p:sp>
      <p:sp>
        <p:nvSpPr>
          <p:cNvPr id="8" name="Titre 1"/>
          <p:cNvSpPr txBox="1">
            <a:spLocks/>
          </p:cNvSpPr>
          <p:nvPr/>
        </p:nvSpPr>
        <p:spPr>
          <a:xfrm>
            <a:off x="0" y="0"/>
            <a:ext cx="12192000" cy="1325563"/>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500" b="1" dirty="0" smtClean="0">
                <a:latin typeface="Arial" panose="020B0604020202020204" pitchFamily="34" charset="0"/>
                <a:cs typeface="Arial" panose="020B0604020202020204" pitchFamily="34" charset="0"/>
              </a:rPr>
              <a:t>Event 5: Military strikes on energy infrastructures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pic>
        <p:nvPicPr>
          <p:cNvPr id="34818" name="Picture 2" descr="Map. Locations of damage to Nord Stream 1 and Nord Stream 2 pip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673" y="1680611"/>
            <a:ext cx="5069894" cy="394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77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3752" y="5710237"/>
            <a:ext cx="10356248" cy="1325563"/>
          </a:xfrm>
        </p:spPr>
        <p:txBody>
          <a:bodyPr>
            <a:normAutofit/>
          </a:bodyPr>
          <a:lstStyle/>
          <a:p>
            <a:r>
              <a:rPr lang="en-US" sz="2700" dirty="0" smtClean="0">
                <a:latin typeface="Arial" panose="020B0604020202020204" pitchFamily="34" charset="0"/>
                <a:cs typeface="Arial" panose="020B0604020202020204" pitchFamily="34" charset="0"/>
              </a:rPr>
              <a:t>06/01/2024</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Electricity </a:t>
            </a:r>
            <a:r>
              <a:rPr lang="en-US" sz="2700" dirty="0">
                <a:latin typeface="Arial" panose="020B0604020202020204" pitchFamily="34" charset="0"/>
                <a:cs typeface="Arial" panose="020B0604020202020204" pitchFamily="34" charset="0"/>
              </a:rPr>
              <a:t>in the Belgorod region of Russia was cut off after a drone attack and explosions at substations in </a:t>
            </a:r>
            <a:r>
              <a:rPr lang="en-US" sz="2700" dirty="0" err="1">
                <a:latin typeface="Arial" panose="020B0604020202020204" pitchFamily="34" charset="0"/>
                <a:cs typeface="Arial" panose="020B0604020202020204" pitchFamily="34" charset="0"/>
              </a:rPr>
              <a:t>Stary</a:t>
            </a:r>
            <a:r>
              <a:rPr lang="en-US" sz="2700" dirty="0">
                <a:latin typeface="Arial" panose="020B0604020202020204" pitchFamily="34" charset="0"/>
                <a:cs typeface="Arial" panose="020B0604020202020204" pitchFamily="34" charset="0"/>
              </a:rPr>
              <a:t> </a:t>
            </a:r>
            <a:r>
              <a:rPr lang="en-US" sz="2700" dirty="0" err="1" smtClean="0">
                <a:latin typeface="Arial" panose="020B0604020202020204" pitchFamily="34" charset="0"/>
                <a:cs typeface="Arial" panose="020B0604020202020204" pitchFamily="34" charset="0"/>
              </a:rPr>
              <a:t>Oskol</a:t>
            </a:r>
            <a:r>
              <a:rPr lang="en-US" sz="2700" dirty="0" smtClean="0">
                <a:latin typeface="Arial" panose="020B0604020202020204" pitchFamily="34" charset="0"/>
                <a:cs typeface="Arial" panose="020B0604020202020204" pitchFamily="34" charset="0"/>
              </a:rPr>
              <a:t>.</a:t>
            </a:r>
            <a:endParaRPr lang="en-US" sz="2700" dirty="0"/>
          </a:p>
        </p:txBody>
      </p:sp>
      <p:pic>
        <p:nvPicPr>
          <p:cNvPr id="14338" name="Picture 2" descr="Russian Belgorod region is outaged after drone stri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0365" y="576350"/>
            <a:ext cx="7970762" cy="496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84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krainian drone attacks hit power stations and refineries in Russia |  Ukraine | The Guardia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4440" y="931720"/>
            <a:ext cx="6817785" cy="4090671"/>
          </a:xfrm>
          <a:prstGeom prst="rect">
            <a:avLst/>
          </a:prstGeom>
          <a:noFill/>
          <a:extLst>
            <a:ext uri="{909E8E84-426E-40DD-AFC4-6F175D3DCCD1}">
              <a14:hiddenFill xmlns:a14="http://schemas.microsoft.com/office/drawing/2010/main">
                <a:solidFill>
                  <a:srgbClr val="FFFFFF"/>
                </a:solidFill>
              </a14:hiddenFill>
            </a:ext>
          </a:extLst>
        </p:spPr>
      </p:pic>
      <p:pic>
        <p:nvPicPr>
          <p:cNvPr id="7" name="gas-network-Konakovo-power-pla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68384" y="139700"/>
            <a:ext cx="3111242" cy="5788357"/>
          </a:xfrm>
          <a:prstGeom prst="rect">
            <a:avLst/>
          </a:prstGeom>
        </p:spPr>
      </p:pic>
      <p:sp>
        <p:nvSpPr>
          <p:cNvPr id="9" name="Espace réservé du texte 2">
            <a:extLst>
              <a:ext uri="{FF2B5EF4-FFF2-40B4-BE49-F238E27FC236}">
                <a16:creationId xmlns:a16="http://schemas.microsoft.com/office/drawing/2014/main" id="{EC014835-C8DD-65A8-77FC-BC5B59CB44E3}"/>
              </a:ext>
            </a:extLst>
          </p:cNvPr>
          <p:cNvSpPr txBox="1">
            <a:spLocks/>
          </p:cNvSpPr>
          <p:nvPr/>
        </p:nvSpPr>
        <p:spPr>
          <a:xfrm>
            <a:off x="406388" y="5526548"/>
            <a:ext cx="11658612" cy="577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700" dirty="0">
                <a:latin typeface="Arial" panose="020B0604020202020204" pitchFamily="34" charset="0"/>
                <a:cs typeface="Arial" panose="020B0604020202020204" pitchFamily="34" charset="0"/>
              </a:rPr>
              <a:t/>
            </a:r>
            <a:br>
              <a:rPr lang="en-US" sz="2700" dirty="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09/01/2024: </a:t>
            </a:r>
            <a:r>
              <a:rPr lang="en-US" sz="2700" b="1" dirty="0" smtClean="0">
                <a:solidFill>
                  <a:srgbClr val="FF0000"/>
                </a:solidFill>
                <a:latin typeface="Arial" panose="020B0604020202020204" pitchFamily="34" charset="0"/>
                <a:cs typeface="Arial" panose="020B0604020202020204" pitchFamily="34" charset="0"/>
              </a:rPr>
              <a:t>Drone</a:t>
            </a:r>
            <a:r>
              <a:rPr lang="en-US" sz="2700" dirty="0" smtClean="0">
                <a:latin typeface="Arial" panose="020B0604020202020204" pitchFamily="34" charset="0"/>
                <a:cs typeface="Arial" panose="020B0604020202020204" pitchFamily="34" charset="0"/>
              </a:rPr>
              <a:t> attack on the 2520 MW </a:t>
            </a:r>
            <a:r>
              <a:rPr lang="en-US" sz="2700" dirty="0" err="1" smtClean="0">
                <a:latin typeface="Arial" panose="020B0604020202020204" pitchFamily="34" charset="0"/>
                <a:cs typeface="Arial" panose="020B0604020202020204" pitchFamily="34" charset="0"/>
              </a:rPr>
              <a:t>Konakova</a:t>
            </a:r>
            <a:r>
              <a:rPr lang="en-US" sz="2700" dirty="0" smtClean="0">
                <a:latin typeface="Arial" panose="020B0604020202020204" pitchFamily="34" charset="0"/>
                <a:cs typeface="Arial" panose="020B0604020202020204" pitchFamily="34" charset="0"/>
              </a:rPr>
              <a:t> power station (North of Moscow) and on the gas distribution network to which it was connected. </a:t>
            </a:r>
            <a:endParaRPr lang="fr-BE"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1246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18" r="1468"/>
          <a:stretch/>
        </p:blipFill>
        <p:spPr>
          <a:xfrm>
            <a:off x="2911407" y="336395"/>
            <a:ext cx="6466273" cy="6279505"/>
          </a:xfrm>
          <a:prstGeom prst="rect">
            <a:avLst/>
          </a:prstGeom>
        </p:spPr>
      </p:pic>
    </p:spTree>
    <p:extLst>
      <p:ext uri="{BB962C8B-B14F-4D97-AF65-F5344CB8AC3E}">
        <p14:creationId xmlns:p14="http://schemas.microsoft.com/office/powerpoint/2010/main" val="1322493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763920" y="515851"/>
            <a:ext cx="105156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smtClean="0">
                <a:latin typeface="Arial" panose="020B0604020202020204" pitchFamily="34" charset="0"/>
                <a:cs typeface="Arial" panose="020B0604020202020204" pitchFamily="34" charset="0"/>
              </a:rPr>
              <a:t>Consequences of Event 5</a:t>
            </a:r>
            <a:r>
              <a:rPr lang="en-US" sz="5300" b="1" dirty="0" smtClean="0">
                <a:latin typeface="Arial" panose="020B0604020202020204" pitchFamily="34" charset="0"/>
                <a:cs typeface="Arial" panose="020B0604020202020204" pitchFamily="34" charset="0"/>
              </a:rPr>
              <a:t/>
            </a:r>
            <a:br>
              <a:rPr lang="en-US" sz="53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sp>
        <p:nvSpPr>
          <p:cNvPr id="5" name="Rectangle 4"/>
          <p:cNvSpPr/>
          <p:nvPr/>
        </p:nvSpPr>
        <p:spPr>
          <a:xfrm>
            <a:off x="584465" y="848432"/>
            <a:ext cx="11036968" cy="5047536"/>
          </a:xfrm>
          <a:prstGeom prst="rect">
            <a:avLst/>
          </a:prstGeom>
        </p:spPr>
        <p:txBody>
          <a:bodyPr wrap="square">
            <a:spAutoFit/>
          </a:bodyPr>
          <a:lstStyle/>
          <a:p>
            <a:endParaRPr lang="en-US" sz="2600" dirty="0" smtClean="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Countries </a:t>
            </a:r>
            <a:r>
              <a:rPr lang="en-US" sz="2700" dirty="0" err="1" smtClean="0">
                <a:latin typeface="Arial" panose="020B0604020202020204" pitchFamily="34" charset="0"/>
                <a:cs typeface="Arial" panose="020B0604020202020204" pitchFamily="34" charset="0"/>
              </a:rPr>
              <a:t>realised</a:t>
            </a:r>
            <a:r>
              <a:rPr lang="en-US" sz="2700" dirty="0" smtClean="0">
                <a:latin typeface="Arial" panose="020B0604020202020204" pitchFamily="34" charset="0"/>
                <a:cs typeface="Arial" panose="020B0604020202020204" pitchFamily="34" charset="0"/>
              </a:rPr>
              <a:t> that </a:t>
            </a:r>
            <a:r>
              <a:rPr lang="en-US" sz="2700" dirty="0">
                <a:latin typeface="Arial" panose="020B0604020202020204" pitchFamily="34" charset="0"/>
                <a:cs typeface="Arial" panose="020B0604020202020204" pitchFamily="34" charset="0"/>
              </a:rPr>
              <a:t>even if </a:t>
            </a:r>
            <a:r>
              <a:rPr lang="en-US" sz="2700" dirty="0" smtClean="0">
                <a:latin typeface="Arial" panose="020B0604020202020204" pitchFamily="34" charset="0"/>
                <a:cs typeface="Arial" panose="020B0604020202020204" pitchFamily="34" charset="0"/>
              </a:rPr>
              <a:t>they are very wealthy and </a:t>
            </a:r>
            <a:r>
              <a:rPr lang="en-US" sz="2700" dirty="0" smtClean="0">
                <a:latin typeface="Arial" panose="020B0604020202020204" pitchFamily="34" charset="0"/>
                <a:cs typeface="Arial" panose="020B0604020202020204" pitchFamily="34" charset="0"/>
              </a:rPr>
              <a:t>with </a:t>
            </a:r>
            <a:r>
              <a:rPr lang="en-US" sz="2700" dirty="0" smtClean="0">
                <a:latin typeface="Arial" panose="020B0604020202020204" pitchFamily="34" charset="0"/>
                <a:cs typeface="Arial" panose="020B0604020202020204" pitchFamily="34" charset="0"/>
              </a:rPr>
              <a:t>a powerful military, </a:t>
            </a:r>
            <a:r>
              <a:rPr lang="en-US" sz="2700" dirty="0">
                <a:latin typeface="Arial" panose="020B0604020202020204" pitchFamily="34" charset="0"/>
                <a:cs typeface="Arial" panose="020B0604020202020204" pitchFamily="34" charset="0"/>
              </a:rPr>
              <a:t>cheap </a:t>
            </a:r>
            <a:r>
              <a:rPr lang="en-US" sz="2700" dirty="0" smtClean="0">
                <a:latin typeface="Arial" panose="020B0604020202020204" pitchFamily="34" charset="0"/>
                <a:cs typeface="Arial" panose="020B0604020202020204" pitchFamily="34" charset="0"/>
              </a:rPr>
              <a:t>drones/technologies </a:t>
            </a:r>
            <a:r>
              <a:rPr lang="en-US" sz="2700" dirty="0">
                <a:latin typeface="Arial" panose="020B0604020202020204" pitchFamily="34" charset="0"/>
                <a:cs typeface="Arial" panose="020B0604020202020204" pitchFamily="34" charset="0"/>
              </a:rPr>
              <a:t>can </a:t>
            </a:r>
            <a:r>
              <a:rPr lang="en-US" sz="2700" dirty="0" smtClean="0">
                <a:latin typeface="Arial" panose="020B0604020202020204" pitchFamily="34" charset="0"/>
                <a:cs typeface="Arial" panose="020B0604020202020204" pitchFamily="34" charset="0"/>
              </a:rPr>
              <a:t>inflict untold damage and </a:t>
            </a:r>
            <a:r>
              <a:rPr lang="en-US" sz="2700" dirty="0">
                <a:latin typeface="Arial" panose="020B0604020202020204" pitchFamily="34" charset="0"/>
                <a:cs typeface="Arial" panose="020B0604020202020204" pitchFamily="34" charset="0"/>
              </a:rPr>
              <a:t>“unbearable” losses </a:t>
            </a:r>
            <a:r>
              <a:rPr lang="en-US" sz="2700" dirty="0" smtClean="0">
                <a:latin typeface="Arial" panose="020B0604020202020204" pitchFamily="34" charset="0"/>
                <a:cs typeface="Arial" panose="020B0604020202020204" pitchFamily="34" charset="0"/>
              </a:rPr>
              <a:t>to their </a:t>
            </a:r>
            <a:r>
              <a:rPr lang="en-US" sz="2700" dirty="0" smtClean="0">
                <a:latin typeface="Arial" panose="020B0604020202020204" pitchFamily="34" charset="0"/>
                <a:cs typeface="Arial" panose="020B0604020202020204" pitchFamily="34" charset="0"/>
              </a:rPr>
              <a:t>energy </a:t>
            </a:r>
            <a:r>
              <a:rPr lang="en-US" sz="2700" dirty="0">
                <a:latin typeface="Arial" panose="020B0604020202020204" pitchFamily="34" charset="0"/>
                <a:cs typeface="Arial" panose="020B0604020202020204" pitchFamily="34" charset="0"/>
              </a:rPr>
              <a:t>infrastructure. This could significantly alter the balance of power between nations, as drones have already altered it on the Ukrainian battlefield.</a:t>
            </a:r>
          </a:p>
          <a:p>
            <a:endParaRPr lang="en-US" sz="2700" dirty="0">
              <a:latin typeface="Arial" panose="020B0604020202020204" pitchFamily="34" charset="0"/>
              <a:cs typeface="Arial" panose="020B0604020202020204" pitchFamily="34" charset="0"/>
            </a:endParaRPr>
          </a:p>
          <a:p>
            <a:r>
              <a:rPr lang="en-US" sz="2700" dirty="0" smtClean="0">
                <a:latin typeface="Arial" panose="020B0604020202020204" pitchFamily="34" charset="0"/>
                <a:cs typeface="Arial" panose="020B0604020202020204" pitchFamily="34" charset="0"/>
              </a:rPr>
              <a:t>Such actions</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will also accelerate the rise of distributed energy systems that are inherently more resilient to </a:t>
            </a:r>
            <a:r>
              <a:rPr lang="en-US" sz="2700" dirty="0" smtClean="0">
                <a:latin typeface="Arial" panose="020B0604020202020204" pitchFamily="34" charset="0"/>
                <a:cs typeface="Arial" panose="020B0604020202020204" pitchFamily="34" charset="0"/>
              </a:rPr>
              <a:t>attacks</a:t>
            </a:r>
            <a:r>
              <a:rPr lang="en-US" sz="2700" dirty="0">
                <a:latin typeface="Arial" panose="020B0604020202020204" pitchFamily="34" charset="0"/>
                <a:cs typeface="Arial" panose="020B0604020202020204" pitchFamily="34" charset="0"/>
              </a:rPr>
              <a:t>. This will also promote the development of completely new mechanisms for managing electricity networks, in order to make them more resistant </a:t>
            </a:r>
            <a:r>
              <a:rPr lang="en-US" sz="2700" dirty="0" smtClean="0">
                <a:latin typeface="Arial" panose="020B0604020202020204" pitchFamily="34" charset="0"/>
                <a:cs typeface="Arial" panose="020B0604020202020204" pitchFamily="34" charset="0"/>
              </a:rPr>
              <a:t>to strategic </a:t>
            </a:r>
            <a:r>
              <a:rPr lang="en-US" sz="2700" dirty="0">
                <a:latin typeface="Arial" panose="020B0604020202020204" pitchFamily="34" charset="0"/>
                <a:cs typeface="Arial" panose="020B0604020202020204" pitchFamily="34" charset="0"/>
              </a:rPr>
              <a:t>attacks.</a:t>
            </a:r>
          </a:p>
        </p:txBody>
      </p:sp>
    </p:spTree>
    <p:extLst>
      <p:ext uri="{BB962C8B-B14F-4D97-AF65-F5344CB8AC3E}">
        <p14:creationId xmlns:p14="http://schemas.microsoft.com/office/powerpoint/2010/main" val="415279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35351"/>
            <a:ext cx="12077700" cy="6117607"/>
          </a:xfrm>
        </p:spPr>
        <p:txBody>
          <a:bodyPr>
            <a:normAutofit/>
          </a:bodyPr>
          <a:lstStyle/>
          <a:p>
            <a:pPr marL="0" indent="0">
              <a:buNone/>
            </a:pPr>
            <a:r>
              <a:rPr lang="en-US" sz="2700" dirty="0" smtClean="0">
                <a:latin typeface="Arial" panose="020B0604020202020204" pitchFamily="34" charset="0"/>
                <a:cs typeface="Arial" panose="020B0604020202020204" pitchFamily="34" charset="0"/>
              </a:rPr>
              <a:t>In the following, we  </a:t>
            </a:r>
            <a:r>
              <a:rPr lang="en-US" sz="2700" dirty="0">
                <a:latin typeface="Arial" panose="020B0604020202020204" pitchFamily="34" charset="0"/>
                <a:cs typeface="Arial" panose="020B0604020202020204" pitchFamily="34" charset="0"/>
              </a:rPr>
              <a:t>will interlace the factual description of </a:t>
            </a:r>
            <a:r>
              <a:rPr lang="en-US" sz="2700" dirty="0" smtClean="0">
                <a:latin typeface="Arial" panose="020B0604020202020204" pitchFamily="34" charset="0"/>
                <a:cs typeface="Arial" panose="020B0604020202020204" pitchFamily="34" charset="0"/>
              </a:rPr>
              <a:t>landmark </a:t>
            </a:r>
            <a:r>
              <a:rPr lang="en-US" sz="2700" dirty="0">
                <a:latin typeface="Arial" panose="020B0604020202020204" pitchFamily="34" charset="0"/>
                <a:cs typeface="Arial" panose="020B0604020202020204" pitchFamily="34" charset="0"/>
              </a:rPr>
              <a:t>events happening in the field of energy </a:t>
            </a:r>
            <a:r>
              <a:rPr lang="en-US" sz="2700" dirty="0" smtClean="0">
                <a:latin typeface="Arial" panose="020B0604020202020204" pitchFamily="34" charset="0"/>
                <a:cs typeface="Arial" panose="020B0604020202020204" pitchFamily="34" charset="0"/>
              </a:rPr>
              <a:t>with discussions about the  </a:t>
            </a:r>
            <a:r>
              <a:rPr lang="en-US" sz="2700" dirty="0">
                <a:latin typeface="Arial" panose="020B0604020202020204" pitchFamily="34" charset="0"/>
                <a:cs typeface="Arial" panose="020B0604020202020204" pitchFamily="34" charset="0"/>
              </a:rPr>
              <a:t>possible </a:t>
            </a:r>
            <a:r>
              <a:rPr lang="en-US" sz="2700" dirty="0" smtClean="0">
                <a:latin typeface="Arial" panose="020B0604020202020204" pitchFamily="34" charset="0"/>
                <a:cs typeface="Arial" panose="020B0604020202020204" pitchFamily="34" charset="0"/>
              </a:rPr>
              <a:t>outcomes and the effects that </a:t>
            </a:r>
            <a:r>
              <a:rPr lang="en-US" sz="2700" dirty="0">
                <a:latin typeface="Arial" panose="020B0604020202020204" pitchFamily="34" charset="0"/>
                <a:cs typeface="Arial" panose="020B0604020202020204" pitchFamily="34" charset="0"/>
              </a:rPr>
              <a:t>these events will </a:t>
            </a:r>
            <a:r>
              <a:rPr lang="en-US" sz="2700" dirty="0" smtClean="0">
                <a:latin typeface="Arial" panose="020B0604020202020204" pitchFamily="34" charset="0"/>
                <a:cs typeface="Arial" panose="020B0604020202020204" pitchFamily="34" charset="0"/>
              </a:rPr>
              <a:t>have on </a:t>
            </a:r>
            <a:r>
              <a:rPr lang="en-US" sz="2700" dirty="0">
                <a:latin typeface="Arial" panose="020B0604020202020204" pitchFamily="34" charset="0"/>
                <a:cs typeface="Arial" panose="020B0604020202020204" pitchFamily="34" charset="0"/>
              </a:rPr>
              <a:t>international politics and the power struggle between nations</a:t>
            </a:r>
            <a:r>
              <a:rPr lang="en-US" sz="2700" dirty="0" smtClean="0">
                <a:latin typeface="Arial" panose="020B0604020202020204" pitchFamily="34" charset="0"/>
                <a:cs typeface="Arial" panose="020B0604020202020204" pitchFamily="34" charset="0"/>
              </a:rPr>
              <a:t>.</a:t>
            </a:r>
            <a:endParaRPr lang="en-US" sz="2700" dirty="0">
              <a:latin typeface="Arial" panose="020B0604020202020204" pitchFamily="34" charset="0"/>
              <a:cs typeface="Arial" panose="020B0604020202020204" pitchFamily="34" charset="0"/>
            </a:endParaRPr>
          </a:p>
          <a:p>
            <a:pPr marL="0" indent="0">
              <a:buNone/>
            </a:pPr>
            <a:r>
              <a:rPr lang="en-US" sz="2700" dirty="0" smtClean="0">
                <a:latin typeface="Arial" panose="020B0604020202020204" pitchFamily="34" charset="0"/>
                <a:cs typeface="Arial" panose="020B0604020202020204" pitchFamily="34" charset="0"/>
              </a:rPr>
              <a:t>Five landmark events will be discussed: </a:t>
            </a:r>
          </a:p>
          <a:p>
            <a:pPr marL="0" indent="0">
              <a:buNone/>
            </a:pPr>
            <a:r>
              <a:rPr lang="en-US" sz="2700" b="1" dirty="0" smtClean="0">
                <a:latin typeface="Arial" panose="020B0604020202020204" pitchFamily="34" charset="0"/>
                <a:cs typeface="Arial" panose="020B0604020202020204" pitchFamily="34" charset="0"/>
              </a:rPr>
              <a:t>Event 1:  </a:t>
            </a:r>
            <a:r>
              <a:rPr lang="en-US" sz="2700" dirty="0" smtClean="0">
                <a:latin typeface="Arial" panose="020B0604020202020204" pitchFamily="34" charset="0"/>
                <a:cs typeface="Arial" panose="020B0604020202020204" pitchFamily="34" charset="0"/>
              </a:rPr>
              <a:t>The </a:t>
            </a:r>
            <a:r>
              <a:rPr lang="en-US" sz="2700" dirty="0">
                <a:latin typeface="Arial" panose="020B0604020202020204" pitchFamily="34" charset="0"/>
                <a:cs typeface="Arial" panose="020B0604020202020204" pitchFamily="34" charset="0"/>
              </a:rPr>
              <a:t>rise of oil production in the </a:t>
            </a:r>
            <a:r>
              <a:rPr lang="en-US" sz="2700" dirty="0" smtClean="0">
                <a:latin typeface="Arial" panose="020B0604020202020204" pitchFamily="34" charset="0"/>
                <a:cs typeface="Arial" panose="020B0604020202020204" pitchFamily="34" charset="0"/>
              </a:rPr>
              <a:t>Americas;</a:t>
            </a:r>
          </a:p>
          <a:p>
            <a:pPr marL="0" indent="0">
              <a:buNone/>
            </a:pPr>
            <a:r>
              <a:rPr lang="en-US" sz="2700" b="1" dirty="0" smtClean="0">
                <a:latin typeface="Arial" panose="020B0604020202020204" pitchFamily="34" charset="0"/>
                <a:cs typeface="Arial" panose="020B0604020202020204" pitchFamily="34" charset="0"/>
              </a:rPr>
              <a:t>Event 2*: </a:t>
            </a:r>
            <a:r>
              <a:rPr lang="en-US" sz="2700" dirty="0" smtClean="0">
                <a:latin typeface="Arial" panose="020B0604020202020204" pitchFamily="34" charset="0"/>
                <a:cs typeface="Arial" panose="020B0604020202020204" pitchFamily="34" charset="0"/>
              </a:rPr>
              <a:t>The </a:t>
            </a:r>
            <a:r>
              <a:rPr lang="en-US" sz="2700" dirty="0">
                <a:latin typeface="Arial" panose="020B0604020202020204" pitchFamily="34" charset="0"/>
                <a:cs typeface="Arial" panose="020B0604020202020204" pitchFamily="34" charset="0"/>
              </a:rPr>
              <a:t>rise of the </a:t>
            </a:r>
            <a:r>
              <a:rPr lang="en-US" sz="2700" dirty="0">
                <a:latin typeface="Arial" panose="020B0604020202020204" pitchFamily="34" charset="0"/>
                <a:cs typeface="Arial" panose="020B0604020202020204" pitchFamily="34" charset="0"/>
              </a:rPr>
              <a:t>l</a:t>
            </a:r>
            <a:r>
              <a:rPr lang="en-US" sz="2700" dirty="0" smtClean="0">
                <a:latin typeface="Arial" panose="020B0604020202020204" pitchFamily="34" charset="0"/>
                <a:cs typeface="Arial" panose="020B0604020202020204" pitchFamily="34" charset="0"/>
              </a:rPr>
              <a:t>iquefied </a:t>
            </a:r>
            <a:r>
              <a:rPr lang="en-US" sz="2700" dirty="0">
                <a:latin typeface="Arial" panose="020B0604020202020204" pitchFamily="34" charset="0"/>
                <a:cs typeface="Arial" panose="020B0604020202020204" pitchFamily="34" charset="0"/>
              </a:rPr>
              <a:t>n</a:t>
            </a:r>
            <a:r>
              <a:rPr lang="en-US" sz="2700" dirty="0" smtClean="0">
                <a:latin typeface="Arial" panose="020B0604020202020204" pitchFamily="34" charset="0"/>
                <a:cs typeface="Arial" panose="020B0604020202020204" pitchFamily="34" charset="0"/>
              </a:rPr>
              <a:t>atural </a:t>
            </a:r>
            <a:r>
              <a:rPr lang="en-US" sz="2700" dirty="0">
                <a:latin typeface="Arial" panose="020B0604020202020204" pitchFamily="34" charset="0"/>
                <a:cs typeface="Arial" panose="020B0604020202020204" pitchFamily="34" charset="0"/>
              </a:rPr>
              <a:t>g</a:t>
            </a:r>
            <a:r>
              <a:rPr lang="en-US" sz="2700" dirty="0" smtClean="0">
                <a:latin typeface="Arial" panose="020B0604020202020204" pitchFamily="34" charset="0"/>
                <a:cs typeface="Arial" panose="020B0604020202020204" pitchFamily="34" charset="0"/>
              </a:rPr>
              <a:t>as </a:t>
            </a:r>
            <a:r>
              <a:rPr lang="en-US" sz="2700" dirty="0">
                <a:latin typeface="Arial" panose="020B0604020202020204" pitchFamily="34" charset="0"/>
                <a:cs typeface="Arial" panose="020B0604020202020204" pitchFamily="34" charset="0"/>
              </a:rPr>
              <a:t>(LNG) industry and the end of the golden age of gas </a:t>
            </a:r>
            <a:r>
              <a:rPr lang="en-US" sz="2700" dirty="0" smtClean="0">
                <a:latin typeface="Arial" panose="020B0604020202020204" pitchFamily="34" charset="0"/>
                <a:cs typeface="Arial" panose="020B0604020202020204" pitchFamily="34" charset="0"/>
              </a:rPr>
              <a:t>pipelines;</a:t>
            </a:r>
          </a:p>
          <a:p>
            <a:pPr marL="0" indent="0">
              <a:buNone/>
            </a:pPr>
            <a:r>
              <a:rPr lang="en-US" sz="2700" b="1" dirty="0" smtClean="0">
                <a:latin typeface="Arial" panose="020B0604020202020204" pitchFamily="34" charset="0"/>
                <a:cs typeface="Arial" panose="020B0604020202020204" pitchFamily="34" charset="0"/>
              </a:rPr>
              <a:t>Event 3: </a:t>
            </a:r>
            <a:r>
              <a:rPr lang="en-US" sz="2700" dirty="0" smtClean="0">
                <a:latin typeface="Arial" panose="020B0604020202020204" pitchFamily="34" charset="0"/>
                <a:cs typeface="Arial" panose="020B0604020202020204" pitchFamily="34" charset="0"/>
              </a:rPr>
              <a:t>Prices </a:t>
            </a:r>
            <a:r>
              <a:rPr lang="en-US" sz="2700" dirty="0">
                <a:latin typeface="Arial" panose="020B0604020202020204" pitchFamily="34" charset="0"/>
                <a:cs typeface="Arial" panose="020B0604020202020204" pitchFamily="34" charset="0"/>
              </a:rPr>
              <a:t>of photovoltaic panels and </a:t>
            </a:r>
            <a:r>
              <a:rPr lang="en-US" sz="2700" dirty="0" smtClean="0">
                <a:latin typeface="Arial" panose="020B0604020202020204" pitchFamily="34" charset="0"/>
                <a:cs typeface="Arial" panose="020B0604020202020204" pitchFamily="34" charset="0"/>
              </a:rPr>
              <a:t>batteries slashed </a:t>
            </a:r>
            <a:r>
              <a:rPr lang="en-US" sz="2700" dirty="0">
                <a:latin typeface="Arial" panose="020B0604020202020204" pitchFamily="34" charset="0"/>
                <a:cs typeface="Arial" panose="020B0604020202020204" pitchFamily="34" charset="0"/>
              </a:rPr>
              <a:t>by </a:t>
            </a:r>
            <a:r>
              <a:rPr lang="en-US" sz="2700" dirty="0" smtClean="0">
                <a:latin typeface="Arial" panose="020B0604020202020204" pitchFamily="34" charset="0"/>
                <a:cs typeface="Arial" panose="020B0604020202020204" pitchFamily="34" charset="0"/>
              </a:rPr>
              <a:t>the mighty Chinese </a:t>
            </a:r>
            <a:r>
              <a:rPr lang="en-US" sz="2700" dirty="0" smtClean="0">
                <a:latin typeface="Arial" panose="020B0604020202020204" pitchFamily="34" charset="0"/>
                <a:cs typeface="Arial" panose="020B0604020202020204" pitchFamily="34" charset="0"/>
              </a:rPr>
              <a:t>industry machine;</a:t>
            </a:r>
            <a:endParaRPr lang="en-US" sz="2700" dirty="0" smtClean="0">
              <a:latin typeface="Arial" panose="020B0604020202020204" pitchFamily="34" charset="0"/>
              <a:cs typeface="Arial" panose="020B0604020202020204" pitchFamily="34" charset="0"/>
            </a:endParaRPr>
          </a:p>
          <a:p>
            <a:pPr marL="0" indent="0">
              <a:buNone/>
            </a:pPr>
            <a:r>
              <a:rPr lang="en-US" sz="2700" b="1" dirty="0" smtClean="0">
                <a:latin typeface="Arial" panose="020B0604020202020204" pitchFamily="34" charset="0"/>
                <a:cs typeface="Arial" panose="020B0604020202020204" pitchFamily="34" charset="0"/>
              </a:rPr>
              <a:t>Event 4: </a:t>
            </a:r>
            <a:r>
              <a:rPr lang="en-US" sz="2700" dirty="0" smtClean="0">
                <a:latin typeface="Arial" panose="020B0604020202020204" pitchFamily="34" charset="0"/>
                <a:cs typeface="Arial" panose="020B0604020202020204" pitchFamily="34" charset="0"/>
              </a:rPr>
              <a:t>Development of remote renewable energy </a:t>
            </a:r>
            <a:r>
              <a:rPr lang="en-US" sz="2700" dirty="0" smtClean="0">
                <a:latin typeface="Arial" panose="020B0604020202020204" pitchFamily="34" charset="0"/>
                <a:cs typeface="Arial" panose="020B0604020202020204" pitchFamily="34" charset="0"/>
              </a:rPr>
              <a:t>hubs (RREH) </a:t>
            </a:r>
            <a:r>
              <a:rPr lang="en-US" sz="2700" dirty="0" smtClean="0">
                <a:latin typeface="Arial" panose="020B0604020202020204" pitchFamily="34" charset="0"/>
                <a:cs typeface="Arial" panose="020B0604020202020204" pitchFamily="34" charset="0"/>
              </a:rPr>
              <a:t>for the production of carbon-neutral </a:t>
            </a:r>
            <a:r>
              <a:rPr lang="en-US" sz="2700" dirty="0" smtClean="0">
                <a:latin typeface="Arial" panose="020B0604020202020204" pitchFamily="34" charset="0"/>
                <a:cs typeface="Arial" panose="020B0604020202020204" pitchFamily="34" charset="0"/>
              </a:rPr>
              <a:t>energy-rich </a:t>
            </a:r>
            <a:r>
              <a:rPr lang="en-US" sz="2700" dirty="0" smtClean="0">
                <a:latin typeface="Arial" panose="020B0604020202020204" pitchFamily="34" charset="0"/>
                <a:cs typeface="Arial" panose="020B0604020202020204" pitchFamily="34" charset="0"/>
              </a:rPr>
              <a:t>molecules;</a:t>
            </a:r>
          </a:p>
          <a:p>
            <a:pPr marL="0" indent="0">
              <a:buNone/>
            </a:pPr>
            <a:r>
              <a:rPr lang="en-US" sz="2700" b="1" dirty="0" smtClean="0">
                <a:latin typeface="Arial" panose="020B0604020202020204" pitchFamily="34" charset="0"/>
                <a:cs typeface="Arial" panose="020B0604020202020204" pitchFamily="34" charset="0"/>
              </a:rPr>
              <a:t>Event 5*: </a:t>
            </a:r>
            <a:r>
              <a:rPr lang="en-US" sz="2700" dirty="0" smtClean="0">
                <a:latin typeface="Arial" panose="020B0604020202020204" pitchFamily="34" charset="0"/>
                <a:cs typeface="Arial" panose="020B0604020202020204" pitchFamily="34" charset="0"/>
              </a:rPr>
              <a:t>Military strikes on energy infrastructures.</a:t>
            </a:r>
          </a:p>
          <a:p>
            <a:pPr marL="0" indent="0">
              <a:buNone/>
            </a:pPr>
            <a:endParaRPr lang="en-US" dirty="0" smtClean="0"/>
          </a:p>
          <a:p>
            <a:pPr marL="0" indent="0">
              <a:buNone/>
            </a:pPr>
            <a:endParaRPr lang="en-US" dirty="0"/>
          </a:p>
          <a:p>
            <a:pPr marL="0" indent="0">
              <a:buNone/>
            </a:pPr>
            <a:endParaRPr lang="en-US" dirty="0"/>
          </a:p>
        </p:txBody>
      </p:sp>
      <p:sp>
        <p:nvSpPr>
          <p:cNvPr id="5" name="Titre 1"/>
          <p:cNvSpPr>
            <a:spLocks noGrp="1"/>
          </p:cNvSpPr>
          <p:nvPr>
            <p:ph type="title"/>
          </p:nvPr>
        </p:nvSpPr>
        <p:spPr>
          <a:xfrm>
            <a:off x="1772191" y="-32658"/>
            <a:ext cx="12360928" cy="1325563"/>
          </a:xfrm>
        </p:spPr>
        <p:txBody>
          <a:bodyPr/>
          <a:lstStyle/>
          <a:p>
            <a:r>
              <a:rPr lang="en-US" sz="3900" b="1" dirty="0" err="1">
                <a:latin typeface="Arial" panose="020B0604020202020204" pitchFamily="34" charset="0"/>
                <a:cs typeface="Arial" panose="020B0604020202020204" pitchFamily="34" charset="0"/>
              </a:rPr>
              <a:t>Organisation</a:t>
            </a:r>
            <a:r>
              <a:rPr lang="en-US" sz="3900" b="1" dirty="0">
                <a:latin typeface="Arial" panose="020B0604020202020204" pitchFamily="34" charset="0"/>
                <a:cs typeface="Arial" panose="020B0604020202020204" pitchFamily="34" charset="0"/>
              </a:rPr>
              <a:t> of this presentation</a:t>
            </a:r>
            <a:br>
              <a:rPr lang="en-US" sz="3900" b="1" dirty="0">
                <a:latin typeface="Arial" panose="020B0604020202020204" pitchFamily="34" charset="0"/>
                <a:cs typeface="Arial" panose="020B0604020202020204" pitchFamily="34" charset="0"/>
              </a:rPr>
            </a:br>
            <a:r>
              <a:rPr lang="en-US" b="1" dirty="0">
                <a:latin typeface="+mn-lt"/>
              </a:rPr>
              <a:t>	</a:t>
            </a:r>
          </a:p>
        </p:txBody>
      </p:sp>
      <p:sp>
        <p:nvSpPr>
          <p:cNvPr id="4" name="ZoneTexte 3"/>
          <p:cNvSpPr txBox="1"/>
          <p:nvPr/>
        </p:nvSpPr>
        <p:spPr>
          <a:xfrm>
            <a:off x="-25400" y="6519446"/>
            <a:ext cx="122174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Events </a:t>
            </a:r>
            <a:r>
              <a:rPr lang="en-US" sz="1400" dirty="0" smtClean="0">
                <a:latin typeface="Arial" panose="020B0604020202020204" pitchFamily="34" charset="0"/>
                <a:cs typeface="Arial" panose="020B0604020202020204" pitchFamily="34" charset="0"/>
              </a:rPr>
              <a:t>2 and 5 have been partially caused by the “Russian-Ukrainian </a:t>
            </a:r>
            <a:r>
              <a:rPr lang="en-US" sz="1400" dirty="0" smtClean="0">
                <a:latin typeface="Arial" panose="020B0604020202020204" pitchFamily="34" charset="0"/>
                <a:cs typeface="Arial" panose="020B0604020202020204" pitchFamily="34" charset="0"/>
              </a:rPr>
              <a:t>war”.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55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964" y="659848"/>
            <a:ext cx="12192000" cy="1325563"/>
          </a:xfrm>
        </p:spPr>
        <p:txBody>
          <a:bodyPr>
            <a:normAutofit fontScale="90000"/>
          </a:bodyPr>
          <a:lstStyle/>
          <a:p>
            <a:pPr algn="ctr"/>
            <a:r>
              <a:rPr lang="en-US" sz="4300" b="1" dirty="0">
                <a:latin typeface="Arial" panose="020B0604020202020204" pitchFamily="34" charset="0"/>
                <a:cs typeface="Arial" panose="020B0604020202020204" pitchFamily="34" charset="0"/>
              </a:rPr>
              <a:t>Event 1:  The rise of oil production </a:t>
            </a:r>
            <a:r>
              <a:rPr lang="en-US" sz="4300" b="1" dirty="0" smtClean="0">
                <a:latin typeface="Arial" panose="020B0604020202020204" pitchFamily="34" charset="0"/>
                <a:cs typeface="Arial" panose="020B0604020202020204" pitchFamily="34" charset="0"/>
              </a:rPr>
              <a:t/>
            </a:r>
            <a:br>
              <a:rPr lang="en-US" sz="4300" b="1" dirty="0" smtClean="0">
                <a:latin typeface="Arial" panose="020B0604020202020204" pitchFamily="34" charset="0"/>
                <a:cs typeface="Arial" panose="020B0604020202020204" pitchFamily="34" charset="0"/>
              </a:rPr>
            </a:br>
            <a:r>
              <a:rPr lang="en-US" sz="4300" b="1" dirty="0" smtClean="0">
                <a:latin typeface="Arial" panose="020B0604020202020204" pitchFamily="34" charset="0"/>
                <a:cs typeface="Arial" panose="020B0604020202020204" pitchFamily="34" charset="0"/>
              </a:rPr>
              <a:t>in </a:t>
            </a:r>
            <a:r>
              <a:rPr lang="en-US" sz="4300" b="1" dirty="0">
                <a:latin typeface="Arial" panose="020B0604020202020204" pitchFamily="34" charset="0"/>
                <a:cs typeface="Arial" panose="020B0604020202020204" pitchFamily="34" charset="0"/>
              </a:rPr>
              <a:t>the Americas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mn-lt"/>
              </a:rPr>
              <a:t/>
            </a:r>
            <a:br>
              <a:rPr lang="en-US" b="1" dirty="0">
                <a:latin typeface="+mn-lt"/>
              </a:rPr>
            </a:br>
            <a:r>
              <a:rPr lang="en-US" b="1" dirty="0">
                <a:latin typeface="+mn-lt"/>
              </a:rPr>
              <a:t>	</a:t>
            </a:r>
          </a:p>
        </p:txBody>
      </p:sp>
      <p:pic>
        <p:nvPicPr>
          <p:cNvPr id="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290"/>
            <a:ext cx="4591050" cy="416242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rotWithShape="1">
          <a:blip r:embed="rId3"/>
          <a:srcRect l="-364" t="-384" r="16091" b="384"/>
          <a:stretch/>
        </p:blipFill>
        <p:spPr>
          <a:xfrm>
            <a:off x="4612571" y="1508458"/>
            <a:ext cx="7424487" cy="4177839"/>
          </a:xfrm>
          <a:prstGeom prst="rect">
            <a:avLst/>
          </a:prstGeom>
        </p:spPr>
      </p:pic>
      <p:sp>
        <p:nvSpPr>
          <p:cNvPr id="9" name="AutoShape 4" descr="Guyana monthly gross crude oil production"/>
          <p:cNvSpPr>
            <a:spLocks noChangeAspect="1" noChangeArrowheads="1"/>
          </p:cNvSpPr>
          <p:nvPr/>
        </p:nvSpPr>
        <p:spPr bwMode="auto">
          <a:xfrm>
            <a:off x="155574" y="-144463"/>
            <a:ext cx="11394742" cy="804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ZoneTexte 9"/>
          <p:cNvSpPr txBox="1"/>
          <p:nvPr/>
        </p:nvSpPr>
        <p:spPr>
          <a:xfrm>
            <a:off x="276059" y="5911644"/>
            <a:ext cx="11434678" cy="861774"/>
          </a:xfrm>
          <a:prstGeom prst="rect">
            <a:avLst/>
          </a:prstGeom>
          <a:noFill/>
        </p:spPr>
        <p:txBody>
          <a:bodyPr wrap="square" rtlCol="0">
            <a:spAutoFit/>
          </a:bodyPr>
          <a:lstStyle/>
          <a:p>
            <a:r>
              <a:rPr lang="en-US" sz="2500" dirty="0" smtClean="0">
                <a:latin typeface="Arial" panose="020B0604020202020204" pitchFamily="34" charset="0"/>
                <a:cs typeface="Arial" panose="020B0604020202020204" pitchFamily="34" charset="0"/>
              </a:rPr>
              <a:t>Oil production is increasing in North America, Central America and South America. The Americas are becoming a net oil producer!</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34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963777" y="354013"/>
            <a:ext cx="12192000" cy="13255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smtClean="0">
                <a:latin typeface="Arial" panose="020B0604020202020204" pitchFamily="34" charset="0"/>
                <a:cs typeface="Arial" panose="020B0604020202020204" pitchFamily="34" charset="0"/>
              </a:rPr>
              <a:t>Consequences of Event 1</a:t>
            </a:r>
            <a:br>
              <a:rPr lang="en-US" sz="52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b="1" dirty="0" smtClean="0">
                <a:latin typeface="+mn-lt"/>
              </a:rPr>
              <a:t>	</a:t>
            </a:r>
            <a:endParaRPr lang="en-US" b="1" dirty="0">
              <a:latin typeface="+mn-lt"/>
            </a:endParaRPr>
          </a:p>
        </p:txBody>
      </p:sp>
      <p:pic>
        <p:nvPicPr>
          <p:cNvPr id="6" name="Image 5"/>
          <p:cNvPicPr>
            <a:picLocks noChangeAspect="1"/>
          </p:cNvPicPr>
          <p:nvPr/>
        </p:nvPicPr>
        <p:blipFill>
          <a:blip r:embed="rId2"/>
          <a:stretch>
            <a:fillRect/>
          </a:stretch>
        </p:blipFill>
        <p:spPr>
          <a:xfrm>
            <a:off x="6412604" y="3565086"/>
            <a:ext cx="5632473" cy="2642279"/>
          </a:xfrm>
          <a:prstGeom prst="rect">
            <a:avLst/>
          </a:prstGeom>
        </p:spPr>
      </p:pic>
      <p:sp>
        <p:nvSpPr>
          <p:cNvPr id="7" name="ZoneTexte 6"/>
          <p:cNvSpPr txBox="1"/>
          <p:nvPr/>
        </p:nvSpPr>
        <p:spPr>
          <a:xfrm>
            <a:off x="499977" y="1202713"/>
            <a:ext cx="11403265" cy="201593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 United States will probably intervene much less than before in the Middle East, since it will no longer depend on this region of the world for its oil supply. Note that  events occurring in this region of the globe will still affect the price </a:t>
            </a:r>
            <a:r>
              <a:rPr lang="en-US" sz="2500" dirty="0" smtClean="0">
                <a:latin typeface="Arial" panose="020B0604020202020204" pitchFamily="34" charset="0"/>
                <a:cs typeface="Arial" panose="020B0604020202020204" pitchFamily="34" charset="0"/>
              </a:rPr>
              <a:t>that </a:t>
            </a:r>
            <a:r>
              <a:rPr lang="en-US" sz="2500" dirty="0" smtClean="0">
                <a:latin typeface="Arial" panose="020B0604020202020204" pitchFamily="34" charset="0"/>
                <a:cs typeface="Arial" panose="020B0604020202020204" pitchFamily="34" charset="0"/>
              </a:rPr>
              <a:t>US </a:t>
            </a:r>
            <a:r>
              <a:rPr lang="en-US" sz="2500" dirty="0">
                <a:latin typeface="Arial" panose="020B0604020202020204" pitchFamily="34" charset="0"/>
                <a:cs typeface="Arial" panose="020B0604020202020204" pitchFamily="34" charset="0"/>
              </a:rPr>
              <a:t>consumers </a:t>
            </a:r>
            <a:r>
              <a:rPr lang="en-US" sz="2500" dirty="0">
                <a:latin typeface="Arial" panose="020B0604020202020204" pitchFamily="34" charset="0"/>
                <a:cs typeface="Arial" panose="020B0604020202020204" pitchFamily="34" charset="0"/>
              </a:rPr>
              <a:t>pay for petroleum-based products, </a:t>
            </a:r>
            <a:r>
              <a:rPr lang="en-US" sz="2500" dirty="0">
                <a:latin typeface="Arial" panose="020B0604020202020204" pitchFamily="34" charset="0"/>
                <a:cs typeface="Arial" panose="020B0604020202020204" pitchFamily="34" charset="0"/>
              </a:rPr>
              <a:t>but not much the US trade balance.</a:t>
            </a:r>
          </a:p>
        </p:txBody>
      </p:sp>
      <p:sp>
        <p:nvSpPr>
          <p:cNvPr id="8" name="ZoneTexte 7"/>
          <p:cNvSpPr txBox="1"/>
          <p:nvPr/>
        </p:nvSpPr>
        <p:spPr>
          <a:xfrm>
            <a:off x="499977" y="3152870"/>
            <a:ext cx="5912627" cy="3785652"/>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The power of OPEC+ to manipulate market prices </a:t>
            </a:r>
            <a:r>
              <a:rPr lang="en-US" sz="2500" b="1" dirty="0" smtClean="0">
                <a:latin typeface="Arial" panose="020B0604020202020204" pitchFamily="34" charset="0"/>
                <a:cs typeface="Arial" panose="020B0604020202020204" pitchFamily="34" charset="0"/>
              </a:rPr>
              <a:t>through production cuts </a:t>
            </a:r>
            <a:r>
              <a:rPr lang="en-US" sz="2500" b="1" dirty="0">
                <a:latin typeface="Arial" panose="020B0604020202020204" pitchFamily="34" charset="0"/>
                <a:cs typeface="Arial" panose="020B0604020202020204" pitchFamily="34" charset="0"/>
              </a:rPr>
              <a:t>will significantly weaken</a:t>
            </a:r>
            <a:r>
              <a:rPr lang="en-US" sz="2500" dirty="0">
                <a:latin typeface="Arial" panose="020B0604020202020204" pitchFamily="34" charset="0"/>
                <a:cs typeface="Arial" panose="020B0604020202020204" pitchFamily="34" charset="0"/>
              </a:rPr>
              <a:t>. Indeed, with the increase in oil production in the Americas, these countries are losing market share and their ability to maintain </a:t>
            </a:r>
            <a:r>
              <a:rPr lang="en-US" sz="2500" dirty="0" smtClean="0">
                <a:latin typeface="Arial" panose="020B0604020202020204" pitchFamily="34" charset="0"/>
                <a:cs typeface="Arial" panose="020B0604020202020204" pitchFamily="34" charset="0"/>
              </a:rPr>
              <a:t>high oil </a:t>
            </a:r>
            <a:r>
              <a:rPr lang="en-US" sz="2500" dirty="0">
                <a:latin typeface="Arial" panose="020B0604020202020204" pitchFamily="34" charset="0"/>
                <a:cs typeface="Arial" panose="020B0604020202020204" pitchFamily="34" charset="0"/>
              </a:rPr>
              <a:t>prices. This could </a:t>
            </a:r>
            <a:r>
              <a:rPr lang="en-US" sz="2500" dirty="0" smtClean="0">
                <a:latin typeface="Arial" panose="020B0604020202020204" pitchFamily="34" charset="0"/>
                <a:cs typeface="Arial" panose="020B0604020202020204" pitchFamily="34" charset="0"/>
              </a:rPr>
              <a:t>result in great </a:t>
            </a:r>
            <a:r>
              <a:rPr lang="en-US" sz="2500" dirty="0">
                <a:latin typeface="Arial" panose="020B0604020202020204" pitchFamily="34" charset="0"/>
                <a:cs typeface="Arial" panose="020B0604020202020204" pitchFamily="34" charset="0"/>
              </a:rPr>
              <a:t>financial </a:t>
            </a:r>
            <a:r>
              <a:rPr lang="en-US" sz="2500" dirty="0" smtClean="0">
                <a:latin typeface="Arial" panose="020B0604020202020204" pitchFamily="34" charset="0"/>
                <a:cs typeface="Arial" panose="020B0604020202020204" pitchFamily="34" charset="0"/>
              </a:rPr>
              <a:t>difficulties for these countries.</a:t>
            </a:r>
            <a:endParaRPr lang="en-US" sz="25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79308" y="341417"/>
            <a:ext cx="6296777" cy="3332976"/>
          </a:xfrm>
          <a:prstGeom prst="rect">
            <a:avLst/>
          </a:prstGeom>
        </p:spPr>
      </p:pic>
      <p:pic>
        <p:nvPicPr>
          <p:cNvPr id="5" name="Image 4"/>
          <p:cNvPicPr>
            <a:picLocks noChangeAspect="1"/>
          </p:cNvPicPr>
          <p:nvPr/>
        </p:nvPicPr>
        <p:blipFill>
          <a:blip r:embed="rId3"/>
          <a:stretch>
            <a:fillRect/>
          </a:stretch>
        </p:blipFill>
        <p:spPr>
          <a:xfrm>
            <a:off x="3919913" y="3898232"/>
            <a:ext cx="4495893" cy="2815389"/>
          </a:xfrm>
          <a:prstGeom prst="rect">
            <a:avLst/>
          </a:prstGeom>
        </p:spPr>
      </p:pic>
    </p:spTree>
    <p:extLst>
      <p:ext uri="{BB962C8B-B14F-4D97-AF65-F5344CB8AC3E}">
        <p14:creationId xmlns:p14="http://schemas.microsoft.com/office/powerpoint/2010/main" val="3053221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168" y="945733"/>
            <a:ext cx="11268785" cy="1325563"/>
          </a:xfrm>
        </p:spPr>
        <p:txBody>
          <a:bodyPr>
            <a:normAutofit fontScale="90000"/>
          </a:bodyPr>
          <a:lstStyle/>
          <a:p>
            <a:pPr algn="ctr"/>
            <a:r>
              <a:rPr lang="en-US" sz="4300" b="1" dirty="0">
                <a:latin typeface="Arial" panose="020B0604020202020204" pitchFamily="34" charset="0"/>
                <a:cs typeface="Arial" panose="020B0604020202020204" pitchFamily="34" charset="0"/>
              </a:rPr>
              <a:t>Event 2: The rise of </a:t>
            </a:r>
            <a:r>
              <a:rPr lang="en-US" sz="4300" b="1" dirty="0" smtClean="0">
                <a:latin typeface="Arial" panose="020B0604020202020204" pitchFamily="34" charset="0"/>
                <a:cs typeface="Arial" panose="020B0604020202020204" pitchFamily="34" charset="0"/>
              </a:rPr>
              <a:t>the LNG industry </a:t>
            </a:r>
            <a:r>
              <a:rPr lang="en-US" sz="4300" b="1" dirty="0">
                <a:latin typeface="Arial" panose="020B0604020202020204" pitchFamily="34" charset="0"/>
                <a:cs typeface="Arial" panose="020B0604020202020204" pitchFamily="34" charset="0"/>
              </a:rPr>
              <a:t>and the end of the golden age of gas pipelines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mn-lt"/>
              </a:rPr>
              <a:t/>
            </a:r>
            <a:br>
              <a:rPr lang="en-US" b="1" dirty="0">
                <a:latin typeface="+mn-lt"/>
              </a:rPr>
            </a:br>
            <a:r>
              <a:rPr lang="en-US" b="1" dirty="0">
                <a:latin typeface="+mn-lt"/>
              </a:rPr>
              <a:t>	</a:t>
            </a:r>
          </a:p>
        </p:txBody>
      </p:sp>
      <p:sp>
        <p:nvSpPr>
          <p:cNvPr id="3" name="Espace réservé du contenu 2"/>
          <p:cNvSpPr>
            <a:spLocks noGrp="1"/>
          </p:cNvSpPr>
          <p:nvPr>
            <p:ph idx="1"/>
          </p:nvPr>
        </p:nvSpPr>
        <p:spPr>
          <a:xfrm>
            <a:off x="-497304" y="6278809"/>
            <a:ext cx="13559986" cy="914401"/>
          </a:xfrm>
        </p:spPr>
        <p:txBody>
          <a:bodyPr>
            <a:normAutofit/>
          </a:bodyPr>
          <a:lstStyle/>
          <a:p>
            <a:pPr marL="0" indent="0">
              <a:buNone/>
            </a:pPr>
            <a:r>
              <a:rPr lang="en-US" sz="2500" dirty="0" smtClean="0">
                <a:latin typeface="Arial" panose="020B0604020202020204" pitchFamily="34" charset="0"/>
                <a:cs typeface="Arial" panose="020B0604020202020204" pitchFamily="34" charset="0"/>
              </a:rPr>
              <a:t>                Liquefied </a:t>
            </a:r>
            <a:r>
              <a:rPr lang="en-US" sz="2500" dirty="0" smtClean="0">
                <a:latin typeface="Arial" panose="020B0604020202020204" pitchFamily="34" charset="0"/>
                <a:cs typeface="Arial" panose="020B0604020202020204" pitchFamily="34" charset="0"/>
              </a:rPr>
              <a:t>natural </a:t>
            </a:r>
            <a:r>
              <a:rPr lang="en-US" sz="2500" dirty="0">
                <a:latin typeface="Arial" panose="020B0604020202020204" pitchFamily="34" charset="0"/>
                <a:cs typeface="Arial" panose="020B0604020202020204" pitchFamily="34" charset="0"/>
              </a:rPr>
              <a:t>g</a:t>
            </a:r>
            <a:r>
              <a:rPr lang="en-US" sz="2500" dirty="0" smtClean="0">
                <a:latin typeface="Arial" panose="020B0604020202020204" pitchFamily="34" charset="0"/>
                <a:cs typeface="Arial" panose="020B0604020202020204" pitchFamily="34" charset="0"/>
              </a:rPr>
              <a:t>as </a:t>
            </a:r>
            <a:r>
              <a:rPr lang="en-US" sz="2500" dirty="0" smtClean="0">
                <a:latin typeface="Arial" panose="020B0604020202020204" pitchFamily="34" charset="0"/>
                <a:cs typeface="Arial" panose="020B0604020202020204" pitchFamily="34" charset="0"/>
              </a:rPr>
              <a:t>(LNG) carrier                    Tank </a:t>
            </a:r>
            <a:r>
              <a:rPr lang="en-US" sz="2500" dirty="0" smtClean="0">
                <a:latin typeface="Arial" panose="020B0604020202020204" pitchFamily="34" charset="0"/>
                <a:cs typeface="Arial" panose="020B0604020202020204" pitchFamily="34" charset="0"/>
              </a:rPr>
              <a:t>of an </a:t>
            </a:r>
            <a:r>
              <a:rPr lang="en-US" sz="2500" dirty="0" smtClean="0">
                <a:latin typeface="Arial" panose="020B0604020202020204" pitchFamily="34" charset="0"/>
                <a:cs typeface="Arial" panose="020B0604020202020204" pitchFamily="34" charset="0"/>
              </a:rPr>
              <a:t>LNG carrier</a:t>
            </a:r>
            <a:endParaRPr lang="en-US" sz="2500" dirty="0">
              <a:latin typeface="Arial" panose="020B0604020202020204" pitchFamily="34" charset="0"/>
              <a:cs typeface="Arial" panose="020B0604020202020204" pitchFamily="34" charset="0"/>
            </a:endParaRPr>
          </a:p>
        </p:txBody>
      </p:sp>
      <p:pic>
        <p:nvPicPr>
          <p:cNvPr id="4"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483"/>
          <a:stretch/>
        </p:blipFill>
        <p:spPr bwMode="auto">
          <a:xfrm>
            <a:off x="6979110" y="1898839"/>
            <a:ext cx="4876800" cy="42997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64" y="1898839"/>
            <a:ext cx="6451877" cy="4303539"/>
          </a:xfrm>
          <a:prstGeom prst="rect">
            <a:avLst/>
          </a:prstGeom>
        </p:spPr>
      </p:pic>
    </p:spTree>
    <p:extLst>
      <p:ext uri="{BB962C8B-B14F-4D97-AF65-F5344CB8AC3E}">
        <p14:creationId xmlns:p14="http://schemas.microsoft.com/office/powerpoint/2010/main" val="136379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5326" y="-109162"/>
            <a:ext cx="10515600" cy="1325563"/>
          </a:xfrm>
        </p:spPr>
        <p:txBody>
          <a:bodyPr>
            <a:normAutofit/>
          </a:bodyPr>
          <a:lstStyle/>
          <a:p>
            <a:r>
              <a:rPr lang="en-US" sz="3500" b="1" dirty="0" smtClean="0">
                <a:latin typeface="Arial" panose="020B0604020202020204" pitchFamily="34" charset="0"/>
                <a:cs typeface="Arial" panose="020B0604020202020204" pitchFamily="34" charset="0"/>
              </a:rPr>
              <a:t>Rise driven </a:t>
            </a:r>
            <a:r>
              <a:rPr lang="en-US" sz="3500" b="1" dirty="0">
                <a:latin typeface="Arial" panose="020B0604020202020204" pitchFamily="34" charset="0"/>
                <a:cs typeface="Arial" panose="020B0604020202020204" pitchFamily="34" charset="0"/>
              </a:rPr>
              <a:t>by several factors </a:t>
            </a:r>
          </a:p>
        </p:txBody>
      </p:sp>
      <p:sp>
        <p:nvSpPr>
          <p:cNvPr id="3" name="Espace réservé du contenu 2"/>
          <p:cNvSpPr>
            <a:spLocks noGrp="1"/>
          </p:cNvSpPr>
          <p:nvPr>
            <p:ph idx="1"/>
          </p:nvPr>
        </p:nvSpPr>
        <p:spPr>
          <a:xfrm>
            <a:off x="133950" y="5007690"/>
            <a:ext cx="12058050" cy="2425532"/>
          </a:xfrm>
        </p:spPr>
        <p:txBody>
          <a:bodyPr>
            <a:normAutofit/>
          </a:bodyPr>
          <a:lstStyle/>
          <a:p>
            <a:pPr marL="0" indent="0">
              <a:buNone/>
            </a:pPr>
            <a:r>
              <a:rPr lang="en-US" sz="2500" dirty="0">
                <a:latin typeface="Arial" panose="020B0604020202020204" pitchFamily="34" charset="0"/>
                <a:cs typeface="Arial" panose="020B0604020202020204" pitchFamily="34" charset="0"/>
              </a:rPr>
              <a:t>Since the energy crisis of 2022, where Russia partially interrupted gas supplies to Europe, </a:t>
            </a:r>
            <a:r>
              <a:rPr lang="en-US" sz="2500" dirty="0" smtClean="0">
                <a:latin typeface="Arial" panose="020B0604020202020204" pitchFamily="34" charset="0"/>
                <a:cs typeface="Arial" panose="020B0604020202020204" pitchFamily="34" charset="0"/>
              </a:rPr>
              <a:t>countries no longer want </a:t>
            </a:r>
            <a:r>
              <a:rPr lang="en-US" sz="2500" dirty="0">
                <a:latin typeface="Arial" panose="020B0604020202020204" pitchFamily="34" charset="0"/>
                <a:cs typeface="Arial" panose="020B0604020202020204" pitchFamily="34" charset="0"/>
              </a:rPr>
              <a:t>a </a:t>
            </a:r>
            <a:r>
              <a:rPr lang="en-US" sz="2500" dirty="0" smtClean="0">
                <a:latin typeface="Arial" panose="020B0604020202020204" pitchFamily="34" charset="0"/>
                <a:cs typeface="Arial" panose="020B0604020202020204" pitchFamily="34" charset="0"/>
              </a:rPr>
              <a:t>significant volume </a:t>
            </a:r>
            <a:r>
              <a:rPr lang="en-US" sz="2500" dirty="0" smtClean="0">
                <a:latin typeface="Arial" panose="020B0604020202020204" pitchFamily="34" charset="0"/>
                <a:cs typeface="Arial" panose="020B0604020202020204" pitchFamily="34" charset="0"/>
              </a:rPr>
              <a:t>of </a:t>
            </a:r>
            <a:r>
              <a:rPr lang="en-US" sz="2500" dirty="0">
                <a:latin typeface="Arial" panose="020B0604020202020204" pitchFamily="34" charset="0"/>
                <a:cs typeface="Arial" panose="020B0604020202020204" pitchFamily="34" charset="0"/>
              </a:rPr>
              <a:t>their gas to be imported by pipeline from a single supplier country, in which they cannot fully trust. They have more confidence in the LNG market </a:t>
            </a:r>
            <a:r>
              <a:rPr lang="en-US" sz="2500" dirty="0" smtClean="0">
                <a:latin typeface="Arial" panose="020B0604020202020204" pitchFamily="34" charset="0"/>
                <a:cs typeface="Arial" panose="020B0604020202020204" pitchFamily="34" charset="0"/>
              </a:rPr>
              <a:t>w</a:t>
            </a:r>
            <a:r>
              <a:rPr lang="en-US" sz="2500" dirty="0" smtClean="0">
                <a:latin typeface="Arial" panose="020B0604020202020204" pitchFamily="34" charset="0"/>
                <a:cs typeface="Arial" panose="020B0604020202020204" pitchFamily="34" charset="0"/>
              </a:rPr>
              <a:t>here </a:t>
            </a:r>
            <a:r>
              <a:rPr lang="en-US" sz="2500" dirty="0">
                <a:latin typeface="Arial" panose="020B0604020202020204" pitchFamily="34" charset="0"/>
                <a:cs typeface="Arial" panose="020B0604020202020204" pitchFamily="34" charset="0"/>
              </a:rPr>
              <a:t>it is easy to change suppliers.</a:t>
            </a:r>
            <a:endParaRPr lang="en-US" sz="2500" dirty="0" smtClean="0">
              <a:latin typeface="Arial" panose="020B0604020202020204" pitchFamily="34" charset="0"/>
              <a:cs typeface="Arial" panose="020B0604020202020204" pitchFamily="34" charset="0"/>
            </a:endParaRPr>
          </a:p>
        </p:txBody>
      </p:sp>
      <p:sp>
        <p:nvSpPr>
          <p:cNvPr id="5" name="Rectangle 4"/>
          <p:cNvSpPr/>
          <p:nvPr/>
        </p:nvSpPr>
        <p:spPr>
          <a:xfrm>
            <a:off x="581526" y="1752991"/>
            <a:ext cx="6410424"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 </a:t>
            </a:r>
          </a:p>
        </p:txBody>
      </p:sp>
      <p:sp>
        <p:nvSpPr>
          <p:cNvPr id="7" name="ZoneTexte 6"/>
          <p:cNvSpPr txBox="1"/>
          <p:nvPr/>
        </p:nvSpPr>
        <p:spPr>
          <a:xfrm>
            <a:off x="133950" y="1772017"/>
            <a:ext cx="4920917" cy="2400657"/>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New </a:t>
            </a:r>
            <a:r>
              <a:rPr lang="en-US" sz="2500" dirty="0" smtClean="0">
                <a:latin typeface="Arial" panose="020B0604020202020204" pitchFamily="34" charset="0"/>
                <a:cs typeface="Arial" panose="020B0604020202020204" pitchFamily="34" charset="0"/>
              </a:rPr>
              <a:t>cheap </a:t>
            </a:r>
            <a:r>
              <a:rPr lang="en-US" sz="2500" dirty="0">
                <a:latin typeface="Arial" panose="020B0604020202020204" pitchFamily="34" charset="0"/>
                <a:cs typeface="Arial" panose="020B0604020202020204" pitchFamily="34" charset="0"/>
              </a:rPr>
              <a:t>gas extraction </a:t>
            </a:r>
            <a:r>
              <a:rPr lang="en-US" sz="2500" dirty="0" smtClean="0">
                <a:latin typeface="Arial" panose="020B0604020202020204" pitchFamily="34" charset="0"/>
                <a:cs typeface="Arial" panose="020B0604020202020204" pitchFamily="34" charset="0"/>
              </a:rPr>
              <a:t>technologies (e.g., fracking) </a:t>
            </a:r>
            <a:r>
              <a:rPr lang="en-US" sz="2500" dirty="0">
                <a:latin typeface="Arial" panose="020B0604020202020204" pitchFamily="34" charset="0"/>
                <a:cs typeface="Arial" panose="020B0604020202020204" pitchFamily="34" charset="0"/>
              </a:rPr>
              <a:t>are leading to new regions of the world having a large surplus of gas that can only be exported via LNG terminals.</a:t>
            </a:r>
          </a:p>
        </p:txBody>
      </p:sp>
      <p:pic>
        <p:nvPicPr>
          <p:cNvPr id="24580" name="Picture 4" descr="N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664" y="1127501"/>
            <a:ext cx="68580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75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29313</TotalTime>
  <Words>2351</Words>
  <Application>Microsoft Office PowerPoint</Application>
  <PresentationFormat>Grand écran</PresentationFormat>
  <Paragraphs>138</Paragraphs>
  <Slides>34</Slides>
  <Notes>3</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Aptos</vt:lpstr>
      <vt:lpstr>Arial</vt:lpstr>
      <vt:lpstr>Calibri</vt:lpstr>
      <vt:lpstr>Calibri Light</vt:lpstr>
      <vt:lpstr>inherit</vt:lpstr>
      <vt:lpstr>Times New Roman</vt:lpstr>
      <vt:lpstr>Thème Office</vt:lpstr>
      <vt:lpstr> </vt:lpstr>
      <vt:lpstr>In this conference, we will adopt a realist approach to our analyses.</vt:lpstr>
      <vt:lpstr>Why adopting a realist approach?  </vt:lpstr>
      <vt:lpstr>Organisation of this presentation  </vt:lpstr>
      <vt:lpstr>Event 1:  The rise of oil production  in the Americas   </vt:lpstr>
      <vt:lpstr>Présentation PowerPoint</vt:lpstr>
      <vt:lpstr>Présentation PowerPoint</vt:lpstr>
      <vt:lpstr>Event 2: The rise of the LNG industry and the end of the golden age of gas pipelines    </vt:lpstr>
      <vt:lpstr>Rise driven by several factors </vt:lpstr>
      <vt:lpstr>Présentation PowerPoint</vt:lpstr>
      <vt:lpstr>Consequences of Event 2   </vt:lpstr>
      <vt:lpstr>China: a wealth built on coal   </vt:lpstr>
      <vt:lpstr>Event 3: Prices of photovoltaic panels and  batteries slashed by the mighty  Chinese industrial machine    </vt:lpstr>
      <vt:lpstr>Price for PV + battery electricity at the equator</vt:lpstr>
      <vt:lpstr>Prices for forward electricity products  in Belgian in Є/MWh</vt:lpstr>
      <vt:lpstr>Présentation PowerPoint</vt:lpstr>
      <vt:lpstr>Présentation PowerPoint</vt:lpstr>
      <vt:lpstr>Présentation PowerPoint</vt:lpstr>
      <vt:lpstr>Présentation PowerPoint</vt:lpstr>
      <vt:lpstr>Présentation PowerPoint</vt:lpstr>
      <vt:lpstr>Présentation PowerPoint</vt:lpstr>
      <vt:lpstr> China’s cleantech industry benefits from China’s control over minerals critical to the energy transition. Let us adopt a realist approach: the EU will never be a cleantech superpower without regaining control of the supply of these essential minerals.</vt:lpstr>
      <vt:lpstr>Présentation PowerPoint</vt:lpstr>
      <vt:lpstr>Présentation PowerPoint</vt:lpstr>
      <vt:lpstr>Event 4: Development of RREH for the production  of carbon-neutral energy-rich molecules    </vt:lpstr>
      <vt:lpstr>Why RREH is the new hot thing in the energy sector?  </vt:lpstr>
      <vt:lpstr>Présentation PowerPoint</vt:lpstr>
      <vt:lpstr>Présentation PowerPoint</vt:lpstr>
      <vt:lpstr>Présentation PowerPoint</vt:lpstr>
      <vt:lpstr>Présentation PowerPoint</vt:lpstr>
      <vt:lpstr>06/01/2024: Electricity in the Belgorod region of Russia was cut off after a drone attack and explosions at substations in Stary Oskol.</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COP21 and the electrical system(s?)</dc:title>
  <dc:creator>Damien</dc:creator>
  <cp:lastModifiedBy>Damien Ernst</cp:lastModifiedBy>
  <cp:revision>417</cp:revision>
  <cp:lastPrinted>2024-09-14T08:23:42Z</cp:lastPrinted>
  <dcterms:created xsi:type="dcterms:W3CDTF">2016-04-17T11:55:35Z</dcterms:created>
  <dcterms:modified xsi:type="dcterms:W3CDTF">2024-09-14T16:27:56Z</dcterms:modified>
</cp:coreProperties>
</file>